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2" r:id="rId14"/>
    <p:sldId id="269" r:id="rId15"/>
    <p:sldId id="270" r:id="rId16"/>
    <p:sldId id="271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1614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33389-6A04-4C47-981F-129BCBC3BC4B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EA9F97-E197-4236-9ADA-D8485505A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921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EA9F97-E197-4236-9ADA-D8485505AA3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066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4E03E29-49DD-4FFE-BD51-E10684EBF814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6F8C68A-5489-4A59-B657-3E18CD2DD84F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3335414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03E29-49DD-4FFE-BD51-E10684EBF814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8C68A-5489-4A59-B657-3E18CD2DD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089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03E29-49DD-4FFE-BD51-E10684EBF814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8C68A-5489-4A59-B657-3E18CD2DD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827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03E29-49DD-4FFE-BD51-E10684EBF814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8C68A-5489-4A59-B657-3E18CD2DD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913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4E03E29-49DD-4FFE-BD51-E10684EBF814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6F8C68A-5489-4A59-B657-3E18CD2DD84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721153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03E29-49DD-4FFE-BD51-E10684EBF814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8C68A-5489-4A59-B657-3E18CD2DD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060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03E29-49DD-4FFE-BD51-E10684EBF814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8C68A-5489-4A59-B657-3E18CD2DD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682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03E29-49DD-4FFE-BD51-E10684EBF814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8C68A-5489-4A59-B657-3E18CD2DD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06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03E29-49DD-4FFE-BD51-E10684EBF814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8C68A-5489-4A59-B657-3E18CD2DD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60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4E03E29-49DD-4FFE-BD51-E10684EBF814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6F8C68A-5489-4A59-B657-3E18CD2DD84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27164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4E03E29-49DD-4FFE-BD51-E10684EBF814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6F8C68A-5489-4A59-B657-3E18CD2DD84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03282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C4E03E29-49DD-4FFE-BD51-E10684EBF814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36F8C68A-5489-4A59-B657-3E18CD2DD84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16552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441429-80FA-4A14-A2CC-6291FE16A4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b="1" dirty="0" err="1"/>
              <a:t>Кожухотрубчатые</a:t>
            </a:r>
            <a:br>
              <a:rPr lang="ru-RU" sz="4800" b="1" dirty="0"/>
            </a:br>
            <a:r>
              <a:rPr lang="ru-RU" sz="4800" b="1" dirty="0"/>
              <a:t>теплообменные аппараты</a:t>
            </a:r>
            <a:endParaRPr lang="ru-RU" sz="4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3A8EC26-13D4-490E-99DA-566C8C2E7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43870" y="4833358"/>
            <a:ext cx="4429506" cy="1086237"/>
          </a:xfrm>
        </p:spPr>
        <p:txBody>
          <a:bodyPr/>
          <a:lstStyle/>
          <a:p>
            <a:pPr algn="r"/>
            <a:r>
              <a:rPr lang="ru-RU" dirty="0"/>
              <a:t>Выполнил студент гр. ДНХТМ-11</a:t>
            </a:r>
          </a:p>
          <a:p>
            <a:pPr algn="r"/>
            <a:r>
              <a:rPr lang="ru-RU" dirty="0" err="1"/>
              <a:t>Джурхабаев</a:t>
            </a:r>
            <a:r>
              <a:rPr lang="ru-RU" dirty="0"/>
              <a:t> Р.Р.</a:t>
            </a:r>
          </a:p>
        </p:txBody>
      </p:sp>
    </p:spTree>
    <p:extLst>
      <p:ext uri="{BB962C8B-B14F-4D97-AF65-F5344CB8AC3E}">
        <p14:creationId xmlns:p14="http://schemas.microsoft.com/office/powerpoint/2010/main" val="47347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38EB4208-E1D6-4162-A8CE-598DECD57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12420"/>
            <a:ext cx="6126480" cy="612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811AD8-EEBF-489E-8414-59D5723CC1D3}"/>
              </a:ext>
            </a:extLst>
          </p:cNvPr>
          <p:cNvSpPr txBox="1"/>
          <p:nvPr/>
        </p:nvSpPr>
        <p:spPr>
          <a:xfrm>
            <a:off x="7200900" y="409694"/>
            <a:ext cx="4876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Новая сальниковая набивка.</a:t>
            </a:r>
          </a:p>
        </p:txBody>
      </p:sp>
    </p:spTree>
    <p:extLst>
      <p:ext uri="{BB962C8B-B14F-4D97-AF65-F5344CB8AC3E}">
        <p14:creationId xmlns:p14="http://schemas.microsoft.com/office/powerpoint/2010/main" val="915873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1B691D-B241-4CF7-A028-28A245EA3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0" y="685800"/>
            <a:ext cx="4023360" cy="5204460"/>
          </a:xfrm>
        </p:spPr>
        <p:txBody>
          <a:bodyPr>
            <a:noAutofit/>
          </a:bodyPr>
          <a:lstStyle/>
          <a:p>
            <a:r>
              <a:rPr lang="ru-RU" sz="3200" dirty="0"/>
              <a:t>Схема многоходовых </a:t>
            </a:r>
            <a:r>
              <a:rPr lang="ru-RU" sz="3200" dirty="0" err="1"/>
              <a:t>кожухотрубчатых</a:t>
            </a:r>
            <a:r>
              <a:rPr lang="ru-RU" sz="3200" dirty="0"/>
              <a:t> ТОА: а – двухходовой, </a:t>
            </a:r>
            <a:br>
              <a:rPr lang="ru-RU" sz="3200" dirty="0"/>
            </a:br>
            <a:r>
              <a:rPr lang="ru-RU" sz="3200" dirty="0"/>
              <a:t>б – </a:t>
            </a:r>
            <a:r>
              <a:rPr lang="ru-RU" sz="3200" dirty="0" err="1"/>
              <a:t>четырѐхходовой</a:t>
            </a:r>
            <a:r>
              <a:rPr lang="ru-RU" sz="3200" dirty="0"/>
              <a:t>; 1 – крышки и днища, 2 – перегородки; </a:t>
            </a:r>
            <a:br>
              <a:rPr lang="ru-RU" sz="3200" dirty="0"/>
            </a:br>
            <a:r>
              <a:rPr lang="ru-RU" sz="3200" dirty="0"/>
              <a:t>I, II – теплоносители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3B279F-EEA9-48A0-95A0-3AA78108B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701" y="289560"/>
            <a:ext cx="6898013" cy="627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306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60DED0-7DD0-4195-93BF-7BDE541C8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280" y="5372100"/>
            <a:ext cx="11475720" cy="1485900"/>
          </a:xfrm>
        </p:spPr>
        <p:txBody>
          <a:bodyPr>
            <a:noAutofit/>
          </a:bodyPr>
          <a:lstStyle/>
          <a:p>
            <a:r>
              <a:rPr lang="ru-RU" sz="2400" dirty="0"/>
              <a:t>а – теплообменник с линзовым компенсатором; б – теплообменник с U-образными трубами; в – теплообменник с плавающей головкой; </a:t>
            </a:r>
            <a:br>
              <a:rPr lang="ru-RU" sz="2400" dirty="0"/>
            </a:br>
            <a:r>
              <a:rPr lang="ru-RU" sz="2400" dirty="0"/>
              <a:t>1 – кожух; 2 – трубы; 3 – линзовый компенсатор; 4 – плавающая головка; </a:t>
            </a:r>
            <a:br>
              <a:rPr lang="ru-RU" sz="2400" dirty="0"/>
            </a:br>
            <a:r>
              <a:rPr lang="ru-RU" sz="2400" dirty="0"/>
              <a:t>I, II – теплоносители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9609024-8125-4CDA-A5C5-82D906F0CB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087" y="121920"/>
            <a:ext cx="9612573" cy="512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136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Устройство круглой формы">
            <a:extLst>
              <a:ext uri="{FF2B5EF4-FFF2-40B4-BE49-F238E27FC236}">
                <a16:creationId xmlns:a16="http://schemas.microsoft.com/office/drawing/2014/main" id="{366FB801-ADFB-4D20-95E9-E326A681DB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0" r="8933"/>
          <a:stretch/>
        </p:blipFill>
        <p:spPr bwMode="auto">
          <a:xfrm>
            <a:off x="868680" y="217169"/>
            <a:ext cx="5082540" cy="346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Линзовые компенсаторы ПГВУ и ОСТ для трубо-,газопроводов">
            <a:extLst>
              <a:ext uri="{FF2B5EF4-FFF2-40B4-BE49-F238E27FC236}">
                <a16:creationId xmlns:a16="http://schemas.microsoft.com/office/drawing/2014/main" id="{46DDD940-35BD-4C3B-872C-E9ADC80644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4" t="11333" r="5333" b="11778"/>
          <a:stretch/>
        </p:blipFill>
        <p:spPr bwMode="auto">
          <a:xfrm>
            <a:off x="6096000" y="2972730"/>
            <a:ext cx="5928359" cy="373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024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79F9B6-295B-4D10-BBAB-544F717A0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5700" y="495300"/>
            <a:ext cx="4617720" cy="6457950"/>
          </a:xfrm>
        </p:spPr>
        <p:txBody>
          <a:bodyPr>
            <a:normAutofit/>
          </a:bodyPr>
          <a:lstStyle/>
          <a:p>
            <a:r>
              <a:rPr lang="ru-RU" sz="2800" b="1" dirty="0"/>
              <a:t>Поперечные перегородки </a:t>
            </a:r>
            <a:r>
              <a:rPr lang="ru-RU" sz="2800" b="1" dirty="0" err="1"/>
              <a:t>кожухотрубчатых</a:t>
            </a:r>
            <a:r>
              <a:rPr lang="ru-RU" sz="2800" b="1" dirty="0"/>
              <a:t> аппаратов:</a:t>
            </a:r>
            <a:br>
              <a:rPr lang="ru-RU" sz="2800" b="1" dirty="0"/>
            </a:br>
            <a:r>
              <a:rPr lang="ru-RU" sz="2800" dirty="0"/>
              <a:t>а  — с сегментным вырезом; б —   с  секторным   вырезом; </a:t>
            </a:r>
            <a:br>
              <a:rPr lang="ru-RU" sz="2800" dirty="0"/>
            </a:br>
            <a:r>
              <a:rPr lang="ru-RU" sz="2800" dirty="0"/>
              <a:t>в   —   кольцевые; </a:t>
            </a:r>
            <a:br>
              <a:rPr lang="ru-RU" sz="2800" dirty="0"/>
            </a:br>
            <a:r>
              <a:rPr lang="ru-RU" sz="2800" dirty="0"/>
              <a:t>г   —   с  щелевым вырезом; д -  «сплошные»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C2B6305-DC78-4794-8B81-1491DBDB12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81" r="10094"/>
          <a:stretch/>
        </p:blipFill>
        <p:spPr>
          <a:xfrm>
            <a:off x="845820" y="255270"/>
            <a:ext cx="6560820" cy="5379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1748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9DC211-3367-4AF5-B8FA-26015E6F9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640" y="685800"/>
            <a:ext cx="11125200" cy="557022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Достоинства </a:t>
            </a:r>
            <a:r>
              <a:rPr lang="ru-RU" b="1" dirty="0" err="1"/>
              <a:t>кожухотрубчатых</a:t>
            </a:r>
            <a:r>
              <a:rPr lang="ru-RU" b="1" dirty="0"/>
              <a:t> теплообменников: </a:t>
            </a:r>
            <a:br>
              <a:rPr lang="ru-RU" dirty="0"/>
            </a:br>
            <a:r>
              <a:rPr lang="ru-RU" dirty="0"/>
              <a:t>1) Большая площадь поверхности теплопередачи при относительно компактных размерах </a:t>
            </a:r>
            <a:r>
              <a:rPr lang="ru-RU" dirty="0" err="1"/>
              <a:t>кожухотрубчатого</a:t>
            </a:r>
            <a:r>
              <a:rPr lang="ru-RU" dirty="0"/>
              <a:t> теплообменника.</a:t>
            </a:r>
            <a:br>
              <a:rPr lang="ru-RU" dirty="0"/>
            </a:br>
            <a:r>
              <a:rPr lang="ru-RU" dirty="0"/>
              <a:t>2) Простота изготовления.</a:t>
            </a:r>
            <a:br>
              <a:rPr lang="ru-RU" dirty="0"/>
            </a:br>
            <a:r>
              <a:rPr lang="ru-RU" dirty="0"/>
              <a:t>3) Расход материала на изготовление сравнительно невелик.</a:t>
            </a:r>
            <a:br>
              <a:rPr lang="ru-RU" dirty="0"/>
            </a:br>
            <a:r>
              <a:rPr lang="ru-RU" dirty="0"/>
              <a:t>4) Надежны в работе.</a:t>
            </a:r>
            <a:br>
              <a:rPr lang="ru-RU" dirty="0"/>
            </a:br>
            <a:r>
              <a:rPr lang="ru-RU" dirty="0"/>
              <a:t>5) Способны работать под большими давлениями.</a:t>
            </a:r>
          </a:p>
        </p:txBody>
      </p:sp>
    </p:spTree>
    <p:extLst>
      <p:ext uri="{BB962C8B-B14F-4D97-AF65-F5344CB8AC3E}">
        <p14:creationId xmlns:p14="http://schemas.microsoft.com/office/powerpoint/2010/main" val="2790149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9DC211-3367-4AF5-B8FA-26015E6F9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685800"/>
            <a:ext cx="11201400" cy="5570220"/>
          </a:xfrm>
        </p:spPr>
        <p:txBody>
          <a:bodyPr>
            <a:normAutofit/>
          </a:bodyPr>
          <a:lstStyle/>
          <a:p>
            <a:r>
              <a:rPr lang="ru-RU" sz="4000" b="1" dirty="0"/>
              <a:t>Недостатки </a:t>
            </a:r>
            <a:r>
              <a:rPr lang="ru-RU" sz="4000" b="1" dirty="0" err="1"/>
              <a:t>кожухотрубчатых</a:t>
            </a:r>
            <a:r>
              <a:rPr lang="ru-RU" sz="4000" b="1" dirty="0"/>
              <a:t> теплообменников:</a:t>
            </a:r>
            <a:br>
              <a:rPr lang="ru-RU" sz="4000" b="1" dirty="0"/>
            </a:br>
            <a:r>
              <a:rPr lang="ru-RU" sz="4000" dirty="0"/>
              <a:t>1) Не способны эффективно работать при низких расходах теплоносителей.</a:t>
            </a:r>
            <a:br>
              <a:rPr lang="ru-RU" sz="4000" dirty="0"/>
            </a:br>
            <a:r>
              <a:rPr lang="ru-RU" sz="4000" dirty="0"/>
              <a:t>2) Трудности изготовления из материала, не допускающего развальцовки и сварки.</a:t>
            </a:r>
            <a:br>
              <a:rPr lang="ru-RU" sz="4000" dirty="0"/>
            </a:br>
            <a:r>
              <a:rPr lang="ru-RU" sz="4000" dirty="0"/>
              <a:t>3) Трудности при осмотре, чистке и ремонте.</a:t>
            </a:r>
          </a:p>
        </p:txBody>
      </p:sp>
    </p:spTree>
    <p:extLst>
      <p:ext uri="{BB962C8B-B14F-4D97-AF65-F5344CB8AC3E}">
        <p14:creationId xmlns:p14="http://schemas.microsoft.com/office/powerpoint/2010/main" val="28051560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31B22E-D3FD-46C4-9610-B022410C2D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6531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F50CDC-2042-498D-864E-0213BC228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20980"/>
            <a:ext cx="11064240" cy="6484620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Целью </a:t>
            </a:r>
            <a:r>
              <a:rPr lang="ru-RU" sz="2800" b="1" dirty="0"/>
              <a:t>конструктивного</a:t>
            </a:r>
            <a:r>
              <a:rPr lang="ru-RU" sz="2800" dirty="0"/>
              <a:t> расчета является определение поверхности теплообмена и конструктивных размеров выбранного типа аппарата.</a:t>
            </a:r>
            <a:br>
              <a:rPr lang="ru-RU" sz="2800" dirty="0"/>
            </a:br>
            <a:br>
              <a:rPr lang="ru-RU" sz="2800" dirty="0"/>
            </a:br>
            <a:r>
              <a:rPr lang="ru-RU" sz="2800" dirty="0"/>
              <a:t>Цель </a:t>
            </a:r>
            <a:r>
              <a:rPr lang="ru-RU" sz="2800" b="1" dirty="0"/>
              <a:t>теплового</a:t>
            </a:r>
            <a:r>
              <a:rPr lang="ru-RU" sz="2800" dirty="0"/>
              <a:t> расчета - определить требуемую поверхность теплообмена и подобрать стандартизованный аппарат.  </a:t>
            </a:r>
            <a:br>
              <a:rPr lang="ru-RU" sz="2800" dirty="0"/>
            </a:br>
            <a:br>
              <a:rPr lang="ru-RU" sz="2800" dirty="0"/>
            </a:br>
            <a:r>
              <a:rPr lang="ru-RU" sz="2800" b="1" dirty="0"/>
              <a:t>Гидравлический расчет </a:t>
            </a:r>
            <a:r>
              <a:rPr lang="ru-RU" sz="2800" dirty="0"/>
              <a:t>проводится с целью определения достаточности давления, создаваемого насосами (компрессорами) для преодоления сопротивлений, возникающих при движении потока через аппарат.</a:t>
            </a:r>
            <a:br>
              <a:rPr lang="ru-RU" sz="2800" dirty="0"/>
            </a:br>
            <a:br>
              <a:rPr lang="ru-RU" sz="2800" dirty="0"/>
            </a:br>
            <a:r>
              <a:rPr lang="ru-RU" sz="2800" dirty="0"/>
              <a:t>В </a:t>
            </a:r>
            <a:r>
              <a:rPr lang="ru-RU" sz="2800" b="1" dirty="0"/>
              <a:t>механическом </a:t>
            </a:r>
            <a:r>
              <a:rPr lang="ru-RU" sz="2800" dirty="0"/>
              <a:t>расчете аппарата обоснованно выбирают материалы для изготовления элементов конструкции и проводят все необходимые прочностные расчеты. </a:t>
            </a:r>
            <a:br>
              <a:rPr lang="ru-RU" sz="2800" dirty="0"/>
            </a:br>
            <a:br>
              <a:rPr lang="ru-RU" sz="2800" dirty="0"/>
            </a:br>
            <a:r>
              <a:rPr lang="ru-RU" sz="2800" b="1" dirty="0"/>
              <a:t>Поверочный расчет </a:t>
            </a:r>
            <a:r>
              <a:rPr lang="ru-RU" sz="2800" dirty="0"/>
              <a:t>производится для установления возможности применения имеющихся или стандартных теплообменных аппаратов для необходимых технологических процессов. </a:t>
            </a:r>
          </a:p>
        </p:txBody>
      </p:sp>
    </p:spTree>
    <p:extLst>
      <p:ext uri="{BB962C8B-B14F-4D97-AF65-F5344CB8AC3E}">
        <p14:creationId xmlns:p14="http://schemas.microsoft.com/office/powerpoint/2010/main" val="2653729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A2A9A9-B6CA-4205-ADC9-7FFF7D1D1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/>
              <a:t>Спасибо за внимание!</a:t>
            </a:r>
          </a:p>
        </p:txBody>
      </p:sp>
      <p:pic>
        <p:nvPicPr>
          <p:cNvPr id="5122" name="Picture 2" descr="Дукалис: истории из жизни, советы, новости, юмор и картинки — Лучшее,  страница 12 | Пикабу">
            <a:extLst>
              <a:ext uri="{FF2B5EF4-FFF2-40B4-BE49-F238E27FC236}">
                <a16:creationId xmlns:a16="http://schemas.microsoft.com/office/drawing/2014/main" id="{129447D4-8BD0-423E-A5FE-D9C01C44C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6" y="1691640"/>
            <a:ext cx="4614018" cy="493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189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418D3B-43C3-491A-AB43-0D172056A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1280160"/>
            <a:ext cx="10646229" cy="5313472"/>
          </a:xfrm>
        </p:spPr>
        <p:txBody>
          <a:bodyPr>
            <a:normAutofit/>
          </a:bodyPr>
          <a:lstStyle/>
          <a:p>
            <a:br>
              <a:rPr lang="ru-RU" b="1" dirty="0"/>
            </a:br>
            <a:r>
              <a:rPr lang="ru-RU" b="1" dirty="0"/>
              <a:t>1. Теплообмен</a:t>
            </a:r>
            <a:br>
              <a:rPr lang="ru-RU" b="1" dirty="0"/>
            </a:br>
            <a:r>
              <a:rPr lang="ru-RU" b="1" dirty="0"/>
              <a:t>2. ТОА</a:t>
            </a:r>
            <a:br>
              <a:rPr lang="ru-RU" b="1" dirty="0"/>
            </a:br>
            <a:r>
              <a:rPr lang="ru-RU" b="1" dirty="0"/>
              <a:t>3. </a:t>
            </a:r>
            <a:r>
              <a:rPr lang="ru-RU" b="1" dirty="0" err="1"/>
              <a:t>Кожухотрубчатые</a:t>
            </a:r>
            <a:r>
              <a:rPr lang="ru-RU" b="1" dirty="0"/>
              <a:t> ТОА</a:t>
            </a:r>
            <a:br>
              <a:rPr lang="ru-RU" b="1" dirty="0"/>
            </a:br>
            <a:r>
              <a:rPr lang="ru-RU" b="1" dirty="0"/>
              <a:t>4. Расчет </a:t>
            </a:r>
            <a:r>
              <a:rPr lang="ru-RU" b="1" dirty="0" err="1"/>
              <a:t>кожухотрубчатых</a:t>
            </a:r>
            <a:r>
              <a:rPr lang="ru-RU" b="1" dirty="0"/>
              <a:t> ТОА</a:t>
            </a:r>
            <a:br>
              <a:rPr lang="ru-RU" sz="2800" b="1" dirty="0"/>
            </a:br>
            <a:r>
              <a:rPr lang="ru-RU" sz="2800" b="1" dirty="0"/>
              <a:t>	</a:t>
            </a:r>
            <a:br>
              <a:rPr lang="ru-RU" sz="2800" b="1" dirty="0"/>
            </a:br>
            <a:endParaRPr lang="ru-RU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2C35AF-9D89-4633-9CCD-888EBCE92C04}"/>
              </a:ext>
            </a:extLst>
          </p:cNvPr>
          <p:cNvSpPr txBox="1"/>
          <p:nvPr/>
        </p:nvSpPr>
        <p:spPr>
          <a:xfrm>
            <a:off x="3646713" y="400288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/>
              <a:t>План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261314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87105B-7BAD-43E5-8B93-86DFE3F12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00" y="393700"/>
            <a:ext cx="11493500" cy="6464300"/>
          </a:xfrm>
        </p:spPr>
        <p:txBody>
          <a:bodyPr>
            <a:normAutofit/>
          </a:bodyPr>
          <a:lstStyle/>
          <a:p>
            <a:r>
              <a:rPr lang="ru-RU" sz="4000" b="1" dirty="0"/>
              <a:t>Теплообмен - </a:t>
            </a:r>
            <a:r>
              <a:rPr lang="ru-RU" sz="4000" dirty="0"/>
              <a:t>процесс переноса теплоты, происходящий между телами, имеющими разную температуру.</a:t>
            </a:r>
            <a:br>
              <a:rPr lang="ru-RU" sz="4000" dirty="0"/>
            </a:br>
            <a:br>
              <a:rPr lang="ru-RU" sz="4000" dirty="0"/>
            </a:br>
            <a:r>
              <a:rPr lang="ru-RU" sz="4000" dirty="0"/>
              <a:t>Движущая сила теплообмена - </a:t>
            </a:r>
            <a:r>
              <a:rPr lang="ru-RU" sz="4000" b="1" dirty="0"/>
              <a:t>разность температур.</a:t>
            </a:r>
            <a:br>
              <a:rPr lang="ru-RU" sz="4000" b="1" dirty="0"/>
            </a:br>
            <a:br>
              <a:rPr lang="ru-RU" sz="4000" b="1" dirty="0"/>
            </a:br>
            <a:r>
              <a:rPr lang="ru-RU" sz="4000" b="1" dirty="0"/>
              <a:t>Теплопередача - </a:t>
            </a:r>
            <a:r>
              <a:rPr lang="ru-RU" sz="4000" dirty="0"/>
              <a:t>сложный теплообмен между двумя и более движущимися теплоносителями, разделенными поверхностью фазового контакта или поверхностью нагрева </a:t>
            </a:r>
          </a:p>
        </p:txBody>
      </p:sp>
    </p:spTree>
    <p:extLst>
      <p:ext uri="{BB962C8B-B14F-4D97-AF65-F5344CB8AC3E}">
        <p14:creationId xmlns:p14="http://schemas.microsoft.com/office/powerpoint/2010/main" val="3434962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FAA43-1ED1-4158-A6CA-E2CC756D1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685800"/>
            <a:ext cx="11285220" cy="5806440"/>
          </a:xfrm>
        </p:spPr>
        <p:txBody>
          <a:bodyPr>
            <a:normAutofit/>
          </a:bodyPr>
          <a:lstStyle/>
          <a:p>
            <a:r>
              <a:rPr lang="ru-RU" dirty="0"/>
              <a:t>В аппаратах, предназначенных для нагрева или охлаждения, происходит теплообмен между двумя потоками, при этом один из них нагревается, а другой охлаждается. 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Поэтому вне зависимости от того, что является целевым назначением аппарата: нагрев или охлаждение, их называют </a:t>
            </a:r>
            <a:r>
              <a:rPr lang="ru-RU" b="1" dirty="0"/>
              <a:t>теплообменными аппаратами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8823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6E64A4E-BD91-409B-9CF8-287900551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" y="198120"/>
            <a:ext cx="8615680" cy="646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38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C4F78-7F59-48CE-833E-9BC110B54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4920" y="685800"/>
            <a:ext cx="6979920" cy="148590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Кожухотрубчатый</a:t>
            </a:r>
            <a:r>
              <a:rPr lang="ru-RU" dirty="0"/>
              <a:t> одноходовой теплообменник: </a:t>
            </a:r>
            <a:br>
              <a:rPr lang="ru-RU" dirty="0"/>
            </a:br>
            <a:r>
              <a:rPr lang="ru-RU" dirty="0"/>
              <a:t>1 – днище; </a:t>
            </a:r>
            <a:br>
              <a:rPr lang="ru-RU" dirty="0"/>
            </a:br>
            <a:r>
              <a:rPr lang="ru-RU" dirty="0"/>
              <a:t>2 – нижняя трубная решетка; 3 – трубы; 4 – крышка; </a:t>
            </a:r>
            <a:br>
              <a:rPr lang="ru-RU" dirty="0"/>
            </a:br>
            <a:r>
              <a:rPr lang="ru-RU" dirty="0"/>
              <a:t>5 – верхняя трубная решетка; 6 – межтрубное пространство; 7 – сегментные перегородки; I, II – теплоносители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42622F-C0E6-4891-8F1A-142DA33DA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851" y="160020"/>
            <a:ext cx="3645221" cy="653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063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9530BB-C32B-45DB-A6FB-B6E99119C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220" y="4605296"/>
            <a:ext cx="11330940" cy="1752600"/>
          </a:xfrm>
        </p:spPr>
        <p:txBody>
          <a:bodyPr>
            <a:noAutofit/>
          </a:bodyPr>
          <a:lstStyle/>
          <a:p>
            <a:r>
              <a:rPr lang="ru-RU" sz="3600" dirty="0"/>
              <a:t>Способы размещения труб в трубных решетках: </a:t>
            </a:r>
            <a:br>
              <a:rPr lang="ru-RU" sz="3600" dirty="0"/>
            </a:br>
            <a:r>
              <a:rPr lang="ru-RU" sz="3600" dirty="0"/>
              <a:t>а – по вершинам равносторонних треугольников; </a:t>
            </a:r>
            <a:br>
              <a:rPr lang="ru-RU" sz="3600" dirty="0"/>
            </a:br>
            <a:r>
              <a:rPr lang="ru-RU" sz="3600" dirty="0"/>
              <a:t>б – по вершинам квадратов; </a:t>
            </a:r>
            <a:br>
              <a:rPr lang="ru-RU" sz="3600" dirty="0"/>
            </a:br>
            <a:r>
              <a:rPr lang="ru-RU" sz="3600" dirty="0"/>
              <a:t>в – по концентрическим окружностям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1E10F5-97C6-444E-AB8D-73C4BABBC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220" y="301984"/>
            <a:ext cx="10767060" cy="417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70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55FC8D-376A-49EB-ADDF-9006A3EF9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920" y="259080"/>
            <a:ext cx="11065708" cy="497131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E13F3C-C5F8-4E32-9DD6-EFA54B0BA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920" y="5318760"/>
            <a:ext cx="11010900" cy="1485900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Крепление труб в трубных решетках: </a:t>
            </a:r>
            <a:br>
              <a:rPr lang="ru-RU" sz="3200" dirty="0"/>
            </a:br>
            <a:r>
              <a:rPr lang="ru-RU" sz="3200" dirty="0"/>
              <a:t>а – развальцовка; б – развальцовка с канавками; </a:t>
            </a:r>
            <a:br>
              <a:rPr lang="ru-RU" sz="3200" dirty="0"/>
            </a:br>
            <a:r>
              <a:rPr lang="ru-RU" sz="3200" dirty="0"/>
              <a:t>в – сварка; г – сальниковые уплотнения</a:t>
            </a:r>
          </a:p>
        </p:txBody>
      </p:sp>
    </p:spTree>
    <p:extLst>
      <p:ext uri="{BB962C8B-B14F-4D97-AF65-F5344CB8AC3E}">
        <p14:creationId xmlns:p14="http://schemas.microsoft.com/office/powerpoint/2010/main" val="2820803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9D771EC6-F26E-4875-BBD7-0A3BFBB64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" y="190500"/>
            <a:ext cx="5166360" cy="3874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B8260306-CFC9-4804-9FC9-088CED3D4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440" y="2127885"/>
            <a:ext cx="5938443" cy="445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9E0C13-7A67-4B29-A551-EBF2E4E13BD7}"/>
              </a:ext>
            </a:extLst>
          </p:cNvPr>
          <p:cNvSpPr txBox="1"/>
          <p:nvPr/>
        </p:nvSpPr>
        <p:spPr>
          <a:xfrm>
            <a:off x="6718261" y="706874"/>
            <a:ext cx="4876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Развальцовка</a:t>
            </a:r>
          </a:p>
        </p:txBody>
      </p:sp>
    </p:spTree>
    <p:extLst>
      <p:ext uri="{BB962C8B-B14F-4D97-AF65-F5344CB8AC3E}">
        <p14:creationId xmlns:p14="http://schemas.microsoft.com/office/powerpoint/2010/main" val="3112659483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161</TotalTime>
  <Words>536</Words>
  <Application>Microsoft Office PowerPoint</Application>
  <PresentationFormat>Широкоэкранный</PresentationFormat>
  <Paragraphs>20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Franklin Gothic Book</vt:lpstr>
      <vt:lpstr>Уголки</vt:lpstr>
      <vt:lpstr>Кожухотрубчатые теплообменные аппараты</vt:lpstr>
      <vt:lpstr> 1. Теплообмен 2. ТОА 3. Кожухотрубчатые ТОА 4. Расчет кожухотрубчатых ТОА   </vt:lpstr>
      <vt:lpstr>Теплообмен - процесс переноса теплоты, происходящий между телами, имеющими разную температуру.  Движущая сила теплообмена - разность температур.  Теплопередача - сложный теплообмен между двумя и более движущимися теплоносителями, разделенными поверхностью фазового контакта или поверхностью нагрева </vt:lpstr>
      <vt:lpstr>В аппаратах, предназначенных для нагрева или охлаждения, происходит теплообмен между двумя потоками, при этом один из них нагревается, а другой охлаждается.   Поэтому вне зависимости от того, что является целевым назначением аппарата: нагрев или охлаждение, их называют теплообменными аппаратами.</vt:lpstr>
      <vt:lpstr>Презентация PowerPoint</vt:lpstr>
      <vt:lpstr>Кожухотрубчатый одноходовой теплообменник:  1 – днище;  2 – нижняя трубная решетка; 3 – трубы; 4 – крышка;  5 – верхняя трубная решетка; 6 – межтрубное пространство; 7 – сегментные перегородки; I, II – теплоносители</vt:lpstr>
      <vt:lpstr>Способы размещения труб в трубных решетках:  а – по вершинам равносторонних треугольников;  б – по вершинам квадратов;  в – по концентрическим окружностям</vt:lpstr>
      <vt:lpstr>Крепление труб в трубных решетках:  а – развальцовка; б – развальцовка с канавками;  в – сварка; г – сальниковые уплотнения</vt:lpstr>
      <vt:lpstr>Презентация PowerPoint</vt:lpstr>
      <vt:lpstr>Презентация PowerPoint</vt:lpstr>
      <vt:lpstr>Схема многоходовых кожухотрубчатых ТОА: а – двухходовой,  б – четырѐхходовой; 1 – крышки и днища, 2 – перегородки;  I, II – теплоносители</vt:lpstr>
      <vt:lpstr>а – теплообменник с линзовым компенсатором; б – теплообменник с U-образными трубами; в – теплообменник с плавающей головкой;  1 – кожух; 2 – трубы; 3 – линзовый компенсатор; 4 – плавающая головка;  I, II – теплоносители</vt:lpstr>
      <vt:lpstr>Презентация PowerPoint</vt:lpstr>
      <vt:lpstr>Поперечные перегородки кожухотрубчатых аппаратов: а  — с сегментным вырезом; б —   с  секторным   вырезом;  в   —   кольцевые;  г   —   с  щелевым вырезом; д -  «сплошные»</vt:lpstr>
      <vt:lpstr>Достоинства кожухотрубчатых теплообменников:  1) Большая площадь поверхности теплопередачи при относительно компактных размерах кожухотрубчатого теплообменника. 2) Простота изготовления. 3) Расход материала на изготовление сравнительно невелик. 4) Надежны в работе. 5) Способны работать под большими давлениями.</vt:lpstr>
      <vt:lpstr>Недостатки кожухотрубчатых теплообменников: 1) Не способны эффективно работать при низких расходах теплоносителей. 2) Трудности изготовления из материала, не допускающего развальцовки и сварки. 3) Трудности при осмотре, чистке и ремонте.</vt:lpstr>
      <vt:lpstr>Презентация PowerPoint</vt:lpstr>
      <vt:lpstr>Целью конструктивного расчета является определение поверхности теплообмена и конструктивных размеров выбранного типа аппарата.  Цель теплового расчета - определить требуемую поверхность теплообмена и подобрать стандартизованный аппарат.    Гидравлический расчет проводится с целью определения достаточности давления, создаваемого насосами (компрессорами) для преодоления сопротивлений, возникающих при движении потока через аппарат.  В механическом расчете аппарата обоснованно выбирают материалы для изготовления элементов конструкции и проводят все необходимые прочностные расчеты.   Поверочный расчет производится для установления возможности применения имеющихся или стандартных теплообменных аппаратов для необходимых технологических процессов.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Кожухотрубчатые теплообменные аппараты</dc:title>
  <dc:creator>User</dc:creator>
  <cp:lastModifiedBy>User</cp:lastModifiedBy>
  <cp:revision>27</cp:revision>
  <dcterms:created xsi:type="dcterms:W3CDTF">2022-03-11T19:50:52Z</dcterms:created>
  <dcterms:modified xsi:type="dcterms:W3CDTF">2022-03-11T22:32:10Z</dcterms:modified>
</cp:coreProperties>
</file>