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332" r:id="rId4"/>
    <p:sldId id="333" r:id="rId5"/>
    <p:sldId id="334" r:id="rId6"/>
    <p:sldId id="335" r:id="rId7"/>
    <p:sldId id="336" r:id="rId8"/>
    <p:sldId id="337" r:id="rId9"/>
    <p:sldId id="338" r:id="rId10"/>
    <p:sldId id="339" r:id="rId11"/>
    <p:sldId id="340" r:id="rId12"/>
    <p:sldId id="341" r:id="rId13"/>
    <p:sldId id="342" r:id="rId14"/>
    <p:sldId id="343" r:id="rId15"/>
    <p:sldId id="344" r:id="rId16"/>
    <p:sldId id="345" r:id="rId17"/>
    <p:sldId id="346" r:id="rId18"/>
    <p:sldId id="347" r:id="rId19"/>
    <p:sldId id="348" r:id="rId20"/>
    <p:sldId id="350" r:id="rId21"/>
    <p:sldId id="349" r:id="rId22"/>
    <p:sldId id="351" r:id="rId23"/>
    <p:sldId id="352" r:id="rId24"/>
    <p:sldId id="264" r:id="rId2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59E"/>
    <a:srgbClr val="8E65D9"/>
    <a:srgbClr val="8C88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2" d="100"/>
          <a:sy n="112" d="100"/>
        </p:scale>
        <p:origin x="-1500" y="-4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C4FA5A-0D89-49FF-9798-E8B2624A44B9}" type="datetimeFigureOut">
              <a:rPr lang="ru-RU" smtClean="0"/>
              <a:t>31.10.2026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FA9D3-1976-48BE-8333-065D5A9AB0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357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49336-11CC-4327-84AC-9482D4B06430}" type="datetime1">
              <a:rPr lang="ru-RU" smtClean="0"/>
              <a:t>31.10.2026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427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CD011-77F0-4961-B32A-089E5D784091}" type="datetime1">
              <a:rPr lang="ru-RU" smtClean="0"/>
              <a:t>31.10.2026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221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AB27A-7C82-4EF9-86F0-C4DE42140362}" type="datetime1">
              <a:rPr lang="ru-RU" smtClean="0"/>
              <a:t>31.10.2026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027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7049-9424-49D2-ABDA-C6544F41F7D7}" type="datetime1">
              <a:rPr lang="ru-RU" smtClean="0"/>
              <a:t>31.10.2026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955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36FB0-7317-4DB6-B825-D03A0A0BF33A}" type="datetime1">
              <a:rPr lang="ru-RU" smtClean="0"/>
              <a:t>31.10.2026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314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FF24B-0F64-480F-BFBD-92962F1CFE1B}" type="datetime1">
              <a:rPr lang="ru-RU" smtClean="0"/>
              <a:t>31.10.2026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656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96B3F-E12C-42C2-80D8-46AB25FB7869}" type="datetime1">
              <a:rPr lang="ru-RU" smtClean="0"/>
              <a:t>31.10.2026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842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F5BBB-96E2-4C6A-8030-4BCE096ECBF8}" type="datetime1">
              <a:rPr lang="ru-RU" smtClean="0"/>
              <a:t>31.10.2026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513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9309F-CDC6-4AA4-9ED7-6E11752C77A3}" type="datetime1">
              <a:rPr lang="ru-RU" smtClean="0"/>
              <a:t>31.10.2026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43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152F4-78AC-403B-A269-5C64F8A3388A}" type="datetime1">
              <a:rPr lang="ru-RU" smtClean="0"/>
              <a:t>31.10.2026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1895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41B4C-307E-4FA5-B19C-EACB3856B7A2}" type="datetime1">
              <a:rPr lang="ru-RU" smtClean="0"/>
              <a:t>31.10.2026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54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DF1B94-FA34-4E85-AF06-6C8D15046DD7}" type="datetime1">
              <a:rPr lang="ru-RU" smtClean="0"/>
              <a:t>31.10.2026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393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5.jpe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-1" y="0"/>
            <a:ext cx="9144001" cy="5143500"/>
            <a:chOff x="-1" y="0"/>
            <a:chExt cx="9144001" cy="5143500"/>
          </a:xfrm>
        </p:grpSpPr>
        <p:pic>
          <p:nvPicPr>
            <p:cNvPr id="1026" name="Picture 2" descr="F:\WORK\АГТУ\Общая\ФОН РОМБЫ\Обложка темн.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806" r="638"/>
            <a:stretch/>
          </p:blipFill>
          <p:spPr bwMode="auto">
            <a:xfrm>
              <a:off x="-1" y="0"/>
              <a:ext cx="9144001" cy="5143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Прямоугольник 3"/>
            <p:cNvSpPr/>
            <p:nvPr/>
          </p:nvSpPr>
          <p:spPr>
            <a:xfrm>
              <a:off x="-1" y="0"/>
              <a:ext cx="9144001" cy="5143500"/>
            </a:xfrm>
            <a:prstGeom prst="rect">
              <a:avLst/>
            </a:prstGeom>
            <a:solidFill>
              <a:srgbClr val="00359E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028" name="Picture 4" descr="F:\WORK\АГТУ\Общая\новый бренндбук\Мокапы\доп\BB_АГТУ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414" y="889513"/>
            <a:ext cx="3671169" cy="3364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291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707654"/>
            <a:ext cx="7291118" cy="1592744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300" b="1" dirty="0" smtClean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11 </a:t>
            </a:r>
            <a:r>
              <a:rPr lang="ru-RU" sz="3300" b="1" dirty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Каталитический </a:t>
            </a:r>
            <a:r>
              <a:rPr lang="ru-RU" sz="3300" b="1" dirty="0" smtClean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крекинг.</a:t>
            </a:r>
            <a:r>
              <a:rPr lang="ru-RU" sz="3300" b="1" dirty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300" b="1" dirty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</a:br>
            <a:r>
              <a:rPr lang="ru-RU" sz="3300" b="1" dirty="0" smtClean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Варианты </a:t>
            </a:r>
            <a:r>
              <a:rPr lang="ru-RU" sz="3300" b="1" dirty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технологических схем</a:t>
            </a:r>
            <a:endParaRPr lang="ru-RU" sz="3300" b="1" dirty="0">
              <a:solidFill>
                <a:srgbClr val="00359E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3300" b="1" dirty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   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8163" y="3029144"/>
            <a:ext cx="31207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000" b="1" dirty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Проф. Пивоварова Н.А</a:t>
            </a:r>
          </a:p>
        </p:txBody>
      </p:sp>
      <p:pic>
        <p:nvPicPr>
          <p:cNvPr id="19" name="Picture 3" descr="F:\WORK\АГТУ\Общая\новый бренндбук\Мокапы\доп\BB_двАГТУ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9999"/>
          <a:stretch/>
        </p:blipFill>
        <p:spPr bwMode="auto">
          <a:xfrm rot="16200000">
            <a:off x="4351187" y="371224"/>
            <a:ext cx="423037" cy="916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F:\WORK\АГТУ\Общая\новый бренндбук\Мокапы\доп\ыыыы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95" y="510381"/>
            <a:ext cx="3275625" cy="544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F:\WORK\АГТУ\Общая\новый бренндбук\Мокапы\доп\Безымяннфффффый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117" y="347645"/>
            <a:ext cx="1791700" cy="870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F:\WORK\АГТУ\Общая\новый бренндбук\Мокапы\доп\Roll Up 202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3993" y="1519649"/>
            <a:ext cx="3712450" cy="364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236502"/>
            <a:ext cx="896937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287" y="2311772"/>
            <a:ext cx="908050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287" y="3435846"/>
            <a:ext cx="890587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22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195262"/>
            <a:ext cx="8229600" cy="4500563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3600" dirty="0" smtClean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92919"/>
            <a:ext cx="6912768" cy="415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1768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5263"/>
            <a:ext cx="7200800" cy="481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3749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5" y="1923678"/>
            <a:ext cx="7344817" cy="1944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555526"/>
            <a:ext cx="8229600" cy="85725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200" dirty="0" smtClean="0"/>
              <a:t>Материальный баланс установки со стационарным слоем катализатора для КГФ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на </a:t>
            </a:r>
            <a:r>
              <a:rPr lang="ru-RU" sz="3200" dirty="0" smtClean="0"/>
              <a:t>ААСК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028370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1" y="195262"/>
            <a:ext cx="7344816" cy="4644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5687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9" y="1660128"/>
            <a:ext cx="6984776" cy="318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197" y="411510"/>
            <a:ext cx="8229600" cy="10287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200" dirty="0" smtClean="0"/>
              <a:t>Режим и выходы продуктов при крекинге вакуумного газойля на цеолитсодержащем катализаторе с движущемся слоем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500296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552" y="86917"/>
            <a:ext cx="3024387" cy="4936331"/>
          </a:xfrm>
          <a:noFill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51919" y="1491854"/>
            <a:ext cx="4824537" cy="1782365"/>
          </a:xfrm>
          <a:noFill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4242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1685"/>
            <a:ext cx="6696744" cy="491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6877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50032"/>
            <a:ext cx="4824412" cy="4732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0736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9" y="64294"/>
            <a:ext cx="3024187" cy="5023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075806"/>
            <a:ext cx="4824932" cy="935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8424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6916"/>
            <a:ext cx="7416824" cy="4966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5514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1707356"/>
            <a:ext cx="7776864" cy="253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sz="3200" dirty="0" smtClean="0"/>
              <a:t>Параметры технологического режима и выходы продуктов вакуумного газойля на ЦСК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884965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685"/>
            <a:ext cx="2592140" cy="4844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724025"/>
            <a:ext cx="5618931" cy="1144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2210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86916"/>
            <a:ext cx="6624736" cy="4978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5307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653779"/>
            <a:ext cx="7056784" cy="2268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83518"/>
            <a:ext cx="8229600" cy="85725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200" dirty="0" smtClean="0"/>
              <a:t>Выходы продуктов на установках с лифт реактором (</a:t>
            </a:r>
            <a:r>
              <a:rPr lang="en-US" sz="3200" dirty="0" smtClean="0"/>
              <a:t>FCC)</a:t>
            </a:r>
            <a:r>
              <a:rPr lang="es-ES" sz="3200" dirty="0"/>
              <a:t> </a:t>
            </a:r>
            <a:r>
              <a:rPr lang="ru-RU" sz="3200" dirty="0" smtClean="0"/>
              <a:t>и </a:t>
            </a:r>
            <a:r>
              <a:rPr lang="ru-RU" sz="3200" dirty="0" err="1" smtClean="0"/>
              <a:t>Миллисеконд</a:t>
            </a:r>
            <a:r>
              <a:rPr lang="ru-RU" sz="3200" dirty="0" smtClean="0"/>
              <a:t> </a:t>
            </a:r>
            <a:r>
              <a:rPr lang="en-US" sz="3200" dirty="0" smtClean="0"/>
              <a:t>(MSCC)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06117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86916"/>
            <a:ext cx="2705100" cy="4861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150" y="626269"/>
            <a:ext cx="5930900" cy="2584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9783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1437085"/>
            <a:ext cx="7848873" cy="3078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sz="3200" dirty="0" smtClean="0"/>
              <a:t>Режимы и выходы продуктов «пропиленовых» технологий каталитического крекинга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623297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86916"/>
            <a:ext cx="5610266" cy="495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2820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1924050"/>
            <a:ext cx="6480721" cy="1835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11510"/>
            <a:ext cx="8229600" cy="85725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200" dirty="0" smtClean="0"/>
              <a:t>Характеристика сырья и выходы продуктов процесса (</a:t>
            </a:r>
            <a:r>
              <a:rPr lang="en-US" sz="3200" dirty="0" smtClean="0"/>
              <a:t>RCC)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979408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86916"/>
            <a:ext cx="6624736" cy="5008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4547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301478"/>
            <a:ext cx="7488832" cy="140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Материальный </a:t>
            </a:r>
            <a:r>
              <a:rPr lang="ru-RU" dirty="0" smtClean="0"/>
              <a:t>баланс процесса </a:t>
            </a:r>
            <a:r>
              <a:rPr lang="en-US" dirty="0" smtClean="0"/>
              <a:t>R2R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0042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1" y="86916"/>
            <a:ext cx="6296025" cy="5023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4399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WORK\АГТУ\Общая\ФОН РОМБЫ\Обложка темн.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" t="23806" r="43588"/>
          <a:stretch/>
        </p:blipFill>
        <p:spPr bwMode="auto">
          <a:xfrm rot="5400000">
            <a:off x="36617" y="-39241"/>
            <a:ext cx="5143503" cy="5221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5400000">
            <a:off x="37930" y="-37932"/>
            <a:ext cx="5143502" cy="5219362"/>
          </a:xfrm>
          <a:prstGeom prst="rect">
            <a:avLst/>
          </a:prstGeom>
          <a:solidFill>
            <a:srgbClr val="00359E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9" name="Picture 5" descr="C:\Users\Tolkanev\Downloads\IMG_471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55" r="23075"/>
          <a:stretch/>
        </p:blipFill>
        <p:spPr bwMode="auto">
          <a:xfrm>
            <a:off x="5219362" y="0"/>
            <a:ext cx="392463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F:\WORK\АГТУ\Общая\новый бренндбук\Мокапы\доп\Безымяннный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362" y="0"/>
            <a:ext cx="1721406" cy="86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F:\WORK\АГТУ\Общая\новый бренндбук\Мокапы\доп\Безымяыынный-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6774005" y="2773506"/>
            <a:ext cx="2211709" cy="2528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Равнобедренный треугольник 7"/>
          <p:cNvSpPr/>
          <p:nvPr/>
        </p:nvSpPr>
        <p:spPr>
          <a:xfrm rot="10800000">
            <a:off x="4705071" y="-1"/>
            <a:ext cx="1028582" cy="430128"/>
          </a:xfrm>
          <a:prstGeom prst="triangl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0" name="Picture 6" descr="F:\WORK\АГТУ\Общая\новый бренндбук\Мокапы\доп\ыыыы1 — копия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63" y="515506"/>
            <a:ext cx="4138206" cy="688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107504" y="1844707"/>
            <a:ext cx="5040560" cy="9906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 smtClean="0">
                <a:solidFill>
                  <a:schemeClr val="bg1"/>
                </a:solidFill>
              </a:rPr>
              <a:t>Кафедра «Химическая технология 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переработки нефти и газа»</a:t>
            </a:r>
            <a:r>
              <a:rPr lang="en-US" sz="1600" dirty="0" smtClean="0">
                <a:solidFill>
                  <a:schemeClr val="bg1"/>
                </a:solidFill>
              </a:rPr>
              <a:t/>
            </a:r>
            <a:br>
              <a:rPr lang="en-US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Астраханского государственного технического университета</a:t>
            </a:r>
            <a:r>
              <a:rPr lang="en-US" sz="1600" dirty="0" smtClean="0">
                <a:solidFill>
                  <a:schemeClr val="bg1"/>
                </a:solidFill>
              </a:rPr>
              <a:t/>
            </a:r>
            <a:br>
              <a:rPr lang="en-US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/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Электронная почта и телефон: </a:t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E-</a:t>
            </a:r>
            <a:r>
              <a:rPr lang="ru-RU" sz="1600" dirty="0" err="1" smtClean="0">
                <a:solidFill>
                  <a:schemeClr val="bg1"/>
                </a:solidFill>
              </a:rPr>
              <a:t>mail</a:t>
            </a:r>
            <a:r>
              <a:rPr lang="ru-RU" sz="1600" dirty="0" smtClean="0">
                <a:solidFill>
                  <a:schemeClr val="bg1"/>
                </a:solidFill>
              </a:rPr>
              <a:t>: </a:t>
            </a:r>
            <a:r>
              <a:rPr lang="en-US" sz="1600" dirty="0" smtClean="0">
                <a:solidFill>
                  <a:schemeClr val="bg1"/>
                </a:solidFill>
              </a:rPr>
              <a:t>n.pivovarova@astu.ru</a:t>
            </a:r>
            <a:r>
              <a:rPr lang="ru-RU" sz="1600" dirty="0" smtClean="0">
                <a:solidFill>
                  <a:schemeClr val="bg1"/>
                </a:solidFill>
              </a:rPr>
              <a:t/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Тел.: +7(8512)61-42-50;     +7(917)190-74-85</a:t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/>
            </a:r>
            <a:br>
              <a:rPr lang="ru-RU" sz="1600" dirty="0" smtClean="0">
                <a:solidFill>
                  <a:schemeClr val="bg1"/>
                </a:solidFill>
              </a:rPr>
            </a:b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577" y="142964"/>
            <a:ext cx="896937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577" y="1457770"/>
            <a:ext cx="908050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577" y="2693073"/>
            <a:ext cx="890587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14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4452</TotalTime>
  <Words>91</Words>
  <Application>Microsoft Office PowerPoint</Application>
  <PresentationFormat>Экран (16:9)</PresentationFormat>
  <Paragraphs>15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Презентация PowerPoint</vt:lpstr>
      <vt:lpstr>Презентация PowerPoint</vt:lpstr>
      <vt:lpstr> </vt:lpstr>
      <vt:lpstr>Презентация PowerPoint</vt:lpstr>
      <vt:lpstr>Материальный баланс установки со стационарным слоем катализатора для КГФ  на ААСК</vt:lpstr>
      <vt:lpstr>Презентация PowerPoint</vt:lpstr>
      <vt:lpstr>Режим и выходы продуктов при крекинге вакуумного газойля на цеолитсодержащем катализаторе с движущемся слоем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Параметры технологического режима и выходы продуктов вакуумного газойля на ЦСК</vt:lpstr>
      <vt:lpstr>Презентация PowerPoint</vt:lpstr>
      <vt:lpstr>Презентация PowerPoint</vt:lpstr>
      <vt:lpstr>Выходы продуктов на установках с лифт реактором (FCC) и Миллисеконд (MSCC)</vt:lpstr>
      <vt:lpstr>Презентация PowerPoint</vt:lpstr>
      <vt:lpstr>Режимы и выходы продуктов «пропиленовых» технологий каталитического крекинга</vt:lpstr>
      <vt:lpstr>Презентация PowerPoint</vt:lpstr>
      <vt:lpstr>Характеристика сырья и выходы продуктов процесса (RCC)</vt:lpstr>
      <vt:lpstr>Презентация PowerPoint</vt:lpstr>
      <vt:lpstr>Материальный баланс процесса R2R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Nadezhda Pivovarova</cp:lastModifiedBy>
  <cp:revision>55</cp:revision>
  <dcterms:created xsi:type="dcterms:W3CDTF">2023-03-16T06:56:48Z</dcterms:created>
  <dcterms:modified xsi:type="dcterms:W3CDTF">2026-10-31T05:44:39Z</dcterms:modified>
</cp:coreProperties>
</file>