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97" r:id="rId4"/>
    <p:sldId id="298" r:id="rId5"/>
    <p:sldId id="299" r:id="rId6"/>
    <p:sldId id="300" r:id="rId7"/>
    <p:sldId id="311" r:id="rId8"/>
    <p:sldId id="301" r:id="rId9"/>
    <p:sldId id="317" r:id="rId10"/>
    <p:sldId id="318" r:id="rId11"/>
    <p:sldId id="312" r:id="rId12"/>
    <p:sldId id="315" r:id="rId13"/>
    <p:sldId id="316" r:id="rId14"/>
    <p:sldId id="319" r:id="rId15"/>
    <p:sldId id="313" r:id="rId16"/>
    <p:sldId id="303" r:id="rId17"/>
    <p:sldId id="305" r:id="rId18"/>
    <p:sldId id="306" r:id="rId19"/>
    <p:sldId id="307" r:id="rId20"/>
    <p:sldId id="308" r:id="rId21"/>
    <p:sldId id="264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2010" y="-7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49336-11CC-4327-84AC-9482D4B06430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D011-77F0-4961-B32A-089E5D784091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AB27A-7C82-4EF9-86F0-C4DE42140362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7049-9424-49D2-ABDA-C6544F41F7D7}" type="datetime1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36FB0-7317-4DB6-B825-D03A0A0BF33A}" type="datetime1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FF24B-0F64-480F-BFBD-92962F1CFE1B}" type="datetime1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B3F-E12C-42C2-80D8-46AB25FB7869}" type="datetime1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F5BBB-96E2-4C6A-8030-4BCE096ECBF8}" type="datetime1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9309F-CDC6-4AA4-9ED7-6E11752C77A3}" type="datetime1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52F4-78AC-403B-A269-5C64F8A3388A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41B4C-307E-4FA5-B19C-EACB3856B7A2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F1B94-FA34-4E85-AF06-6C8D15046DD7}" type="datetime1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6 Производство битума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3120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11510"/>
            <a:ext cx="5976664" cy="772716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b="1" i="1" dirty="0" smtClean="0">
                <a:solidFill>
                  <a:schemeClr val="tx1"/>
                </a:solidFill>
              </a:rPr>
              <a:t>Назначение</a:t>
            </a:r>
            <a:endParaRPr lang="ru-RU" sz="4000" dirty="0" smtClean="0"/>
          </a:p>
        </p:txBody>
      </p:sp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539552" y="1707654"/>
            <a:ext cx="7848872" cy="3086100"/>
          </a:xfrm>
        </p:spPr>
        <p:txBody>
          <a:bodyPr>
            <a:normAutofit fontScale="85000" lnSpcReduction="20000"/>
          </a:bodyPr>
          <a:lstStyle/>
          <a:p>
            <a:r>
              <a:rPr lang="ru-RU" altLang="ru-RU" sz="2800" dirty="0" smtClean="0">
                <a:effectLst/>
              </a:rPr>
              <a:t>Получение битумов различных сортов и марок. </a:t>
            </a:r>
          </a:p>
          <a:p>
            <a:r>
              <a:rPr lang="ru-RU" altLang="ru-RU" sz="2800" dirty="0" smtClean="0">
                <a:effectLst/>
              </a:rPr>
              <a:t>Для производства битумов применяются следующие способы:</a:t>
            </a:r>
          </a:p>
          <a:p>
            <a:r>
              <a:rPr lang="ru-RU" altLang="ru-RU" sz="2800" dirty="0" smtClean="0">
                <a:effectLst/>
              </a:rPr>
              <a:t>Глубокая вакуумная перегонка (получаемый при этом продукт называется остаточным битумом);</a:t>
            </a:r>
          </a:p>
          <a:p>
            <a:r>
              <a:rPr lang="ru-RU" altLang="ru-RU" sz="2800" dirty="0" smtClean="0">
                <a:effectLst/>
              </a:rPr>
              <a:t>Окисление нефтепродуктов воздухом при высокой температуре (с получением так называемых окисленных битумов</a:t>
            </a:r>
          </a:p>
          <a:p>
            <a:r>
              <a:rPr lang="ru-RU" altLang="ru-RU" sz="2800" dirty="0" smtClean="0">
                <a:effectLst/>
              </a:rPr>
              <a:t>Компаундирование остаточных и окисленных битумов.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95486"/>
            <a:ext cx="21209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2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dirty="0">
                <a:solidFill>
                  <a:schemeClr val="tx1"/>
                </a:solidFill>
              </a:rPr>
              <a:t>Объём производства и производители битума в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1485900"/>
            <a:ext cx="8363271" cy="30861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sz="2800" dirty="0"/>
              <a:t>В </a:t>
            </a:r>
            <a:r>
              <a:rPr lang="ru-RU" sz="2800" dirty="0" smtClean="0"/>
              <a:t>2025 </a:t>
            </a:r>
            <a:r>
              <a:rPr lang="ru-RU" sz="2800" dirty="0"/>
              <a:t>году объем выпуска битумов в </a:t>
            </a:r>
            <a:r>
              <a:rPr lang="ru-RU" sz="2800" dirty="0" smtClean="0"/>
              <a:t>мире составил 118 </a:t>
            </a:r>
            <a:r>
              <a:rPr lang="ru-RU" sz="2800" dirty="0" smtClean="0"/>
              <a:t>млн </a:t>
            </a:r>
            <a:r>
              <a:rPr lang="ru-RU" sz="2800" dirty="0" smtClean="0"/>
              <a:t>т. В нашей </a:t>
            </a:r>
            <a:r>
              <a:rPr lang="ru-RU" sz="2800" dirty="0"/>
              <a:t>стране </a:t>
            </a:r>
            <a:r>
              <a:rPr lang="ru-RU" sz="2800" dirty="0" smtClean="0"/>
              <a:t>достиг около </a:t>
            </a:r>
            <a:r>
              <a:rPr lang="ru-RU" sz="2800" dirty="0" smtClean="0"/>
              <a:t>7,8 млн </a:t>
            </a:r>
            <a:r>
              <a:rPr lang="ru-RU" sz="2800" dirty="0"/>
              <a:t>тонн</a:t>
            </a:r>
            <a:r>
              <a:rPr lang="ru-RU" sz="2800" dirty="0" smtClean="0"/>
              <a:t>.</a:t>
            </a:r>
          </a:p>
          <a:p>
            <a:pPr>
              <a:defRPr/>
            </a:pPr>
            <a:r>
              <a:rPr lang="ru-RU" sz="2800" dirty="0" smtClean="0"/>
              <a:t>Производители битума: «</a:t>
            </a:r>
            <a:r>
              <a:rPr lang="ru-RU" sz="2800" dirty="0" err="1" smtClean="0"/>
              <a:t>Орснефтеоргсинтез</a:t>
            </a:r>
            <a:r>
              <a:rPr lang="ru-RU" sz="2800" dirty="0" smtClean="0"/>
              <a:t>», </a:t>
            </a:r>
          </a:p>
          <a:p>
            <a:pPr marL="0" indent="0">
              <a:buNone/>
              <a:defRPr/>
            </a:pPr>
            <a:r>
              <a:rPr lang="ru-RU" sz="2800" dirty="0" smtClean="0"/>
              <a:t>«Сургутнефтегаз», Нижегородский НПЗ</a:t>
            </a:r>
            <a:r>
              <a:rPr lang="ru-RU" sz="2800" dirty="0" smtClean="0"/>
              <a:t>, Пермская битумная компания, Нижегороднефтеоргсинтез</a:t>
            </a:r>
            <a:r>
              <a:rPr lang="ru-RU" sz="2800" dirty="0" smtClean="0"/>
              <a:t>, Ангарский НПЗ, Рязанский НПЗ, </a:t>
            </a:r>
            <a:r>
              <a:rPr lang="ru-RU" sz="2800" dirty="0" err="1" smtClean="0"/>
              <a:t>Орский</a:t>
            </a:r>
            <a:r>
              <a:rPr lang="ru-RU" sz="2800" dirty="0" smtClean="0"/>
              <a:t> НПЗ, Московский НПЗ, </a:t>
            </a:r>
            <a:r>
              <a:rPr lang="ru-RU" sz="2800" dirty="0" err="1" smtClean="0"/>
              <a:t>Сызранский</a:t>
            </a:r>
            <a:r>
              <a:rPr lang="ru-RU" sz="2800" dirty="0" smtClean="0"/>
              <a:t> </a:t>
            </a:r>
            <a:r>
              <a:rPr lang="ru-RU" sz="2800" dirty="0" smtClean="0"/>
              <a:t>НПЗ, </a:t>
            </a:r>
            <a:r>
              <a:rPr lang="ru-RU" sz="2800" dirty="0" err="1" smtClean="0"/>
              <a:t>Новокуйбышевский</a:t>
            </a:r>
            <a:r>
              <a:rPr lang="ru-RU" sz="2800" dirty="0" smtClean="0"/>
              <a:t> НПЗ, </a:t>
            </a:r>
            <a:r>
              <a:rPr lang="ru-RU" sz="2800" dirty="0" err="1" smtClean="0"/>
              <a:t>Киришнефтеоргсинтез</a:t>
            </a:r>
            <a:r>
              <a:rPr lang="ru-RU" sz="2800" dirty="0" smtClean="0"/>
              <a:t>, Ангарская нефтяная компания, Омский НПЗ, Эталон (Челябинск), </a:t>
            </a:r>
            <a:r>
              <a:rPr lang="ru-RU" sz="2800" dirty="0" err="1" smtClean="0"/>
              <a:t>Ачинский</a:t>
            </a:r>
            <a:r>
              <a:rPr lang="ru-RU" sz="2800" dirty="0" smtClean="0"/>
              <a:t> НПЗ и др. Всего 22 завода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902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i="1" dirty="0">
                <a:solidFill>
                  <a:schemeClr val="tx1"/>
                </a:solidFill>
              </a:rPr>
              <a:t>Объём производства битумов по странам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491854"/>
            <a:ext cx="8210550" cy="3353990"/>
          </a:xfrm>
          <a:noFill/>
        </p:spPr>
      </p:pic>
    </p:spTree>
    <p:extLst>
      <p:ext uri="{BB962C8B-B14F-4D97-AF65-F5344CB8AC3E}">
        <p14:creationId xmlns:p14="http://schemas.microsoft.com/office/powerpoint/2010/main" val="54461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535"/>
            <a:ext cx="8229600" cy="5584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b="1" i="1" dirty="0" smtClean="0">
                <a:solidFill>
                  <a:schemeClr val="tx1"/>
                </a:solidFill>
              </a:rPr>
              <a:t>Сырьё</a:t>
            </a:r>
            <a:r>
              <a:rPr lang="ru-RU" altLang="ru-RU" sz="4000" dirty="0" smtClean="0">
                <a:solidFill>
                  <a:schemeClr val="tx1"/>
                </a:solidFill>
              </a:rPr>
              <a:t> </a:t>
            </a:r>
            <a:br>
              <a:rPr lang="ru-RU" altLang="ru-RU" sz="4000" dirty="0" smtClean="0">
                <a:solidFill>
                  <a:schemeClr val="tx1"/>
                </a:solidFill>
              </a:rPr>
            </a:br>
            <a:endParaRPr lang="ru-RU" altLang="ru-RU" sz="4000" dirty="0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9" y="735807"/>
            <a:ext cx="8785225" cy="4068191"/>
          </a:xfrm>
        </p:spPr>
        <p:txBody>
          <a:bodyPr>
            <a:normAutofit fontScale="92500" lnSpcReduction="20000"/>
          </a:bodyPr>
          <a:lstStyle/>
          <a:p>
            <a:pPr indent="739775"/>
            <a:r>
              <a:rPr lang="ru-RU" altLang="ru-RU" sz="2800" dirty="0" smtClean="0">
                <a:effectLst/>
              </a:rPr>
              <a:t>Сырьем являются остатки атмосферно-вакуумной перегонки нефти (гудроны), побочные продукты производства масел (асфальты и экстракты). </a:t>
            </a:r>
          </a:p>
          <a:p>
            <a:pPr indent="739775"/>
            <a:r>
              <a:rPr lang="ru-RU" altLang="ru-RU" sz="2800" dirty="0" smtClean="0">
                <a:effectLst/>
              </a:rPr>
              <a:t>Наилучшим сырьем для получения окисленного битума считаются остатки высокосмолистых, </a:t>
            </a:r>
            <a:r>
              <a:rPr lang="ru-RU" altLang="ru-RU" sz="2800" dirty="0" err="1" smtClean="0">
                <a:effectLst/>
              </a:rPr>
              <a:t>малопарафинистых</a:t>
            </a:r>
            <a:r>
              <a:rPr lang="ru-RU" altLang="ru-RU" sz="2800" dirty="0" smtClean="0">
                <a:effectLst/>
              </a:rPr>
              <a:t> нефтей, наихудшим – остатки </a:t>
            </a:r>
            <a:r>
              <a:rPr lang="ru-RU" altLang="ru-RU" sz="2800" dirty="0" err="1" smtClean="0">
                <a:effectLst/>
              </a:rPr>
              <a:t>высокопарафинистых</a:t>
            </a:r>
            <a:r>
              <a:rPr lang="ru-RU" altLang="ru-RU" sz="2800" dirty="0" smtClean="0">
                <a:effectLst/>
              </a:rPr>
              <a:t> нефтей, поскольку при окислении этих продуктов образуется большое количество асфальтенов и </a:t>
            </a:r>
            <a:r>
              <a:rPr lang="ru-RU" altLang="ru-RU" sz="2800" dirty="0" err="1" smtClean="0">
                <a:effectLst/>
              </a:rPr>
              <a:t>карбенов</a:t>
            </a:r>
            <a:r>
              <a:rPr lang="ru-RU" altLang="ru-RU" sz="2800" dirty="0" smtClean="0">
                <a:effectLst/>
              </a:rPr>
              <a:t>, вследствие чего битум становится хрупким и неэластичным.</a:t>
            </a:r>
          </a:p>
          <a:p>
            <a:pPr indent="739775"/>
            <a:r>
              <a:rPr lang="ru-RU" altLang="ru-RU" sz="2800" dirty="0" smtClean="0"/>
              <a:t>Химический </a:t>
            </a:r>
            <a:r>
              <a:rPr lang="ru-RU" altLang="ru-RU" sz="2800" dirty="0"/>
              <a:t>состав </a:t>
            </a:r>
            <a:r>
              <a:rPr lang="ru-RU" altLang="ru-RU" sz="2800" dirty="0" smtClean="0"/>
              <a:t>битума (усреднённый): C </a:t>
            </a:r>
            <a:r>
              <a:rPr lang="ru-RU" altLang="ru-RU" sz="2800" dirty="0"/>
              <a:t>— 80‒87</a:t>
            </a:r>
            <a:r>
              <a:rPr lang="ru-RU" altLang="ru-RU" sz="2800" dirty="0" smtClean="0"/>
              <a:t>%; H </a:t>
            </a:r>
            <a:r>
              <a:rPr lang="ru-RU" altLang="ru-RU" sz="2800" dirty="0"/>
              <a:t>— 10‒12</a:t>
            </a:r>
            <a:r>
              <a:rPr lang="ru-RU" altLang="ru-RU" sz="2800" dirty="0" smtClean="0"/>
              <a:t>%; O </a:t>
            </a:r>
            <a:r>
              <a:rPr lang="ru-RU" altLang="ru-RU" sz="2800" dirty="0"/>
              <a:t>— 5‒10</a:t>
            </a:r>
            <a:r>
              <a:rPr lang="ru-RU" altLang="ru-RU" sz="2800" dirty="0" smtClean="0"/>
              <a:t>%; S </a:t>
            </a:r>
            <a:r>
              <a:rPr lang="ru-RU" altLang="ru-RU" sz="2800" dirty="0"/>
              <a:t>— 1‒5</a:t>
            </a:r>
            <a:r>
              <a:rPr lang="ru-RU" altLang="ru-RU" sz="2800" dirty="0" smtClean="0"/>
              <a:t>%; N </a:t>
            </a:r>
            <a:r>
              <a:rPr lang="ru-RU" altLang="ru-RU" sz="2800" dirty="0"/>
              <a:t>— до 1%</a:t>
            </a:r>
            <a:endParaRPr lang="ru-RU" altLang="ru-RU" sz="2800" dirty="0" smtClean="0">
              <a:effectLst/>
            </a:endParaRPr>
          </a:p>
          <a:p>
            <a:pPr indent="739775"/>
            <a:endParaRPr lang="ru-RU" altLang="ru-RU" sz="28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84499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8479"/>
            <a:ext cx="8424936" cy="473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535"/>
            <a:ext cx="8229600" cy="5584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b="1" i="1" dirty="0" smtClean="0">
                <a:solidFill>
                  <a:schemeClr val="tx1"/>
                </a:solidFill>
              </a:rPr>
              <a:t>Сырьё</a:t>
            </a:r>
            <a:r>
              <a:rPr lang="ru-RU" altLang="ru-RU" sz="4000" dirty="0" smtClean="0">
                <a:solidFill>
                  <a:schemeClr val="tx1"/>
                </a:solidFill>
              </a:rPr>
              <a:t> </a:t>
            </a:r>
            <a:br>
              <a:rPr lang="ru-RU" altLang="ru-RU" sz="4000" dirty="0" smtClean="0">
                <a:solidFill>
                  <a:schemeClr val="tx1"/>
                </a:solidFill>
              </a:rPr>
            </a:br>
            <a:endParaRPr lang="ru-RU" altLang="ru-RU" sz="4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2110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535"/>
            <a:ext cx="8229600" cy="5584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b="1" i="1" dirty="0" smtClean="0">
                <a:solidFill>
                  <a:schemeClr val="tx1"/>
                </a:solidFill>
              </a:rPr>
              <a:t>Продукция</a:t>
            </a:r>
            <a:endParaRPr lang="ru-RU" altLang="ru-RU" sz="4000" dirty="0" smtClean="0">
              <a:solidFill>
                <a:schemeClr val="tx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03598"/>
            <a:ext cx="8075612" cy="3240881"/>
          </a:xfrm>
        </p:spPr>
        <p:txBody>
          <a:bodyPr>
            <a:normAutofit fontScale="77500" lnSpcReduction="20000"/>
          </a:bodyPr>
          <a:lstStyle/>
          <a:p>
            <a:pPr indent="647700"/>
            <a:r>
              <a:rPr lang="ru-RU" altLang="ru-RU" sz="2800" dirty="0" smtClean="0">
                <a:effectLst/>
              </a:rPr>
              <a:t>дорожные битумы, применяемые в дорожном строительстве для приготовления асфальтобетонных смесей;</a:t>
            </a:r>
          </a:p>
          <a:p>
            <a:pPr indent="647700"/>
            <a:r>
              <a:rPr lang="ru-RU" altLang="ru-RU" sz="2800" dirty="0" smtClean="0">
                <a:effectLst/>
              </a:rPr>
              <a:t>кровельные битумы, используемые при изготовлении кровельных покрытий и различных изделий;</a:t>
            </a:r>
          </a:p>
          <a:p>
            <a:pPr indent="647700"/>
            <a:r>
              <a:rPr lang="ru-RU" altLang="ru-RU" sz="2800" dirty="0" smtClean="0">
                <a:effectLst/>
              </a:rPr>
              <a:t>строительные битумы, используемые при выполнении различных строительных работ, в частности, для гидроизоляции фундаментов зданий;</a:t>
            </a:r>
          </a:p>
          <a:p>
            <a:pPr indent="647700"/>
            <a:r>
              <a:rPr lang="ru-RU" altLang="ru-RU" sz="2800" dirty="0" smtClean="0">
                <a:effectLst/>
              </a:rPr>
              <a:t>специальные битумы, используемые в различных отраслях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4664512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86916"/>
            <a:ext cx="8229600" cy="1028700"/>
          </a:xfrm>
        </p:spPr>
        <p:txBody>
          <a:bodyPr/>
          <a:lstStyle/>
          <a:p>
            <a:pPr>
              <a:defRPr/>
            </a:pPr>
            <a:r>
              <a:rPr lang="ru-RU" sz="4000" b="1" i="1" dirty="0"/>
              <a:t>Характеристики битума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67544" y="1275606"/>
            <a:ext cx="8157592" cy="3086100"/>
          </a:xfrm>
        </p:spPr>
        <p:txBody>
          <a:bodyPr>
            <a:normAutofit fontScale="92500" lnSpcReduction="20000"/>
          </a:bodyPr>
          <a:lstStyle/>
          <a:p>
            <a:r>
              <a:rPr lang="ru-RU" altLang="ru-RU" sz="2400" dirty="0" smtClean="0">
                <a:effectLst/>
              </a:rPr>
              <a:t>В </a:t>
            </a:r>
            <a:r>
              <a:rPr lang="ru-RU" altLang="ru-RU" sz="2400" dirty="0" err="1" smtClean="0">
                <a:effectLst/>
              </a:rPr>
              <a:t>неокисленных</a:t>
            </a:r>
            <a:r>
              <a:rPr lang="ru-RU" altLang="ru-RU" sz="2400" dirty="0" smtClean="0">
                <a:effectLst/>
              </a:rPr>
              <a:t> и компаундированных битумах в большом количестве содержатся тяжёлая </a:t>
            </a:r>
            <a:r>
              <a:rPr lang="ru-RU" altLang="ru-RU" sz="2400" dirty="0" err="1" smtClean="0">
                <a:effectLst/>
              </a:rPr>
              <a:t>ароматика</a:t>
            </a:r>
            <a:r>
              <a:rPr lang="ru-RU" altLang="ru-RU" sz="2400" dirty="0" smtClean="0">
                <a:effectLst/>
              </a:rPr>
              <a:t> и смолы, что наделяет такие битумы высокими адгезионными характеристиками, хорошей растяжимостью, но температура хрупкости у них высокая.</a:t>
            </a:r>
          </a:p>
          <a:p>
            <a:r>
              <a:rPr lang="ru-RU" altLang="ru-RU" sz="2400" dirty="0" err="1" smtClean="0">
                <a:effectLst/>
              </a:rPr>
              <a:t>Неокислённый</a:t>
            </a:r>
            <a:r>
              <a:rPr lang="ru-RU" altLang="ru-RU" sz="2400" dirty="0" smtClean="0">
                <a:effectLst/>
              </a:rPr>
              <a:t> битум – это мелкодисперсная коллоидная система, которую относят к типу «золь». В основе окислённых битумов, как правило, лежат грубодисперсные частицы. Это позволяет говорить о том, что такие битумы можно причислить к типу «золь-гель».</a:t>
            </a:r>
          </a:p>
          <a:p>
            <a:endParaRPr lang="ru-RU" altLang="ru-RU" sz="24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402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86916"/>
            <a:ext cx="8229600" cy="757238"/>
          </a:xfrm>
        </p:spPr>
        <p:txBody>
          <a:bodyPr/>
          <a:lstStyle/>
          <a:p>
            <a:pPr>
              <a:defRPr/>
            </a:pPr>
            <a:r>
              <a:rPr lang="ru-RU" sz="4000" b="1" i="1" dirty="0"/>
              <a:t>Характеристики битума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395536" y="1059582"/>
            <a:ext cx="8373815" cy="3654573"/>
          </a:xfrm>
        </p:spPr>
        <p:txBody>
          <a:bodyPr>
            <a:normAutofit fontScale="85000" lnSpcReduction="10000"/>
          </a:bodyPr>
          <a:lstStyle/>
          <a:p>
            <a:r>
              <a:rPr lang="ru-RU" altLang="ru-RU" sz="2400" dirty="0" smtClean="0">
                <a:effectLst/>
              </a:rPr>
              <a:t>Одним из важнейших свойств битума является стабильность его качества под воздействием как обычной, так и повышенной температуры. </a:t>
            </a:r>
          </a:p>
          <a:p>
            <a:r>
              <a:rPr lang="ru-RU" altLang="ru-RU" sz="2400" dirty="0" smtClean="0">
                <a:effectLst/>
              </a:rPr>
              <a:t>Эту характеристику оценивают с двух сторон: устойчивости к окислению при действии повышенной температуры и коллоидной стабильности. Системы типа «золь», как показали исследования, являются более устойчивыми во времени.</a:t>
            </a:r>
          </a:p>
          <a:p>
            <a:r>
              <a:rPr lang="ru-RU" altLang="ru-RU" sz="2400" dirty="0" smtClean="0">
                <a:effectLst/>
              </a:rPr>
              <a:t>Сравнивая термическую стабильность компаундированных и </a:t>
            </a:r>
            <a:r>
              <a:rPr lang="ru-RU" altLang="ru-RU" sz="2400" dirty="0" err="1" smtClean="0">
                <a:effectLst/>
              </a:rPr>
              <a:t>неокислённых</a:t>
            </a:r>
            <a:r>
              <a:rPr lang="ru-RU" altLang="ru-RU" sz="2400" dirty="0" smtClean="0">
                <a:effectLst/>
              </a:rPr>
              <a:t> битумов с окислёнными, можно говорить о том, что у первых термическая стабильность более высокая. Термообработка окислённых битумов показывает, что при нагревании они заметно теряют в пластичности и у них ухудшаются адгезионные свойства.</a:t>
            </a:r>
          </a:p>
          <a:p>
            <a:endParaRPr lang="ru-RU" altLang="ru-RU" sz="24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409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1510"/>
            <a:ext cx="8100011" cy="455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65535"/>
            <a:ext cx="8229600" cy="55840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4000" b="1" i="1" dirty="0" smtClean="0">
                <a:solidFill>
                  <a:schemeClr val="tx1"/>
                </a:solidFill>
              </a:rPr>
              <a:t>Продукция </a:t>
            </a:r>
            <a:r>
              <a:rPr lang="ru-RU" altLang="ru-RU" sz="4000" dirty="0" smtClean="0">
                <a:solidFill>
                  <a:schemeClr val="tx1"/>
                </a:solidFill>
              </a:rPr>
              <a:t/>
            </a:r>
            <a:br>
              <a:rPr lang="ru-RU" altLang="ru-RU" sz="4000" dirty="0" smtClean="0">
                <a:solidFill>
                  <a:schemeClr val="tx1"/>
                </a:solidFill>
              </a:rPr>
            </a:br>
            <a:endParaRPr lang="ru-RU" altLang="ru-RU" sz="4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4503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rmAutofit/>
          </a:bodyPr>
          <a:lstStyle/>
          <a:p>
            <a:r>
              <a:rPr lang="ru-RU" sz="3600" b="1" i="1" dirty="0"/>
              <a:t>Химизм и механизм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7574"/>
            <a:ext cx="8568952" cy="36004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Химизм процесса представляет собой сложную систему параллельно-последовательных превращений, протекающих по радикально-цепному </a:t>
            </a:r>
            <a:r>
              <a:rPr lang="ru-RU" dirty="0" smtClean="0"/>
              <a:t>механизму. </a:t>
            </a:r>
          </a:p>
          <a:p>
            <a:r>
              <a:rPr lang="ru-RU" dirty="0" smtClean="0"/>
              <a:t>При производстве остаточных битумов идут реакции поликонденсации и уплотнения;</a:t>
            </a:r>
          </a:p>
          <a:p>
            <a:r>
              <a:rPr lang="ru-RU" dirty="0" smtClean="0"/>
              <a:t>При производстве окисленных битумов: взаимодействие </a:t>
            </a:r>
            <a:r>
              <a:rPr lang="ru-RU" dirty="0"/>
              <a:t>кислорода с молекулами углеводородов и </a:t>
            </a:r>
            <a:r>
              <a:rPr lang="ru-RU" dirty="0" err="1" smtClean="0"/>
              <a:t>гетероорганическими</a:t>
            </a:r>
            <a:r>
              <a:rPr lang="ru-RU" dirty="0" smtClean="0"/>
              <a:t> соединениями  </a:t>
            </a:r>
            <a:r>
              <a:rPr lang="ru-RU" dirty="0"/>
              <a:t>приводит </a:t>
            </a:r>
            <a:r>
              <a:rPr lang="ru-RU" dirty="0" smtClean="0"/>
              <a:t>к </a:t>
            </a:r>
            <a:r>
              <a:rPr lang="ru-RU" dirty="0"/>
              <a:t>глубокой перестройке структуры:</a:t>
            </a:r>
          </a:p>
          <a:p>
            <a:r>
              <a:rPr lang="ru-RU" dirty="0"/>
              <a:t>Образование свободных радикалов и пероксидов: Кислород инициирует образование первичных неустойчивых соединений — </a:t>
            </a:r>
            <a:r>
              <a:rPr lang="ru-RU" dirty="0" err="1" smtClean="0"/>
              <a:t>гидропероксидов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24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rmAutofit/>
          </a:bodyPr>
          <a:lstStyle/>
          <a:p>
            <a:r>
              <a:rPr lang="ru-RU" sz="3600" b="1" i="1" dirty="0"/>
              <a:t>Химизм и механизм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03598"/>
            <a:ext cx="8136904" cy="36004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Дегидрирование: </a:t>
            </a:r>
            <a:r>
              <a:rPr lang="ru-RU" dirty="0"/>
              <a:t>Кислород отрывает атомы водорода от молекул углеводородов </a:t>
            </a:r>
            <a:r>
              <a:rPr lang="ru-RU" dirty="0" smtClean="0"/>
              <a:t>сырья с образованием H</a:t>
            </a:r>
            <a:r>
              <a:rPr lang="ru-RU" dirty="0"/>
              <a:t>₂</a:t>
            </a:r>
            <a:r>
              <a:rPr lang="ru-RU" dirty="0" smtClean="0"/>
              <a:t>O </a:t>
            </a:r>
            <a:r>
              <a:rPr lang="ru-RU" dirty="0"/>
              <a:t>и </a:t>
            </a:r>
            <a:r>
              <a:rPr lang="ru-RU" dirty="0" smtClean="0"/>
              <a:t>CO₂;</a:t>
            </a:r>
          </a:p>
          <a:p>
            <a:r>
              <a:rPr lang="ru-RU" dirty="0" smtClean="0"/>
              <a:t>Поликонденсация : рост </a:t>
            </a:r>
            <a:r>
              <a:rPr lang="ru-RU" dirty="0"/>
              <a:t>молекулярной массы за счет образования новых прочных углерод-углеродных </a:t>
            </a:r>
            <a:r>
              <a:rPr lang="ru-RU" dirty="0" smtClean="0"/>
              <a:t>связей;</a:t>
            </a:r>
          </a:p>
          <a:p>
            <a:r>
              <a:rPr lang="ru-RU" dirty="0" smtClean="0"/>
              <a:t>Кислородное </a:t>
            </a:r>
            <a:r>
              <a:rPr lang="ru-RU" dirty="0" err="1"/>
              <a:t>мостикообразование</a:t>
            </a:r>
            <a:r>
              <a:rPr lang="ru-RU" dirty="0"/>
              <a:t>: Часть кислорода химически связывается в виде функциональных групп (главным образом сложноэфирных -COOR, а также карбонильных, гидроксильных групп и эфирных мостиков), объединяя мелкие молекулы в более крупные </a:t>
            </a:r>
            <a:r>
              <a:rPr lang="ru-RU" dirty="0" smtClean="0"/>
              <a:t>структуры.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98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709587"/>
          </a:xfrm>
        </p:spPr>
        <p:txBody>
          <a:bodyPr>
            <a:normAutofit/>
          </a:bodyPr>
          <a:lstStyle/>
          <a:p>
            <a:r>
              <a:rPr lang="ru-RU" sz="3600" b="1" i="1" dirty="0"/>
              <a:t>Химизм и механизм</a:t>
            </a:r>
            <a:endParaRPr lang="ru-RU" sz="3600" b="1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41018"/>
            <a:ext cx="6552728" cy="4518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78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/>
              <a:t>Химизм и механизм</a:t>
            </a:r>
            <a:endParaRPr lang="ru-RU" sz="3600" b="1" i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624312"/>
              </p:ext>
            </p:extLst>
          </p:nvPr>
        </p:nvGraphicFramePr>
        <p:xfrm>
          <a:off x="539552" y="2355726"/>
          <a:ext cx="8136904" cy="815340"/>
        </p:xfrm>
        <a:graphic>
          <a:graphicData uri="http://schemas.openxmlformats.org/drawingml/2006/table">
            <a:tbl>
              <a:tblPr/>
              <a:tblGrid>
                <a:gridCol w="1543626"/>
                <a:gridCol w="1324299"/>
                <a:gridCol w="2401054"/>
                <a:gridCol w="1499773"/>
                <a:gridCol w="1368152"/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Углеводороды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effectLst/>
                        </a:rPr>
                        <a:t>Кислоты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 err="1">
                          <a:effectLst/>
                        </a:rPr>
                        <a:t>Гидроксикислоты</a:t>
                      </a:r>
                      <a:endParaRPr lang="ru-RU" dirty="0">
                        <a:effectLst/>
                      </a:endParaRP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dirty="0" err="1">
                          <a:effectLst/>
                        </a:rPr>
                        <a:t>Асфальтогеновые</a:t>
                      </a:r>
                      <a:r>
                        <a:rPr lang="ru-RU" dirty="0">
                          <a:effectLst/>
                        </a:rPr>
                        <a:t> кислоты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>
                          <a:effectLst/>
                        </a:rPr>
                        <a:t>Смолы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>
                          <a:effectLst/>
                        </a:rPr>
                        <a:t>Асфальтены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effectLst/>
                        </a:rPr>
                        <a:t>Карбены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dirty="0">
                          <a:effectLst/>
                        </a:rPr>
                        <a:t>Карбоиды</a:t>
                      </a:r>
                    </a:p>
                  </a:txBody>
                  <a:tcPr marL="66675" marR="66675" marT="66675" marB="666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39552" y="1664191"/>
            <a:ext cx="78488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Углеводороды окисляются одновременно в двух направлениях: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1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519113"/>
            <a:ext cx="8229600" cy="1028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i="1" dirty="0" smtClean="0"/>
              <a:t>ПРОИЗВОДСТВО </a:t>
            </a:r>
            <a:r>
              <a:rPr lang="ru-RU" sz="3200" b="1" i="1" dirty="0"/>
              <a:t>ОСТАТОЧНЫХ БИТУМОВ</a:t>
            </a:r>
            <a:r>
              <a:rPr lang="ru-RU" sz="3200" cap="all" dirty="0" smtClean="0">
                <a:effectLst/>
              </a:rPr>
              <a:t/>
            </a:r>
            <a:br>
              <a:rPr lang="ru-RU" sz="3200" cap="all" dirty="0" smtClean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9582"/>
            <a:ext cx="8712968" cy="38884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200" dirty="0" smtClean="0">
                <a:effectLst/>
              </a:rPr>
              <a:t>Производство </a:t>
            </a:r>
            <a:r>
              <a:rPr lang="ru-RU" sz="2200" dirty="0">
                <a:effectLst/>
              </a:rPr>
              <a:t>остаточных битумов является наиболее простой и экономичной технологий. Для определения пригодности конкретного сорта нефти к использованию при получении остаточного битума необходимо провести оценку выхода из него вяжущего с глубиной проникновения иглы при 25ºС 100 на 0,1 мм</a:t>
            </a:r>
            <a:r>
              <a:rPr lang="ru-RU" sz="2200" dirty="0" smtClean="0">
                <a:effectLst/>
              </a:rPr>
              <a:t>.</a:t>
            </a:r>
          </a:p>
          <a:p>
            <a:pPr>
              <a:defRPr/>
            </a:pPr>
            <a:r>
              <a:rPr lang="ru-RU" sz="2200" dirty="0"/>
              <a:t>Экономически оправданным производство остаточного битума можно считать в том случае, когда выход готового продукта составляет не менее 10-20%. Для получения такого битума используется сырье вакуумной перегонки, состоящее из органических и гетерогенных соединений, чаще всего – мазут.</a:t>
            </a:r>
          </a:p>
          <a:p>
            <a:pPr>
              <a:defRPr/>
            </a:pPr>
            <a:endParaRPr lang="ru-RU" sz="2200" dirty="0">
              <a:effectLst/>
            </a:endParaRPr>
          </a:p>
          <a:p>
            <a:pPr>
              <a:defRPr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336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8159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i="1" dirty="0"/>
              <a:t>ПРОИЗВОДСТВО ОСТАТОЧНЫХ БИТУМОВ</a:t>
            </a:r>
            <a:r>
              <a:rPr lang="ru-RU" sz="3200" cap="all" dirty="0" smtClean="0">
                <a:effectLst/>
              </a:rPr>
              <a:t/>
            </a:r>
            <a:br>
              <a:rPr lang="ru-RU" sz="3200" cap="all" dirty="0" smtClean="0">
                <a:effectLst/>
              </a:rPr>
            </a:br>
            <a:endParaRPr lang="ru-RU" sz="3200" dirty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467544" y="1113234"/>
            <a:ext cx="8280920" cy="3546747"/>
          </a:xfrm>
        </p:spPr>
        <p:txBody>
          <a:bodyPr>
            <a:normAutofit fontScale="85000" lnSpcReduction="10000"/>
          </a:bodyPr>
          <a:lstStyle/>
          <a:p>
            <a:r>
              <a:rPr lang="ru-RU" altLang="ru-RU" sz="2800" dirty="0" smtClean="0">
                <a:effectLst/>
              </a:rPr>
              <a:t>Качественные характеристики остаточных битумов могут регулироваться за счет изменения режимов вакуумной колонны. </a:t>
            </a:r>
            <a:endParaRPr lang="ru-RU" altLang="ru-RU" sz="2800" dirty="0" smtClean="0">
              <a:effectLst/>
            </a:endParaRPr>
          </a:p>
          <a:p>
            <a:r>
              <a:rPr lang="ru-RU" altLang="ru-RU" sz="2800" dirty="0" smtClean="0">
                <a:effectLst/>
              </a:rPr>
              <a:t>В </a:t>
            </a:r>
            <a:r>
              <a:rPr lang="ru-RU" altLang="ru-RU" sz="2800" dirty="0" smtClean="0">
                <a:effectLst/>
              </a:rPr>
              <a:t>большей степени на эффективность процесса оказывает влияние глубина вакуума в зоне питания вакуумной колонны, а также наличие контактных устройств с низким гидравлическим сопротивлением, которые обеспечивают перепад давления по высоте колонны не более 15-20 </a:t>
            </a:r>
            <a:r>
              <a:rPr lang="ru-RU" altLang="ru-RU" sz="2800" dirty="0" smtClean="0">
                <a:effectLst/>
              </a:rPr>
              <a:t>мм рт. ст</a:t>
            </a:r>
            <a:r>
              <a:rPr lang="ru-RU" altLang="ru-RU" sz="2800" dirty="0" smtClean="0">
                <a:effectLst/>
              </a:rPr>
              <a:t>. При этом наверху вакуумной колонны поддерживается давление не более 20 </a:t>
            </a:r>
            <a:r>
              <a:rPr lang="ru-RU" altLang="ru-RU" sz="2800" dirty="0" smtClean="0">
                <a:effectLst/>
              </a:rPr>
              <a:t>мм </a:t>
            </a:r>
            <a:r>
              <a:rPr lang="ru-RU" altLang="ru-RU" sz="2800" dirty="0" err="1" smtClean="0">
                <a:effectLst/>
              </a:rPr>
              <a:t>рт.ст</a:t>
            </a:r>
            <a:r>
              <a:rPr lang="ru-RU" altLang="ru-RU" sz="2800" dirty="0" smtClean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597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54"/>
            <a:ext cx="9144000" cy="1028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i="1" dirty="0">
                <a:solidFill>
                  <a:srgbClr val="FFFFFF"/>
                </a:solidFill>
              </a:rPr>
              <a:t>ПРОИЗВОДСТВО  </a:t>
            </a:r>
            <a:r>
              <a:rPr lang="ru-RU" sz="3200" b="1" i="1" dirty="0" smtClean="0">
                <a:solidFill>
                  <a:srgbClr val="FFFFFF"/>
                </a:solidFill>
              </a:rPr>
              <a:t>ОКИСЛЕННЫХ БИТУМОВ</a:t>
            </a:r>
            <a:r>
              <a:rPr lang="ru-RU" sz="3200" cap="all" dirty="0" smtClean="0">
                <a:effectLst/>
              </a:rPr>
              <a:t/>
            </a:r>
            <a:br>
              <a:rPr lang="ru-RU" sz="3200" cap="all" dirty="0" smtClean="0">
                <a:effectLst/>
              </a:rPr>
            </a:br>
            <a:endParaRPr lang="ru-RU" sz="3200" dirty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1259632" y="4548594"/>
            <a:ext cx="7393012" cy="594122"/>
          </a:xfrm>
        </p:spPr>
        <p:txBody>
          <a:bodyPr>
            <a:normAutofit fontScale="92500" lnSpcReduction="20000"/>
          </a:bodyPr>
          <a:lstStyle/>
          <a:p>
            <a:pPr marL="274638" indent="0">
              <a:buFont typeface="Wingdings" pitchFamily="2" charset="2"/>
              <a:buNone/>
            </a:pPr>
            <a:r>
              <a:rPr lang="ru-RU" altLang="ru-RU" sz="1800" dirty="0" smtClean="0">
                <a:effectLst/>
              </a:rPr>
              <a:t>1 — нагревательная печь; 2 — емкость для горячего сырья;</a:t>
            </a:r>
          </a:p>
          <a:p>
            <a:pPr marL="274638" indent="0">
              <a:buFont typeface="Wingdings" pitchFamily="2" charset="2"/>
              <a:buNone/>
            </a:pPr>
            <a:r>
              <a:rPr lang="ru-RU" altLang="ru-RU" sz="1800" dirty="0" smtClean="0">
                <a:effectLst/>
              </a:rPr>
              <a:t>3 — смеситель; 4 — реактор; 5 — испаритель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7494"/>
            <a:ext cx="6970786" cy="432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64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i="1" dirty="0"/>
              <a:t>ПРОИЗВОДСТВО  </a:t>
            </a:r>
            <a:r>
              <a:rPr lang="ru-RU" sz="3200" b="1" i="1" dirty="0" smtClean="0"/>
              <a:t>ОКИСЛЕННЫХ БИТУМОВ</a:t>
            </a:r>
            <a:r>
              <a:rPr lang="ru-RU" sz="3200" cap="all" dirty="0" smtClean="0">
                <a:effectLst/>
              </a:rPr>
              <a:t/>
            </a:r>
            <a:br>
              <a:rPr lang="ru-RU" sz="3200" cap="all" dirty="0" smtClean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13234"/>
            <a:ext cx="8065592" cy="36187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ru-RU" sz="2400" dirty="0">
                <a:effectLst/>
              </a:rPr>
              <a:t>Технологический режим процесса следующий: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</a:t>
            </a:r>
            <a:r>
              <a:rPr lang="ru-RU" sz="2400" dirty="0" smtClean="0">
                <a:effectLst/>
              </a:rPr>
              <a:t>температура</a:t>
            </a:r>
            <a:r>
              <a:rPr lang="ru-RU" sz="2400" dirty="0">
                <a:effectLst/>
              </a:rPr>
              <a:t>, </a:t>
            </a:r>
            <a:r>
              <a:rPr lang="ru-RU" sz="2400" baseline="30000" dirty="0">
                <a:effectLst/>
              </a:rPr>
              <a:t>0</a:t>
            </a:r>
            <a:r>
              <a:rPr lang="ru-RU" sz="2400" dirty="0">
                <a:effectLst/>
              </a:rPr>
              <a:t>С: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</a:t>
            </a:r>
            <a:r>
              <a:rPr lang="ru-RU" sz="2400" dirty="0" smtClean="0">
                <a:effectLst/>
              </a:rPr>
              <a:t>сырья </a:t>
            </a:r>
            <a:r>
              <a:rPr lang="ru-RU" sz="2400" dirty="0">
                <a:effectLst/>
              </a:rPr>
              <a:t>на выходе из печи …………………… 180 – 250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</a:t>
            </a:r>
            <a:r>
              <a:rPr lang="ru-RU" sz="2400" dirty="0" smtClean="0">
                <a:effectLst/>
              </a:rPr>
              <a:t>в </a:t>
            </a:r>
            <a:r>
              <a:rPr lang="ru-RU" sz="2400" dirty="0">
                <a:effectLst/>
              </a:rPr>
              <a:t>окислительной колонне, не выше ……….. 290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</a:t>
            </a:r>
            <a:r>
              <a:rPr lang="ru-RU" sz="2400" dirty="0" smtClean="0">
                <a:effectLst/>
              </a:rPr>
              <a:t>битума </a:t>
            </a:r>
            <a:r>
              <a:rPr lang="ru-RU" sz="2400" dirty="0">
                <a:effectLst/>
              </a:rPr>
              <a:t>на выходе из холодильника ……….. 170 – 200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        </a:t>
            </a:r>
            <a:r>
              <a:rPr lang="ru-RU" sz="2400" dirty="0" smtClean="0">
                <a:effectLst/>
              </a:rPr>
              <a:t>налива </a:t>
            </a:r>
            <a:r>
              <a:rPr lang="ru-RU" sz="2400" dirty="0">
                <a:effectLst/>
              </a:rPr>
              <a:t>битума в цистерны …………………. 170 – 180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effectLst/>
              </a:rPr>
              <a:t>Давление </a:t>
            </a:r>
            <a:r>
              <a:rPr lang="ru-RU" sz="2400" dirty="0">
                <a:effectLst/>
              </a:rPr>
              <a:t>в окислительной колонне, МПа …….. 0,3 – 08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effectLst/>
              </a:rPr>
              <a:t>Расход </a:t>
            </a:r>
            <a:r>
              <a:rPr lang="ru-RU" sz="2400" dirty="0">
                <a:effectLst/>
              </a:rPr>
              <a:t>воздуха, м</a:t>
            </a:r>
            <a:r>
              <a:rPr lang="ru-RU" sz="2400" baseline="30000" dirty="0">
                <a:effectLst/>
              </a:rPr>
              <a:t>3</a:t>
            </a:r>
            <a:r>
              <a:rPr lang="ru-RU" sz="2400" dirty="0">
                <a:effectLst/>
              </a:rPr>
              <a:t> / т битума ………………….. 50 – 400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effectLst/>
              </a:rPr>
              <a:t>Тепловой </a:t>
            </a:r>
            <a:r>
              <a:rPr lang="ru-RU" sz="2400" dirty="0">
                <a:effectLst/>
              </a:rPr>
              <a:t>эффект процесса, кДж / кг битума ….. 168 – 502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effectLst/>
              </a:rPr>
              <a:t>Содержание </a:t>
            </a:r>
            <a:r>
              <a:rPr lang="ru-RU" sz="2400" dirty="0">
                <a:effectLst/>
              </a:rPr>
              <a:t>кислорода в газообразных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>
                <a:effectLst/>
              </a:rPr>
              <a:t> </a:t>
            </a:r>
            <a:r>
              <a:rPr lang="ru-RU" sz="2400" dirty="0" smtClean="0">
                <a:effectLst/>
              </a:rPr>
              <a:t>        продуктах </a:t>
            </a:r>
            <a:r>
              <a:rPr lang="ru-RU" sz="2400" dirty="0">
                <a:effectLst/>
              </a:rPr>
              <a:t>окисления, % …………… 3 -11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effectLst/>
              </a:rPr>
              <a:t>Отношение </a:t>
            </a:r>
            <a:r>
              <a:rPr lang="ru-RU" sz="2400" dirty="0" err="1">
                <a:effectLst/>
              </a:rPr>
              <a:t>рециркулят</a:t>
            </a:r>
            <a:r>
              <a:rPr lang="ru-RU" sz="2400" dirty="0">
                <a:effectLst/>
              </a:rPr>
              <a:t> : сырьё ………………… 6 : 1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3482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200" b="1" i="1" dirty="0"/>
              <a:t>ПРОИЗВОДСТВО</a:t>
            </a:r>
            <a:r>
              <a:rPr lang="ru-RU" sz="3200" b="1" i="1" dirty="0">
                <a:solidFill>
                  <a:srgbClr val="FFFFFF"/>
                </a:solidFill>
              </a:rPr>
              <a:t> </a:t>
            </a:r>
            <a:r>
              <a:rPr lang="ru-RU" sz="3200" b="1" i="1" dirty="0" smtClean="0"/>
              <a:t>ОСТАТОЧНЫХ БИТУМОВ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03598"/>
            <a:ext cx="8229600" cy="308610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400" dirty="0" smtClean="0">
                <a:effectLst/>
              </a:rPr>
              <a:t>Производство остаточных битумов характеризуется ощутимым снижением содержания парафинонафтеновых углеводородов, что обусловлено их более высокой летучестью по сравнению с другими веществами этой же группы. </a:t>
            </a:r>
            <a:endParaRPr lang="ru-RU" sz="2400" dirty="0" smtClean="0">
              <a:effectLst/>
            </a:endParaRPr>
          </a:p>
          <a:p>
            <a:pPr>
              <a:defRPr/>
            </a:pPr>
            <a:r>
              <a:rPr lang="ru-RU" sz="2400" dirty="0" smtClean="0">
                <a:effectLst/>
              </a:rPr>
              <a:t>Перегретый </a:t>
            </a:r>
            <a:r>
              <a:rPr lang="ru-RU" sz="2400" dirty="0" smtClean="0">
                <a:effectLst/>
              </a:rPr>
              <a:t>пар необходим для уменьшения содержания в битуме парафинонафтеновых углеводородов и снижения температуры перегонки остатков. Это позволяет получать остаточный битум с высокой температурой размягчения.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9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4633</TotalTime>
  <Words>869</Words>
  <Application>Microsoft Office PowerPoint</Application>
  <PresentationFormat>Экран (16:9)</PresentationFormat>
  <Paragraphs>74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Назначение</vt:lpstr>
      <vt:lpstr>Объём производства и производители битума в РФ</vt:lpstr>
      <vt:lpstr>Объём производства битумов по странам</vt:lpstr>
      <vt:lpstr>Сырьё  </vt:lpstr>
      <vt:lpstr>Сырьё  </vt:lpstr>
      <vt:lpstr>Продукция</vt:lpstr>
      <vt:lpstr>Характеристики битума</vt:lpstr>
      <vt:lpstr>Характеристики битума</vt:lpstr>
      <vt:lpstr>Продукция  </vt:lpstr>
      <vt:lpstr>Химизм и механизм</vt:lpstr>
      <vt:lpstr>Химизм и механизм</vt:lpstr>
      <vt:lpstr>Химизм и механизм</vt:lpstr>
      <vt:lpstr>Химизм и механизм</vt:lpstr>
      <vt:lpstr>ПРОИЗВОДСТВО ОСТАТОЧНЫХ БИТУМОВ </vt:lpstr>
      <vt:lpstr>ПРОИЗВОДСТВО ОСТАТОЧНЫХ БИТУМОВ </vt:lpstr>
      <vt:lpstr>ПРОИЗВОДСТВО  ОКИСЛЕННЫХ БИТУМОВ </vt:lpstr>
      <vt:lpstr>ПРОИЗВОДСТВО  ОКИСЛЕННЫХ БИТУМОВ </vt:lpstr>
      <vt:lpstr>ПРОИЗВОДСТВО ОСТАТОЧНЫХ БИТУМОВ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69</cp:revision>
  <dcterms:created xsi:type="dcterms:W3CDTF">2023-03-16T06:56:48Z</dcterms:created>
  <dcterms:modified xsi:type="dcterms:W3CDTF">2026-10-05T03:51:39Z</dcterms:modified>
</cp:coreProperties>
</file>