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4" r:id="rId2"/>
    <p:sldId id="265" r:id="rId3"/>
    <p:sldId id="267" r:id="rId4"/>
    <p:sldId id="268" r:id="rId5"/>
    <p:sldId id="269" r:id="rId6"/>
    <p:sldId id="270" r:id="rId7"/>
    <p:sldId id="273" r:id="rId8"/>
    <p:sldId id="274" r:id="rId9"/>
    <p:sldId id="276" r:id="rId10"/>
    <p:sldId id="278" r:id="rId11"/>
    <p:sldId id="280" r:id="rId12"/>
    <p:sldId id="281" r:id="rId13"/>
    <p:sldId id="282" r:id="rId14"/>
    <p:sldId id="283" r:id="rId15"/>
    <p:sldId id="284" r:id="rId16"/>
    <p:sldId id="285" r:id="rId17"/>
    <p:sldId id="287" r:id="rId18"/>
    <p:sldId id="288" r:id="rId19"/>
    <p:sldId id="290" r:id="rId20"/>
    <p:sldId id="291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1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0" y="7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svg"/><Relationship Id="rId1" Type="http://schemas.openxmlformats.org/officeDocument/2006/relationships/image" Target="../media/image6.png"/><Relationship Id="rId4" Type="http://schemas.openxmlformats.org/officeDocument/2006/relationships/image" Target="../media/image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E43954-0CFD-4C1C-915E-BA477DF2682A}" type="doc">
      <dgm:prSet loTypeId="urn:microsoft.com/office/officeart/2018/5/layout/IconCircle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332B53C-14AD-493E-A593-5ACD3BAD4EC1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понятие «энтропия» (др. греч. </a:t>
          </a:r>
          <a:r>
            <a:rPr lang="ru-RU" i="1"/>
            <a:t>en </a:t>
          </a:r>
          <a:r>
            <a:rPr lang="ru-RU"/>
            <a:t>– в, </a:t>
          </a:r>
          <a:r>
            <a:rPr lang="ru-RU" i="1"/>
            <a:t>tropia </a:t>
          </a:r>
          <a:r>
            <a:rPr lang="ru-RU"/>
            <a:t>– поворот, превращение) было введено в 1865 г. Р. Клауэиусом в физику и понималось как мера вероятности пребывания системы в неупорядоченном состоянии (Большой словарь иностранных слов, 2009. С. 895).</a:t>
          </a:r>
          <a:endParaRPr lang="en-US"/>
        </a:p>
      </dgm:t>
    </dgm:pt>
    <dgm:pt modelId="{52F58782-3680-438D-BCAA-C9528FCAC7D6}" type="parTrans" cxnId="{437717CA-BFA0-4E75-8038-AAAAD651FA36}">
      <dgm:prSet/>
      <dgm:spPr/>
      <dgm:t>
        <a:bodyPr/>
        <a:lstStyle/>
        <a:p>
          <a:endParaRPr lang="en-US"/>
        </a:p>
      </dgm:t>
    </dgm:pt>
    <dgm:pt modelId="{9B876947-1E7A-4175-9E23-C940451920CF}" type="sibTrans" cxnId="{437717CA-BFA0-4E75-8038-AAAAD651FA36}">
      <dgm:prSet/>
      <dgm:spPr/>
      <dgm:t>
        <a:bodyPr/>
        <a:lstStyle/>
        <a:p>
          <a:endParaRPr lang="en-US"/>
        </a:p>
      </dgm:t>
    </dgm:pt>
    <dgm:pt modelId="{18999709-80C1-43B3-B03B-765CBE25D9C2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ru-RU"/>
            <a:t>В самом широком смысле означает нестабильность, неравновесность, вызванные в процессе развития социальных систем, беспрестанным колебанием между организацией и дезорганизацией, тенденцией к смерти и тенденцией к выживанию (В.В. Василькова).</a:t>
          </a:r>
          <a:endParaRPr lang="en-US"/>
        </a:p>
      </dgm:t>
    </dgm:pt>
    <dgm:pt modelId="{7EAB62C2-90A6-437A-8D7F-41B392D5EF7F}" type="parTrans" cxnId="{092133BC-AB9B-447F-9010-DB0F79B6B2BD}">
      <dgm:prSet/>
      <dgm:spPr/>
      <dgm:t>
        <a:bodyPr/>
        <a:lstStyle/>
        <a:p>
          <a:endParaRPr lang="en-US"/>
        </a:p>
      </dgm:t>
    </dgm:pt>
    <dgm:pt modelId="{036D2A36-DCBD-47AF-B095-69AD4587DDC9}" type="sibTrans" cxnId="{092133BC-AB9B-447F-9010-DB0F79B6B2BD}">
      <dgm:prSet/>
      <dgm:spPr/>
      <dgm:t>
        <a:bodyPr/>
        <a:lstStyle/>
        <a:p>
          <a:endParaRPr lang="en-US"/>
        </a:p>
      </dgm:t>
    </dgm:pt>
    <dgm:pt modelId="{AE10E6BD-E3AA-468C-86DC-BB0740496EB5}" type="pres">
      <dgm:prSet presAssocID="{59E43954-0CFD-4C1C-915E-BA477DF2682A}" presName="root" presStyleCnt="0">
        <dgm:presLayoutVars>
          <dgm:dir/>
          <dgm:resizeHandles val="exact"/>
        </dgm:presLayoutVars>
      </dgm:prSet>
      <dgm:spPr/>
    </dgm:pt>
    <dgm:pt modelId="{D4865355-EDB5-49BD-A6BE-3D202792AF3B}" type="pres">
      <dgm:prSet presAssocID="{9332B53C-14AD-493E-A593-5ACD3BAD4EC1}" presName="compNode" presStyleCnt="0"/>
      <dgm:spPr/>
    </dgm:pt>
    <dgm:pt modelId="{5FF5B1D4-AA2C-4849-8916-6E9AF1095C81}" type="pres">
      <dgm:prSet presAssocID="{9332B53C-14AD-493E-A593-5ACD3BAD4EC1}" presName="iconBgRect" presStyleLbl="bgShp" presStyleIdx="0" presStyleCnt="2"/>
      <dgm:spPr/>
    </dgm:pt>
    <dgm:pt modelId="{FF618991-14A4-4B8B-A3D7-77DEBA6D1A11}" type="pres">
      <dgm:prSet presAssocID="{9332B53C-14AD-493E-A593-5ACD3BAD4EC1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Атом"/>
        </a:ext>
      </dgm:extLst>
    </dgm:pt>
    <dgm:pt modelId="{AB4005CF-14E7-4324-977A-01769FDCBE55}" type="pres">
      <dgm:prSet presAssocID="{9332B53C-14AD-493E-A593-5ACD3BAD4EC1}" presName="spaceRect" presStyleCnt="0"/>
      <dgm:spPr/>
    </dgm:pt>
    <dgm:pt modelId="{004412A7-614D-472B-BB75-C0C2C3923236}" type="pres">
      <dgm:prSet presAssocID="{9332B53C-14AD-493E-A593-5ACD3BAD4EC1}" presName="textRect" presStyleLbl="revTx" presStyleIdx="0" presStyleCnt="2">
        <dgm:presLayoutVars>
          <dgm:chMax val="1"/>
          <dgm:chPref val="1"/>
        </dgm:presLayoutVars>
      </dgm:prSet>
      <dgm:spPr/>
    </dgm:pt>
    <dgm:pt modelId="{08CE8835-3524-4F7E-B7AF-32D241623352}" type="pres">
      <dgm:prSet presAssocID="{9B876947-1E7A-4175-9E23-C940451920CF}" presName="sibTrans" presStyleCnt="0"/>
      <dgm:spPr/>
    </dgm:pt>
    <dgm:pt modelId="{F45C5938-0C73-48FE-8A27-912D3E7DA5DF}" type="pres">
      <dgm:prSet presAssocID="{18999709-80C1-43B3-B03B-765CBE25D9C2}" presName="compNode" presStyleCnt="0"/>
      <dgm:spPr/>
    </dgm:pt>
    <dgm:pt modelId="{F29DB79A-B793-4F10-AC18-0EBD07A8FA94}" type="pres">
      <dgm:prSet presAssocID="{18999709-80C1-43B3-B03B-765CBE25D9C2}" presName="iconBgRect" presStyleLbl="bgShp" presStyleIdx="1" presStyleCnt="2"/>
      <dgm:spPr/>
    </dgm:pt>
    <dgm:pt modelId="{EFAA9DDD-B044-4783-850D-12CE5441B6AE}" type="pres">
      <dgm:prSet presAssocID="{18999709-80C1-43B3-B03B-765CBE25D9C2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BC51CF55-CA71-4E35-8E44-D8A9D9467E92}" type="pres">
      <dgm:prSet presAssocID="{18999709-80C1-43B3-B03B-765CBE25D9C2}" presName="spaceRect" presStyleCnt="0"/>
      <dgm:spPr/>
    </dgm:pt>
    <dgm:pt modelId="{B2BECA49-37E7-4320-8A3E-7912CBE61EA7}" type="pres">
      <dgm:prSet presAssocID="{18999709-80C1-43B3-B03B-765CBE25D9C2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087F5E27-3866-4756-A1F8-83B4AF7E4B34}" type="presOf" srcId="{18999709-80C1-43B3-B03B-765CBE25D9C2}" destId="{B2BECA49-37E7-4320-8A3E-7912CBE61EA7}" srcOrd="0" destOrd="0" presId="urn:microsoft.com/office/officeart/2018/5/layout/IconCircleLabelList"/>
    <dgm:cxn modelId="{85A0AD95-AABE-4C70-8D07-8333CF41AED4}" type="presOf" srcId="{9332B53C-14AD-493E-A593-5ACD3BAD4EC1}" destId="{004412A7-614D-472B-BB75-C0C2C3923236}" srcOrd="0" destOrd="0" presId="urn:microsoft.com/office/officeart/2018/5/layout/IconCircleLabelList"/>
    <dgm:cxn modelId="{B4699DA0-E815-451B-B102-A393727B2986}" type="presOf" srcId="{59E43954-0CFD-4C1C-915E-BA477DF2682A}" destId="{AE10E6BD-E3AA-468C-86DC-BB0740496EB5}" srcOrd="0" destOrd="0" presId="urn:microsoft.com/office/officeart/2018/5/layout/IconCircleLabelList"/>
    <dgm:cxn modelId="{092133BC-AB9B-447F-9010-DB0F79B6B2BD}" srcId="{59E43954-0CFD-4C1C-915E-BA477DF2682A}" destId="{18999709-80C1-43B3-B03B-765CBE25D9C2}" srcOrd="1" destOrd="0" parTransId="{7EAB62C2-90A6-437A-8D7F-41B392D5EF7F}" sibTransId="{036D2A36-DCBD-47AF-B095-69AD4587DDC9}"/>
    <dgm:cxn modelId="{437717CA-BFA0-4E75-8038-AAAAD651FA36}" srcId="{59E43954-0CFD-4C1C-915E-BA477DF2682A}" destId="{9332B53C-14AD-493E-A593-5ACD3BAD4EC1}" srcOrd="0" destOrd="0" parTransId="{52F58782-3680-438D-BCAA-C9528FCAC7D6}" sibTransId="{9B876947-1E7A-4175-9E23-C940451920CF}"/>
    <dgm:cxn modelId="{65BEBA0F-FC67-407B-8D74-B5062165FF3C}" type="presParOf" srcId="{AE10E6BD-E3AA-468C-86DC-BB0740496EB5}" destId="{D4865355-EDB5-49BD-A6BE-3D202792AF3B}" srcOrd="0" destOrd="0" presId="urn:microsoft.com/office/officeart/2018/5/layout/IconCircleLabelList"/>
    <dgm:cxn modelId="{8C8ADC94-B0AB-40AB-9952-194527E475B2}" type="presParOf" srcId="{D4865355-EDB5-49BD-A6BE-3D202792AF3B}" destId="{5FF5B1D4-AA2C-4849-8916-6E9AF1095C81}" srcOrd="0" destOrd="0" presId="urn:microsoft.com/office/officeart/2018/5/layout/IconCircleLabelList"/>
    <dgm:cxn modelId="{87F9BB70-5E37-4F95-8FEC-B87ACDF9DDE7}" type="presParOf" srcId="{D4865355-EDB5-49BD-A6BE-3D202792AF3B}" destId="{FF618991-14A4-4B8B-A3D7-77DEBA6D1A11}" srcOrd="1" destOrd="0" presId="urn:microsoft.com/office/officeart/2018/5/layout/IconCircleLabelList"/>
    <dgm:cxn modelId="{611F28BB-47AD-4219-A226-692B606455F9}" type="presParOf" srcId="{D4865355-EDB5-49BD-A6BE-3D202792AF3B}" destId="{AB4005CF-14E7-4324-977A-01769FDCBE55}" srcOrd="2" destOrd="0" presId="urn:microsoft.com/office/officeart/2018/5/layout/IconCircleLabelList"/>
    <dgm:cxn modelId="{3269F468-2A32-48AA-BD8D-B1F43DB3CC8F}" type="presParOf" srcId="{D4865355-EDB5-49BD-A6BE-3D202792AF3B}" destId="{004412A7-614D-472B-BB75-C0C2C3923236}" srcOrd="3" destOrd="0" presId="urn:microsoft.com/office/officeart/2018/5/layout/IconCircleLabelList"/>
    <dgm:cxn modelId="{E763EFEF-C911-4142-8E0F-7D293B7A53FD}" type="presParOf" srcId="{AE10E6BD-E3AA-468C-86DC-BB0740496EB5}" destId="{08CE8835-3524-4F7E-B7AF-32D241623352}" srcOrd="1" destOrd="0" presId="urn:microsoft.com/office/officeart/2018/5/layout/IconCircleLabelList"/>
    <dgm:cxn modelId="{64D9D24C-61C9-4E78-A924-BF35F1D2DB03}" type="presParOf" srcId="{AE10E6BD-E3AA-468C-86DC-BB0740496EB5}" destId="{F45C5938-0C73-48FE-8A27-912D3E7DA5DF}" srcOrd="2" destOrd="0" presId="urn:microsoft.com/office/officeart/2018/5/layout/IconCircleLabelList"/>
    <dgm:cxn modelId="{10191C1C-D65E-4F2D-AFF7-A80D1D352CF6}" type="presParOf" srcId="{F45C5938-0C73-48FE-8A27-912D3E7DA5DF}" destId="{F29DB79A-B793-4F10-AC18-0EBD07A8FA94}" srcOrd="0" destOrd="0" presId="urn:microsoft.com/office/officeart/2018/5/layout/IconCircleLabelList"/>
    <dgm:cxn modelId="{509E9122-EB0F-4F9E-A7AE-DFFD1702DE1C}" type="presParOf" srcId="{F45C5938-0C73-48FE-8A27-912D3E7DA5DF}" destId="{EFAA9DDD-B044-4783-850D-12CE5441B6AE}" srcOrd="1" destOrd="0" presId="urn:microsoft.com/office/officeart/2018/5/layout/IconCircleLabelList"/>
    <dgm:cxn modelId="{6AB6C11C-C28C-43EA-AC1F-5FC687A5E417}" type="presParOf" srcId="{F45C5938-0C73-48FE-8A27-912D3E7DA5DF}" destId="{BC51CF55-CA71-4E35-8E44-D8A9D9467E92}" srcOrd="2" destOrd="0" presId="urn:microsoft.com/office/officeart/2018/5/layout/IconCircleLabelList"/>
    <dgm:cxn modelId="{D17F0381-A6EC-4CFB-94E2-B9BC0E9C51D0}" type="presParOf" srcId="{F45C5938-0C73-48FE-8A27-912D3E7DA5DF}" destId="{B2BECA49-37E7-4320-8A3E-7912CBE61EA7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C4D526C-78A8-4FC8-9FA9-38138512A6F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9528E4E1-7565-4B54-9428-FE69A6BB6022}">
      <dgm:prSet/>
      <dgm:spPr/>
      <dgm:t>
        <a:bodyPr/>
        <a:lstStyle/>
        <a:p>
          <a:r>
            <a:rPr lang="ru-RU"/>
            <a:t>мотивация на удержание энтропии на допустимом уровне; </a:t>
          </a:r>
          <a:endParaRPr lang="en-US"/>
        </a:p>
      </dgm:t>
    </dgm:pt>
    <dgm:pt modelId="{9ABF431F-0B5F-4A8C-8F17-DA0333B51C01}" type="parTrans" cxnId="{25BD75DA-F987-473A-895E-4B71F4F2AA18}">
      <dgm:prSet/>
      <dgm:spPr/>
      <dgm:t>
        <a:bodyPr/>
        <a:lstStyle/>
        <a:p>
          <a:endParaRPr lang="en-US"/>
        </a:p>
      </dgm:t>
    </dgm:pt>
    <dgm:pt modelId="{A7AC9B6E-7998-4D66-AFF1-EB1BFACA0FA4}" type="sibTrans" cxnId="{25BD75DA-F987-473A-895E-4B71F4F2AA18}">
      <dgm:prSet/>
      <dgm:spPr/>
      <dgm:t>
        <a:bodyPr/>
        <a:lstStyle/>
        <a:p>
          <a:endParaRPr lang="en-US"/>
        </a:p>
      </dgm:t>
    </dgm:pt>
    <dgm:pt modelId="{3D3565BE-CABC-4B26-BBE5-47061EC8DC35}">
      <dgm:prSet/>
      <dgm:spPr/>
      <dgm:t>
        <a:bodyPr/>
        <a:lstStyle/>
        <a:p>
          <a:r>
            <a:rPr lang="ru-RU"/>
            <a:t>конфликт между разными картинами восприятия людьми окружающего мира и их поведением; </a:t>
          </a:r>
          <a:endParaRPr lang="en-US"/>
        </a:p>
      </dgm:t>
    </dgm:pt>
    <dgm:pt modelId="{A07CB666-37C2-4CC9-BEEC-9ACB72608E9C}" type="parTrans" cxnId="{4C1F0558-242B-42FA-92F5-F1FF91082B34}">
      <dgm:prSet/>
      <dgm:spPr/>
      <dgm:t>
        <a:bodyPr/>
        <a:lstStyle/>
        <a:p>
          <a:endParaRPr lang="en-US"/>
        </a:p>
      </dgm:t>
    </dgm:pt>
    <dgm:pt modelId="{A68DD4C1-8E10-4564-9E47-26BE5D865B93}" type="sibTrans" cxnId="{4C1F0558-242B-42FA-92F5-F1FF91082B34}">
      <dgm:prSet/>
      <dgm:spPr/>
      <dgm:t>
        <a:bodyPr/>
        <a:lstStyle/>
        <a:p>
          <a:endParaRPr lang="en-US"/>
        </a:p>
      </dgm:t>
    </dgm:pt>
    <dgm:pt modelId="{E2F8A5C4-86A5-4A79-B25C-F3514BB27576}">
      <dgm:prSet/>
      <dgm:spPr/>
      <dgm:t>
        <a:bodyPr/>
        <a:lstStyle/>
        <a:p>
          <a:r>
            <a:rPr lang="ru-RU"/>
            <a:t>принятие четких целей и убеждений как способ сдержать энтропию и сократить распространение конкурирующих идей; </a:t>
          </a:r>
          <a:endParaRPr lang="en-US"/>
        </a:p>
      </dgm:t>
    </dgm:pt>
    <dgm:pt modelId="{8D81CC31-3E67-44D7-9A20-AE041B7C14A0}" type="parTrans" cxnId="{456D0048-BA3E-4D34-A06F-1E3302A80403}">
      <dgm:prSet/>
      <dgm:spPr/>
      <dgm:t>
        <a:bodyPr/>
        <a:lstStyle/>
        <a:p>
          <a:endParaRPr lang="en-US"/>
        </a:p>
      </dgm:t>
    </dgm:pt>
    <dgm:pt modelId="{14A3E6B3-B3F6-4175-9B1A-F4EDEB8C989C}" type="sibTrans" cxnId="{456D0048-BA3E-4D34-A06F-1E3302A80403}">
      <dgm:prSet/>
      <dgm:spPr/>
      <dgm:t>
        <a:bodyPr/>
        <a:lstStyle/>
        <a:p>
          <a:endParaRPr lang="en-US"/>
        </a:p>
      </dgm:t>
    </dgm:pt>
    <dgm:pt modelId="{B25AA851-C011-4694-A372-B63989EDC017}">
      <dgm:prSet/>
      <dgm:spPr/>
      <dgm:t>
        <a:bodyPr/>
        <a:lstStyle/>
        <a:p>
          <a:r>
            <a:rPr lang="ru-RU"/>
            <a:t>неопределенность переживается субъективно как тревога, связана с деятельностью головного мозга и повышенным высвобождением норадреналина. </a:t>
          </a:r>
          <a:endParaRPr lang="en-US"/>
        </a:p>
      </dgm:t>
    </dgm:pt>
    <dgm:pt modelId="{54E71348-1EAF-45B9-8C2B-2567F52C33AF}" type="parTrans" cxnId="{96E86E19-22BE-47AA-9D9B-291FAF0EFE06}">
      <dgm:prSet/>
      <dgm:spPr/>
      <dgm:t>
        <a:bodyPr/>
        <a:lstStyle/>
        <a:p>
          <a:endParaRPr lang="en-US"/>
        </a:p>
      </dgm:t>
    </dgm:pt>
    <dgm:pt modelId="{D6CFEA1D-8C1F-4D58-A64F-F3956D562A25}" type="sibTrans" cxnId="{96E86E19-22BE-47AA-9D9B-291FAF0EFE06}">
      <dgm:prSet/>
      <dgm:spPr/>
      <dgm:t>
        <a:bodyPr/>
        <a:lstStyle/>
        <a:p>
          <a:endParaRPr lang="en-US"/>
        </a:p>
      </dgm:t>
    </dgm:pt>
    <dgm:pt modelId="{5BB55AFA-F37D-40A8-8E14-897AD0167E85}" type="pres">
      <dgm:prSet presAssocID="{2C4D526C-78A8-4FC8-9FA9-38138512A6FC}" presName="linear" presStyleCnt="0">
        <dgm:presLayoutVars>
          <dgm:animLvl val="lvl"/>
          <dgm:resizeHandles val="exact"/>
        </dgm:presLayoutVars>
      </dgm:prSet>
      <dgm:spPr/>
    </dgm:pt>
    <dgm:pt modelId="{5894C486-06D9-41C7-8F54-3172E23CECE3}" type="pres">
      <dgm:prSet presAssocID="{9528E4E1-7565-4B54-9428-FE69A6BB6022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1936798-EE70-4A33-8313-2EDA8030D773}" type="pres">
      <dgm:prSet presAssocID="{A7AC9B6E-7998-4D66-AFF1-EB1BFACA0FA4}" presName="spacer" presStyleCnt="0"/>
      <dgm:spPr/>
    </dgm:pt>
    <dgm:pt modelId="{1897F8B8-05F6-43C1-A69B-2FADA0E96980}" type="pres">
      <dgm:prSet presAssocID="{3D3565BE-CABC-4B26-BBE5-47061EC8DC35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6BBF187-77C1-48CA-9657-C654BFDF3ED8}" type="pres">
      <dgm:prSet presAssocID="{A68DD4C1-8E10-4564-9E47-26BE5D865B93}" presName="spacer" presStyleCnt="0"/>
      <dgm:spPr/>
    </dgm:pt>
    <dgm:pt modelId="{00BBA9F3-6DD6-4AF6-9589-D0FC49E10985}" type="pres">
      <dgm:prSet presAssocID="{E2F8A5C4-86A5-4A79-B25C-F3514BB2757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336CC02F-D129-4300-8E8B-F3D04C9B2609}" type="pres">
      <dgm:prSet presAssocID="{14A3E6B3-B3F6-4175-9B1A-F4EDEB8C989C}" presName="spacer" presStyleCnt="0"/>
      <dgm:spPr/>
    </dgm:pt>
    <dgm:pt modelId="{20BD01A1-25F5-471D-8ECD-D547392CE6BF}" type="pres">
      <dgm:prSet presAssocID="{B25AA851-C011-4694-A372-B63989EDC017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E55E6609-7D6F-4366-9FBF-9AA9DA575275}" type="presOf" srcId="{9528E4E1-7565-4B54-9428-FE69A6BB6022}" destId="{5894C486-06D9-41C7-8F54-3172E23CECE3}" srcOrd="0" destOrd="0" presId="urn:microsoft.com/office/officeart/2005/8/layout/vList2"/>
    <dgm:cxn modelId="{86AA7E10-4A1D-47B2-A2C2-FA98DE4A1689}" type="presOf" srcId="{E2F8A5C4-86A5-4A79-B25C-F3514BB27576}" destId="{00BBA9F3-6DD6-4AF6-9589-D0FC49E10985}" srcOrd="0" destOrd="0" presId="urn:microsoft.com/office/officeart/2005/8/layout/vList2"/>
    <dgm:cxn modelId="{96E86E19-22BE-47AA-9D9B-291FAF0EFE06}" srcId="{2C4D526C-78A8-4FC8-9FA9-38138512A6FC}" destId="{B25AA851-C011-4694-A372-B63989EDC017}" srcOrd="3" destOrd="0" parTransId="{54E71348-1EAF-45B9-8C2B-2567F52C33AF}" sibTransId="{D6CFEA1D-8C1F-4D58-A64F-F3956D562A25}"/>
    <dgm:cxn modelId="{D6D8CA25-07F2-407B-81E1-F4E9F65FED06}" type="presOf" srcId="{B25AA851-C011-4694-A372-B63989EDC017}" destId="{20BD01A1-25F5-471D-8ECD-D547392CE6BF}" srcOrd="0" destOrd="0" presId="urn:microsoft.com/office/officeart/2005/8/layout/vList2"/>
    <dgm:cxn modelId="{456D0048-BA3E-4D34-A06F-1E3302A80403}" srcId="{2C4D526C-78A8-4FC8-9FA9-38138512A6FC}" destId="{E2F8A5C4-86A5-4A79-B25C-F3514BB27576}" srcOrd="2" destOrd="0" parTransId="{8D81CC31-3E67-44D7-9A20-AE041B7C14A0}" sibTransId="{14A3E6B3-B3F6-4175-9B1A-F4EDEB8C989C}"/>
    <dgm:cxn modelId="{A1966852-CE27-4107-864C-08F890DFE694}" type="presOf" srcId="{2C4D526C-78A8-4FC8-9FA9-38138512A6FC}" destId="{5BB55AFA-F37D-40A8-8E14-897AD0167E85}" srcOrd="0" destOrd="0" presId="urn:microsoft.com/office/officeart/2005/8/layout/vList2"/>
    <dgm:cxn modelId="{D949A672-DC21-47A1-BC48-60B00FAB57E7}" type="presOf" srcId="{3D3565BE-CABC-4B26-BBE5-47061EC8DC35}" destId="{1897F8B8-05F6-43C1-A69B-2FADA0E96980}" srcOrd="0" destOrd="0" presId="urn:microsoft.com/office/officeart/2005/8/layout/vList2"/>
    <dgm:cxn modelId="{4C1F0558-242B-42FA-92F5-F1FF91082B34}" srcId="{2C4D526C-78A8-4FC8-9FA9-38138512A6FC}" destId="{3D3565BE-CABC-4B26-BBE5-47061EC8DC35}" srcOrd="1" destOrd="0" parTransId="{A07CB666-37C2-4CC9-BEEC-9ACB72608E9C}" sibTransId="{A68DD4C1-8E10-4564-9E47-26BE5D865B93}"/>
    <dgm:cxn modelId="{25BD75DA-F987-473A-895E-4B71F4F2AA18}" srcId="{2C4D526C-78A8-4FC8-9FA9-38138512A6FC}" destId="{9528E4E1-7565-4B54-9428-FE69A6BB6022}" srcOrd="0" destOrd="0" parTransId="{9ABF431F-0B5F-4A8C-8F17-DA0333B51C01}" sibTransId="{A7AC9B6E-7998-4D66-AFF1-EB1BFACA0FA4}"/>
    <dgm:cxn modelId="{E754E4CE-32F1-460E-866D-0D834713BD05}" type="presParOf" srcId="{5BB55AFA-F37D-40A8-8E14-897AD0167E85}" destId="{5894C486-06D9-41C7-8F54-3172E23CECE3}" srcOrd="0" destOrd="0" presId="urn:microsoft.com/office/officeart/2005/8/layout/vList2"/>
    <dgm:cxn modelId="{BC5E148B-FD30-46AD-A145-0B27751F1EAF}" type="presParOf" srcId="{5BB55AFA-F37D-40A8-8E14-897AD0167E85}" destId="{81936798-EE70-4A33-8313-2EDA8030D773}" srcOrd="1" destOrd="0" presId="urn:microsoft.com/office/officeart/2005/8/layout/vList2"/>
    <dgm:cxn modelId="{CAF90789-DC66-4867-8D07-DD8CB0F6CD8A}" type="presParOf" srcId="{5BB55AFA-F37D-40A8-8E14-897AD0167E85}" destId="{1897F8B8-05F6-43C1-A69B-2FADA0E96980}" srcOrd="2" destOrd="0" presId="urn:microsoft.com/office/officeart/2005/8/layout/vList2"/>
    <dgm:cxn modelId="{3EAF1052-E246-40DE-A003-50E37175AB79}" type="presParOf" srcId="{5BB55AFA-F37D-40A8-8E14-897AD0167E85}" destId="{46BBF187-77C1-48CA-9657-C654BFDF3ED8}" srcOrd="3" destOrd="0" presId="urn:microsoft.com/office/officeart/2005/8/layout/vList2"/>
    <dgm:cxn modelId="{079F2FE7-4FB0-4B07-A8A9-EAAC927F0DA0}" type="presParOf" srcId="{5BB55AFA-F37D-40A8-8E14-897AD0167E85}" destId="{00BBA9F3-6DD6-4AF6-9589-D0FC49E10985}" srcOrd="4" destOrd="0" presId="urn:microsoft.com/office/officeart/2005/8/layout/vList2"/>
    <dgm:cxn modelId="{96F8AC5B-86FD-4044-B78F-7AE3C155366C}" type="presParOf" srcId="{5BB55AFA-F37D-40A8-8E14-897AD0167E85}" destId="{336CC02F-D129-4300-8E8B-F3D04C9B2609}" srcOrd="5" destOrd="0" presId="urn:microsoft.com/office/officeart/2005/8/layout/vList2"/>
    <dgm:cxn modelId="{C433EAC7-0F70-4725-BD10-4BCCBA81DC50}" type="presParOf" srcId="{5BB55AFA-F37D-40A8-8E14-897AD0167E85}" destId="{20BD01A1-25F5-471D-8ECD-D547392CE6B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D7D4869-D5D8-4204-B53D-5FBB8E703CC6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1843C46E-967A-4DF4-B201-592B566C845D}">
      <dgm:prSet/>
      <dgm:spPr/>
      <dgm:t>
        <a:bodyPr/>
        <a:lstStyle/>
        <a:p>
          <a:r>
            <a:rPr lang="ru-RU" b="1"/>
            <a:t>Стресс – </a:t>
          </a:r>
          <a:r>
            <a:rPr lang="ru-RU"/>
            <a:t>это состояние организма, возникающее при воздействии необычных раздражителей и приводящее к напряжению неспецифических адаптационных механизмов организма</a:t>
          </a:r>
          <a:endParaRPr lang="en-US"/>
        </a:p>
      </dgm:t>
    </dgm:pt>
    <dgm:pt modelId="{D76362AB-6AF0-4FDB-A9A7-E62A00B04720}" type="parTrans" cxnId="{ABD09767-3E19-4F38-9FEC-7A4DFB89D08A}">
      <dgm:prSet/>
      <dgm:spPr/>
      <dgm:t>
        <a:bodyPr/>
        <a:lstStyle/>
        <a:p>
          <a:endParaRPr lang="en-US"/>
        </a:p>
      </dgm:t>
    </dgm:pt>
    <dgm:pt modelId="{D76F9AA0-D91C-43AB-8837-7CD5A4D027AA}" type="sibTrans" cxnId="{ABD09767-3E19-4F38-9FEC-7A4DFB89D08A}">
      <dgm:prSet/>
      <dgm:spPr/>
      <dgm:t>
        <a:bodyPr/>
        <a:lstStyle/>
        <a:p>
          <a:endParaRPr lang="en-US"/>
        </a:p>
      </dgm:t>
    </dgm:pt>
    <dgm:pt modelId="{78356EEA-BAEA-4AB0-9CDA-69EE089B5C2C}">
      <dgm:prSet/>
      <dgm:spPr/>
      <dgm:t>
        <a:bodyPr/>
        <a:lstStyle/>
        <a:p>
          <a:r>
            <a:rPr lang="ru-RU"/>
            <a:t>Стресс как </a:t>
          </a:r>
          <a:r>
            <a:rPr lang="ru-RU" b="1"/>
            <a:t>адаптационный синдром </a:t>
          </a:r>
          <a:r>
            <a:rPr lang="ru-RU"/>
            <a:t>может пройти через </a:t>
          </a:r>
          <a:r>
            <a:rPr lang="ru-RU" b="1"/>
            <a:t>три этапа</a:t>
          </a:r>
          <a:r>
            <a:rPr lang="ru-RU"/>
            <a:t> в своем развитии: </a:t>
          </a:r>
          <a:endParaRPr lang="en-US"/>
        </a:p>
      </dgm:t>
    </dgm:pt>
    <dgm:pt modelId="{A786C88D-BFCC-4362-8DF6-75EFDC0AC590}" type="parTrans" cxnId="{5EDD1F4E-AC28-45E3-90C1-AD069D725404}">
      <dgm:prSet/>
      <dgm:spPr/>
      <dgm:t>
        <a:bodyPr/>
        <a:lstStyle/>
        <a:p>
          <a:endParaRPr lang="en-US"/>
        </a:p>
      </dgm:t>
    </dgm:pt>
    <dgm:pt modelId="{EB91BB1F-34B5-4BC8-B665-65FFAF476C41}" type="sibTrans" cxnId="{5EDD1F4E-AC28-45E3-90C1-AD069D725404}">
      <dgm:prSet/>
      <dgm:spPr/>
      <dgm:t>
        <a:bodyPr/>
        <a:lstStyle/>
        <a:p>
          <a:endParaRPr lang="en-US"/>
        </a:p>
      </dgm:t>
    </dgm:pt>
    <dgm:pt modelId="{94C84C94-AD6C-4E6A-AAA0-0E31E9D7FDA9}">
      <dgm:prSet/>
      <dgm:spPr/>
      <dgm:t>
        <a:bodyPr/>
        <a:lstStyle/>
        <a:p>
          <a:r>
            <a:rPr lang="ru-RU"/>
            <a:t>1) стадию тревоги; </a:t>
          </a:r>
          <a:endParaRPr lang="en-US"/>
        </a:p>
      </dgm:t>
    </dgm:pt>
    <dgm:pt modelId="{E7115594-C455-49CE-AA7E-72FBEE22141A}" type="parTrans" cxnId="{11547DC9-BED1-4085-AE79-874FF3EDB0BC}">
      <dgm:prSet/>
      <dgm:spPr/>
      <dgm:t>
        <a:bodyPr/>
        <a:lstStyle/>
        <a:p>
          <a:endParaRPr lang="en-US"/>
        </a:p>
      </dgm:t>
    </dgm:pt>
    <dgm:pt modelId="{AA7B692C-D572-4C6A-8E7A-18FA3E647112}" type="sibTrans" cxnId="{11547DC9-BED1-4085-AE79-874FF3EDB0BC}">
      <dgm:prSet/>
      <dgm:spPr/>
      <dgm:t>
        <a:bodyPr/>
        <a:lstStyle/>
        <a:p>
          <a:endParaRPr lang="en-US"/>
        </a:p>
      </dgm:t>
    </dgm:pt>
    <dgm:pt modelId="{303D48ED-1A38-4AA3-8C4D-2FC03E5FA4FA}">
      <dgm:prSet/>
      <dgm:spPr/>
      <dgm:t>
        <a:bodyPr/>
        <a:lstStyle/>
        <a:p>
          <a:r>
            <a:rPr lang="ru-RU"/>
            <a:t>2) стадию резистентности; </a:t>
          </a:r>
          <a:endParaRPr lang="en-US"/>
        </a:p>
      </dgm:t>
    </dgm:pt>
    <dgm:pt modelId="{720D646D-374B-4358-A38E-84A0B18323A0}" type="parTrans" cxnId="{EB5FE09C-6DA6-4523-864E-ABF75ACF9107}">
      <dgm:prSet/>
      <dgm:spPr/>
      <dgm:t>
        <a:bodyPr/>
        <a:lstStyle/>
        <a:p>
          <a:endParaRPr lang="en-US"/>
        </a:p>
      </dgm:t>
    </dgm:pt>
    <dgm:pt modelId="{4C53C774-6097-489D-9068-85FEA7C7A88F}" type="sibTrans" cxnId="{EB5FE09C-6DA6-4523-864E-ABF75ACF9107}">
      <dgm:prSet/>
      <dgm:spPr/>
      <dgm:t>
        <a:bodyPr/>
        <a:lstStyle/>
        <a:p>
          <a:endParaRPr lang="en-US"/>
        </a:p>
      </dgm:t>
    </dgm:pt>
    <dgm:pt modelId="{717B6506-C29D-441D-AC11-7568CF64E979}">
      <dgm:prSet/>
      <dgm:spPr/>
      <dgm:t>
        <a:bodyPr/>
        <a:lstStyle/>
        <a:p>
          <a:r>
            <a:rPr lang="ru-RU"/>
            <a:t>3) стадию истощения.</a:t>
          </a:r>
          <a:endParaRPr lang="en-US"/>
        </a:p>
      </dgm:t>
    </dgm:pt>
    <dgm:pt modelId="{278F1927-96AB-4A2A-82E9-B7A9B8CBCBAC}" type="parTrans" cxnId="{F07B3A2A-5CBA-4EFE-9E1C-783F84868868}">
      <dgm:prSet/>
      <dgm:spPr/>
      <dgm:t>
        <a:bodyPr/>
        <a:lstStyle/>
        <a:p>
          <a:endParaRPr lang="en-US"/>
        </a:p>
      </dgm:t>
    </dgm:pt>
    <dgm:pt modelId="{DA2A7ADD-37D8-44F4-8CD3-69A8BB888DA8}" type="sibTrans" cxnId="{F07B3A2A-5CBA-4EFE-9E1C-783F84868868}">
      <dgm:prSet/>
      <dgm:spPr/>
      <dgm:t>
        <a:bodyPr/>
        <a:lstStyle/>
        <a:p>
          <a:endParaRPr lang="en-US"/>
        </a:p>
      </dgm:t>
    </dgm:pt>
    <dgm:pt modelId="{D4A30EDC-BF53-4160-98B2-121AF06AF65D}">
      <dgm:prSet/>
      <dgm:spPr/>
      <dgm:t>
        <a:bodyPr/>
        <a:lstStyle/>
        <a:p>
          <a:r>
            <a:rPr lang="ru-RU" b="1"/>
            <a:t>эустресс</a:t>
          </a:r>
          <a:r>
            <a:rPr lang="ru-RU"/>
            <a:t> – синдром, способствующий сохранению здоровья</a:t>
          </a:r>
          <a:endParaRPr lang="en-US"/>
        </a:p>
      </dgm:t>
    </dgm:pt>
    <dgm:pt modelId="{DED796F9-A176-4A21-9303-DDF2DA3091EA}" type="parTrans" cxnId="{06627DF8-3845-40FA-9F52-ADBDE539BDA7}">
      <dgm:prSet/>
      <dgm:spPr/>
      <dgm:t>
        <a:bodyPr/>
        <a:lstStyle/>
        <a:p>
          <a:endParaRPr lang="en-US"/>
        </a:p>
      </dgm:t>
    </dgm:pt>
    <dgm:pt modelId="{C84F6274-F71C-48FC-8D20-753B923CE36B}" type="sibTrans" cxnId="{06627DF8-3845-40FA-9F52-ADBDE539BDA7}">
      <dgm:prSet/>
      <dgm:spPr/>
      <dgm:t>
        <a:bodyPr/>
        <a:lstStyle/>
        <a:p>
          <a:endParaRPr lang="en-US"/>
        </a:p>
      </dgm:t>
    </dgm:pt>
    <dgm:pt modelId="{C5CAF54D-0053-43B6-825D-B10FA2CC5373}">
      <dgm:prSet/>
      <dgm:spPr/>
      <dgm:t>
        <a:bodyPr/>
        <a:lstStyle/>
        <a:p>
          <a:r>
            <a:rPr lang="ru-RU" b="1"/>
            <a:t>дистресс</a:t>
          </a:r>
          <a:r>
            <a:rPr lang="ru-RU"/>
            <a:t> – вредоносный или неприятный синдром</a:t>
          </a:r>
          <a:endParaRPr lang="en-US"/>
        </a:p>
      </dgm:t>
    </dgm:pt>
    <dgm:pt modelId="{2CD4D580-2AC7-4383-811F-87E0E6BC000D}" type="parTrans" cxnId="{71C09E7D-18A9-4D51-ABA2-A8ACB6FBA543}">
      <dgm:prSet/>
      <dgm:spPr/>
      <dgm:t>
        <a:bodyPr/>
        <a:lstStyle/>
        <a:p>
          <a:endParaRPr lang="en-US"/>
        </a:p>
      </dgm:t>
    </dgm:pt>
    <dgm:pt modelId="{D70D752E-712F-4136-B1CD-DB478BA3174D}" type="sibTrans" cxnId="{71C09E7D-18A9-4D51-ABA2-A8ACB6FBA543}">
      <dgm:prSet/>
      <dgm:spPr/>
      <dgm:t>
        <a:bodyPr/>
        <a:lstStyle/>
        <a:p>
          <a:endParaRPr lang="en-US"/>
        </a:p>
      </dgm:t>
    </dgm:pt>
    <dgm:pt modelId="{A9ABA10A-B35A-45ED-BB32-8FCBFD91BBA8}" type="pres">
      <dgm:prSet presAssocID="{2D7D4869-D5D8-4204-B53D-5FBB8E703CC6}" presName="linear" presStyleCnt="0">
        <dgm:presLayoutVars>
          <dgm:animLvl val="lvl"/>
          <dgm:resizeHandles val="exact"/>
        </dgm:presLayoutVars>
      </dgm:prSet>
      <dgm:spPr/>
    </dgm:pt>
    <dgm:pt modelId="{CA3061EC-BAD7-474F-8AF5-D0078FE2DAD4}" type="pres">
      <dgm:prSet presAssocID="{1843C46E-967A-4DF4-B201-592B566C845D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21E9129F-4724-4AFD-BBD2-759D71C7ACA1}" type="pres">
      <dgm:prSet presAssocID="{D76F9AA0-D91C-43AB-8837-7CD5A4D027AA}" presName="spacer" presStyleCnt="0"/>
      <dgm:spPr/>
    </dgm:pt>
    <dgm:pt modelId="{616AA9B1-4C94-4A0D-BAF8-19FFF6356FA0}" type="pres">
      <dgm:prSet presAssocID="{78356EEA-BAEA-4AB0-9CDA-69EE089B5C2C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E2D9891-4AD5-49C0-944B-6F32F8AD9C0F}" type="pres">
      <dgm:prSet presAssocID="{78356EEA-BAEA-4AB0-9CDA-69EE089B5C2C}" presName="childText" presStyleLbl="revTx" presStyleIdx="0" presStyleCnt="1">
        <dgm:presLayoutVars>
          <dgm:bulletEnabled val="1"/>
        </dgm:presLayoutVars>
      </dgm:prSet>
      <dgm:spPr/>
    </dgm:pt>
    <dgm:pt modelId="{1552F7E9-0ECB-4CE9-BF6A-23F818CCE989}" type="pres">
      <dgm:prSet presAssocID="{D4A30EDC-BF53-4160-98B2-121AF06AF65D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6650F3E4-DAAE-4031-9C37-8D7A3EA6BDF7}" type="pres">
      <dgm:prSet presAssocID="{C84F6274-F71C-48FC-8D20-753B923CE36B}" presName="spacer" presStyleCnt="0"/>
      <dgm:spPr/>
    </dgm:pt>
    <dgm:pt modelId="{780AAA86-152F-41FC-9A97-C5DCD740F750}" type="pres">
      <dgm:prSet presAssocID="{C5CAF54D-0053-43B6-825D-B10FA2CC5373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A34E711-69AA-4A0E-8B6F-5CB01CBAFC51}" type="presOf" srcId="{D4A30EDC-BF53-4160-98B2-121AF06AF65D}" destId="{1552F7E9-0ECB-4CE9-BF6A-23F818CCE989}" srcOrd="0" destOrd="0" presId="urn:microsoft.com/office/officeart/2005/8/layout/vList2"/>
    <dgm:cxn modelId="{37087429-79E5-4E3F-A20B-755D43984A95}" type="presOf" srcId="{78356EEA-BAEA-4AB0-9CDA-69EE089B5C2C}" destId="{616AA9B1-4C94-4A0D-BAF8-19FFF6356FA0}" srcOrd="0" destOrd="0" presId="urn:microsoft.com/office/officeart/2005/8/layout/vList2"/>
    <dgm:cxn modelId="{F07B3A2A-5CBA-4EFE-9E1C-783F84868868}" srcId="{78356EEA-BAEA-4AB0-9CDA-69EE089B5C2C}" destId="{717B6506-C29D-441D-AC11-7568CF64E979}" srcOrd="2" destOrd="0" parTransId="{278F1927-96AB-4A2A-82E9-B7A9B8CBCBAC}" sibTransId="{DA2A7ADD-37D8-44F4-8CD3-69A8BB888DA8}"/>
    <dgm:cxn modelId="{E58FF02C-36A7-440C-BAD7-161F5C05EBDA}" type="presOf" srcId="{94C84C94-AD6C-4E6A-AAA0-0E31E9D7FDA9}" destId="{7E2D9891-4AD5-49C0-944B-6F32F8AD9C0F}" srcOrd="0" destOrd="0" presId="urn:microsoft.com/office/officeart/2005/8/layout/vList2"/>
    <dgm:cxn modelId="{ABD09767-3E19-4F38-9FEC-7A4DFB89D08A}" srcId="{2D7D4869-D5D8-4204-B53D-5FBB8E703CC6}" destId="{1843C46E-967A-4DF4-B201-592B566C845D}" srcOrd="0" destOrd="0" parTransId="{D76362AB-6AF0-4FDB-A9A7-E62A00B04720}" sibTransId="{D76F9AA0-D91C-43AB-8837-7CD5A4D027AA}"/>
    <dgm:cxn modelId="{C8D80368-3F15-4AF1-B1ED-60350D05A832}" type="presOf" srcId="{303D48ED-1A38-4AA3-8C4D-2FC03E5FA4FA}" destId="{7E2D9891-4AD5-49C0-944B-6F32F8AD9C0F}" srcOrd="0" destOrd="1" presId="urn:microsoft.com/office/officeart/2005/8/layout/vList2"/>
    <dgm:cxn modelId="{5EDD1F4E-AC28-45E3-90C1-AD069D725404}" srcId="{2D7D4869-D5D8-4204-B53D-5FBB8E703CC6}" destId="{78356EEA-BAEA-4AB0-9CDA-69EE089B5C2C}" srcOrd="1" destOrd="0" parTransId="{A786C88D-BFCC-4362-8DF6-75EFDC0AC590}" sibTransId="{EB91BB1F-34B5-4BC8-B665-65FFAF476C41}"/>
    <dgm:cxn modelId="{DB3D4A53-78FC-48BC-AB0D-20FE8A39A132}" type="presOf" srcId="{C5CAF54D-0053-43B6-825D-B10FA2CC5373}" destId="{780AAA86-152F-41FC-9A97-C5DCD740F750}" srcOrd="0" destOrd="0" presId="urn:microsoft.com/office/officeart/2005/8/layout/vList2"/>
    <dgm:cxn modelId="{57891256-4F6B-4736-8D71-6D6A94E0181C}" type="presOf" srcId="{717B6506-C29D-441D-AC11-7568CF64E979}" destId="{7E2D9891-4AD5-49C0-944B-6F32F8AD9C0F}" srcOrd="0" destOrd="2" presId="urn:microsoft.com/office/officeart/2005/8/layout/vList2"/>
    <dgm:cxn modelId="{71C09E7D-18A9-4D51-ABA2-A8ACB6FBA543}" srcId="{2D7D4869-D5D8-4204-B53D-5FBB8E703CC6}" destId="{C5CAF54D-0053-43B6-825D-B10FA2CC5373}" srcOrd="3" destOrd="0" parTransId="{2CD4D580-2AC7-4383-811F-87E0E6BC000D}" sibTransId="{D70D752E-712F-4136-B1CD-DB478BA3174D}"/>
    <dgm:cxn modelId="{EB5FE09C-6DA6-4523-864E-ABF75ACF9107}" srcId="{78356EEA-BAEA-4AB0-9CDA-69EE089B5C2C}" destId="{303D48ED-1A38-4AA3-8C4D-2FC03E5FA4FA}" srcOrd="1" destOrd="0" parTransId="{720D646D-374B-4358-A38E-84A0B18323A0}" sibTransId="{4C53C774-6097-489D-9068-85FEA7C7A88F}"/>
    <dgm:cxn modelId="{11547DC9-BED1-4085-AE79-874FF3EDB0BC}" srcId="{78356EEA-BAEA-4AB0-9CDA-69EE089B5C2C}" destId="{94C84C94-AD6C-4E6A-AAA0-0E31E9D7FDA9}" srcOrd="0" destOrd="0" parTransId="{E7115594-C455-49CE-AA7E-72FBEE22141A}" sibTransId="{AA7B692C-D572-4C6A-8E7A-18FA3E647112}"/>
    <dgm:cxn modelId="{63D394E5-2124-44F1-BC56-76754433D6A0}" type="presOf" srcId="{1843C46E-967A-4DF4-B201-592B566C845D}" destId="{CA3061EC-BAD7-474F-8AF5-D0078FE2DAD4}" srcOrd="0" destOrd="0" presId="urn:microsoft.com/office/officeart/2005/8/layout/vList2"/>
    <dgm:cxn modelId="{348FA5E9-9460-479C-98AB-75C096207064}" type="presOf" srcId="{2D7D4869-D5D8-4204-B53D-5FBB8E703CC6}" destId="{A9ABA10A-B35A-45ED-BB32-8FCBFD91BBA8}" srcOrd="0" destOrd="0" presId="urn:microsoft.com/office/officeart/2005/8/layout/vList2"/>
    <dgm:cxn modelId="{06627DF8-3845-40FA-9F52-ADBDE539BDA7}" srcId="{2D7D4869-D5D8-4204-B53D-5FBB8E703CC6}" destId="{D4A30EDC-BF53-4160-98B2-121AF06AF65D}" srcOrd="2" destOrd="0" parTransId="{DED796F9-A176-4A21-9303-DDF2DA3091EA}" sibTransId="{C84F6274-F71C-48FC-8D20-753B923CE36B}"/>
    <dgm:cxn modelId="{905F6327-523E-404A-B3FD-7C8286547774}" type="presParOf" srcId="{A9ABA10A-B35A-45ED-BB32-8FCBFD91BBA8}" destId="{CA3061EC-BAD7-474F-8AF5-D0078FE2DAD4}" srcOrd="0" destOrd="0" presId="urn:microsoft.com/office/officeart/2005/8/layout/vList2"/>
    <dgm:cxn modelId="{5080E350-A922-40D6-A913-997363062695}" type="presParOf" srcId="{A9ABA10A-B35A-45ED-BB32-8FCBFD91BBA8}" destId="{21E9129F-4724-4AFD-BBD2-759D71C7ACA1}" srcOrd="1" destOrd="0" presId="urn:microsoft.com/office/officeart/2005/8/layout/vList2"/>
    <dgm:cxn modelId="{3DA520BF-7FC0-4847-95B2-A4742FCABCBC}" type="presParOf" srcId="{A9ABA10A-B35A-45ED-BB32-8FCBFD91BBA8}" destId="{616AA9B1-4C94-4A0D-BAF8-19FFF6356FA0}" srcOrd="2" destOrd="0" presId="urn:microsoft.com/office/officeart/2005/8/layout/vList2"/>
    <dgm:cxn modelId="{12DCD347-809C-4E74-BE50-00379C5B8FC6}" type="presParOf" srcId="{A9ABA10A-B35A-45ED-BB32-8FCBFD91BBA8}" destId="{7E2D9891-4AD5-49C0-944B-6F32F8AD9C0F}" srcOrd="3" destOrd="0" presId="urn:microsoft.com/office/officeart/2005/8/layout/vList2"/>
    <dgm:cxn modelId="{88B34A58-FEB5-485A-BEB8-8A5C6C8ACF60}" type="presParOf" srcId="{A9ABA10A-B35A-45ED-BB32-8FCBFD91BBA8}" destId="{1552F7E9-0ECB-4CE9-BF6A-23F818CCE989}" srcOrd="4" destOrd="0" presId="urn:microsoft.com/office/officeart/2005/8/layout/vList2"/>
    <dgm:cxn modelId="{5DF093AF-0D54-4E4D-9D19-034BFE39984E}" type="presParOf" srcId="{A9ABA10A-B35A-45ED-BB32-8FCBFD91BBA8}" destId="{6650F3E4-DAAE-4031-9C37-8D7A3EA6BDF7}" srcOrd="5" destOrd="0" presId="urn:microsoft.com/office/officeart/2005/8/layout/vList2"/>
    <dgm:cxn modelId="{CFDF4F66-FC6E-4FFD-837A-D0B5127C6C5E}" type="presParOf" srcId="{A9ABA10A-B35A-45ED-BB32-8FCBFD91BBA8}" destId="{780AAA86-152F-41FC-9A97-C5DCD740F750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AA05DED-C439-4D9B-8896-35842BB8758C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0FC6009-A360-45E1-BFCA-F3FA27BF1B5D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i="1" dirty="0"/>
            <a:t>Определенные </a:t>
          </a:r>
          <a:r>
            <a:rPr lang="ru-RU" dirty="0"/>
            <a:t>проблемные ситуации – это те, в которых четко обозначены цели, пути решения на основе известной информации. </a:t>
          </a:r>
          <a:endParaRPr lang="en-US" dirty="0"/>
        </a:p>
      </dgm:t>
    </dgm:pt>
    <dgm:pt modelId="{101EDEF6-ACA1-408B-BEA9-ADE1AC5BA2D2}" type="parTrans" cxnId="{9265D9D9-0315-4800-AF5C-D192470D5359}">
      <dgm:prSet/>
      <dgm:spPr/>
      <dgm:t>
        <a:bodyPr/>
        <a:lstStyle/>
        <a:p>
          <a:endParaRPr lang="en-US"/>
        </a:p>
      </dgm:t>
    </dgm:pt>
    <dgm:pt modelId="{7BD0026E-E64F-4BF8-9D1B-F88E3D6987FB}" type="sibTrans" cxnId="{9265D9D9-0315-4800-AF5C-D192470D5359}">
      <dgm:prSet/>
      <dgm:spPr/>
      <dgm:t>
        <a:bodyPr/>
        <a:lstStyle/>
        <a:p>
          <a:endParaRPr lang="en-US"/>
        </a:p>
      </dgm:t>
    </dgm:pt>
    <dgm:pt modelId="{9371B8D8-A71C-4099-9CF2-6A3D73DB7C47}">
      <dgm:prSet/>
      <dgm:spPr/>
      <dgm:t>
        <a:bodyPr/>
        <a:lstStyle/>
        <a:p>
          <a:pPr>
            <a:lnSpc>
              <a:spcPct val="100000"/>
            </a:lnSpc>
          </a:pPr>
          <a:r>
            <a:rPr lang="ru-RU" i="1" dirty="0"/>
            <a:t>Неопределенные </a:t>
          </a:r>
          <a:r>
            <a:rPr lang="ru-RU" dirty="0"/>
            <a:t>проблемные ситуации характеризуются отсутствием четкого пути их решения. Например, проблема как найти спутника жизни – это неопределенная проблема (где искать, каким он должен быть, и т.п.)</a:t>
          </a:r>
          <a:endParaRPr lang="en-US" dirty="0"/>
        </a:p>
      </dgm:t>
    </dgm:pt>
    <dgm:pt modelId="{86BE9E3C-6668-4113-B972-5ED5BF922ECC}" type="parTrans" cxnId="{D6417173-37F3-496D-97F3-663CB31D3555}">
      <dgm:prSet/>
      <dgm:spPr/>
      <dgm:t>
        <a:bodyPr/>
        <a:lstStyle/>
        <a:p>
          <a:endParaRPr lang="en-US"/>
        </a:p>
      </dgm:t>
    </dgm:pt>
    <dgm:pt modelId="{279EF8E8-9589-4296-995D-C48A2BCDF94A}" type="sibTrans" cxnId="{D6417173-37F3-496D-97F3-663CB31D3555}">
      <dgm:prSet/>
      <dgm:spPr/>
      <dgm:t>
        <a:bodyPr/>
        <a:lstStyle/>
        <a:p>
          <a:endParaRPr lang="en-US"/>
        </a:p>
      </dgm:t>
    </dgm:pt>
    <dgm:pt modelId="{8171DA8C-A8FA-4402-9DE2-8174BF4F6633}" type="pres">
      <dgm:prSet presAssocID="{9AA05DED-C439-4D9B-8896-35842BB8758C}" presName="root" presStyleCnt="0">
        <dgm:presLayoutVars>
          <dgm:dir/>
          <dgm:resizeHandles val="exact"/>
        </dgm:presLayoutVars>
      </dgm:prSet>
      <dgm:spPr/>
    </dgm:pt>
    <dgm:pt modelId="{911A5E04-A969-4653-8DCA-AD8760C8A9DF}" type="pres">
      <dgm:prSet presAssocID="{B0FC6009-A360-45E1-BFCA-F3FA27BF1B5D}" presName="compNode" presStyleCnt="0"/>
      <dgm:spPr/>
    </dgm:pt>
    <dgm:pt modelId="{A8BEF081-A983-4650-A276-34308487A9C1}" type="pres">
      <dgm:prSet presAssocID="{B0FC6009-A360-45E1-BFCA-F3FA27BF1B5D}" presName="bgRect" presStyleLbl="bgShp" presStyleIdx="0" presStyleCnt="2"/>
      <dgm:spPr/>
    </dgm:pt>
    <dgm:pt modelId="{0ED68487-625B-438D-9769-557D3931DBAA}" type="pres">
      <dgm:prSet presAssocID="{B0FC6009-A360-45E1-BFCA-F3FA27BF1B5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В яблочко"/>
        </a:ext>
      </dgm:extLst>
    </dgm:pt>
    <dgm:pt modelId="{E19FCA52-0D2D-4011-B397-163E61B4E15D}" type="pres">
      <dgm:prSet presAssocID="{B0FC6009-A360-45E1-BFCA-F3FA27BF1B5D}" presName="spaceRect" presStyleCnt="0"/>
      <dgm:spPr/>
    </dgm:pt>
    <dgm:pt modelId="{DA24B34F-16C5-4308-BEB9-81766F484A65}" type="pres">
      <dgm:prSet presAssocID="{B0FC6009-A360-45E1-BFCA-F3FA27BF1B5D}" presName="parTx" presStyleLbl="revTx" presStyleIdx="0" presStyleCnt="2">
        <dgm:presLayoutVars>
          <dgm:chMax val="0"/>
          <dgm:chPref val="0"/>
        </dgm:presLayoutVars>
      </dgm:prSet>
      <dgm:spPr/>
    </dgm:pt>
    <dgm:pt modelId="{3F6F87FE-0945-46AF-92B7-4ABE74A0B01D}" type="pres">
      <dgm:prSet presAssocID="{7BD0026E-E64F-4BF8-9D1B-F88E3D6987FB}" presName="sibTrans" presStyleCnt="0"/>
      <dgm:spPr/>
    </dgm:pt>
    <dgm:pt modelId="{8F403319-800F-44B7-82C5-F0BCEC14DA37}" type="pres">
      <dgm:prSet presAssocID="{9371B8D8-A71C-4099-9CF2-6A3D73DB7C47}" presName="compNode" presStyleCnt="0"/>
      <dgm:spPr/>
    </dgm:pt>
    <dgm:pt modelId="{88D3D57E-4F95-4176-9E66-6D9B6F6999AE}" type="pres">
      <dgm:prSet presAssocID="{9371B8D8-A71C-4099-9CF2-6A3D73DB7C47}" presName="bgRect" presStyleLbl="bgShp" presStyleIdx="1" presStyleCnt="2" custScaleY="123517"/>
      <dgm:spPr/>
    </dgm:pt>
    <dgm:pt modelId="{4644F123-5D2A-49EA-AB9F-4EC7B6233058}" type="pres">
      <dgm:prSet presAssocID="{9371B8D8-A71C-4099-9CF2-6A3D73DB7C47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Рабочий процесс"/>
        </a:ext>
      </dgm:extLst>
    </dgm:pt>
    <dgm:pt modelId="{0B3D10A6-5BF4-4A16-9027-471EACD5FED9}" type="pres">
      <dgm:prSet presAssocID="{9371B8D8-A71C-4099-9CF2-6A3D73DB7C47}" presName="spaceRect" presStyleCnt="0"/>
      <dgm:spPr/>
    </dgm:pt>
    <dgm:pt modelId="{696D0F52-C1EC-41F2-B225-571C2BFD0337}" type="pres">
      <dgm:prSet presAssocID="{9371B8D8-A71C-4099-9CF2-6A3D73DB7C47}" presName="parTx" presStyleLbl="revTx" presStyleIdx="1" presStyleCnt="2" custLinFactNeighborY="-8625">
        <dgm:presLayoutVars>
          <dgm:chMax val="0"/>
          <dgm:chPref val="0"/>
        </dgm:presLayoutVars>
      </dgm:prSet>
      <dgm:spPr/>
    </dgm:pt>
  </dgm:ptLst>
  <dgm:cxnLst>
    <dgm:cxn modelId="{09298A06-BD80-457E-B206-CBE7F9543793}" type="presOf" srcId="{9371B8D8-A71C-4099-9CF2-6A3D73DB7C47}" destId="{696D0F52-C1EC-41F2-B225-571C2BFD0337}" srcOrd="0" destOrd="0" presId="urn:microsoft.com/office/officeart/2018/2/layout/IconVerticalSolidList"/>
    <dgm:cxn modelId="{C1C1FF62-5E0D-4547-9AEB-6C3D031239A3}" type="presOf" srcId="{B0FC6009-A360-45E1-BFCA-F3FA27BF1B5D}" destId="{DA24B34F-16C5-4308-BEB9-81766F484A65}" srcOrd="0" destOrd="0" presId="urn:microsoft.com/office/officeart/2018/2/layout/IconVerticalSolidList"/>
    <dgm:cxn modelId="{D6417173-37F3-496D-97F3-663CB31D3555}" srcId="{9AA05DED-C439-4D9B-8896-35842BB8758C}" destId="{9371B8D8-A71C-4099-9CF2-6A3D73DB7C47}" srcOrd="1" destOrd="0" parTransId="{86BE9E3C-6668-4113-B972-5ED5BF922ECC}" sibTransId="{279EF8E8-9589-4296-995D-C48A2BCDF94A}"/>
    <dgm:cxn modelId="{C1BB977A-8F2B-4803-B287-E05270E0DFB4}" type="presOf" srcId="{9AA05DED-C439-4D9B-8896-35842BB8758C}" destId="{8171DA8C-A8FA-4402-9DE2-8174BF4F6633}" srcOrd="0" destOrd="0" presId="urn:microsoft.com/office/officeart/2018/2/layout/IconVerticalSolidList"/>
    <dgm:cxn modelId="{9265D9D9-0315-4800-AF5C-D192470D5359}" srcId="{9AA05DED-C439-4D9B-8896-35842BB8758C}" destId="{B0FC6009-A360-45E1-BFCA-F3FA27BF1B5D}" srcOrd="0" destOrd="0" parTransId="{101EDEF6-ACA1-408B-BEA9-ADE1AC5BA2D2}" sibTransId="{7BD0026E-E64F-4BF8-9D1B-F88E3D6987FB}"/>
    <dgm:cxn modelId="{03A8DDDF-3549-408B-8B97-EB74DA41A32B}" type="presParOf" srcId="{8171DA8C-A8FA-4402-9DE2-8174BF4F6633}" destId="{911A5E04-A969-4653-8DCA-AD8760C8A9DF}" srcOrd="0" destOrd="0" presId="urn:microsoft.com/office/officeart/2018/2/layout/IconVerticalSolidList"/>
    <dgm:cxn modelId="{FF32CB4B-3D78-4A90-A457-D134A8FBDF56}" type="presParOf" srcId="{911A5E04-A969-4653-8DCA-AD8760C8A9DF}" destId="{A8BEF081-A983-4650-A276-34308487A9C1}" srcOrd="0" destOrd="0" presId="urn:microsoft.com/office/officeart/2018/2/layout/IconVerticalSolidList"/>
    <dgm:cxn modelId="{64A2C975-EEEC-4453-A86B-7DA7664A7307}" type="presParOf" srcId="{911A5E04-A969-4653-8DCA-AD8760C8A9DF}" destId="{0ED68487-625B-438D-9769-557D3931DBAA}" srcOrd="1" destOrd="0" presId="urn:microsoft.com/office/officeart/2018/2/layout/IconVerticalSolidList"/>
    <dgm:cxn modelId="{816B9B11-6AA1-4A74-9B7C-A4013080A849}" type="presParOf" srcId="{911A5E04-A969-4653-8DCA-AD8760C8A9DF}" destId="{E19FCA52-0D2D-4011-B397-163E61B4E15D}" srcOrd="2" destOrd="0" presId="urn:microsoft.com/office/officeart/2018/2/layout/IconVerticalSolidList"/>
    <dgm:cxn modelId="{579F70E7-A204-4B5A-BA56-6EEAE17CE201}" type="presParOf" srcId="{911A5E04-A969-4653-8DCA-AD8760C8A9DF}" destId="{DA24B34F-16C5-4308-BEB9-81766F484A65}" srcOrd="3" destOrd="0" presId="urn:microsoft.com/office/officeart/2018/2/layout/IconVerticalSolidList"/>
    <dgm:cxn modelId="{430AB54C-16A0-482B-9E4B-03231AE81C2F}" type="presParOf" srcId="{8171DA8C-A8FA-4402-9DE2-8174BF4F6633}" destId="{3F6F87FE-0945-46AF-92B7-4ABE74A0B01D}" srcOrd="1" destOrd="0" presId="urn:microsoft.com/office/officeart/2018/2/layout/IconVerticalSolidList"/>
    <dgm:cxn modelId="{693F3E3D-AE5C-42D9-8DEF-09ECC3131765}" type="presParOf" srcId="{8171DA8C-A8FA-4402-9DE2-8174BF4F6633}" destId="{8F403319-800F-44B7-82C5-F0BCEC14DA37}" srcOrd="2" destOrd="0" presId="urn:microsoft.com/office/officeart/2018/2/layout/IconVerticalSolidList"/>
    <dgm:cxn modelId="{3337FD52-8F68-4399-9E14-D5339B068C2A}" type="presParOf" srcId="{8F403319-800F-44B7-82C5-F0BCEC14DA37}" destId="{88D3D57E-4F95-4176-9E66-6D9B6F6999AE}" srcOrd="0" destOrd="0" presId="urn:microsoft.com/office/officeart/2018/2/layout/IconVerticalSolidList"/>
    <dgm:cxn modelId="{59E4CE79-E92F-4FD7-B174-C706A5B36BE5}" type="presParOf" srcId="{8F403319-800F-44B7-82C5-F0BCEC14DA37}" destId="{4644F123-5D2A-49EA-AB9F-4EC7B6233058}" srcOrd="1" destOrd="0" presId="urn:microsoft.com/office/officeart/2018/2/layout/IconVerticalSolidList"/>
    <dgm:cxn modelId="{374A9C2F-5103-4A04-B7EB-A5603EAC1145}" type="presParOf" srcId="{8F403319-800F-44B7-82C5-F0BCEC14DA37}" destId="{0B3D10A6-5BF4-4A16-9027-471EACD5FED9}" srcOrd="2" destOrd="0" presId="urn:microsoft.com/office/officeart/2018/2/layout/IconVerticalSolidList"/>
    <dgm:cxn modelId="{288388AF-4D39-4E90-A612-234E4B774802}" type="presParOf" srcId="{8F403319-800F-44B7-82C5-F0BCEC14DA37}" destId="{696D0F52-C1EC-41F2-B225-571C2BFD033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28432317-3012-4285-92D9-3830EDB5B50D}" type="doc">
      <dgm:prSet loTypeId="urn:microsoft.com/office/officeart/2005/8/layout/vList2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59C1DC3F-6106-4D06-BA42-CDE1C3C3308E}">
      <dgm:prSet/>
      <dgm:spPr/>
      <dgm:t>
        <a:bodyPr/>
        <a:lstStyle/>
        <a:p>
          <a:r>
            <a:rPr lang="ru-RU" i="1" dirty="0">
              <a:solidFill>
                <a:srgbClr val="FF0000"/>
              </a:solidFill>
            </a:rPr>
            <a:t>Существующую </a:t>
          </a:r>
          <a:r>
            <a:rPr lang="ru-RU" dirty="0">
              <a:solidFill>
                <a:srgbClr val="FF0000"/>
              </a:solidFill>
            </a:rPr>
            <a:t>проблему нет необходимости искать</a:t>
          </a:r>
          <a:r>
            <a:rPr lang="ru-RU" dirty="0"/>
            <a:t> (она четко обозначена и ждет своего решения) и решается напрямую известными способами. </a:t>
          </a:r>
          <a:r>
            <a:rPr lang="ru-RU" i="1" dirty="0"/>
            <a:t>Обнаруженная </a:t>
          </a:r>
          <a:r>
            <a:rPr lang="ru-RU" dirty="0"/>
            <a:t>проблема также существует, но в ней нет ясности. В этом случае она должна быть собрана воедино из «кусочков» проблем, которые существуют. Возникает необходимость ее осмысления и понимания для последующего решения. </a:t>
          </a:r>
          <a:endParaRPr lang="en-US" dirty="0"/>
        </a:p>
      </dgm:t>
    </dgm:pt>
    <dgm:pt modelId="{C4CCF741-D3C7-4589-AA81-B3C2924F26D2}" type="parTrans" cxnId="{67ADA360-E5FD-4DC7-A9C5-687688095A22}">
      <dgm:prSet/>
      <dgm:spPr/>
      <dgm:t>
        <a:bodyPr/>
        <a:lstStyle/>
        <a:p>
          <a:endParaRPr lang="en-US"/>
        </a:p>
      </dgm:t>
    </dgm:pt>
    <dgm:pt modelId="{8088B9F4-4DBC-412B-A72C-0DCF273D2356}" type="sibTrans" cxnId="{67ADA360-E5FD-4DC7-A9C5-687688095A22}">
      <dgm:prSet/>
      <dgm:spPr/>
      <dgm:t>
        <a:bodyPr/>
        <a:lstStyle/>
        <a:p>
          <a:endParaRPr lang="en-US"/>
        </a:p>
      </dgm:t>
    </dgm:pt>
    <dgm:pt modelId="{117B8A4F-0739-46E4-9F50-F0FA76D125B0}">
      <dgm:prSet/>
      <dgm:spPr/>
      <dgm:t>
        <a:bodyPr/>
        <a:lstStyle/>
        <a:p>
          <a:r>
            <a:rPr lang="ru-RU" i="1" dirty="0">
              <a:solidFill>
                <a:srgbClr val="FF0000"/>
              </a:solidFill>
            </a:rPr>
            <a:t>Созданные </a:t>
          </a:r>
          <a:r>
            <a:rPr lang="ru-RU" dirty="0">
              <a:solidFill>
                <a:srgbClr val="FF0000"/>
              </a:solidFill>
            </a:rPr>
            <a:t>проблемы </a:t>
          </a:r>
          <a:r>
            <a:rPr lang="ru-RU" dirty="0"/>
            <a:t>– это те, что не существуют реально, но намеренно создаются человеком и требуют оригинального, творческого решения для последующего создания творческих продуктов </a:t>
          </a:r>
          <a:endParaRPr lang="en-US" dirty="0"/>
        </a:p>
      </dgm:t>
    </dgm:pt>
    <dgm:pt modelId="{234BF9D8-E2D0-4A08-8ECE-9F6D13F74F35}" type="parTrans" cxnId="{76120189-59FB-4D18-B608-213C062287F5}">
      <dgm:prSet/>
      <dgm:spPr/>
      <dgm:t>
        <a:bodyPr/>
        <a:lstStyle/>
        <a:p>
          <a:endParaRPr lang="en-US"/>
        </a:p>
      </dgm:t>
    </dgm:pt>
    <dgm:pt modelId="{9CB417EB-EEE1-4A9B-B9B4-6AD4AB22009A}" type="sibTrans" cxnId="{76120189-59FB-4D18-B608-213C062287F5}">
      <dgm:prSet/>
      <dgm:spPr/>
      <dgm:t>
        <a:bodyPr/>
        <a:lstStyle/>
        <a:p>
          <a:endParaRPr lang="en-US"/>
        </a:p>
      </dgm:t>
    </dgm:pt>
    <dgm:pt modelId="{872B22B1-562C-413D-8C5B-A66AA88A8A29}">
      <dgm:prSet/>
      <dgm:spPr/>
      <dgm:t>
        <a:bodyPr/>
        <a:lstStyle/>
        <a:p>
          <a:r>
            <a:rPr lang="ru-RU" dirty="0"/>
            <a:t>Что касается </a:t>
          </a:r>
          <a:r>
            <a:rPr lang="ru-RU" dirty="0">
              <a:solidFill>
                <a:srgbClr val="FF0000"/>
              </a:solidFill>
            </a:rPr>
            <a:t>создания проблемных ситуаций</a:t>
          </a:r>
          <a:r>
            <a:rPr lang="ru-RU" dirty="0"/>
            <a:t>, с одной стороны, такие намерения можно объяснить стремлением человека к привлечению к себе внимания (провокации, конфликты, жалобы на жизнь и т.д.); с другой – проблемные ситуации являются мощнейшим мотиватором, мобилизуют, заряжают энергией, пробуждают естественную любознательность.</a:t>
          </a:r>
          <a:endParaRPr lang="en-US" dirty="0"/>
        </a:p>
      </dgm:t>
    </dgm:pt>
    <dgm:pt modelId="{1836B543-2D49-438C-BA0D-A5F90B6B2D4F}" type="parTrans" cxnId="{32E92B5A-EACA-4019-B3B8-3840C7362D0C}">
      <dgm:prSet/>
      <dgm:spPr/>
      <dgm:t>
        <a:bodyPr/>
        <a:lstStyle/>
        <a:p>
          <a:endParaRPr lang="en-US"/>
        </a:p>
      </dgm:t>
    </dgm:pt>
    <dgm:pt modelId="{063E77A6-3B6C-4CDE-AF3C-957F41D683A9}" type="sibTrans" cxnId="{32E92B5A-EACA-4019-B3B8-3840C7362D0C}">
      <dgm:prSet/>
      <dgm:spPr/>
      <dgm:t>
        <a:bodyPr/>
        <a:lstStyle/>
        <a:p>
          <a:endParaRPr lang="en-US"/>
        </a:p>
      </dgm:t>
    </dgm:pt>
    <dgm:pt modelId="{5B31175B-79D4-48B2-8B5E-907FA1950D05}" type="pres">
      <dgm:prSet presAssocID="{28432317-3012-4285-92D9-3830EDB5B50D}" presName="linear" presStyleCnt="0">
        <dgm:presLayoutVars>
          <dgm:animLvl val="lvl"/>
          <dgm:resizeHandles val="exact"/>
        </dgm:presLayoutVars>
      </dgm:prSet>
      <dgm:spPr/>
    </dgm:pt>
    <dgm:pt modelId="{3034C39A-B3E2-42B8-9DA4-CC2468880BE2}" type="pres">
      <dgm:prSet presAssocID="{59C1DC3F-6106-4D06-BA42-CDE1C3C3308E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CAABFF36-A52F-438E-BFE8-950C6EBCABF0}" type="pres">
      <dgm:prSet presAssocID="{8088B9F4-4DBC-412B-A72C-0DCF273D2356}" presName="spacer" presStyleCnt="0"/>
      <dgm:spPr/>
    </dgm:pt>
    <dgm:pt modelId="{3E7BAE6C-8750-45EA-922C-DA38D6F55D04}" type="pres">
      <dgm:prSet presAssocID="{117B8A4F-0739-46E4-9F50-F0FA76D125B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3C588518-AB28-4E0F-BAA5-11C4129829C7}" type="pres">
      <dgm:prSet presAssocID="{9CB417EB-EEE1-4A9B-B9B4-6AD4AB22009A}" presName="spacer" presStyleCnt="0"/>
      <dgm:spPr/>
    </dgm:pt>
    <dgm:pt modelId="{5B5C431B-A528-4EA0-9EAC-2FE23FEF254C}" type="pres">
      <dgm:prSet presAssocID="{872B22B1-562C-413D-8C5B-A66AA88A8A29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A4E04160-7930-4E08-88C6-F4D6B0B81940}" type="presOf" srcId="{59C1DC3F-6106-4D06-BA42-CDE1C3C3308E}" destId="{3034C39A-B3E2-42B8-9DA4-CC2468880BE2}" srcOrd="0" destOrd="0" presId="urn:microsoft.com/office/officeart/2005/8/layout/vList2"/>
    <dgm:cxn modelId="{67ADA360-E5FD-4DC7-A9C5-687688095A22}" srcId="{28432317-3012-4285-92D9-3830EDB5B50D}" destId="{59C1DC3F-6106-4D06-BA42-CDE1C3C3308E}" srcOrd="0" destOrd="0" parTransId="{C4CCF741-D3C7-4589-AA81-B3C2924F26D2}" sibTransId="{8088B9F4-4DBC-412B-A72C-0DCF273D2356}"/>
    <dgm:cxn modelId="{612CE650-7F3F-4384-8F7A-BF87F02C10E5}" type="presOf" srcId="{28432317-3012-4285-92D9-3830EDB5B50D}" destId="{5B31175B-79D4-48B2-8B5E-907FA1950D05}" srcOrd="0" destOrd="0" presId="urn:microsoft.com/office/officeart/2005/8/layout/vList2"/>
    <dgm:cxn modelId="{32E92B5A-EACA-4019-B3B8-3840C7362D0C}" srcId="{28432317-3012-4285-92D9-3830EDB5B50D}" destId="{872B22B1-562C-413D-8C5B-A66AA88A8A29}" srcOrd="2" destOrd="0" parTransId="{1836B543-2D49-438C-BA0D-A5F90B6B2D4F}" sibTransId="{063E77A6-3B6C-4CDE-AF3C-957F41D683A9}"/>
    <dgm:cxn modelId="{76120189-59FB-4D18-B608-213C062287F5}" srcId="{28432317-3012-4285-92D9-3830EDB5B50D}" destId="{117B8A4F-0739-46E4-9F50-F0FA76D125B0}" srcOrd="1" destOrd="0" parTransId="{234BF9D8-E2D0-4A08-8ECE-9F6D13F74F35}" sibTransId="{9CB417EB-EEE1-4A9B-B9B4-6AD4AB22009A}"/>
    <dgm:cxn modelId="{3A6DE58C-1F95-4D25-8896-52EC6F1707C3}" type="presOf" srcId="{872B22B1-562C-413D-8C5B-A66AA88A8A29}" destId="{5B5C431B-A528-4EA0-9EAC-2FE23FEF254C}" srcOrd="0" destOrd="0" presId="urn:microsoft.com/office/officeart/2005/8/layout/vList2"/>
    <dgm:cxn modelId="{41ED75F9-6233-4044-8DEC-2F5774B94783}" type="presOf" srcId="{117B8A4F-0739-46E4-9F50-F0FA76D125B0}" destId="{3E7BAE6C-8750-45EA-922C-DA38D6F55D04}" srcOrd="0" destOrd="0" presId="urn:microsoft.com/office/officeart/2005/8/layout/vList2"/>
    <dgm:cxn modelId="{AF109332-F074-467E-9F75-D6F0031819D8}" type="presParOf" srcId="{5B31175B-79D4-48B2-8B5E-907FA1950D05}" destId="{3034C39A-B3E2-42B8-9DA4-CC2468880BE2}" srcOrd="0" destOrd="0" presId="urn:microsoft.com/office/officeart/2005/8/layout/vList2"/>
    <dgm:cxn modelId="{478E6ABB-7C2C-4C0F-B722-7810A2DCBC15}" type="presParOf" srcId="{5B31175B-79D4-48B2-8B5E-907FA1950D05}" destId="{CAABFF36-A52F-438E-BFE8-950C6EBCABF0}" srcOrd="1" destOrd="0" presId="urn:microsoft.com/office/officeart/2005/8/layout/vList2"/>
    <dgm:cxn modelId="{52901485-E90E-4D96-9466-FF646627E668}" type="presParOf" srcId="{5B31175B-79D4-48B2-8B5E-907FA1950D05}" destId="{3E7BAE6C-8750-45EA-922C-DA38D6F55D04}" srcOrd="2" destOrd="0" presId="urn:microsoft.com/office/officeart/2005/8/layout/vList2"/>
    <dgm:cxn modelId="{1E33E958-EB91-4A10-9252-C3813022B30B}" type="presParOf" srcId="{5B31175B-79D4-48B2-8B5E-907FA1950D05}" destId="{3C588518-AB28-4E0F-BAA5-11C4129829C7}" srcOrd="3" destOrd="0" presId="urn:microsoft.com/office/officeart/2005/8/layout/vList2"/>
    <dgm:cxn modelId="{5AAD39E4-C347-449D-A47C-CE7B516BC536}" type="presParOf" srcId="{5B31175B-79D4-48B2-8B5E-907FA1950D05}" destId="{5B5C431B-A528-4EA0-9EAC-2FE23FEF254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24F82F-5224-4578-BBDE-91568CED14E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62AC472-B100-4D65-B579-47AD01145D52}">
      <dgm:prSet/>
      <dgm:spPr/>
      <dgm:t>
        <a:bodyPr/>
        <a:lstStyle/>
        <a:p>
          <a:r>
            <a:rPr lang="ru-RU" i="1"/>
            <a:t>противоречие</a:t>
          </a:r>
          <a:r>
            <a:rPr lang="ru-RU"/>
            <a:t>, которое должно быть снято;</a:t>
          </a:r>
          <a:endParaRPr lang="en-US"/>
        </a:p>
      </dgm:t>
    </dgm:pt>
    <dgm:pt modelId="{3C6F588A-1EFC-40B6-B87C-0E09915857A7}" type="parTrans" cxnId="{76EF88E8-3400-4015-AB11-503F200E9F4C}">
      <dgm:prSet/>
      <dgm:spPr/>
      <dgm:t>
        <a:bodyPr/>
        <a:lstStyle/>
        <a:p>
          <a:endParaRPr lang="en-US"/>
        </a:p>
      </dgm:t>
    </dgm:pt>
    <dgm:pt modelId="{632304E4-96A3-42B1-ABA6-EADAC021E827}" type="sibTrans" cxnId="{76EF88E8-3400-4015-AB11-503F200E9F4C}">
      <dgm:prSet/>
      <dgm:spPr/>
      <dgm:t>
        <a:bodyPr/>
        <a:lstStyle/>
        <a:p>
          <a:endParaRPr lang="en-US"/>
        </a:p>
      </dgm:t>
    </dgm:pt>
    <dgm:pt modelId="{07AB9D49-24F5-458C-B884-7DF718CB34BB}">
      <dgm:prSet/>
      <dgm:spPr/>
      <dgm:t>
        <a:bodyPr/>
        <a:lstStyle/>
        <a:p>
          <a:r>
            <a:rPr lang="ru-RU" i="1"/>
            <a:t>способ разрешения </a:t>
          </a:r>
          <a:r>
            <a:rPr lang="ru-RU"/>
            <a:t>данного противоречия (основное противоречие, как правило, между целью и средством ее достижения);</a:t>
          </a:r>
          <a:endParaRPr lang="en-US"/>
        </a:p>
      </dgm:t>
    </dgm:pt>
    <dgm:pt modelId="{3C1151AA-07D4-4794-85EC-07283905AD01}" type="parTrans" cxnId="{B9893BD9-9747-45A4-98F3-58284A4CF3EF}">
      <dgm:prSet/>
      <dgm:spPr/>
      <dgm:t>
        <a:bodyPr/>
        <a:lstStyle/>
        <a:p>
          <a:endParaRPr lang="en-US"/>
        </a:p>
      </dgm:t>
    </dgm:pt>
    <dgm:pt modelId="{0B4470B3-5F44-4F14-87CC-23AF97AE41E0}" type="sibTrans" cxnId="{B9893BD9-9747-45A4-98F3-58284A4CF3EF}">
      <dgm:prSet/>
      <dgm:spPr/>
      <dgm:t>
        <a:bodyPr/>
        <a:lstStyle/>
        <a:p>
          <a:endParaRPr lang="en-US"/>
        </a:p>
      </dgm:t>
    </dgm:pt>
    <dgm:pt modelId="{B7223276-B99F-4948-B989-091441F6BA9B}">
      <dgm:prSet/>
      <dgm:spPr/>
      <dgm:t>
        <a:bodyPr/>
        <a:lstStyle/>
        <a:p>
          <a:r>
            <a:rPr lang="ru-RU" i="1"/>
            <a:t>выбор </a:t>
          </a:r>
          <a:r>
            <a:rPr lang="ru-RU"/>
            <a:t>одного из вариантов поведения.</a:t>
          </a:r>
          <a:endParaRPr lang="en-US"/>
        </a:p>
      </dgm:t>
    </dgm:pt>
    <dgm:pt modelId="{67C9CDEF-6B1A-4693-8AC9-FCE11613884B}" type="parTrans" cxnId="{CA309F63-3F30-4DC2-B877-0B64BCB55C34}">
      <dgm:prSet/>
      <dgm:spPr/>
      <dgm:t>
        <a:bodyPr/>
        <a:lstStyle/>
        <a:p>
          <a:endParaRPr lang="en-US"/>
        </a:p>
      </dgm:t>
    </dgm:pt>
    <dgm:pt modelId="{EA3F819E-EB56-459C-8409-D8DCC5E6829B}" type="sibTrans" cxnId="{CA309F63-3F30-4DC2-B877-0B64BCB55C34}">
      <dgm:prSet/>
      <dgm:spPr/>
      <dgm:t>
        <a:bodyPr/>
        <a:lstStyle/>
        <a:p>
          <a:endParaRPr lang="en-US"/>
        </a:p>
      </dgm:t>
    </dgm:pt>
    <dgm:pt modelId="{2546067E-6DB4-4F27-B8F0-FE3CF6B31994}" type="pres">
      <dgm:prSet presAssocID="{CA24F82F-5224-4578-BBDE-91568CED14EE}" presName="linear" presStyleCnt="0">
        <dgm:presLayoutVars>
          <dgm:animLvl val="lvl"/>
          <dgm:resizeHandles val="exact"/>
        </dgm:presLayoutVars>
      </dgm:prSet>
      <dgm:spPr/>
    </dgm:pt>
    <dgm:pt modelId="{EB9A2085-EDFA-455B-AB19-D2A8D1592954}" type="pres">
      <dgm:prSet presAssocID="{662AC472-B100-4D65-B579-47AD01145D5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BBB76682-FF7C-49DA-87E4-BF93F2738FCE}" type="pres">
      <dgm:prSet presAssocID="{632304E4-96A3-42B1-ABA6-EADAC021E827}" presName="spacer" presStyleCnt="0"/>
      <dgm:spPr/>
    </dgm:pt>
    <dgm:pt modelId="{E49C7655-766C-4117-8B32-0631E726A930}" type="pres">
      <dgm:prSet presAssocID="{07AB9D49-24F5-458C-B884-7DF718CB34B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078636F-5503-44A5-B703-63DCD0415F1B}" type="pres">
      <dgm:prSet presAssocID="{0B4470B3-5F44-4F14-87CC-23AF97AE41E0}" presName="spacer" presStyleCnt="0"/>
      <dgm:spPr/>
    </dgm:pt>
    <dgm:pt modelId="{64A48054-2AC0-4102-9E51-1F8D3D1863B5}" type="pres">
      <dgm:prSet presAssocID="{B7223276-B99F-4948-B989-091441F6BA9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CA309F63-3F30-4DC2-B877-0B64BCB55C34}" srcId="{CA24F82F-5224-4578-BBDE-91568CED14EE}" destId="{B7223276-B99F-4948-B989-091441F6BA9B}" srcOrd="2" destOrd="0" parTransId="{67C9CDEF-6B1A-4693-8AC9-FCE11613884B}" sibTransId="{EA3F819E-EB56-459C-8409-D8DCC5E6829B}"/>
    <dgm:cxn modelId="{786A0452-24E4-46C1-9C40-9DE0BD849E8A}" type="presOf" srcId="{B7223276-B99F-4948-B989-091441F6BA9B}" destId="{64A48054-2AC0-4102-9E51-1F8D3D1863B5}" srcOrd="0" destOrd="0" presId="urn:microsoft.com/office/officeart/2005/8/layout/vList2"/>
    <dgm:cxn modelId="{519B0A74-A535-4CC6-A9D8-2416D30D230F}" type="presOf" srcId="{CA24F82F-5224-4578-BBDE-91568CED14EE}" destId="{2546067E-6DB4-4F27-B8F0-FE3CF6B31994}" srcOrd="0" destOrd="0" presId="urn:microsoft.com/office/officeart/2005/8/layout/vList2"/>
    <dgm:cxn modelId="{5D2FB284-9AA8-4657-9894-0F1963632408}" type="presOf" srcId="{07AB9D49-24F5-458C-B884-7DF718CB34BB}" destId="{E49C7655-766C-4117-8B32-0631E726A930}" srcOrd="0" destOrd="0" presId="urn:microsoft.com/office/officeart/2005/8/layout/vList2"/>
    <dgm:cxn modelId="{16F8BB95-C3A4-497E-99FA-D3267575432B}" type="presOf" srcId="{662AC472-B100-4D65-B579-47AD01145D52}" destId="{EB9A2085-EDFA-455B-AB19-D2A8D1592954}" srcOrd="0" destOrd="0" presId="urn:microsoft.com/office/officeart/2005/8/layout/vList2"/>
    <dgm:cxn modelId="{B9893BD9-9747-45A4-98F3-58284A4CF3EF}" srcId="{CA24F82F-5224-4578-BBDE-91568CED14EE}" destId="{07AB9D49-24F5-458C-B884-7DF718CB34BB}" srcOrd="1" destOrd="0" parTransId="{3C1151AA-07D4-4794-85EC-07283905AD01}" sibTransId="{0B4470B3-5F44-4F14-87CC-23AF97AE41E0}"/>
    <dgm:cxn modelId="{76EF88E8-3400-4015-AB11-503F200E9F4C}" srcId="{CA24F82F-5224-4578-BBDE-91568CED14EE}" destId="{662AC472-B100-4D65-B579-47AD01145D52}" srcOrd="0" destOrd="0" parTransId="{3C6F588A-1EFC-40B6-B87C-0E09915857A7}" sibTransId="{632304E4-96A3-42B1-ABA6-EADAC021E827}"/>
    <dgm:cxn modelId="{004625C1-FBBD-445F-9C01-E3F3263A536E}" type="presParOf" srcId="{2546067E-6DB4-4F27-B8F0-FE3CF6B31994}" destId="{EB9A2085-EDFA-455B-AB19-D2A8D1592954}" srcOrd="0" destOrd="0" presId="urn:microsoft.com/office/officeart/2005/8/layout/vList2"/>
    <dgm:cxn modelId="{EAEFC4DA-B312-4DEE-B333-5A8EE3965832}" type="presParOf" srcId="{2546067E-6DB4-4F27-B8F0-FE3CF6B31994}" destId="{BBB76682-FF7C-49DA-87E4-BF93F2738FCE}" srcOrd="1" destOrd="0" presId="urn:microsoft.com/office/officeart/2005/8/layout/vList2"/>
    <dgm:cxn modelId="{2B388CB0-0B69-4B25-A39B-A9154B73E8C7}" type="presParOf" srcId="{2546067E-6DB4-4F27-B8F0-FE3CF6B31994}" destId="{E49C7655-766C-4117-8B32-0631E726A930}" srcOrd="2" destOrd="0" presId="urn:microsoft.com/office/officeart/2005/8/layout/vList2"/>
    <dgm:cxn modelId="{2CC23263-B693-49D6-85C7-827E042E192D}" type="presParOf" srcId="{2546067E-6DB4-4F27-B8F0-FE3CF6B31994}" destId="{0078636F-5503-44A5-B703-63DCD0415F1B}" srcOrd="3" destOrd="0" presId="urn:microsoft.com/office/officeart/2005/8/layout/vList2"/>
    <dgm:cxn modelId="{EF2B2F9A-2573-4B20-B2EA-DBF550CDDD08}" type="presParOf" srcId="{2546067E-6DB4-4F27-B8F0-FE3CF6B31994}" destId="{64A48054-2AC0-4102-9E51-1F8D3D1863B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F5B1D4-AA2C-4849-8916-6E9AF1095C81}">
      <dsp:nvSpPr>
        <dsp:cNvPr id="0" name=""/>
        <dsp:cNvSpPr/>
      </dsp:nvSpPr>
      <dsp:spPr>
        <a:xfrm>
          <a:off x="470362" y="656499"/>
          <a:ext cx="1441125" cy="144112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18991-14A4-4B8B-A3D7-77DEBA6D1A11}">
      <dsp:nvSpPr>
        <dsp:cNvPr id="0" name=""/>
        <dsp:cNvSpPr/>
      </dsp:nvSpPr>
      <dsp:spPr>
        <a:xfrm>
          <a:off x="777487" y="963624"/>
          <a:ext cx="826875" cy="8268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412A7-614D-472B-BB75-C0C2C3923236}">
      <dsp:nvSpPr>
        <dsp:cNvPr id="0" name=""/>
        <dsp:cNvSpPr/>
      </dsp:nvSpPr>
      <dsp:spPr>
        <a:xfrm>
          <a:off x="9674" y="2546499"/>
          <a:ext cx="2362500" cy="155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понятие «энтропия» (др. греч. </a:t>
          </a:r>
          <a:r>
            <a:rPr lang="ru-RU" sz="1100" i="1" kern="1200"/>
            <a:t>en </a:t>
          </a:r>
          <a:r>
            <a:rPr lang="ru-RU" sz="1100" kern="1200"/>
            <a:t>– в, </a:t>
          </a:r>
          <a:r>
            <a:rPr lang="ru-RU" sz="1100" i="1" kern="1200"/>
            <a:t>tropia </a:t>
          </a:r>
          <a:r>
            <a:rPr lang="ru-RU" sz="1100" kern="1200"/>
            <a:t>– поворот, превращение) было введено в 1865 г. Р. Клауэиусом в физику и понималось как мера вероятности пребывания системы в неупорядоченном состоянии (Большой словарь иностранных слов, 2009. С. 895).</a:t>
          </a:r>
          <a:endParaRPr lang="en-US" sz="1100" kern="1200"/>
        </a:p>
      </dsp:txBody>
      <dsp:txXfrm>
        <a:off x="9674" y="2546499"/>
        <a:ext cx="2362500" cy="1552500"/>
      </dsp:txXfrm>
    </dsp:sp>
    <dsp:sp modelId="{F29DB79A-B793-4F10-AC18-0EBD07A8FA94}">
      <dsp:nvSpPr>
        <dsp:cNvPr id="0" name=""/>
        <dsp:cNvSpPr/>
      </dsp:nvSpPr>
      <dsp:spPr>
        <a:xfrm>
          <a:off x="3246299" y="656499"/>
          <a:ext cx="1441125" cy="1441125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AA9DDD-B044-4783-850D-12CE5441B6AE}">
      <dsp:nvSpPr>
        <dsp:cNvPr id="0" name=""/>
        <dsp:cNvSpPr/>
      </dsp:nvSpPr>
      <dsp:spPr>
        <a:xfrm>
          <a:off x="3553424" y="963624"/>
          <a:ext cx="826875" cy="8268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BECA49-37E7-4320-8A3E-7912CBE61EA7}">
      <dsp:nvSpPr>
        <dsp:cNvPr id="0" name=""/>
        <dsp:cNvSpPr/>
      </dsp:nvSpPr>
      <dsp:spPr>
        <a:xfrm>
          <a:off x="2785612" y="2546499"/>
          <a:ext cx="2362500" cy="15525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ru-RU" sz="1100" kern="1200"/>
            <a:t>В самом широком смысле означает нестабильность, неравновесность, вызванные в процессе развития социальных систем, беспрестанным колебанием между организацией и дезорганизацией, тенденцией к смерти и тенденцией к выживанию (В.В. Василькова).</a:t>
          </a:r>
          <a:endParaRPr lang="en-US" sz="1100" kern="1200"/>
        </a:p>
      </dsp:txBody>
      <dsp:txXfrm>
        <a:off x="2785612" y="2546499"/>
        <a:ext cx="2362500" cy="15525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94C486-06D9-41C7-8F54-3172E23CECE3}">
      <dsp:nvSpPr>
        <dsp:cNvPr id="0" name=""/>
        <dsp:cNvSpPr/>
      </dsp:nvSpPr>
      <dsp:spPr>
        <a:xfrm>
          <a:off x="0" y="54331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мотивация на удержание энтропии на допустимом уровне; </a:t>
          </a:r>
          <a:endParaRPr lang="en-US" sz="2300" kern="1200"/>
        </a:p>
      </dsp:txBody>
      <dsp:txXfrm>
        <a:off x="62808" y="117139"/>
        <a:ext cx="6541217" cy="1161018"/>
      </dsp:txXfrm>
    </dsp:sp>
    <dsp:sp modelId="{1897F8B8-05F6-43C1-A69B-2FADA0E96980}">
      <dsp:nvSpPr>
        <dsp:cNvPr id="0" name=""/>
        <dsp:cNvSpPr/>
      </dsp:nvSpPr>
      <dsp:spPr>
        <a:xfrm>
          <a:off x="0" y="1407205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конфликт между разными картинами восприятия людьми окружающего мира и их поведением; </a:t>
          </a:r>
          <a:endParaRPr lang="en-US" sz="2300" kern="1200"/>
        </a:p>
      </dsp:txBody>
      <dsp:txXfrm>
        <a:off x="62808" y="1470013"/>
        <a:ext cx="6541217" cy="1161018"/>
      </dsp:txXfrm>
    </dsp:sp>
    <dsp:sp modelId="{00BBA9F3-6DD6-4AF6-9589-D0FC49E10985}">
      <dsp:nvSpPr>
        <dsp:cNvPr id="0" name=""/>
        <dsp:cNvSpPr/>
      </dsp:nvSpPr>
      <dsp:spPr>
        <a:xfrm>
          <a:off x="0" y="2760080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принятие четких целей и убеждений как способ сдержать энтропию и сократить распространение конкурирующих идей; </a:t>
          </a:r>
          <a:endParaRPr lang="en-US" sz="2300" kern="1200"/>
        </a:p>
      </dsp:txBody>
      <dsp:txXfrm>
        <a:off x="62808" y="2822888"/>
        <a:ext cx="6541217" cy="1161018"/>
      </dsp:txXfrm>
    </dsp:sp>
    <dsp:sp modelId="{20BD01A1-25F5-471D-8ECD-D547392CE6BF}">
      <dsp:nvSpPr>
        <dsp:cNvPr id="0" name=""/>
        <dsp:cNvSpPr/>
      </dsp:nvSpPr>
      <dsp:spPr>
        <a:xfrm>
          <a:off x="0" y="4112954"/>
          <a:ext cx="6666833" cy="1286634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300" kern="1200"/>
            <a:t>неопределенность переживается субъективно как тревога, связана с деятельностью головного мозга и повышенным высвобождением норадреналина. </a:t>
          </a:r>
          <a:endParaRPr lang="en-US" sz="2300" kern="1200"/>
        </a:p>
      </dsp:txBody>
      <dsp:txXfrm>
        <a:off x="62808" y="4175762"/>
        <a:ext cx="6541217" cy="11610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A3061EC-BAD7-474F-8AF5-D0078FE2DAD4}">
      <dsp:nvSpPr>
        <dsp:cNvPr id="0" name=""/>
        <dsp:cNvSpPr/>
      </dsp:nvSpPr>
      <dsp:spPr>
        <a:xfrm>
          <a:off x="0" y="474034"/>
          <a:ext cx="6666833" cy="93483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Стресс – </a:t>
          </a:r>
          <a:r>
            <a:rPr lang="ru-RU" sz="1700" kern="1200"/>
            <a:t>это состояние организма, возникающее при воздействии необычных раздражителей и приводящее к напряжению неспецифических адаптационных механизмов организма</a:t>
          </a:r>
          <a:endParaRPr lang="en-US" sz="1700" kern="1200"/>
        </a:p>
      </dsp:txBody>
      <dsp:txXfrm>
        <a:off x="45635" y="519669"/>
        <a:ext cx="6575563" cy="843560"/>
      </dsp:txXfrm>
    </dsp:sp>
    <dsp:sp modelId="{616AA9B1-4C94-4A0D-BAF8-19FFF6356FA0}">
      <dsp:nvSpPr>
        <dsp:cNvPr id="0" name=""/>
        <dsp:cNvSpPr/>
      </dsp:nvSpPr>
      <dsp:spPr>
        <a:xfrm>
          <a:off x="0" y="1457824"/>
          <a:ext cx="6666833" cy="934830"/>
        </a:xfrm>
        <a:prstGeom prst="roundRect">
          <a:avLst/>
        </a:prstGeom>
        <a:gradFill rotWithShape="0">
          <a:gsLst>
            <a:gs pos="0">
              <a:schemeClr val="accent2">
                <a:hueOff val="-485121"/>
                <a:satOff val="-27976"/>
                <a:lumOff val="28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85121"/>
                <a:satOff val="-27976"/>
                <a:lumOff val="28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85121"/>
                <a:satOff val="-27976"/>
                <a:lumOff val="28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kern="1200"/>
            <a:t>Стресс как </a:t>
          </a:r>
          <a:r>
            <a:rPr lang="ru-RU" sz="1700" b="1" kern="1200"/>
            <a:t>адаптационный синдром </a:t>
          </a:r>
          <a:r>
            <a:rPr lang="ru-RU" sz="1700" kern="1200"/>
            <a:t>может пройти через </a:t>
          </a:r>
          <a:r>
            <a:rPr lang="ru-RU" sz="1700" b="1" kern="1200"/>
            <a:t>три этапа</a:t>
          </a:r>
          <a:r>
            <a:rPr lang="ru-RU" sz="1700" kern="1200"/>
            <a:t> в своем развитии: </a:t>
          </a:r>
          <a:endParaRPr lang="en-US" sz="1700" kern="1200"/>
        </a:p>
      </dsp:txBody>
      <dsp:txXfrm>
        <a:off x="45635" y="1503459"/>
        <a:ext cx="6575563" cy="843560"/>
      </dsp:txXfrm>
    </dsp:sp>
    <dsp:sp modelId="{7E2D9891-4AD5-49C0-944B-6F32F8AD9C0F}">
      <dsp:nvSpPr>
        <dsp:cNvPr id="0" name=""/>
        <dsp:cNvSpPr/>
      </dsp:nvSpPr>
      <dsp:spPr>
        <a:xfrm>
          <a:off x="0" y="2392654"/>
          <a:ext cx="6666833" cy="6686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1672" tIns="21590" rIns="120904" bIns="21590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/>
            <a:t>1) стадию тревоги;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/>
            <a:t>2) стадию резистентности; </a:t>
          </a: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ru-RU" sz="1300" kern="1200"/>
            <a:t>3) стадию истощения.</a:t>
          </a:r>
          <a:endParaRPr lang="en-US" sz="1300" kern="1200"/>
        </a:p>
      </dsp:txBody>
      <dsp:txXfrm>
        <a:off x="0" y="2392654"/>
        <a:ext cx="6666833" cy="668609"/>
      </dsp:txXfrm>
    </dsp:sp>
    <dsp:sp modelId="{1552F7E9-0ECB-4CE9-BF6A-23F818CCE989}">
      <dsp:nvSpPr>
        <dsp:cNvPr id="0" name=""/>
        <dsp:cNvSpPr/>
      </dsp:nvSpPr>
      <dsp:spPr>
        <a:xfrm>
          <a:off x="0" y="3061265"/>
          <a:ext cx="6666833" cy="934830"/>
        </a:xfrm>
        <a:prstGeom prst="roundRect">
          <a:avLst/>
        </a:prstGeom>
        <a:gradFill rotWithShape="0">
          <a:gsLst>
            <a:gs pos="0">
              <a:schemeClr val="accent2">
                <a:hueOff val="-970242"/>
                <a:satOff val="-55952"/>
                <a:lumOff val="57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970242"/>
                <a:satOff val="-55952"/>
                <a:lumOff val="57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970242"/>
                <a:satOff val="-55952"/>
                <a:lumOff val="57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эустресс</a:t>
          </a:r>
          <a:r>
            <a:rPr lang="ru-RU" sz="1700" kern="1200"/>
            <a:t> – синдром, способствующий сохранению здоровья</a:t>
          </a:r>
          <a:endParaRPr lang="en-US" sz="1700" kern="1200"/>
        </a:p>
      </dsp:txBody>
      <dsp:txXfrm>
        <a:off x="45635" y="3106900"/>
        <a:ext cx="6575563" cy="843560"/>
      </dsp:txXfrm>
    </dsp:sp>
    <dsp:sp modelId="{780AAA86-152F-41FC-9A97-C5DCD740F750}">
      <dsp:nvSpPr>
        <dsp:cNvPr id="0" name=""/>
        <dsp:cNvSpPr/>
      </dsp:nvSpPr>
      <dsp:spPr>
        <a:xfrm>
          <a:off x="0" y="4045055"/>
          <a:ext cx="6666833" cy="934830"/>
        </a:xfrm>
        <a:prstGeom prst="roundRec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700" b="1" kern="1200"/>
            <a:t>дистресс</a:t>
          </a:r>
          <a:r>
            <a:rPr lang="ru-RU" sz="1700" kern="1200"/>
            <a:t> – вредоносный или неприятный синдром</a:t>
          </a:r>
          <a:endParaRPr lang="en-US" sz="1700" kern="1200"/>
        </a:p>
      </dsp:txBody>
      <dsp:txXfrm>
        <a:off x="45635" y="4090690"/>
        <a:ext cx="6575563" cy="8435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BEF081-A983-4650-A276-34308487A9C1}">
      <dsp:nvSpPr>
        <dsp:cNvPr id="0" name=""/>
        <dsp:cNvSpPr/>
      </dsp:nvSpPr>
      <dsp:spPr>
        <a:xfrm>
          <a:off x="0" y="43527"/>
          <a:ext cx="5183188" cy="1355476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D68487-625B-438D-9769-557D3931DBAA}">
      <dsp:nvSpPr>
        <dsp:cNvPr id="0" name=""/>
        <dsp:cNvSpPr/>
      </dsp:nvSpPr>
      <dsp:spPr>
        <a:xfrm>
          <a:off x="506458" y="260848"/>
          <a:ext cx="920834" cy="920834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24B34F-16C5-4308-BEB9-81766F484A65}">
      <dsp:nvSpPr>
        <dsp:cNvPr id="0" name=""/>
        <dsp:cNvSpPr/>
      </dsp:nvSpPr>
      <dsp:spPr>
        <a:xfrm>
          <a:off x="1933751" y="43527"/>
          <a:ext cx="3248536" cy="1674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191" tIns="177191" rIns="177191" bIns="17719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/>
            <a:t>Определенные </a:t>
          </a:r>
          <a:r>
            <a:rPr lang="ru-RU" sz="1400" kern="1200" dirty="0"/>
            <a:t>проблемные ситуации – это те, в которых четко обозначены цели, пути решения на основе известной информации. </a:t>
          </a:r>
          <a:endParaRPr lang="en-US" sz="1400" kern="1200" dirty="0"/>
        </a:p>
      </dsp:txBody>
      <dsp:txXfrm>
        <a:off x="1933751" y="43527"/>
        <a:ext cx="3248536" cy="1674244"/>
      </dsp:txXfrm>
    </dsp:sp>
    <dsp:sp modelId="{88D3D57E-4F95-4176-9E66-6D9B6F6999AE}">
      <dsp:nvSpPr>
        <dsp:cNvPr id="0" name=""/>
        <dsp:cNvSpPr/>
      </dsp:nvSpPr>
      <dsp:spPr>
        <a:xfrm>
          <a:off x="0" y="2008944"/>
          <a:ext cx="5183188" cy="1674244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44F123-5D2A-49EA-AB9F-4EC7B6233058}">
      <dsp:nvSpPr>
        <dsp:cNvPr id="0" name=""/>
        <dsp:cNvSpPr/>
      </dsp:nvSpPr>
      <dsp:spPr>
        <a:xfrm>
          <a:off x="506458" y="2385649"/>
          <a:ext cx="920834" cy="920834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6D0F52-C1EC-41F2-B225-571C2BFD0337}">
      <dsp:nvSpPr>
        <dsp:cNvPr id="0" name=""/>
        <dsp:cNvSpPr/>
      </dsp:nvSpPr>
      <dsp:spPr>
        <a:xfrm>
          <a:off x="1933751" y="2023924"/>
          <a:ext cx="3248536" cy="1674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191" tIns="177191" rIns="177191" bIns="17719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/>
            <a:t>Неопределенные </a:t>
          </a:r>
          <a:r>
            <a:rPr lang="ru-RU" sz="1400" kern="1200" dirty="0"/>
            <a:t>проблемные ситуации характеризуются отсутствием четкого пути их решения. Например, проблема как найти спутника жизни – это неопределенная проблема (где искать, каким он должен быть, и т.п.)</a:t>
          </a:r>
          <a:endParaRPr lang="en-US" sz="1400" kern="1200" dirty="0"/>
        </a:p>
      </dsp:txBody>
      <dsp:txXfrm>
        <a:off x="1933751" y="2023924"/>
        <a:ext cx="3248536" cy="167424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34C39A-B3E2-42B8-9DA4-CC2468880BE2}">
      <dsp:nvSpPr>
        <dsp:cNvPr id="0" name=""/>
        <dsp:cNvSpPr/>
      </dsp:nvSpPr>
      <dsp:spPr>
        <a:xfrm>
          <a:off x="0" y="209839"/>
          <a:ext cx="6666833" cy="164736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0000"/>
              </a:solidFill>
            </a:rPr>
            <a:t>Существующую </a:t>
          </a:r>
          <a:r>
            <a:rPr lang="ru-RU" sz="1600" kern="1200" dirty="0">
              <a:solidFill>
                <a:srgbClr val="FF0000"/>
              </a:solidFill>
            </a:rPr>
            <a:t>проблему нет необходимости искать</a:t>
          </a:r>
          <a:r>
            <a:rPr lang="ru-RU" sz="1600" kern="1200" dirty="0"/>
            <a:t> (она четко обозначена и ждет своего решения) и решается напрямую известными способами. </a:t>
          </a:r>
          <a:r>
            <a:rPr lang="ru-RU" sz="1600" i="1" kern="1200" dirty="0"/>
            <a:t>Обнаруженная </a:t>
          </a:r>
          <a:r>
            <a:rPr lang="ru-RU" sz="1600" kern="1200" dirty="0"/>
            <a:t>проблема также существует, но в ней нет ясности. В этом случае она должна быть собрана воедино из «кусочков» проблем, которые существуют. Возникает необходимость ее осмысления и понимания для последующего решения. </a:t>
          </a:r>
          <a:endParaRPr lang="en-US" sz="1600" kern="1200" dirty="0"/>
        </a:p>
      </dsp:txBody>
      <dsp:txXfrm>
        <a:off x="80417" y="290256"/>
        <a:ext cx="6505999" cy="1486526"/>
      </dsp:txXfrm>
    </dsp:sp>
    <dsp:sp modelId="{3E7BAE6C-8750-45EA-922C-DA38D6F55D04}">
      <dsp:nvSpPr>
        <dsp:cNvPr id="0" name=""/>
        <dsp:cNvSpPr/>
      </dsp:nvSpPr>
      <dsp:spPr>
        <a:xfrm>
          <a:off x="0" y="1903279"/>
          <a:ext cx="6666833" cy="1647360"/>
        </a:xfrm>
        <a:prstGeom prst="roundRect">
          <a:avLst/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i="1" kern="1200" dirty="0">
              <a:solidFill>
                <a:srgbClr val="FF0000"/>
              </a:solidFill>
            </a:rPr>
            <a:t>Созданные </a:t>
          </a:r>
          <a:r>
            <a:rPr lang="ru-RU" sz="1600" kern="1200" dirty="0">
              <a:solidFill>
                <a:srgbClr val="FF0000"/>
              </a:solidFill>
            </a:rPr>
            <a:t>проблемы </a:t>
          </a:r>
          <a:r>
            <a:rPr lang="ru-RU" sz="1600" kern="1200" dirty="0"/>
            <a:t>– это те, что не существуют реально, но намеренно создаются человеком и требуют оригинального, творческого решения для последующего создания творческих продуктов </a:t>
          </a:r>
          <a:endParaRPr lang="en-US" sz="1600" kern="1200" dirty="0"/>
        </a:p>
      </dsp:txBody>
      <dsp:txXfrm>
        <a:off x="80417" y="1983696"/>
        <a:ext cx="6505999" cy="1486526"/>
      </dsp:txXfrm>
    </dsp:sp>
    <dsp:sp modelId="{5B5C431B-A528-4EA0-9EAC-2FE23FEF254C}">
      <dsp:nvSpPr>
        <dsp:cNvPr id="0" name=""/>
        <dsp:cNvSpPr/>
      </dsp:nvSpPr>
      <dsp:spPr>
        <a:xfrm>
          <a:off x="0" y="3596720"/>
          <a:ext cx="6666833" cy="1647360"/>
        </a:xfrm>
        <a:prstGeom prst="round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Что касается </a:t>
          </a:r>
          <a:r>
            <a:rPr lang="ru-RU" sz="1600" kern="1200" dirty="0">
              <a:solidFill>
                <a:srgbClr val="FF0000"/>
              </a:solidFill>
            </a:rPr>
            <a:t>создания проблемных ситуаций</a:t>
          </a:r>
          <a:r>
            <a:rPr lang="ru-RU" sz="1600" kern="1200" dirty="0"/>
            <a:t>, с одной стороны, такие намерения можно объяснить стремлением человека к привлечению к себе внимания (провокации, конфликты, жалобы на жизнь и т.д.); с другой – проблемные ситуации являются мощнейшим мотиватором, мобилизуют, заряжают энергией, пробуждают естественную любознательность.</a:t>
          </a:r>
          <a:endParaRPr lang="en-US" sz="1600" kern="1200" dirty="0"/>
        </a:p>
      </dsp:txBody>
      <dsp:txXfrm>
        <a:off x="80417" y="3677137"/>
        <a:ext cx="6505999" cy="14865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9A2085-EDFA-455B-AB19-D2A8D1592954}">
      <dsp:nvSpPr>
        <dsp:cNvPr id="0" name=""/>
        <dsp:cNvSpPr/>
      </dsp:nvSpPr>
      <dsp:spPr>
        <a:xfrm>
          <a:off x="0" y="120734"/>
          <a:ext cx="5157787" cy="1109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kern="1200"/>
            <a:t>противоречие</a:t>
          </a:r>
          <a:r>
            <a:rPr lang="ru-RU" sz="2000" kern="1200"/>
            <a:t>, которое должно быть снято;</a:t>
          </a:r>
          <a:endParaRPr lang="en-US" sz="2000" kern="1200"/>
        </a:p>
      </dsp:txBody>
      <dsp:txXfrm>
        <a:off x="54152" y="174886"/>
        <a:ext cx="5049483" cy="1001002"/>
      </dsp:txXfrm>
    </dsp:sp>
    <dsp:sp modelId="{E49C7655-766C-4117-8B32-0631E726A930}">
      <dsp:nvSpPr>
        <dsp:cNvPr id="0" name=""/>
        <dsp:cNvSpPr/>
      </dsp:nvSpPr>
      <dsp:spPr>
        <a:xfrm>
          <a:off x="0" y="1287640"/>
          <a:ext cx="5157787" cy="1109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kern="1200"/>
            <a:t>способ разрешения </a:t>
          </a:r>
          <a:r>
            <a:rPr lang="ru-RU" sz="2000" kern="1200"/>
            <a:t>данного противоречия (основное противоречие, как правило, между целью и средством ее достижения);</a:t>
          </a:r>
          <a:endParaRPr lang="en-US" sz="2000" kern="1200"/>
        </a:p>
      </dsp:txBody>
      <dsp:txXfrm>
        <a:off x="54152" y="1341792"/>
        <a:ext cx="5049483" cy="1001002"/>
      </dsp:txXfrm>
    </dsp:sp>
    <dsp:sp modelId="{64A48054-2AC0-4102-9E51-1F8D3D1863B5}">
      <dsp:nvSpPr>
        <dsp:cNvPr id="0" name=""/>
        <dsp:cNvSpPr/>
      </dsp:nvSpPr>
      <dsp:spPr>
        <a:xfrm>
          <a:off x="0" y="2454547"/>
          <a:ext cx="5157787" cy="110930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i="1" kern="1200"/>
            <a:t>выбор </a:t>
          </a:r>
          <a:r>
            <a:rPr lang="ru-RU" sz="2000" kern="1200"/>
            <a:t>одного из вариантов поведения.</a:t>
          </a:r>
          <a:endParaRPr lang="en-US" sz="2000" kern="1200"/>
        </a:p>
      </dsp:txBody>
      <dsp:txXfrm>
        <a:off x="54152" y="2508699"/>
        <a:ext cx="5049483" cy="1001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61397E-C5E5-48B1-B538-66FA257074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C61C47A-746F-4646-BF2B-71518B194D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4D2FFA-7923-49B2-A287-A75132AD9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97827A-BDEC-4034-A51F-70B0D48F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58E965-4E72-4FF4-B874-42C36C0B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834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851A4B-6863-4D0C-B21A-D27A83AFE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411F1E6-10A1-4376-A9C7-53FBB490B6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AE2470-5BA6-4EAA-8C5C-D140FF6CE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E6CA7B-AD8C-4DA5-A7B0-DA55F09D2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3AEA1DB-90F3-4925-A5F6-E07B3C078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7815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04894-6384-4248-8F53-E09F4A82F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C516A89-1F23-4557-8564-FDCB13359D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4EAF44-436C-47B8-B72A-F6BE89EA9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5A3B481-75BE-4F2D-8C1F-0D980F601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4FFF28-B32B-4A23-AEB8-0348F8B11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093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C52C1B-0D28-43F9-B1B0-9828B2B777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E0D447-E9A5-4077-8CC1-FC64A273DB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106E70-CCE6-4AFA-9DA0-9A3B0C9A1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41E4D1-DED3-42BB-A49E-315EFFD87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0EAD3B2-06B6-45EE-BD3E-29625585D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B5078D5-7461-4B6B-9596-131020525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994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6D3F68-8CF5-45A6-8AE3-12A68A16D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72AABB-D075-4A4D-8703-AFF2162C1B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5AF5C2E-E3F4-4361-88CA-79687CA649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36B5366-CF8A-4E62-AAA5-BC88053E14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5FA947F-937C-4CE3-ABA6-4DBC0E2C04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F4F427-F1EB-4215-A2AA-79C2CBC3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7E96A56-FF67-4F36-9755-0C7EE1FB8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0D204B6-FB90-4CE9-9D9B-5B4C6432B2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4778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12E8D60-8256-4B74-81FB-D1A569DCD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F253A7F-9C91-4794-B7BE-3171E433F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7DFE579-2CB6-487A-948F-11B769F31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655A5FC-DD63-4B9F-84E3-B986318C7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194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19D8849-616E-4E2E-96C6-972A72485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84EC9F8-9005-4F8E-8918-A90465D16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9B0D587-2759-4C22-B305-1C8752694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237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C7DF6A-D8CA-4A99-B5CB-97550FA475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D480EB-2CB7-4717-B235-8D585D7D4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C34A4-853E-4BCB-B02B-EC85C13BB5E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766797B-06E5-4035-B590-64B87C2BA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47B83BA-9361-40D4-8E23-F5BB59539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834ADFD-4537-4CBF-A2C2-A18913EA91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415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75AB94-0182-416E-A9DE-ABE705D2B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DAA6DCF-05D1-4EDD-845B-FD27ED2CE6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D6EE1FF-DCCD-4560-A137-DE1385B2C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1BFD8F7-00DE-4E25-8D53-7E62B16C76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944F7EF-ADB9-4104-AB41-D8F47D995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A294A4F-4F08-4B38-8607-D83EF38BD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62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4492C3-74AA-4FCC-895F-2820AEFAC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47E9D81-8C34-4F5B-8911-B85486F84F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FD50AEB-CABF-48A4-A3E2-0F4CAE56A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94242AF-CC06-42B3-B510-BE258C3A8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D8BD4A-0168-4E03-B73A-0C6D90D846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4661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1DBB5A4-3CB1-4A1A-8E85-0A156C6EF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EA8CF78-5F65-4A93-B57B-F5EDCCF9C1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D49CAA1-7EF5-404A-AB0E-690E93F31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B7758B-A78C-4C78-8806-7A24F2C1B3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0337B8-172C-4DA1-AE5F-1E6946BCA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59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EF51B0-9A24-4622-A962-EC1D15A7F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D94BEE-6ECB-4BF1-88DD-97B831A1C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7202B54-DB87-476A-A916-62BFDDBC8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018EA-C829-4BE3-BBE8-F727B200C2BE}" type="datetimeFigureOut">
              <a:rPr lang="ru-RU" smtClean="0"/>
              <a:t>02.10.2026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9FFFF3-4755-478C-83E4-A43DB4AE42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39B17F-EC3F-4AF8-BF35-0D2B95514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0D651E-7AEE-4057-B630-17A7C29ACEB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994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5415" y="2075504"/>
            <a:ext cx="3654569" cy="2042725"/>
          </a:xfrm>
        </p:spPr>
        <p:txBody>
          <a:bodyPr vert="horz" lIns="228600" tIns="228600" rIns="228600" bIns="0" rtlCol="0" anchor="b">
            <a:normAutofit/>
          </a:bodyPr>
          <a:lstStyle/>
          <a:p>
            <a:pPr>
              <a:lnSpc>
                <a:spcPct val="80000"/>
              </a:lnSpc>
            </a:pPr>
            <a:r>
              <a:rPr lang="en-US" sz="4200" b="1" dirty="0" err="1"/>
              <a:t>Ситуации</a:t>
            </a:r>
            <a:r>
              <a:rPr lang="en-US" sz="4200" b="1" dirty="0"/>
              <a:t> </a:t>
            </a:r>
            <a:r>
              <a:rPr lang="en-US" sz="4200" b="1" dirty="0" err="1"/>
              <a:t>повседневной</a:t>
            </a:r>
            <a:r>
              <a:rPr lang="en-US" sz="4200" b="1" dirty="0"/>
              <a:t> </a:t>
            </a:r>
            <a:r>
              <a:rPr lang="en-US" sz="4200" b="1" dirty="0" err="1"/>
              <a:t>жизни</a:t>
            </a:r>
            <a:endParaRPr lang="en-US" sz="4200" b="1" dirty="0"/>
          </a:p>
        </p:txBody>
      </p:sp>
      <p:pic>
        <p:nvPicPr>
          <p:cNvPr id="6" name="Picture 5" descr="Человек, лестница">
            <a:extLst>
              <a:ext uri="{FF2B5EF4-FFF2-40B4-BE49-F238E27FC236}">
                <a16:creationId xmlns:a16="http://schemas.microsoft.com/office/drawing/2014/main" id="{5B9E6C8A-28DF-2967-55EC-B93605E4A6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641" r="7708" b="-2"/>
          <a:stretch>
            <a:fillRect/>
          </a:stretch>
        </p:blipFill>
        <p:spPr>
          <a:xfrm>
            <a:off x="5446972" y="227"/>
            <a:ext cx="6745028" cy="6858000"/>
          </a:xfrm>
          <a:prstGeom prst="rect">
            <a:avLst/>
          </a:prstGeom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37477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err="1"/>
              <a:t>Ситуации</a:t>
            </a:r>
            <a:r>
              <a:rPr lang="en-US" sz="3600" b="1" dirty="0"/>
              <a:t> </a:t>
            </a:r>
            <a:r>
              <a:rPr lang="en-US" sz="3600" b="1" dirty="0" err="1"/>
              <a:t>повседневной</a:t>
            </a:r>
            <a:r>
              <a:rPr lang="en-US" sz="3600" b="1" dirty="0"/>
              <a:t> </a:t>
            </a:r>
            <a:r>
              <a:rPr lang="en-US" sz="3600" b="1" dirty="0" err="1"/>
              <a:t>жизни</a:t>
            </a:r>
            <a:endParaRPr lang="ru-RU" sz="3400" b="1" i="1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513D7008-432A-43C2-A90F-F80085EB0E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b="1" i="1" dirty="0"/>
              <a:t>Уровни повседневности (Б. </a:t>
            </a:r>
            <a:r>
              <a:rPr lang="ru-RU" sz="2400" b="1" i="1" dirty="0" err="1"/>
              <a:t>Вальденфельс</a:t>
            </a:r>
            <a:r>
              <a:rPr lang="ru-RU" sz="2400" b="1" i="1" dirty="0"/>
              <a:t>)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b="1" i="1" dirty="0"/>
              <a:t>Первый уровень </a:t>
            </a:r>
            <a:r>
              <a:rPr lang="ru-RU" sz="1600" dirty="0"/>
              <a:t>связан с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ru-RU" sz="1600" dirty="0" err="1">
                <a:solidFill>
                  <a:srgbClr val="FF0000"/>
                </a:solidFill>
              </a:rPr>
              <a:t>обживанием</a:t>
            </a:r>
            <a:r>
              <a:rPr lang="ru-RU" sz="1600" dirty="0">
                <a:solidFill>
                  <a:srgbClr val="FF0000"/>
                </a:solidFill>
              </a:rPr>
              <a:t>», «выживанием»</a:t>
            </a:r>
            <a:r>
              <a:rPr lang="ru-RU" sz="1600" dirty="0"/>
              <a:t> и называется «культурным грехопадением», что означает обезличивание человека и превращение его в </a:t>
            </a:r>
            <a:r>
              <a:rPr lang="ru-RU" sz="1600" dirty="0">
                <a:solidFill>
                  <a:srgbClr val="FF0000"/>
                </a:solidFill>
              </a:rPr>
              <a:t>«</a:t>
            </a:r>
            <a:r>
              <a:rPr lang="ru-RU" sz="1600" dirty="0" err="1">
                <a:solidFill>
                  <a:srgbClr val="FF0000"/>
                </a:solidFill>
              </a:rPr>
              <a:t>адаптанта</a:t>
            </a:r>
            <a:r>
              <a:rPr lang="ru-RU" sz="1600" dirty="0">
                <a:solidFill>
                  <a:srgbClr val="FF0000"/>
                </a:solidFill>
              </a:rPr>
              <a:t>».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b="1" i="1" dirty="0"/>
              <a:t>Второй уровень</a:t>
            </a:r>
            <a:r>
              <a:rPr lang="ru-RU" sz="1600" i="1" dirty="0"/>
              <a:t> </a:t>
            </a:r>
            <a:r>
              <a:rPr lang="ru-RU" sz="1600" dirty="0"/>
              <a:t>повседневности, который в психологии обозначается </a:t>
            </a:r>
            <a:r>
              <a:rPr lang="ru-RU" sz="1600" dirty="0" err="1">
                <a:solidFill>
                  <a:srgbClr val="FF0000"/>
                </a:solidFill>
              </a:rPr>
              <a:t>инадаптацией</a:t>
            </a:r>
            <a:r>
              <a:rPr lang="ru-RU" sz="1600" dirty="0">
                <a:solidFill>
                  <a:srgbClr val="FF0000"/>
                </a:solidFill>
              </a:rPr>
              <a:t>, или собственно нормативной адаптацией . </a:t>
            </a:r>
            <a:r>
              <a:rPr lang="ru-RU" sz="1600" dirty="0"/>
              <a:t>В повседневности укрепляется понимание происходящего (достижение гармонии); сохраняются нормы, правила, традиции.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600" b="1" i="1" dirty="0"/>
              <a:t>На третьем уровне</a:t>
            </a:r>
            <a:r>
              <a:rPr lang="ru-RU" sz="1600" i="1" dirty="0"/>
              <a:t> </a:t>
            </a:r>
            <a:r>
              <a:rPr lang="ru-RU" sz="1600" dirty="0"/>
              <a:t>повседневности, уже на уровне «поднимающейся рациональности», происходит образование и обнаружение смыслов, открытие новых правил, человек выходит в зону, которая граничит с </a:t>
            </a:r>
            <a:r>
              <a:rPr lang="ru-RU" sz="1600" dirty="0" err="1"/>
              <a:t>внеповседневностью</a:t>
            </a:r>
            <a:r>
              <a:rPr lang="ru-RU" sz="1600" dirty="0"/>
              <a:t> </a:t>
            </a:r>
            <a:r>
              <a:rPr lang="ru-RU" sz="1600" dirty="0">
                <a:solidFill>
                  <a:srgbClr val="FF0000"/>
                </a:solidFill>
              </a:rPr>
              <a:t>(«поднимающаяся рациональность»)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467407B-E1C5-4A13-B0A2-86A4B843CB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b="1" i="1" dirty="0"/>
              <a:t>Признаки повседневной жизни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ru-RU" sz="2400" b="1" i="1" dirty="0"/>
              <a:t> (П. Бергер и Т. Лукман)</a:t>
            </a:r>
            <a:endParaRPr lang="ru-RU" i="1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CAA6E64-841B-4DB1-885C-8E381243124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rgbClr val="FF0000"/>
                </a:solidFill>
                <a:effectLst/>
              </a:rPr>
              <a:t>Повседневность </a:t>
            </a:r>
            <a:r>
              <a:rPr lang="ru-RU" dirty="0">
                <a:effectLst/>
              </a:rPr>
              <a:t>– это будничность, ежедневность, обыденность, нечто нормальное и самоочевидное, естественное.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 err="1">
                <a:solidFill>
                  <a:srgbClr val="FF0000"/>
                </a:solidFill>
                <a:effectLst/>
              </a:rPr>
              <a:t>Интерсубъективность</a:t>
            </a:r>
            <a:r>
              <a:rPr lang="ru-RU" dirty="0">
                <a:solidFill>
                  <a:srgbClr val="FF0000"/>
                </a:solidFill>
                <a:effectLst/>
              </a:rPr>
              <a:t> </a:t>
            </a:r>
            <a:r>
              <a:rPr lang="ru-RU" dirty="0">
                <a:effectLst/>
              </a:rPr>
              <a:t>(этот мир я разделяю с другими людьми) и </a:t>
            </a:r>
            <a:r>
              <a:rPr lang="ru-RU" dirty="0">
                <a:solidFill>
                  <a:srgbClr val="FF0000"/>
                </a:solidFill>
                <a:effectLst/>
              </a:rPr>
              <a:t>темпоральность</a:t>
            </a:r>
            <a:r>
              <a:rPr lang="ru-RU" dirty="0">
                <a:effectLst/>
              </a:rPr>
              <a:t>  (я воспринимаю время как непрерывное и конечное)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dirty="0">
                <a:solidFill>
                  <a:srgbClr val="FF0000"/>
                </a:solidFill>
                <a:effectLst/>
              </a:rPr>
              <a:t>Повседневная жизнь </a:t>
            </a:r>
            <a:r>
              <a:rPr lang="ru-RU" dirty="0">
                <a:effectLst/>
              </a:rPr>
              <a:t>– это упорядоченная, целостная, систематизированная в образцах (типичная), доступная, понятная, регулярно повторяемая, релевантная, уже объективированная реальность, имеющая темпоральный и прагматичный характер.</a:t>
            </a:r>
          </a:p>
        </p:txBody>
      </p:sp>
    </p:spTree>
    <p:extLst>
      <p:ext uri="{BB962C8B-B14F-4D97-AF65-F5344CB8AC3E}">
        <p14:creationId xmlns:p14="http://schemas.microsoft.com/office/powerpoint/2010/main" val="2347371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8631" y="1477651"/>
            <a:ext cx="3756774" cy="4575659"/>
          </a:xfrm>
        </p:spPr>
        <p:txBody>
          <a:bodyPr anchor="t">
            <a:normAutofit/>
          </a:bodyPr>
          <a:lstStyle/>
          <a:p>
            <a:pPr algn="l"/>
            <a:r>
              <a:rPr lang="ru-RU" sz="3800" b="1" i="1" dirty="0"/>
              <a:t>Основные характеристики повседневности </a:t>
            </a:r>
            <a:br>
              <a:rPr lang="ru-RU" sz="3800" b="1" i="1" dirty="0"/>
            </a:br>
            <a:r>
              <a:rPr lang="ru-RU" sz="3800" b="1" i="1" dirty="0"/>
              <a:t>(И.Т. </a:t>
            </a:r>
            <a:r>
              <a:rPr lang="ru-RU" sz="3800" b="1" i="1" dirty="0" err="1"/>
              <a:t>Касавин</a:t>
            </a:r>
            <a:r>
              <a:rPr lang="ru-RU" sz="3800" b="1" i="1" dirty="0"/>
              <a:t> и С.П. Щавелев)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9764" y="1477651"/>
            <a:ext cx="6160555" cy="4575660"/>
          </a:xfrm>
        </p:spPr>
        <p:txBody>
          <a:bodyPr anchor="t">
            <a:normAutofit/>
          </a:bodyPr>
          <a:lstStyle/>
          <a:p>
            <a:pPr>
              <a:lnSpc>
                <a:spcPct val="110000"/>
              </a:lnSpc>
            </a:pPr>
            <a:r>
              <a:rPr lang="ru-RU" sz="1500" dirty="0">
                <a:solidFill>
                  <a:srgbClr val="FF0000"/>
                </a:solidFill>
              </a:rPr>
              <a:t>поле повседневности</a:t>
            </a:r>
            <a:r>
              <a:rPr lang="ru-RU" sz="1500" dirty="0"/>
              <a:t> (отрезок жизни, ограниченный социальными, биографическими, биологическими, экологическими факторами); </a:t>
            </a:r>
          </a:p>
          <a:p>
            <a:pPr>
              <a:lnSpc>
                <a:spcPct val="110000"/>
              </a:lnSpc>
            </a:pPr>
            <a:r>
              <a:rPr lang="ru-RU" sz="1500" dirty="0">
                <a:solidFill>
                  <a:srgbClr val="FF0000"/>
                </a:solidFill>
              </a:rPr>
              <a:t>повседневность</a:t>
            </a:r>
            <a:r>
              <a:rPr lang="ru-RU" sz="1500" dirty="0"/>
              <a:t> – это доступный всем мир опыта, проявляющийся в многообразии частично пересекающихся субъективных миров; </a:t>
            </a:r>
          </a:p>
          <a:p>
            <a:pPr>
              <a:lnSpc>
                <a:spcPct val="110000"/>
              </a:lnSpc>
            </a:pPr>
            <a:r>
              <a:rPr lang="ru-RU" sz="1500" dirty="0">
                <a:solidFill>
                  <a:srgbClr val="FF0000"/>
                </a:solidFill>
              </a:rPr>
              <a:t>сохранение единой формы</a:t>
            </a:r>
            <a:r>
              <a:rPr lang="ru-RU" sz="1500" dirty="0"/>
              <a:t> в процессе изменения, повторение сходного через близкие по значению перерывы; </a:t>
            </a:r>
          </a:p>
          <a:p>
            <a:pPr>
              <a:lnSpc>
                <a:spcPct val="110000"/>
              </a:lnSpc>
            </a:pPr>
            <a:r>
              <a:rPr lang="ru-RU" sz="1500" dirty="0">
                <a:solidFill>
                  <a:srgbClr val="FF0000"/>
                </a:solidFill>
              </a:rPr>
              <a:t>проблема времени </a:t>
            </a:r>
            <a:r>
              <a:rPr lang="ru-RU" sz="1500" dirty="0"/>
              <a:t>(в биологическом, астрономическом, социальном контексте), </a:t>
            </a:r>
            <a:r>
              <a:rPr lang="ru-RU" sz="1500" dirty="0">
                <a:solidFill>
                  <a:srgbClr val="FF0000"/>
                </a:solidFill>
              </a:rPr>
              <a:t>проблема жизненных ритмов</a:t>
            </a:r>
            <a:r>
              <a:rPr lang="ru-RU" sz="1500" dirty="0"/>
              <a:t>; </a:t>
            </a:r>
          </a:p>
          <a:p>
            <a:pPr>
              <a:lnSpc>
                <a:spcPct val="110000"/>
              </a:lnSpc>
            </a:pPr>
            <a:r>
              <a:rPr lang="ru-RU" sz="1500" dirty="0">
                <a:solidFill>
                  <a:srgbClr val="FF0000"/>
                </a:solidFill>
              </a:rPr>
              <a:t>повседневная жизнь </a:t>
            </a:r>
            <a:r>
              <a:rPr lang="ru-RU" sz="1500" dirty="0"/>
              <a:t>– это смысловая связь переживаний, относящихся к настоящему моменту и обусловленных разными мыслями, надеждами, страхами и т.д., вытекающими из биографии человека </a:t>
            </a:r>
          </a:p>
        </p:txBody>
      </p:sp>
    </p:spTree>
    <p:extLst>
      <p:ext uri="{BB962C8B-B14F-4D97-AF65-F5344CB8AC3E}">
        <p14:creationId xmlns:p14="http://schemas.microsoft.com/office/powerpoint/2010/main" val="669635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Трудные ситуации повседневной жизни (нормативные)</a:t>
            </a:r>
          </a:p>
        </p:txBody>
      </p:sp>
    </p:spTree>
    <p:extLst>
      <p:ext uri="{BB962C8B-B14F-4D97-AF65-F5344CB8AC3E}">
        <p14:creationId xmlns:p14="http://schemas.microsoft.com/office/powerpoint/2010/main" val="9950806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/>
              <a:t>Трудные жизненные ситуации (ТЖС)</a:t>
            </a:r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id="{8D213AF3-EEAA-4DBC-B25E-82C28599F4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455645"/>
          </a:xfrm>
        </p:spPr>
        <p:txBody>
          <a:bodyPr>
            <a:normAutofit/>
          </a:bodyPr>
          <a:lstStyle/>
          <a:p>
            <a:r>
              <a:rPr lang="ru-RU" i="1" dirty="0"/>
              <a:t>Подходы к определению ТЖС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>
          <a:xfrm>
            <a:off x="839788" y="2213811"/>
            <a:ext cx="5157787" cy="3975852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</a:rPr>
              <a:t>трудные жизненные ситуации </a:t>
            </a:r>
            <a:r>
              <a:rPr lang="ru-RU" dirty="0"/>
              <a:t>– это ситуации, возникающие или в случае неуравновешенности в системе отношений личности и ее окружения, или несоответствия между целями, стремлениями и возможностями их реализации и качествами личности, которые предъявляют повышенные требования к способностям и возможностям человека, к его личностному потенциалу и стимулирует его активность (М. </a:t>
            </a:r>
            <a:r>
              <a:rPr lang="ru-RU" dirty="0" err="1"/>
              <a:t>Тышкова</a:t>
            </a:r>
            <a:r>
              <a:rPr lang="ru-RU" dirty="0"/>
              <a:t>)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</a:rPr>
              <a:t>трудная жизненная ситуация</a:t>
            </a:r>
            <a:r>
              <a:rPr lang="ru-RU" dirty="0"/>
              <a:t> – это такая ситуация, в которой «в результате внешних воздействий или внутренних изменений происходит нарушение адаптации человека к жизни, в результате чего он не в состоянии удовлетворять свои основные жизненные потребности посредством привычных моделей и способов поведения» (Н.Г. </a:t>
            </a:r>
            <a:r>
              <a:rPr lang="ru-RU" dirty="0" err="1"/>
              <a:t>Осухова</a:t>
            </a:r>
            <a:r>
              <a:rPr lang="ru-RU" dirty="0"/>
              <a:t>)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</a:rPr>
              <a:t>трудные жизненные ситуации нежелательны для субъекта, но неизбежны, они оцениваются как более плотные, «заслоняющие» остальные события жизнедеятельности от субъекта, и давление ситуации оценивается как более сильное </a:t>
            </a:r>
            <a:r>
              <a:rPr lang="ru-RU" dirty="0"/>
              <a:t>(Е.А. </a:t>
            </a:r>
            <a:r>
              <a:rPr lang="ru-RU" dirty="0" err="1"/>
              <a:t>Белан</a:t>
            </a:r>
            <a:r>
              <a:rPr lang="ru-RU" dirty="0"/>
              <a:t>).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980179-D7CA-49BD-9E42-5AE91C0C5B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96000" y="1497029"/>
            <a:ext cx="5183188" cy="823912"/>
          </a:xfrm>
        </p:spPr>
        <p:txBody>
          <a:bodyPr>
            <a:normAutofit/>
          </a:bodyPr>
          <a:lstStyle/>
          <a:p>
            <a:r>
              <a:rPr lang="ru-RU" sz="2400" b="1" i="1" dirty="0"/>
              <a:t>Содержательные признаки ТЖС (И.П. Стрельцова)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DD9B3F6-9F2D-4B11-ABE8-C5CBA54AADE5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475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dirty="0"/>
              <a:t>незнание способов и путей разрешения проблемы;</a:t>
            </a:r>
          </a:p>
          <a:p>
            <a:pPr lvl="0">
              <a:lnSpc>
                <a:spcPct val="120000"/>
              </a:lnSpc>
            </a:pPr>
            <a:r>
              <a:rPr lang="ru-RU" dirty="0"/>
              <a:t>недостаточность ресурсов (личностных, материальных, информационных и т.д.);</a:t>
            </a:r>
          </a:p>
          <a:p>
            <a:pPr lvl="0">
              <a:lnSpc>
                <a:spcPct val="120000"/>
              </a:lnSpc>
            </a:pPr>
            <a:r>
              <a:rPr lang="ru-RU" dirty="0"/>
              <a:t>отсутствие поддержки;</a:t>
            </a:r>
          </a:p>
          <a:p>
            <a:pPr lvl="0">
              <a:lnSpc>
                <a:spcPct val="120000"/>
              </a:lnSpc>
            </a:pPr>
            <a:r>
              <a:rPr lang="ru-RU" dirty="0"/>
              <a:t>отрицательные эмоциональные переживания;</a:t>
            </a:r>
          </a:p>
          <a:p>
            <a:pPr lvl="0">
              <a:lnSpc>
                <a:spcPct val="120000"/>
              </a:lnSpc>
            </a:pPr>
            <a:r>
              <a:rPr lang="ru-RU" dirty="0"/>
              <a:t>необходимость принятия решения;</a:t>
            </a:r>
          </a:p>
          <a:p>
            <a:pPr lvl="0">
              <a:lnSpc>
                <a:spcPct val="120000"/>
              </a:lnSpc>
            </a:pPr>
            <a:r>
              <a:rPr lang="ru-RU" dirty="0"/>
              <a:t>отсутствие выхода</a:t>
            </a:r>
          </a:p>
        </p:txBody>
      </p:sp>
    </p:spTree>
    <p:extLst>
      <p:ext uri="{BB962C8B-B14F-4D97-AF65-F5344CB8AC3E}">
        <p14:creationId xmlns:p14="http://schemas.microsoft.com/office/powerpoint/2010/main" val="263014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5930F67-DF4A-424E-909E-809D8DE6A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/>
              <a:t>Признаки ТЖС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2015EB9-4922-44C5-9121-864B64077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/>
              <a:t>Признаки трудных жизненных ситуаций (Н.А. Цветкова)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7F2651F-A70F-436B-B4DF-C497486D3C8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ru-RU" dirty="0"/>
              <a:t>высокая степень значимости происходящего для человека;</a:t>
            </a:r>
          </a:p>
          <a:p>
            <a:pPr lvl="0"/>
            <a:r>
              <a:rPr lang="ru-RU" dirty="0"/>
              <a:t>отсутствие или невозможность использования привычных схем решения возникающих задач;</a:t>
            </a:r>
          </a:p>
          <a:p>
            <a:pPr lvl="0"/>
            <a:r>
              <a:rPr lang="ru-RU" dirty="0"/>
              <a:t>неопределенность перспектив развития ситуации;</a:t>
            </a:r>
          </a:p>
          <a:p>
            <a:pPr lvl="0"/>
            <a:r>
              <a:rPr lang="ru-RU" dirty="0"/>
              <a:t>уровень «биографического стресса»;</a:t>
            </a:r>
          </a:p>
          <a:p>
            <a:pPr lvl="0"/>
            <a:r>
              <a:rPr lang="ru-RU" dirty="0"/>
              <a:t>субъективная оценка человеком ситуации как трудной;</a:t>
            </a:r>
          </a:p>
          <a:p>
            <a:pPr lvl="0"/>
            <a:r>
              <a:rPr lang="ru-RU" dirty="0"/>
              <a:t>возможные потери;</a:t>
            </a:r>
          </a:p>
          <a:p>
            <a:pPr lvl="0"/>
            <a:r>
              <a:rPr lang="ru-RU" dirty="0"/>
              <a:t>варианты решения;</a:t>
            </a:r>
          </a:p>
          <a:p>
            <a:pPr lvl="0"/>
            <a:r>
              <a:rPr lang="ru-RU" dirty="0"/>
              <a:t>ресурсы и возможности (физические, психологические, интеллектуальные, моральные, временные);</a:t>
            </a:r>
          </a:p>
          <a:p>
            <a:pPr lvl="0"/>
            <a:r>
              <a:rPr lang="ru-RU" dirty="0"/>
              <a:t>наличие опыта преодоления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FA810E36-3D82-4FD5-90A4-33C9FF9081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i="1" dirty="0"/>
              <a:t>Общие и частные признаки ТЖС (Е.В. </a:t>
            </a:r>
            <a:r>
              <a:rPr lang="ru-RU" b="1" i="1" dirty="0" err="1"/>
              <a:t>Битюцкая</a:t>
            </a:r>
            <a:r>
              <a:rPr lang="ru-RU" b="1" i="1" dirty="0"/>
              <a:t>)</a:t>
            </a:r>
            <a:endParaRPr lang="ru-RU" dirty="0"/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30A1412F-41C7-4DAB-9167-88BDAC77A7C6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</a:pPr>
            <a:r>
              <a:rPr lang="ru-RU" dirty="0">
                <a:solidFill>
                  <a:srgbClr val="FF0000"/>
                </a:solidFill>
              </a:rPr>
              <a:t>общие параметры</a:t>
            </a:r>
            <a:r>
              <a:rPr lang="ru-RU" dirty="0"/>
              <a:t>: значимость самой ситуации; эмоциональные переживания, связанные с ней; повышенные затраты собственных ресурсов для ее преодоления. </a:t>
            </a:r>
          </a:p>
          <a:p>
            <a:pPr>
              <a:lnSpc>
                <a:spcPct val="120000"/>
              </a:lnSpc>
              <a:spcBef>
                <a:spcPts val="1200"/>
              </a:spcBef>
              <a:spcAft>
                <a:spcPts val="200"/>
              </a:spcAft>
            </a:pPr>
            <a:r>
              <a:rPr lang="ru-RU" dirty="0"/>
              <a:t>К </a:t>
            </a:r>
            <a:r>
              <a:rPr lang="ru-RU" dirty="0">
                <a:solidFill>
                  <a:srgbClr val="FF0000"/>
                </a:solidFill>
              </a:rPr>
              <a:t>частным признакам </a:t>
            </a:r>
            <a:r>
              <a:rPr lang="ru-RU" dirty="0"/>
              <a:t>можно отнести неподконтрольность, неопределенность, трудность в прогнозировании, в принятии решения и т.д., которые варьируются в зависимости от типа ситуации и личностных особенностей человека</a:t>
            </a:r>
          </a:p>
        </p:txBody>
      </p:sp>
    </p:spTree>
    <p:extLst>
      <p:ext uri="{BB962C8B-B14F-4D97-AF65-F5344CB8AC3E}">
        <p14:creationId xmlns:p14="http://schemas.microsoft.com/office/powerpoint/2010/main" val="192827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ru-RU" sz="4000" b="1">
                <a:solidFill>
                  <a:srgbClr val="FFFFFF"/>
                </a:solidFill>
              </a:rPr>
              <a:t>Общие принципы ТЖС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ru-RU" sz="2000" b="1" i="1"/>
              <a:t>субъективность </a:t>
            </a:r>
            <a:r>
              <a:rPr lang="ru-RU" sz="2000"/>
              <a:t>(отношение со стороны человека к той либо иной ситуации). Субъективность как отношение индивида к той или иной ситуации зависит от восприятия ситуации конкретным человеком, от уровня его психического развития, его личностных особенностей, стрессоустойчивости, наличного опыта преодоления трудностей, жизнестойкости и ряда других личностных качеств. </a:t>
            </a:r>
          </a:p>
          <a:p>
            <a:r>
              <a:rPr lang="ru-RU" sz="2000" b="1" i="1"/>
              <a:t>личностную значимость </a:t>
            </a:r>
            <a:r>
              <a:rPr lang="ru-RU" sz="2000"/>
              <a:t>(переживание эмоционально-психического напряжения). Личностная значимость ситуации как один из основных общих признаков ТЖС проявляется в эмоциональном реагировании на нее. </a:t>
            </a:r>
          </a:p>
        </p:txBody>
      </p:sp>
    </p:spTree>
    <p:extLst>
      <p:ext uri="{BB962C8B-B14F-4D97-AF65-F5344CB8AC3E}">
        <p14:creationId xmlns:p14="http://schemas.microsoft.com/office/powerpoint/2010/main" val="24604651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Группировка ТЖС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3726F5C-4B1F-46F1-859D-D8455D0CC7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/>
              <a:t>Группы ТЖС (М. </a:t>
            </a:r>
            <a:r>
              <a:rPr lang="ru-RU" b="1" i="1" dirty="0" err="1"/>
              <a:t>Тышкова</a:t>
            </a:r>
            <a:r>
              <a:rPr lang="ru-RU" b="1" i="1" dirty="0"/>
              <a:t> 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трудные жизненные ситуации, связанные с болезнью, опасностью инвалидности или смерти;</a:t>
            </a:r>
          </a:p>
          <a:p>
            <a:pPr lvl="0"/>
            <a:r>
              <a:rPr lang="ru-RU" dirty="0"/>
              <a:t>трудные ситуации, связанные с затруднениями, противодействием, помехами, неудачами;</a:t>
            </a:r>
          </a:p>
          <a:p>
            <a:pPr lvl="0"/>
            <a:r>
              <a:rPr lang="ru-RU" dirty="0"/>
              <a:t>трудные ситуации, связанные с социальным взаимодействием (публичное поведение, оценка, критика, давление, конфликты) 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E589CAA-94F0-41D7-9382-D68912B82F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i="1" dirty="0"/>
              <a:t>Группы ТЖС (</a:t>
            </a:r>
            <a:r>
              <a:rPr lang="ru-RU" b="1" i="1" dirty="0" err="1"/>
              <a:t>Е.В.Битюцкая</a:t>
            </a:r>
            <a:r>
              <a:rPr lang="ru-RU" b="1" i="1" dirty="0"/>
              <a:t>)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0AB000B-B380-45BC-9938-C6B27545A0A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ru-RU" dirty="0"/>
              <a:t>ситуации, связанные с конфликтными отношениями с противоположным полом;</a:t>
            </a:r>
          </a:p>
          <a:p>
            <a:pPr lvl="0"/>
            <a:r>
              <a:rPr lang="ru-RU" dirty="0"/>
              <a:t>материальные трудности;</a:t>
            </a:r>
          </a:p>
          <a:p>
            <a:pPr lvl="0"/>
            <a:r>
              <a:rPr lang="ru-RU" dirty="0"/>
              <a:t>общие ситуации межличностных отношений;</a:t>
            </a:r>
          </a:p>
          <a:p>
            <a:pPr lvl="0"/>
            <a:r>
              <a:rPr lang="ru-RU" dirty="0"/>
              <a:t>ситуации, связанные с учебной и профессиональной деятельностью</a:t>
            </a:r>
          </a:p>
        </p:txBody>
      </p:sp>
    </p:spTree>
    <p:extLst>
      <p:ext uri="{BB962C8B-B14F-4D97-AF65-F5344CB8AC3E}">
        <p14:creationId xmlns:p14="http://schemas.microsoft.com/office/powerpoint/2010/main" val="954342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АНОМИЯ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64AB17-B811-422E-9B04-EA347D2698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i="1" dirty="0"/>
              <a:t>Ситуации аномии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ru-RU" i="1" dirty="0">
                <a:solidFill>
                  <a:srgbClr val="FF0000"/>
                </a:solidFill>
              </a:rPr>
              <a:t>аномия </a:t>
            </a:r>
            <a:r>
              <a:rPr lang="ru-RU" dirty="0"/>
              <a:t>(от франц. </a:t>
            </a:r>
            <a:r>
              <a:rPr lang="ru-RU" i="1" dirty="0" err="1"/>
              <a:t>anomie</a:t>
            </a:r>
            <a:r>
              <a:rPr lang="ru-RU" i="1" dirty="0"/>
              <a:t> </a:t>
            </a:r>
            <a:r>
              <a:rPr lang="ru-RU" dirty="0"/>
              <a:t>– беззаконие, </a:t>
            </a:r>
            <a:r>
              <a:rPr lang="ru-RU" dirty="0" err="1"/>
              <a:t>безнормность</a:t>
            </a:r>
            <a:r>
              <a:rPr lang="ru-RU" dirty="0"/>
              <a:t>) толкуется как нравственно-психологическое состояние индивидуального и общественного сознания, характеризуемое разложением системы ценностей, обусловленное кризисом, противоречиями между провозглашенными целями (богатство, власть, успех) и невозможностью их реализации для большинства. </a:t>
            </a:r>
            <a:r>
              <a:rPr lang="ru-RU" dirty="0">
                <a:solidFill>
                  <a:srgbClr val="FF0000"/>
                </a:solidFill>
              </a:rPr>
              <a:t>Выражается в отчужденности человека от общества, апатии, разочарованности в жизни и т.д. </a:t>
            </a:r>
            <a:r>
              <a:rPr lang="ru-RU" dirty="0"/>
              <a:t>(Большой энциклопедический словарь, 1998. С. 59).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2822930-A0A8-4963-8231-533838AC0B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b="1" i="1" dirty="0"/>
              <a:t>Типы аномии</a:t>
            </a:r>
            <a:endParaRPr lang="ru-RU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8D359BF-EC37-47F1-887D-ED449850F33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55000" lnSpcReduction="20000"/>
          </a:bodyPr>
          <a:lstStyle/>
          <a:p>
            <a:pPr marL="514350" lvl="0" indent="-514350">
              <a:lnSpc>
                <a:spcPct val="120000"/>
              </a:lnSpc>
              <a:buFont typeface="+mj-lt"/>
              <a:buAutoNum type="arabicParenR"/>
            </a:pPr>
            <a:r>
              <a:rPr lang="ru-RU" dirty="0"/>
              <a:t>аномия, связанная с утратой смыслов как результат конфликтного состояния ценностей в условиях столкновения разных культур; 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arenR"/>
            </a:pPr>
            <a:r>
              <a:rPr lang="ru-RU" dirty="0"/>
              <a:t>аномия, сопровождающаяся эгоцентризмом; </a:t>
            </a:r>
          </a:p>
          <a:p>
            <a:pPr marL="514350" lvl="0" indent="-514350">
              <a:lnSpc>
                <a:spcPct val="120000"/>
              </a:lnSpc>
              <a:buFont typeface="+mj-lt"/>
              <a:buAutoNum type="arabicParenR"/>
            </a:pPr>
            <a:r>
              <a:rPr lang="ru-RU" dirty="0"/>
              <a:t>аномия, сопровождающаяся изолированностью от значимых человеческих взаимоотношений (переживание одиночества, доходящего до изоляции и рассматриваемое личностью как проблема).</a:t>
            </a:r>
          </a:p>
          <a:p>
            <a:pPr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</a:rPr>
              <a:t>Аномия российского общества </a:t>
            </a:r>
            <a:r>
              <a:rPr lang="ru-RU" dirty="0"/>
              <a:t>– это субъективная неспособность людей устанавливать новые нормы взамен старых, те нормы, которые эффективно регулировали бы общественное поведение россиян.</a:t>
            </a:r>
          </a:p>
        </p:txBody>
      </p:sp>
    </p:spTree>
    <p:extLst>
      <p:ext uri="{BB962C8B-B14F-4D97-AF65-F5344CB8AC3E}">
        <p14:creationId xmlns:p14="http://schemas.microsoft.com/office/powerpoint/2010/main" val="2351818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Социальная энтропия</a:t>
            </a:r>
            <a:endParaRPr lang="ru-RU" dirty="0"/>
          </a:p>
        </p:txBody>
      </p:sp>
      <p:graphicFrame>
        <p:nvGraphicFramePr>
          <p:cNvPr id="8" name="Объект 2">
            <a:extLst>
              <a:ext uri="{FF2B5EF4-FFF2-40B4-BE49-F238E27FC236}">
                <a16:creationId xmlns:a16="http://schemas.microsoft.com/office/drawing/2014/main" id="{3525D0CE-1D49-C5CC-BA90-E9C215F9C262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1434164"/>
          <a:ext cx="5157787" cy="4755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бъект 5">
            <a:extLst>
              <a:ext uri="{FF2B5EF4-FFF2-40B4-BE49-F238E27FC236}">
                <a16:creationId xmlns:a16="http://schemas.microsoft.com/office/drawing/2014/main" id="{B24F0681-005D-4A17-BF56-E574C4A0130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434164"/>
            <a:ext cx="5183188" cy="4755499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dirty="0">
                <a:solidFill>
                  <a:srgbClr val="FF0000"/>
                </a:solidFill>
              </a:rPr>
              <a:t>Ситуация социальной энтропии </a:t>
            </a:r>
            <a:r>
              <a:rPr lang="ru-RU" dirty="0"/>
              <a:t>– это трудная ситуация повседневной жизни, связанная с системной неопределенностью общества на социально-экономическом, духовно-нравственном, социально-психологическом уровнях, которая обуславливает диссонансное состояние личности в структуре ее направленности; в мотивационно-ценностной, эмоциональной и когнитивной системах; в качестве ее самореализации.</a:t>
            </a:r>
          </a:p>
        </p:txBody>
      </p:sp>
    </p:spTree>
    <p:extLst>
      <p:ext uri="{BB962C8B-B14F-4D97-AF65-F5344CB8AC3E}">
        <p14:creationId xmlns:p14="http://schemas.microsoft.com/office/powerpoint/2010/main" val="920632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u-RU" sz="2800" b="1">
                <a:solidFill>
                  <a:srgbClr val="FFFFFF"/>
                </a:solidFill>
              </a:rPr>
              <a:t>Энтропийная модель неопределенности </a:t>
            </a:r>
          </a:p>
        </p:txBody>
      </p:sp>
      <p:graphicFrame>
        <p:nvGraphicFramePr>
          <p:cNvPr id="23" name="Объект 2">
            <a:extLst>
              <a:ext uri="{FF2B5EF4-FFF2-40B4-BE49-F238E27FC236}">
                <a16:creationId xmlns:a16="http://schemas.microsoft.com/office/drawing/2014/main" id="{5CD8A318-5884-DCC3-812B-D6BF42983AD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060077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14826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i="1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Повседневные стрессы</a:t>
            </a:r>
            <a:endParaRPr lang="en-US" sz="4800" b="1" kern="120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30550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76" name="Rectangle 717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8" name="Rectangle 7177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0" name="Rectangle 7179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2" name="Rectangle 7181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84" name="Freeform: Shape 7183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7186" name="Rectangle 7185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70" name="Заголовок 1">
            <a:extLst>
              <a:ext uri="{FF2B5EF4-FFF2-40B4-BE49-F238E27FC236}">
                <a16:creationId xmlns:a16="http://schemas.microsoft.com/office/drawing/2014/main" id="{B8B6C348-549A-A8ED-A164-14EC39B95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u-RU" altLang="ru-RU" sz="3100" b="1">
                <a:solidFill>
                  <a:srgbClr val="FFFFFF"/>
                </a:solidFill>
              </a:rPr>
              <a:t>Эмоциональный стресс</a:t>
            </a:r>
          </a:p>
        </p:txBody>
      </p:sp>
      <p:graphicFrame>
        <p:nvGraphicFramePr>
          <p:cNvPr id="7172" name="Содержимое 2">
            <a:extLst>
              <a:ext uri="{FF2B5EF4-FFF2-40B4-BE49-F238E27FC236}">
                <a16:creationId xmlns:a16="http://schemas.microsoft.com/office/drawing/2014/main" id="{F88A963D-6295-1C5A-FBC3-C6A801EB45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9935822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226947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199" name="Rectangle 8198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201" name="Rectangle 8200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3" name="Rectangle 8202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5" name="Rectangle 8204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7" name="Rectangle 8206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9" name="Freeform: Shape 8208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8211" name="Rectangle 8210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94" name="Заголовок 1">
            <a:extLst>
              <a:ext uri="{FF2B5EF4-FFF2-40B4-BE49-F238E27FC236}">
                <a16:creationId xmlns:a16="http://schemas.microsoft.com/office/drawing/2014/main" id="{2CEA8288-6A80-B135-1713-71C725B98E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altLang="ru-RU" sz="4000" b="1">
                <a:solidFill>
                  <a:srgbClr val="FFFFFF"/>
                </a:solidFill>
              </a:rPr>
              <a:t>Стрессоры </a:t>
            </a:r>
            <a:endParaRPr lang="ru-RU" altLang="ru-RU" sz="4000">
              <a:solidFill>
                <a:srgbClr val="FFFFFF"/>
              </a:solidFill>
            </a:endParaRPr>
          </a:p>
        </p:txBody>
      </p:sp>
      <p:sp>
        <p:nvSpPr>
          <p:cNvPr id="3" name="Содержимое 2">
            <a:extLst>
              <a:ext uri="{FF2B5EF4-FFF2-40B4-BE49-F238E27FC236}">
                <a16:creationId xmlns:a16="http://schemas.microsoft.com/office/drawing/2014/main" id="{D43E96A1-7253-1686-7A52-ACBB208EB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rtlCol="0" anchor="ctr">
            <a:normAutofit/>
          </a:bodyPr>
          <a:lstStyle/>
          <a:p>
            <a:pPr lvl="0"/>
            <a:r>
              <a:rPr lang="ru-RU" sz="1600" b="1" i="1"/>
              <a:t>Стрессоры активной деятельности</a:t>
            </a:r>
            <a:r>
              <a:rPr lang="ru-RU" sz="1600"/>
              <a:t>: а) экстремальные стрессоры боев, космических полетов, подводных погружений, парашютных прыжков, разминирования и т.д.; б) производственные стрессоры, связанные с большой ответственностью, дефицитом времени; в) стрессоры психосоциальной мотивации (соревнования, конкурсы, экзамены).</a:t>
            </a:r>
          </a:p>
          <a:p>
            <a:pPr lvl="0"/>
            <a:r>
              <a:rPr lang="ru-RU" sz="1600" b="1" i="1"/>
              <a:t>Стрессоры оценок</a:t>
            </a:r>
            <a:r>
              <a:rPr lang="ru-RU" sz="1600"/>
              <a:t> (оценка предстоящей, настоящей или прошедшей деятельности): а) “старт” – стрессоры и стрессоры памяти (предстоящие состязания, медицинские процедуры, воспоминания о пережитом горе, ожидания угрозы); б) стрессоры побед и поражений (побед в соревновании, успех в искусстве, любовь, поражение, смерть или болезнь близких); в) стрессоры зрелищ.</a:t>
            </a:r>
          </a:p>
          <a:p>
            <a:pPr lvl="0"/>
            <a:r>
              <a:rPr lang="ru-RU" sz="1600" b="1" i="1"/>
              <a:t>Стрессоры рассогласования деятельности</a:t>
            </a:r>
            <a:r>
              <a:rPr lang="ru-RU" sz="1600"/>
              <a:t>: а) разобщение (конфликты в семье, на работе, в квартире, угроза или неожиданная, но значимое известие); б) психосоциальных и физиологических ограничений (сенсорная депревация, мускульная депревация, заболевания, ограничивающие обычные сферы общения и деятельности, родительский дискомфорт, голод).</a:t>
            </a:r>
          </a:p>
          <a:p>
            <a:pPr lvl="0"/>
            <a:r>
              <a:rPr lang="ru-RU" sz="1600" b="1" i="1"/>
              <a:t>Физические и природные стрессоры</a:t>
            </a:r>
            <a:r>
              <a:rPr lang="ru-RU" sz="1600"/>
              <a:t> (мускульные нагрузки, хирургические вмешательства, травмы, темнота, сильный звук, качка, высота, жара, землетрясение).</a:t>
            </a:r>
          </a:p>
        </p:txBody>
      </p:sp>
    </p:spTree>
    <p:extLst>
      <p:ext uri="{BB962C8B-B14F-4D97-AF65-F5344CB8AC3E}">
        <p14:creationId xmlns:p14="http://schemas.microsoft.com/office/powerpoint/2010/main" val="22436711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F5A5072-7B47-4D32-B52A-4EBBF590B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15DAF0-AE1B-46C9-8A6B-DB2AA05AB9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16219D-510E-4184-9090-6D5578A87B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FF4A713-7B75-4B21-90D7-5AB19547C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C631C0B-6DA6-4E57-8231-CE32B3434A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C29501E6-A978-4A61-9689-9085AF97A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14824" y="735106"/>
            <a:ext cx="10053763" cy="292847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b="1" i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Проблемные</a:t>
            </a:r>
            <a:r>
              <a:rPr lang="en-US" sz="48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i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ситуации</a:t>
            </a:r>
            <a:r>
              <a:rPr lang="en-US" sz="48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i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повседневной</a:t>
            </a:r>
            <a:r>
              <a:rPr lang="en-US" sz="4800" b="1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b="1" i="1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жизни</a:t>
            </a:r>
            <a:endParaRPr lang="en-US" sz="48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92375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b="1" dirty="0"/>
              <a:t>Проблемные ситуации повседневной жизни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DEE904C-44CB-4A79-8338-4673F2ED7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/>
              <a:t>Проблемные ситуации повседневной жизни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ru-RU" dirty="0"/>
              <a:t>понятие «проблемная (греч. </a:t>
            </a:r>
            <a:r>
              <a:rPr lang="ru-RU" i="1" dirty="0" err="1"/>
              <a:t>problema</a:t>
            </a:r>
            <a:r>
              <a:rPr lang="ru-RU" i="1" dirty="0"/>
              <a:t> </a:t>
            </a:r>
            <a:r>
              <a:rPr lang="ru-RU" dirty="0"/>
              <a:t>– задача, задание) ситуация» (лат. </a:t>
            </a:r>
            <a:r>
              <a:rPr lang="ru-RU" i="1" dirty="0" err="1"/>
              <a:t>situatio</a:t>
            </a:r>
            <a:r>
              <a:rPr lang="ru-RU" i="1" dirty="0"/>
              <a:t> </a:t>
            </a:r>
            <a:r>
              <a:rPr lang="ru-RU" dirty="0"/>
              <a:t>– положение) толкуется как:</a:t>
            </a:r>
          </a:p>
          <a:p>
            <a:pPr marL="230400" lvl="1">
              <a:lnSpc>
                <a:spcPct val="120000"/>
              </a:lnSpc>
              <a:spcBef>
                <a:spcPts val="600"/>
              </a:spcBef>
            </a:pPr>
            <a:r>
              <a:rPr lang="ru-RU" dirty="0"/>
              <a:t>соотношение обстоятельств и условий, в которых разворачивается деятельность человека или группы, содержащее противоречие и не имеющее однозначного решения;</a:t>
            </a:r>
          </a:p>
          <a:p>
            <a:pPr marL="230400" lvl="1">
              <a:lnSpc>
                <a:spcPct val="120000"/>
              </a:lnSpc>
              <a:spcBef>
                <a:spcPts val="600"/>
              </a:spcBef>
            </a:pPr>
            <a:r>
              <a:rPr lang="ru-RU" dirty="0"/>
              <a:t>психологическая модель условий порождения мышления на основе ситуативно возникающей познавательной потребности (Большой психологический словарь, 2006. С. 370).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FF4826BB-B8DC-4358-B71A-9C2327220A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527647"/>
          </a:xfrm>
        </p:spPr>
        <p:txBody>
          <a:bodyPr/>
          <a:lstStyle/>
          <a:p>
            <a:r>
              <a:rPr lang="ru-RU" b="1" i="1" dirty="0"/>
              <a:t>Типы проблемных ситуаций</a:t>
            </a:r>
            <a:endParaRPr lang="ru-RU" dirty="0"/>
          </a:p>
        </p:txBody>
      </p:sp>
      <p:graphicFrame>
        <p:nvGraphicFramePr>
          <p:cNvPr id="11" name="Объект 8">
            <a:extLst>
              <a:ext uri="{FF2B5EF4-FFF2-40B4-BE49-F238E27FC236}">
                <a16:creationId xmlns:a16="http://schemas.microsoft.com/office/drawing/2014/main" id="{D99007E3-6B27-7B39-4412-32D31816EA92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11569515"/>
              </p:ext>
            </p:extLst>
          </p:nvPr>
        </p:nvGraphicFramePr>
        <p:xfrm>
          <a:off x="6172200" y="2505075"/>
          <a:ext cx="5183188" cy="3886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434618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 i="1" dirty="0">
                <a:solidFill>
                  <a:srgbClr val="FFFFFF"/>
                </a:solidFill>
              </a:rPr>
              <a:t>Виды проблемных ситуаций</a:t>
            </a:r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id="{0E313FD2-0A0F-DD70-EB93-6E04985DC4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2666788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77962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1CD21D7E-D933-4682-9379-C67A2CD59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i="1" dirty="0"/>
              <a:t>Компоненты проблемной ситуации повседневной жизни</a:t>
            </a:r>
            <a:endParaRPr lang="ru-RU" dirty="0"/>
          </a:p>
        </p:txBody>
      </p:sp>
      <p:graphicFrame>
        <p:nvGraphicFramePr>
          <p:cNvPr id="9" name="Объект 2">
            <a:extLst>
              <a:ext uri="{FF2B5EF4-FFF2-40B4-BE49-F238E27FC236}">
                <a16:creationId xmlns:a16="http://schemas.microsoft.com/office/drawing/2014/main" id="{AF174899-62F3-AB56-22F0-A22F97651EDD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839788" y="2505075"/>
          <a:ext cx="5157787" cy="3684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бъект 5">
            <a:extLst>
              <a:ext uri="{FF2B5EF4-FFF2-40B4-BE49-F238E27FC236}">
                <a16:creationId xmlns:a16="http://schemas.microsoft.com/office/drawing/2014/main" id="{E9866996-2760-442C-8470-5E0D22B5473B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/>
              <a:t>признание и четкое обозначение проблемы;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определение и представление проблемы мысленно;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разработка стратегий решения;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систематизация знаний о проблеме;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выделение умственных и физических ресурсов для ее решения;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контроль действий, направленных на достижение цели;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/>
              <a:t>оценка точности решения проблемы 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3183EB8-3B66-402F-90C8-64D98BE82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465271"/>
          </a:xfrm>
        </p:spPr>
        <p:txBody>
          <a:bodyPr>
            <a:normAutofit/>
          </a:bodyPr>
          <a:lstStyle/>
          <a:p>
            <a:r>
              <a:rPr lang="ru-RU" b="1" i="1" dirty="0"/>
              <a:t>Этапы процесса решения проблем</a:t>
            </a:r>
          </a:p>
        </p:txBody>
      </p:sp>
    </p:spTree>
    <p:extLst>
      <p:ext uri="{BB962C8B-B14F-4D97-AF65-F5344CB8AC3E}">
        <p14:creationId xmlns:p14="http://schemas.microsoft.com/office/powerpoint/2010/main" val="2944036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45A9F99-D9B1-4094-A2E2-B90AC1DB7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AF607-473A-4A43-A23D-BBFF5C4117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4105" y="802955"/>
            <a:ext cx="4977976" cy="1454051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2"/>
                </a:solidFill>
              </a:rPr>
              <a:t>Типы поведения в проблемных ситуациях</a:t>
            </a:r>
          </a:p>
        </p:txBody>
      </p:sp>
      <p:pic>
        <p:nvPicPr>
          <p:cNvPr id="7" name="Graphic 6" descr="Head with Gears">
            <a:extLst>
              <a:ext uri="{FF2B5EF4-FFF2-40B4-BE49-F238E27FC236}">
                <a16:creationId xmlns:a16="http://schemas.microsoft.com/office/drawing/2014/main" id="{02562D00-002A-B693-1536-2B5664424E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6951" y="1793846"/>
            <a:ext cx="3620021" cy="3620021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0574" y="2421682"/>
            <a:ext cx="4977578" cy="3639289"/>
          </a:xfrm>
        </p:spPr>
        <p:txBody>
          <a:bodyPr anchor="ctr">
            <a:normAutofit/>
          </a:bodyPr>
          <a:lstStyle/>
          <a:p>
            <a:pPr lvl="0"/>
            <a:r>
              <a:rPr lang="ru-RU" sz="1800" dirty="0">
                <a:solidFill>
                  <a:schemeClr val="tx2"/>
                </a:solidFill>
              </a:rPr>
              <a:t>выход за рамки проблемной ситуации и самостоятельное обнаружение и формирование познавательных целей, приводящих к мыслительной деятельности;</a:t>
            </a:r>
          </a:p>
          <a:p>
            <a:pPr lvl="0"/>
            <a:r>
              <a:rPr lang="ru-RU" sz="1800" dirty="0">
                <a:solidFill>
                  <a:schemeClr val="tx2"/>
                </a:solidFill>
              </a:rPr>
              <a:t>стремление уйти от потенциальной проблемы;</a:t>
            </a:r>
          </a:p>
          <a:p>
            <a:pPr lvl="0"/>
            <a:r>
              <a:rPr lang="ru-RU" sz="1800" dirty="0">
                <a:solidFill>
                  <a:schemeClr val="tx2"/>
                </a:solidFill>
              </a:rPr>
              <a:t>игнорирование познавательных противоречий;</a:t>
            </a:r>
          </a:p>
          <a:p>
            <a:r>
              <a:rPr lang="ru-RU" sz="1800" dirty="0">
                <a:solidFill>
                  <a:schemeClr val="tx2"/>
                </a:solidFill>
              </a:rPr>
              <a:t>неспособность к обнаружению возникающих в процессе деятельности противоречий без специального, направляющего этот поиск инструктирования 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5F6476F-D303-44D3-B30F-1BA348F0F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2635" y="52996"/>
            <a:ext cx="5928607" cy="6805005"/>
            <a:chOff x="6095999" y="52996"/>
            <a:chExt cx="6093363" cy="6805005"/>
          </a:xfrm>
          <a:solidFill>
            <a:schemeClr val="accent5">
              <a:alpha val="1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972EB4B-0539-4430-9340-8117B9D7C3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1" y="52996"/>
              <a:ext cx="6093361" cy="6805003"/>
            </a:xfrm>
            <a:custGeom>
              <a:avLst/>
              <a:gdLst>
                <a:gd name="connsiteX0" fmla="*/ 3391253 w 5890489"/>
                <a:gd name="connsiteY0" fmla="*/ 0 h 6578438"/>
                <a:gd name="connsiteX1" fmla="*/ 3434974 w 5890489"/>
                <a:gd name="connsiteY1" fmla="*/ 646 h 6578438"/>
                <a:gd name="connsiteX2" fmla="*/ 3522419 w 5890489"/>
                <a:gd name="connsiteY2" fmla="*/ 2712 h 6578438"/>
                <a:gd name="connsiteX3" fmla="*/ 3610261 w 5890489"/>
                <a:gd name="connsiteY3" fmla="*/ 6458 h 6578438"/>
                <a:gd name="connsiteX4" fmla="*/ 3786872 w 5890489"/>
                <a:gd name="connsiteY4" fmla="*/ 20667 h 6578438"/>
                <a:gd name="connsiteX5" fmla="*/ 3962291 w 5890489"/>
                <a:gd name="connsiteY5" fmla="*/ 43530 h 6578438"/>
                <a:gd name="connsiteX6" fmla="*/ 4135855 w 5890489"/>
                <a:gd name="connsiteY6" fmla="*/ 75176 h 6578438"/>
                <a:gd name="connsiteX7" fmla="*/ 4307299 w 5890489"/>
                <a:gd name="connsiteY7" fmla="*/ 114315 h 6578438"/>
                <a:gd name="connsiteX8" fmla="*/ 4476358 w 5890489"/>
                <a:gd name="connsiteY8" fmla="*/ 160816 h 6578438"/>
                <a:gd name="connsiteX9" fmla="*/ 4559829 w 5890489"/>
                <a:gd name="connsiteY9" fmla="*/ 186779 h 6578438"/>
                <a:gd name="connsiteX10" fmla="*/ 4642901 w 5890489"/>
                <a:gd name="connsiteY10" fmla="*/ 213648 h 6578438"/>
                <a:gd name="connsiteX11" fmla="*/ 5280847 w 5890489"/>
                <a:gd name="connsiteY11" fmla="*/ 485936 h 6578438"/>
                <a:gd name="connsiteX12" fmla="*/ 5865400 w 5890489"/>
                <a:gd name="connsiteY12" fmla="*/ 851099 h 6578438"/>
                <a:gd name="connsiteX13" fmla="*/ 5890489 w 5890489"/>
                <a:gd name="connsiteY13" fmla="*/ 870950 h 6578438"/>
                <a:gd name="connsiteX14" fmla="*/ 5890489 w 5890489"/>
                <a:gd name="connsiteY14" fmla="*/ 1321814 h 6578438"/>
                <a:gd name="connsiteX15" fmla="*/ 5887395 w 5890489"/>
                <a:gd name="connsiteY15" fmla="*/ 1318952 h 6578438"/>
                <a:gd name="connsiteX16" fmla="*/ 5830291 w 5890489"/>
                <a:gd name="connsiteY16" fmla="*/ 1265992 h 6578438"/>
                <a:gd name="connsiteX17" fmla="*/ 5815981 w 5890489"/>
                <a:gd name="connsiteY17" fmla="*/ 1252687 h 6578438"/>
                <a:gd name="connsiteX18" fmla="*/ 5801142 w 5890489"/>
                <a:gd name="connsiteY18" fmla="*/ 1240158 h 6578438"/>
                <a:gd name="connsiteX19" fmla="*/ 5771464 w 5890489"/>
                <a:gd name="connsiteY19" fmla="*/ 1214969 h 6578438"/>
                <a:gd name="connsiteX20" fmla="*/ 5651030 w 5890489"/>
                <a:gd name="connsiteY20" fmla="*/ 1115767 h 6578438"/>
                <a:gd name="connsiteX21" fmla="*/ 5123183 w 5890489"/>
                <a:gd name="connsiteY21" fmla="*/ 780443 h 6578438"/>
                <a:gd name="connsiteX22" fmla="*/ 4533860 w 5890489"/>
                <a:gd name="connsiteY22" fmla="*/ 567701 h 6578438"/>
                <a:gd name="connsiteX23" fmla="*/ 4457281 w 5890489"/>
                <a:gd name="connsiteY23" fmla="*/ 550780 h 6578438"/>
                <a:gd name="connsiteX24" fmla="*/ 4380568 w 5890489"/>
                <a:gd name="connsiteY24" fmla="*/ 535279 h 6578438"/>
                <a:gd name="connsiteX25" fmla="*/ 4303325 w 5890489"/>
                <a:gd name="connsiteY25" fmla="*/ 522879 h 6578438"/>
                <a:gd name="connsiteX26" fmla="*/ 4264769 w 5890489"/>
                <a:gd name="connsiteY26" fmla="*/ 516679 h 6578438"/>
                <a:gd name="connsiteX27" fmla="*/ 4226082 w 5890489"/>
                <a:gd name="connsiteY27" fmla="*/ 511253 h 6578438"/>
                <a:gd name="connsiteX28" fmla="*/ 4070934 w 5890489"/>
                <a:gd name="connsiteY28" fmla="*/ 494848 h 6578438"/>
                <a:gd name="connsiteX29" fmla="*/ 3915521 w 5890489"/>
                <a:gd name="connsiteY29" fmla="*/ 486065 h 6578438"/>
                <a:gd name="connsiteX30" fmla="*/ 3760241 w 5890489"/>
                <a:gd name="connsiteY30" fmla="*/ 484257 h 6578438"/>
                <a:gd name="connsiteX31" fmla="*/ 3682734 w 5890489"/>
                <a:gd name="connsiteY31" fmla="*/ 486581 h 6578438"/>
                <a:gd name="connsiteX32" fmla="*/ 3605491 w 5890489"/>
                <a:gd name="connsiteY32" fmla="*/ 488907 h 6578438"/>
                <a:gd name="connsiteX33" fmla="*/ 3527454 w 5890489"/>
                <a:gd name="connsiteY33" fmla="*/ 493169 h 6578438"/>
                <a:gd name="connsiteX34" fmla="*/ 3449151 w 5890489"/>
                <a:gd name="connsiteY34" fmla="*/ 498336 h 6578438"/>
                <a:gd name="connsiteX35" fmla="*/ 3410067 w 5890489"/>
                <a:gd name="connsiteY35" fmla="*/ 500532 h 6578438"/>
                <a:gd name="connsiteX36" fmla="*/ 3371246 w 5890489"/>
                <a:gd name="connsiteY36" fmla="*/ 504279 h 6578438"/>
                <a:gd name="connsiteX37" fmla="*/ 3293739 w 5890489"/>
                <a:gd name="connsiteY37" fmla="*/ 511512 h 6578438"/>
                <a:gd name="connsiteX38" fmla="*/ 2689445 w 5890489"/>
                <a:gd name="connsiteY38" fmla="*/ 610198 h 6578438"/>
                <a:gd name="connsiteX39" fmla="*/ 2117875 w 5890489"/>
                <a:gd name="connsiteY39" fmla="*/ 800335 h 6578438"/>
                <a:gd name="connsiteX40" fmla="*/ 1981276 w 5890489"/>
                <a:gd name="connsiteY40" fmla="*/ 865566 h 6578438"/>
                <a:gd name="connsiteX41" fmla="*/ 1847991 w 5890489"/>
                <a:gd name="connsiteY41" fmla="*/ 938676 h 6578438"/>
                <a:gd name="connsiteX42" fmla="*/ 1783069 w 5890489"/>
                <a:gd name="connsiteY42" fmla="*/ 978718 h 6578438"/>
                <a:gd name="connsiteX43" fmla="*/ 1750609 w 5890489"/>
                <a:gd name="connsiteY43" fmla="*/ 998869 h 6578438"/>
                <a:gd name="connsiteX44" fmla="*/ 1734312 w 5890489"/>
                <a:gd name="connsiteY44" fmla="*/ 1008945 h 6578438"/>
                <a:gd name="connsiteX45" fmla="*/ 1718547 w 5890489"/>
                <a:gd name="connsiteY45" fmla="*/ 1019924 h 6578438"/>
                <a:gd name="connsiteX46" fmla="*/ 1655481 w 5890489"/>
                <a:gd name="connsiteY46" fmla="*/ 1063582 h 6578438"/>
                <a:gd name="connsiteX47" fmla="*/ 1593077 w 5890489"/>
                <a:gd name="connsiteY47" fmla="*/ 1108664 h 6578438"/>
                <a:gd name="connsiteX48" fmla="*/ 1532263 w 5890489"/>
                <a:gd name="connsiteY48" fmla="*/ 1156197 h 6578438"/>
                <a:gd name="connsiteX49" fmla="*/ 1472509 w 5890489"/>
                <a:gd name="connsiteY49" fmla="*/ 1205152 h 6578438"/>
                <a:gd name="connsiteX50" fmla="*/ 1414212 w 5890489"/>
                <a:gd name="connsiteY50" fmla="*/ 1256175 h 6578438"/>
                <a:gd name="connsiteX51" fmla="*/ 1357242 w 5890489"/>
                <a:gd name="connsiteY51" fmla="*/ 1308359 h 6578438"/>
                <a:gd name="connsiteX52" fmla="*/ 1153072 w 5890489"/>
                <a:gd name="connsiteY52" fmla="*/ 1529498 h 6578438"/>
                <a:gd name="connsiteX53" fmla="*/ 1002694 w 5890489"/>
                <a:gd name="connsiteY53" fmla="*/ 1770658 h 6578438"/>
                <a:gd name="connsiteX54" fmla="*/ 974076 w 5890489"/>
                <a:gd name="connsiteY54" fmla="*/ 1835371 h 6578438"/>
                <a:gd name="connsiteX55" fmla="*/ 949564 w 5890489"/>
                <a:gd name="connsiteY55" fmla="*/ 1903573 h 6578438"/>
                <a:gd name="connsiteX56" fmla="*/ 927173 w 5890489"/>
                <a:gd name="connsiteY56" fmla="*/ 1974229 h 6578438"/>
                <a:gd name="connsiteX57" fmla="*/ 906107 w 5890489"/>
                <a:gd name="connsiteY57" fmla="*/ 2046952 h 6578438"/>
                <a:gd name="connsiteX58" fmla="*/ 751092 w 5890489"/>
                <a:gd name="connsiteY58" fmla="*/ 2676266 h 6578438"/>
                <a:gd name="connsiteX59" fmla="*/ 547189 w 5890489"/>
                <a:gd name="connsiteY59" fmla="*/ 3308422 h 6578438"/>
                <a:gd name="connsiteX60" fmla="*/ 441195 w 5890489"/>
                <a:gd name="connsiteY60" fmla="*/ 3866306 h 6578438"/>
                <a:gd name="connsiteX61" fmla="*/ 527182 w 5890489"/>
                <a:gd name="connsiteY61" fmla="*/ 4439174 h 6578438"/>
                <a:gd name="connsiteX62" fmla="*/ 775073 w 5890489"/>
                <a:gd name="connsiteY62" fmla="*/ 4987240 h 6578438"/>
                <a:gd name="connsiteX63" fmla="*/ 943206 w 5890489"/>
                <a:gd name="connsiteY63" fmla="*/ 5244933 h 6578438"/>
                <a:gd name="connsiteX64" fmla="*/ 1133728 w 5890489"/>
                <a:gd name="connsiteY64" fmla="*/ 5490356 h 6578438"/>
                <a:gd name="connsiteX65" fmla="*/ 1359626 w 5890489"/>
                <a:gd name="connsiteY65" fmla="*/ 5709815 h 6578438"/>
                <a:gd name="connsiteX66" fmla="*/ 1481254 w 5890489"/>
                <a:gd name="connsiteY66" fmla="*/ 5809146 h 6578438"/>
                <a:gd name="connsiteX67" fmla="*/ 1543260 w 5890489"/>
                <a:gd name="connsiteY67" fmla="*/ 5856940 h 6578438"/>
                <a:gd name="connsiteX68" fmla="*/ 1607518 w 5890489"/>
                <a:gd name="connsiteY68" fmla="*/ 5901374 h 6578438"/>
                <a:gd name="connsiteX69" fmla="*/ 2145566 w 5890489"/>
                <a:gd name="connsiteY69" fmla="*/ 6193814 h 6578438"/>
                <a:gd name="connsiteX70" fmla="*/ 2214991 w 5890489"/>
                <a:gd name="connsiteY70" fmla="*/ 6221844 h 6578438"/>
                <a:gd name="connsiteX71" fmla="*/ 2249307 w 5890489"/>
                <a:gd name="connsiteY71" fmla="*/ 6236182 h 6578438"/>
                <a:gd name="connsiteX72" fmla="*/ 2284285 w 5890489"/>
                <a:gd name="connsiteY72" fmla="*/ 6248711 h 6578438"/>
                <a:gd name="connsiteX73" fmla="*/ 2354241 w 5890489"/>
                <a:gd name="connsiteY73" fmla="*/ 6273124 h 6578438"/>
                <a:gd name="connsiteX74" fmla="*/ 2371597 w 5890489"/>
                <a:gd name="connsiteY74" fmla="*/ 6279324 h 6578438"/>
                <a:gd name="connsiteX75" fmla="*/ 2387894 w 5890489"/>
                <a:gd name="connsiteY75" fmla="*/ 6287719 h 6578438"/>
                <a:gd name="connsiteX76" fmla="*/ 2421414 w 5890489"/>
                <a:gd name="connsiteY76" fmla="*/ 6302186 h 6578438"/>
                <a:gd name="connsiteX77" fmla="*/ 2489117 w 5890489"/>
                <a:gd name="connsiteY77" fmla="*/ 6329441 h 6578438"/>
                <a:gd name="connsiteX78" fmla="*/ 2522902 w 5890489"/>
                <a:gd name="connsiteY78" fmla="*/ 6343134 h 6578438"/>
                <a:gd name="connsiteX79" fmla="*/ 2556953 w 5890489"/>
                <a:gd name="connsiteY79" fmla="*/ 6356051 h 6578438"/>
                <a:gd name="connsiteX80" fmla="*/ 2695009 w 5890489"/>
                <a:gd name="connsiteY80" fmla="*/ 6401905 h 6578438"/>
                <a:gd name="connsiteX81" fmla="*/ 3268035 w 5890489"/>
                <a:gd name="connsiteY81" fmla="*/ 6501238 h 6578438"/>
                <a:gd name="connsiteX82" fmla="*/ 3341038 w 5890489"/>
                <a:gd name="connsiteY82" fmla="*/ 6506145 h 6578438"/>
                <a:gd name="connsiteX83" fmla="*/ 3414703 w 5890489"/>
                <a:gd name="connsiteY83" fmla="*/ 6507050 h 6578438"/>
                <a:gd name="connsiteX84" fmla="*/ 3488237 w 5890489"/>
                <a:gd name="connsiteY84" fmla="*/ 6508212 h 6578438"/>
                <a:gd name="connsiteX85" fmla="*/ 3524142 w 5890489"/>
                <a:gd name="connsiteY85" fmla="*/ 6507955 h 6578438"/>
                <a:gd name="connsiteX86" fmla="*/ 3559252 w 5890489"/>
                <a:gd name="connsiteY86" fmla="*/ 6506921 h 6578438"/>
                <a:gd name="connsiteX87" fmla="*/ 3629207 w 5890489"/>
                <a:gd name="connsiteY87" fmla="*/ 6503045 h 6578438"/>
                <a:gd name="connsiteX88" fmla="*/ 3698633 w 5890489"/>
                <a:gd name="connsiteY88" fmla="*/ 6496845 h 6578438"/>
                <a:gd name="connsiteX89" fmla="*/ 3733213 w 5890489"/>
                <a:gd name="connsiteY89" fmla="*/ 6493357 h 6578438"/>
                <a:gd name="connsiteX90" fmla="*/ 3767529 w 5890489"/>
                <a:gd name="connsiteY90" fmla="*/ 6488707 h 6578438"/>
                <a:gd name="connsiteX91" fmla="*/ 3801845 w 5890489"/>
                <a:gd name="connsiteY91" fmla="*/ 6484057 h 6578438"/>
                <a:gd name="connsiteX92" fmla="*/ 3835895 w 5890489"/>
                <a:gd name="connsiteY92" fmla="*/ 6478116 h 6578438"/>
                <a:gd name="connsiteX93" fmla="*/ 4364801 w 5890489"/>
                <a:gd name="connsiteY93" fmla="*/ 6308517 h 6578438"/>
                <a:gd name="connsiteX94" fmla="*/ 4861379 w 5890489"/>
                <a:gd name="connsiteY94" fmla="*/ 6000576 h 6578438"/>
                <a:gd name="connsiteX95" fmla="*/ 5341263 w 5890489"/>
                <a:gd name="connsiteY95" fmla="*/ 5605834 h 6578438"/>
                <a:gd name="connsiteX96" fmla="*/ 5587301 w 5890489"/>
                <a:gd name="connsiteY96" fmla="*/ 5390379 h 6578438"/>
                <a:gd name="connsiteX97" fmla="*/ 5849105 w 5890489"/>
                <a:gd name="connsiteY97" fmla="*/ 5176344 h 6578438"/>
                <a:gd name="connsiteX98" fmla="*/ 5890489 w 5890489"/>
                <a:gd name="connsiteY98" fmla="*/ 5145260 h 6578438"/>
                <a:gd name="connsiteX99" fmla="*/ 5890489 w 5890489"/>
                <a:gd name="connsiteY99" fmla="*/ 5995323 h 6578438"/>
                <a:gd name="connsiteX100" fmla="*/ 5811477 w 5890489"/>
                <a:gd name="connsiteY100" fmla="*/ 6077819 h 6578438"/>
                <a:gd name="connsiteX101" fmla="*/ 5301384 w 5890489"/>
                <a:gd name="connsiteY101" fmla="*/ 6542958 h 6578438"/>
                <a:gd name="connsiteX102" fmla="*/ 5252008 w 5890489"/>
                <a:gd name="connsiteY102" fmla="*/ 6578438 h 6578438"/>
                <a:gd name="connsiteX103" fmla="*/ 1653730 w 5890489"/>
                <a:gd name="connsiteY103" fmla="*/ 6578438 h 6578438"/>
                <a:gd name="connsiteX104" fmla="*/ 1549768 w 5890489"/>
                <a:gd name="connsiteY104" fmla="*/ 6488821 h 6578438"/>
                <a:gd name="connsiteX105" fmla="*/ 1298282 w 5890489"/>
                <a:gd name="connsiteY105" fmla="*/ 6243932 h 6578438"/>
                <a:gd name="connsiteX106" fmla="*/ 1237999 w 5890489"/>
                <a:gd name="connsiteY106" fmla="*/ 6181671 h 6578438"/>
                <a:gd name="connsiteX107" fmla="*/ 1179967 w 5890489"/>
                <a:gd name="connsiteY107" fmla="*/ 6117862 h 6578438"/>
                <a:gd name="connsiteX108" fmla="*/ 1121936 w 5890489"/>
                <a:gd name="connsiteY108" fmla="*/ 6054569 h 6578438"/>
                <a:gd name="connsiteX109" fmla="*/ 1065628 w 5890489"/>
                <a:gd name="connsiteY109" fmla="*/ 5990243 h 6578438"/>
                <a:gd name="connsiteX110" fmla="*/ 954335 w 5890489"/>
                <a:gd name="connsiteY110" fmla="*/ 5861460 h 6578438"/>
                <a:gd name="connsiteX111" fmla="*/ 898953 w 5890489"/>
                <a:gd name="connsiteY111" fmla="*/ 5797393 h 6578438"/>
                <a:gd name="connsiteX112" fmla="*/ 842908 w 5890489"/>
                <a:gd name="connsiteY112" fmla="*/ 5733582 h 6578438"/>
                <a:gd name="connsiteX113" fmla="*/ 622442 w 5890489"/>
                <a:gd name="connsiteY113" fmla="*/ 5471884 h 6578438"/>
                <a:gd name="connsiteX114" fmla="*/ 425559 w 5890489"/>
                <a:gd name="connsiteY114" fmla="*/ 5190036 h 6578438"/>
                <a:gd name="connsiteX115" fmla="*/ 123877 w 5890489"/>
                <a:gd name="connsiteY115" fmla="*/ 4564210 h 6578438"/>
                <a:gd name="connsiteX116" fmla="*/ 130 w 5890489"/>
                <a:gd name="connsiteY116" fmla="*/ 3865530 h 6578438"/>
                <a:gd name="connsiteX117" fmla="*/ 30602 w 5890489"/>
                <a:gd name="connsiteY117" fmla="*/ 3505793 h 6578438"/>
                <a:gd name="connsiteX118" fmla="*/ 126924 w 5890489"/>
                <a:gd name="connsiteY118" fmla="*/ 3157164 h 6578438"/>
                <a:gd name="connsiteX119" fmla="*/ 334803 w 5890489"/>
                <a:gd name="connsiteY119" fmla="*/ 2560530 h 6578438"/>
                <a:gd name="connsiteX120" fmla="*/ 381176 w 5890489"/>
                <a:gd name="connsiteY120" fmla="*/ 2409144 h 6578438"/>
                <a:gd name="connsiteX121" fmla="*/ 425825 w 5890489"/>
                <a:gd name="connsiteY121" fmla="*/ 2255819 h 6578438"/>
                <a:gd name="connsiteX122" fmla="*/ 470210 w 5890489"/>
                <a:gd name="connsiteY122" fmla="*/ 2099523 h 6578438"/>
                <a:gd name="connsiteX123" fmla="*/ 492998 w 5890489"/>
                <a:gd name="connsiteY123" fmla="*/ 2020213 h 6578438"/>
                <a:gd name="connsiteX124" fmla="*/ 517509 w 5890489"/>
                <a:gd name="connsiteY124" fmla="*/ 1939224 h 6578438"/>
                <a:gd name="connsiteX125" fmla="*/ 544007 w 5890489"/>
                <a:gd name="connsiteY125" fmla="*/ 1857201 h 6578438"/>
                <a:gd name="connsiteX126" fmla="*/ 573288 w 5890489"/>
                <a:gd name="connsiteY126" fmla="*/ 1774274 h 6578438"/>
                <a:gd name="connsiteX127" fmla="*/ 606146 w 5890489"/>
                <a:gd name="connsiteY127" fmla="*/ 1690832 h 6578438"/>
                <a:gd name="connsiteX128" fmla="*/ 644569 w 5890489"/>
                <a:gd name="connsiteY128" fmla="*/ 1607775 h 6578438"/>
                <a:gd name="connsiteX129" fmla="*/ 837874 w 5890489"/>
                <a:gd name="connsiteY129" fmla="*/ 1297638 h 6578438"/>
                <a:gd name="connsiteX130" fmla="*/ 1069602 w 5890489"/>
                <a:gd name="connsiteY130" fmla="*/ 1032194 h 6578438"/>
                <a:gd name="connsiteX131" fmla="*/ 1130548 w 5890489"/>
                <a:gd name="connsiteY131" fmla="*/ 970839 h 6578438"/>
                <a:gd name="connsiteX132" fmla="*/ 1192024 w 5890489"/>
                <a:gd name="connsiteY132" fmla="*/ 910129 h 6578438"/>
                <a:gd name="connsiteX133" fmla="*/ 1255356 w 5890489"/>
                <a:gd name="connsiteY133" fmla="*/ 850841 h 6578438"/>
                <a:gd name="connsiteX134" fmla="*/ 1319614 w 5890489"/>
                <a:gd name="connsiteY134" fmla="*/ 792068 h 6578438"/>
                <a:gd name="connsiteX135" fmla="*/ 1385728 w 5890489"/>
                <a:gd name="connsiteY135" fmla="*/ 734975 h 6578438"/>
                <a:gd name="connsiteX136" fmla="*/ 1452768 w 5890489"/>
                <a:gd name="connsiteY136" fmla="*/ 678528 h 6578438"/>
                <a:gd name="connsiteX137" fmla="*/ 1469594 w 5890489"/>
                <a:gd name="connsiteY137" fmla="*/ 664449 h 6578438"/>
                <a:gd name="connsiteX138" fmla="*/ 1487083 w 5890489"/>
                <a:gd name="connsiteY138" fmla="*/ 651015 h 6578438"/>
                <a:gd name="connsiteX139" fmla="*/ 1522193 w 5890489"/>
                <a:gd name="connsiteY139" fmla="*/ 624277 h 6578438"/>
                <a:gd name="connsiteX140" fmla="*/ 1592415 w 5890489"/>
                <a:gd name="connsiteY140" fmla="*/ 570671 h 6578438"/>
                <a:gd name="connsiteX141" fmla="*/ 1738287 w 5890489"/>
                <a:gd name="connsiteY141" fmla="*/ 469402 h 6578438"/>
                <a:gd name="connsiteX142" fmla="*/ 1890918 w 5890489"/>
                <a:gd name="connsiteY142" fmla="*/ 376530 h 6578438"/>
                <a:gd name="connsiteX143" fmla="*/ 2555363 w 5890489"/>
                <a:gd name="connsiteY143" fmla="*/ 105274 h 6578438"/>
                <a:gd name="connsiteX144" fmla="*/ 3259291 w 5890489"/>
                <a:gd name="connsiteY144" fmla="*/ 3229 h 6578438"/>
                <a:gd name="connsiteX145" fmla="*/ 3347265 w 5890489"/>
                <a:gd name="connsiteY145" fmla="*/ 903 h 6578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</a:cxnLst>
              <a:rect l="l" t="t" r="r" b="b"/>
              <a:pathLst>
                <a:path w="5890489" h="6578438">
                  <a:moveTo>
                    <a:pt x="3391253" y="0"/>
                  </a:moveTo>
                  <a:lnTo>
                    <a:pt x="3434974" y="646"/>
                  </a:lnTo>
                  <a:lnTo>
                    <a:pt x="3522419" y="2712"/>
                  </a:lnTo>
                  <a:cubicBezTo>
                    <a:pt x="3551567" y="3488"/>
                    <a:pt x="3580451" y="3746"/>
                    <a:pt x="3610261" y="6458"/>
                  </a:cubicBezTo>
                  <a:cubicBezTo>
                    <a:pt x="3669353" y="10850"/>
                    <a:pt x="3728179" y="14337"/>
                    <a:pt x="3786872" y="20667"/>
                  </a:cubicBezTo>
                  <a:lnTo>
                    <a:pt x="3962291" y="43530"/>
                  </a:lnTo>
                  <a:lnTo>
                    <a:pt x="4135855" y="75176"/>
                  </a:lnTo>
                  <a:cubicBezTo>
                    <a:pt x="4193224" y="87836"/>
                    <a:pt x="4250328" y="101398"/>
                    <a:pt x="4307299" y="114315"/>
                  </a:cubicBezTo>
                  <a:cubicBezTo>
                    <a:pt x="4364139" y="128394"/>
                    <a:pt x="4420050" y="145575"/>
                    <a:pt x="4476358" y="160816"/>
                  </a:cubicBezTo>
                  <a:cubicBezTo>
                    <a:pt x="4504580" y="167921"/>
                    <a:pt x="4532138" y="177995"/>
                    <a:pt x="4559829" y="186779"/>
                  </a:cubicBezTo>
                  <a:lnTo>
                    <a:pt x="4642901" y="213648"/>
                  </a:lnTo>
                  <a:cubicBezTo>
                    <a:pt x="4863234" y="288307"/>
                    <a:pt x="5076414" y="379371"/>
                    <a:pt x="5280847" y="485936"/>
                  </a:cubicBezTo>
                  <a:cubicBezTo>
                    <a:pt x="5485018" y="592631"/>
                    <a:pt x="5681768" y="713145"/>
                    <a:pt x="5865400" y="851099"/>
                  </a:cubicBezTo>
                  <a:lnTo>
                    <a:pt x="5890489" y="870950"/>
                  </a:lnTo>
                  <a:lnTo>
                    <a:pt x="5890489" y="1321814"/>
                  </a:lnTo>
                  <a:lnTo>
                    <a:pt x="5887395" y="1318952"/>
                  </a:lnTo>
                  <a:lnTo>
                    <a:pt x="5830291" y="1265992"/>
                  </a:lnTo>
                  <a:lnTo>
                    <a:pt x="5815981" y="1252687"/>
                  </a:lnTo>
                  <a:lnTo>
                    <a:pt x="5801142" y="1240158"/>
                  </a:lnTo>
                  <a:lnTo>
                    <a:pt x="5771464" y="1214969"/>
                  </a:lnTo>
                  <a:cubicBezTo>
                    <a:pt x="5731849" y="1181385"/>
                    <a:pt x="5692897" y="1146896"/>
                    <a:pt x="5651030" y="1115767"/>
                  </a:cubicBezTo>
                  <a:cubicBezTo>
                    <a:pt x="5487534" y="986985"/>
                    <a:pt x="5311321" y="872542"/>
                    <a:pt x="5123183" y="780443"/>
                  </a:cubicBezTo>
                  <a:cubicBezTo>
                    <a:pt x="4935309" y="688087"/>
                    <a:pt x="4737102" y="616398"/>
                    <a:pt x="4533860" y="567701"/>
                  </a:cubicBezTo>
                  <a:lnTo>
                    <a:pt x="4457281" y="550780"/>
                  </a:lnTo>
                  <a:cubicBezTo>
                    <a:pt x="4431709" y="545484"/>
                    <a:pt x="4406536" y="538896"/>
                    <a:pt x="4380568" y="535279"/>
                  </a:cubicBezTo>
                  <a:lnTo>
                    <a:pt x="4303325" y="522879"/>
                  </a:lnTo>
                  <a:lnTo>
                    <a:pt x="4264769" y="516679"/>
                  </a:lnTo>
                  <a:cubicBezTo>
                    <a:pt x="4251918" y="514612"/>
                    <a:pt x="4239067" y="512415"/>
                    <a:pt x="4226082" y="511253"/>
                  </a:cubicBezTo>
                  <a:cubicBezTo>
                    <a:pt x="4174145" y="505829"/>
                    <a:pt x="4122606" y="499498"/>
                    <a:pt x="4070934" y="494848"/>
                  </a:cubicBezTo>
                  <a:lnTo>
                    <a:pt x="3915521" y="486065"/>
                  </a:lnTo>
                  <a:lnTo>
                    <a:pt x="3760241" y="484257"/>
                  </a:lnTo>
                  <a:cubicBezTo>
                    <a:pt x="3734405" y="483869"/>
                    <a:pt x="3708571" y="485936"/>
                    <a:pt x="3682734" y="486581"/>
                  </a:cubicBezTo>
                  <a:lnTo>
                    <a:pt x="3605491" y="488907"/>
                  </a:lnTo>
                  <a:cubicBezTo>
                    <a:pt x="3579921" y="489165"/>
                    <a:pt x="3553555" y="491490"/>
                    <a:pt x="3527454" y="493169"/>
                  </a:cubicBezTo>
                  <a:lnTo>
                    <a:pt x="3449151" y="498336"/>
                  </a:lnTo>
                  <a:lnTo>
                    <a:pt x="3410067" y="500532"/>
                  </a:lnTo>
                  <a:lnTo>
                    <a:pt x="3371246" y="504279"/>
                  </a:lnTo>
                  <a:cubicBezTo>
                    <a:pt x="3345410" y="506862"/>
                    <a:pt x="3319575" y="509315"/>
                    <a:pt x="3293739" y="511512"/>
                  </a:cubicBezTo>
                  <a:cubicBezTo>
                    <a:pt x="3087450" y="531662"/>
                    <a:pt x="2885531" y="563180"/>
                    <a:pt x="2689445" y="610198"/>
                  </a:cubicBezTo>
                  <a:cubicBezTo>
                    <a:pt x="2493357" y="657344"/>
                    <a:pt x="2302303" y="719088"/>
                    <a:pt x="2117875" y="800335"/>
                  </a:cubicBezTo>
                  <a:cubicBezTo>
                    <a:pt x="2072298" y="821648"/>
                    <a:pt x="2026854" y="843606"/>
                    <a:pt x="1981276" y="865566"/>
                  </a:cubicBezTo>
                  <a:cubicBezTo>
                    <a:pt x="1937025" y="889978"/>
                    <a:pt x="1891978" y="913229"/>
                    <a:pt x="1847991" y="938676"/>
                  </a:cubicBezTo>
                  <a:lnTo>
                    <a:pt x="1783069" y="978718"/>
                  </a:lnTo>
                  <a:lnTo>
                    <a:pt x="1750609" y="998869"/>
                  </a:lnTo>
                  <a:lnTo>
                    <a:pt x="1734312" y="1008945"/>
                  </a:lnTo>
                  <a:lnTo>
                    <a:pt x="1718547" y="1019924"/>
                  </a:lnTo>
                  <a:lnTo>
                    <a:pt x="1655481" y="1063582"/>
                  </a:lnTo>
                  <a:cubicBezTo>
                    <a:pt x="1634414" y="1078178"/>
                    <a:pt x="1612950" y="1092259"/>
                    <a:pt x="1593077" y="1108664"/>
                  </a:cubicBezTo>
                  <a:lnTo>
                    <a:pt x="1532263" y="1156197"/>
                  </a:lnTo>
                  <a:cubicBezTo>
                    <a:pt x="1511992" y="1172085"/>
                    <a:pt x="1491587" y="1187844"/>
                    <a:pt x="1472509" y="1205152"/>
                  </a:cubicBezTo>
                  <a:lnTo>
                    <a:pt x="1414212" y="1256175"/>
                  </a:lnTo>
                  <a:cubicBezTo>
                    <a:pt x="1395001" y="1273354"/>
                    <a:pt x="1375127" y="1290147"/>
                    <a:pt x="1357242" y="1308359"/>
                  </a:cubicBezTo>
                  <a:cubicBezTo>
                    <a:pt x="1283178" y="1379532"/>
                    <a:pt x="1212163" y="1452513"/>
                    <a:pt x="1153072" y="1529498"/>
                  </a:cubicBezTo>
                  <a:cubicBezTo>
                    <a:pt x="1090933" y="1605578"/>
                    <a:pt x="1043501" y="1685794"/>
                    <a:pt x="1002694" y="1770658"/>
                  </a:cubicBezTo>
                  <a:lnTo>
                    <a:pt x="974076" y="1835371"/>
                  </a:lnTo>
                  <a:lnTo>
                    <a:pt x="949564" y="1903573"/>
                  </a:lnTo>
                  <a:cubicBezTo>
                    <a:pt x="940820" y="1925661"/>
                    <a:pt x="934593" y="1950719"/>
                    <a:pt x="927173" y="1974229"/>
                  </a:cubicBezTo>
                  <a:cubicBezTo>
                    <a:pt x="920019" y="1998254"/>
                    <a:pt x="912468" y="2021504"/>
                    <a:pt x="906107" y="2046952"/>
                  </a:cubicBezTo>
                  <a:cubicBezTo>
                    <a:pt x="853906" y="2245614"/>
                    <a:pt x="809918" y="2463136"/>
                    <a:pt x="751092" y="2676266"/>
                  </a:cubicBezTo>
                  <a:cubicBezTo>
                    <a:pt x="693458" y="2889912"/>
                    <a:pt x="624166" y="3100976"/>
                    <a:pt x="547189" y="3308422"/>
                  </a:cubicBezTo>
                  <a:cubicBezTo>
                    <a:pt x="479617" y="3487580"/>
                    <a:pt x="444109" y="3675523"/>
                    <a:pt x="441195" y="3866306"/>
                  </a:cubicBezTo>
                  <a:cubicBezTo>
                    <a:pt x="438014" y="4057089"/>
                    <a:pt x="469282" y="4250456"/>
                    <a:pt x="527182" y="4439174"/>
                  </a:cubicBezTo>
                  <a:cubicBezTo>
                    <a:pt x="584815" y="4628278"/>
                    <a:pt x="671067" y="4811828"/>
                    <a:pt x="775073" y="4987240"/>
                  </a:cubicBezTo>
                  <a:cubicBezTo>
                    <a:pt x="827009" y="5075075"/>
                    <a:pt x="884246" y="5160327"/>
                    <a:pt x="943206" y="5244933"/>
                  </a:cubicBezTo>
                  <a:cubicBezTo>
                    <a:pt x="1002296" y="5329411"/>
                    <a:pt x="1064964" y="5412337"/>
                    <a:pt x="1133728" y="5490356"/>
                  </a:cubicBezTo>
                  <a:cubicBezTo>
                    <a:pt x="1203949" y="5567728"/>
                    <a:pt x="1279337" y="5642259"/>
                    <a:pt x="1359626" y="5709815"/>
                  </a:cubicBezTo>
                  <a:cubicBezTo>
                    <a:pt x="1398711" y="5744949"/>
                    <a:pt x="1439916" y="5777241"/>
                    <a:pt x="1481254" y="5809146"/>
                  </a:cubicBezTo>
                  <a:cubicBezTo>
                    <a:pt x="1501922" y="5825163"/>
                    <a:pt x="1522325" y="5841309"/>
                    <a:pt x="1543260" y="5856940"/>
                  </a:cubicBezTo>
                  <a:cubicBezTo>
                    <a:pt x="1564591" y="5871923"/>
                    <a:pt x="1585921" y="5886777"/>
                    <a:pt x="1607518" y="5901374"/>
                  </a:cubicBezTo>
                  <a:cubicBezTo>
                    <a:pt x="1778565" y="6019693"/>
                    <a:pt x="1961271" y="6115924"/>
                    <a:pt x="2145566" y="6193814"/>
                  </a:cubicBezTo>
                  <a:lnTo>
                    <a:pt x="2214991" y="6221844"/>
                  </a:lnTo>
                  <a:lnTo>
                    <a:pt x="2249307" y="6236182"/>
                  </a:lnTo>
                  <a:cubicBezTo>
                    <a:pt x="2260702" y="6241089"/>
                    <a:pt x="2272625" y="6244577"/>
                    <a:pt x="2284285" y="6248711"/>
                  </a:cubicBezTo>
                  <a:lnTo>
                    <a:pt x="2354241" y="6273124"/>
                  </a:lnTo>
                  <a:cubicBezTo>
                    <a:pt x="2360070" y="6275190"/>
                    <a:pt x="2365899" y="6277128"/>
                    <a:pt x="2371597" y="6279324"/>
                  </a:cubicBezTo>
                  <a:cubicBezTo>
                    <a:pt x="2377161" y="6281778"/>
                    <a:pt x="2382329" y="6285007"/>
                    <a:pt x="2387894" y="6287719"/>
                  </a:cubicBezTo>
                  <a:cubicBezTo>
                    <a:pt x="2398757" y="6293274"/>
                    <a:pt x="2410153" y="6297666"/>
                    <a:pt x="2421414" y="6302186"/>
                  </a:cubicBezTo>
                  <a:lnTo>
                    <a:pt x="2489117" y="6329441"/>
                  </a:lnTo>
                  <a:lnTo>
                    <a:pt x="2522902" y="6343134"/>
                  </a:lnTo>
                  <a:cubicBezTo>
                    <a:pt x="2534165" y="6347654"/>
                    <a:pt x="2545294" y="6352563"/>
                    <a:pt x="2556953" y="6356051"/>
                  </a:cubicBezTo>
                  <a:lnTo>
                    <a:pt x="2695009" y="6401905"/>
                  </a:lnTo>
                  <a:cubicBezTo>
                    <a:pt x="2880895" y="6457190"/>
                    <a:pt x="3073141" y="6489095"/>
                    <a:pt x="3268035" y="6501238"/>
                  </a:cubicBezTo>
                  <a:cubicBezTo>
                    <a:pt x="3292413" y="6502659"/>
                    <a:pt x="3316527" y="6505629"/>
                    <a:pt x="3341038" y="6506145"/>
                  </a:cubicBezTo>
                  <a:lnTo>
                    <a:pt x="3414703" y="6507050"/>
                  </a:lnTo>
                  <a:lnTo>
                    <a:pt x="3488237" y="6508212"/>
                  </a:lnTo>
                  <a:cubicBezTo>
                    <a:pt x="3500690" y="6508729"/>
                    <a:pt x="3512483" y="6508471"/>
                    <a:pt x="3524142" y="6507955"/>
                  </a:cubicBezTo>
                  <a:lnTo>
                    <a:pt x="3559252" y="6506921"/>
                  </a:lnTo>
                  <a:cubicBezTo>
                    <a:pt x="3582835" y="6506792"/>
                    <a:pt x="3605889" y="6504467"/>
                    <a:pt x="3629207" y="6503045"/>
                  </a:cubicBezTo>
                  <a:cubicBezTo>
                    <a:pt x="3652526" y="6502012"/>
                    <a:pt x="3675579" y="6499171"/>
                    <a:pt x="3698633" y="6496845"/>
                  </a:cubicBezTo>
                  <a:cubicBezTo>
                    <a:pt x="3710160" y="6495683"/>
                    <a:pt x="3721819" y="6494907"/>
                    <a:pt x="3733213" y="6493357"/>
                  </a:cubicBezTo>
                  <a:lnTo>
                    <a:pt x="3767529" y="6488707"/>
                  </a:lnTo>
                  <a:lnTo>
                    <a:pt x="3801845" y="6484057"/>
                  </a:lnTo>
                  <a:lnTo>
                    <a:pt x="3835895" y="6478116"/>
                  </a:lnTo>
                  <a:cubicBezTo>
                    <a:pt x="4017673" y="6446727"/>
                    <a:pt x="4194152" y="6390281"/>
                    <a:pt x="4364801" y="6308517"/>
                  </a:cubicBezTo>
                  <a:cubicBezTo>
                    <a:pt x="4535583" y="6227139"/>
                    <a:pt x="4700138" y="6120962"/>
                    <a:pt x="4861379" y="6000576"/>
                  </a:cubicBezTo>
                  <a:cubicBezTo>
                    <a:pt x="5022621" y="5879931"/>
                    <a:pt x="5180684" y="5745337"/>
                    <a:pt x="5341263" y="5605834"/>
                  </a:cubicBezTo>
                  <a:lnTo>
                    <a:pt x="5587301" y="5390379"/>
                  </a:lnTo>
                  <a:cubicBezTo>
                    <a:pt x="5674216" y="5315718"/>
                    <a:pt x="5761527" y="5244416"/>
                    <a:pt x="5849105" y="5176344"/>
                  </a:cubicBezTo>
                  <a:lnTo>
                    <a:pt x="5890489" y="5145260"/>
                  </a:lnTo>
                  <a:lnTo>
                    <a:pt x="5890489" y="5995323"/>
                  </a:lnTo>
                  <a:lnTo>
                    <a:pt x="5811477" y="6077819"/>
                  </a:lnTo>
                  <a:cubicBezTo>
                    <a:pt x="5654739" y="6238377"/>
                    <a:pt x="5487138" y="6396093"/>
                    <a:pt x="5301384" y="6542958"/>
                  </a:cubicBezTo>
                  <a:lnTo>
                    <a:pt x="5252008" y="6578438"/>
                  </a:lnTo>
                  <a:lnTo>
                    <a:pt x="1653730" y="6578438"/>
                  </a:lnTo>
                  <a:lnTo>
                    <a:pt x="1549768" y="6488821"/>
                  </a:lnTo>
                  <a:cubicBezTo>
                    <a:pt x="1461976" y="6409495"/>
                    <a:pt x="1378573" y="6327182"/>
                    <a:pt x="1298282" y="6243932"/>
                  </a:cubicBezTo>
                  <a:cubicBezTo>
                    <a:pt x="1278277" y="6223006"/>
                    <a:pt x="1258138" y="6202210"/>
                    <a:pt x="1237999" y="6181671"/>
                  </a:cubicBezTo>
                  <a:lnTo>
                    <a:pt x="1179967" y="6117862"/>
                  </a:lnTo>
                  <a:lnTo>
                    <a:pt x="1121936" y="6054569"/>
                  </a:lnTo>
                  <a:cubicBezTo>
                    <a:pt x="1102328" y="6033644"/>
                    <a:pt x="1084573" y="6011427"/>
                    <a:pt x="1065628" y="5990243"/>
                  </a:cubicBezTo>
                  <a:cubicBezTo>
                    <a:pt x="1028662" y="5947099"/>
                    <a:pt x="990239" y="5904991"/>
                    <a:pt x="954335" y="5861460"/>
                  </a:cubicBezTo>
                  <a:cubicBezTo>
                    <a:pt x="936050" y="5840018"/>
                    <a:pt x="917634" y="5818446"/>
                    <a:pt x="898953" y="5797393"/>
                  </a:cubicBezTo>
                  <a:cubicBezTo>
                    <a:pt x="880404" y="5776208"/>
                    <a:pt x="861325" y="5755412"/>
                    <a:pt x="842908" y="5733582"/>
                  </a:cubicBezTo>
                  <a:cubicBezTo>
                    <a:pt x="767919" y="5647942"/>
                    <a:pt x="693061" y="5561786"/>
                    <a:pt x="622442" y="5471884"/>
                  </a:cubicBezTo>
                  <a:cubicBezTo>
                    <a:pt x="551559" y="5382112"/>
                    <a:pt x="486639" y="5287430"/>
                    <a:pt x="425559" y="5190036"/>
                  </a:cubicBezTo>
                  <a:cubicBezTo>
                    <a:pt x="303668" y="4994990"/>
                    <a:pt x="200193" y="4786123"/>
                    <a:pt x="123877" y="4564210"/>
                  </a:cubicBezTo>
                  <a:cubicBezTo>
                    <a:pt x="47694" y="4342555"/>
                    <a:pt x="2249" y="4106045"/>
                    <a:pt x="130" y="3865530"/>
                  </a:cubicBezTo>
                  <a:cubicBezTo>
                    <a:pt x="-1328" y="3745403"/>
                    <a:pt x="9537" y="3624629"/>
                    <a:pt x="30602" y="3505793"/>
                  </a:cubicBezTo>
                  <a:cubicBezTo>
                    <a:pt x="51802" y="3386828"/>
                    <a:pt x="84659" y="3270059"/>
                    <a:pt x="126924" y="3157164"/>
                  </a:cubicBezTo>
                  <a:cubicBezTo>
                    <a:pt x="200457" y="2959276"/>
                    <a:pt x="271737" y="2761388"/>
                    <a:pt x="334803" y="2560530"/>
                  </a:cubicBezTo>
                  <a:lnTo>
                    <a:pt x="381176" y="2409144"/>
                  </a:lnTo>
                  <a:lnTo>
                    <a:pt x="425825" y="2255819"/>
                  </a:lnTo>
                  <a:lnTo>
                    <a:pt x="470210" y="2099523"/>
                  </a:lnTo>
                  <a:lnTo>
                    <a:pt x="492998" y="2020213"/>
                  </a:lnTo>
                  <a:lnTo>
                    <a:pt x="517509" y="1939224"/>
                  </a:lnTo>
                  <a:cubicBezTo>
                    <a:pt x="525061" y="1912485"/>
                    <a:pt x="534866" y="1884586"/>
                    <a:pt x="544007" y="1857201"/>
                  </a:cubicBezTo>
                  <a:cubicBezTo>
                    <a:pt x="553680" y="1829559"/>
                    <a:pt x="561496" y="1802304"/>
                    <a:pt x="573288" y="1774274"/>
                  </a:cubicBezTo>
                  <a:lnTo>
                    <a:pt x="606146" y="1690832"/>
                  </a:lnTo>
                  <a:cubicBezTo>
                    <a:pt x="618467" y="1663060"/>
                    <a:pt x="631716" y="1635417"/>
                    <a:pt x="644569" y="1607775"/>
                  </a:cubicBezTo>
                  <a:cubicBezTo>
                    <a:pt x="698625" y="1498368"/>
                    <a:pt x="763413" y="1391287"/>
                    <a:pt x="837874" y="1297638"/>
                  </a:cubicBezTo>
                  <a:cubicBezTo>
                    <a:pt x="910348" y="1201278"/>
                    <a:pt x="990107" y="1115897"/>
                    <a:pt x="1069602" y="1032194"/>
                  </a:cubicBezTo>
                  <a:cubicBezTo>
                    <a:pt x="1089079" y="1010624"/>
                    <a:pt x="1110012" y="990990"/>
                    <a:pt x="1130548" y="970839"/>
                  </a:cubicBezTo>
                  <a:lnTo>
                    <a:pt x="1192024" y="910129"/>
                  </a:lnTo>
                  <a:cubicBezTo>
                    <a:pt x="1212031" y="889462"/>
                    <a:pt x="1234024" y="870475"/>
                    <a:pt x="1255356" y="850841"/>
                  </a:cubicBezTo>
                  <a:lnTo>
                    <a:pt x="1319614" y="792068"/>
                  </a:lnTo>
                  <a:cubicBezTo>
                    <a:pt x="1340680" y="772176"/>
                    <a:pt x="1363469" y="753834"/>
                    <a:pt x="1385728" y="734975"/>
                  </a:cubicBezTo>
                  <a:lnTo>
                    <a:pt x="1452768" y="678528"/>
                  </a:lnTo>
                  <a:lnTo>
                    <a:pt x="1469594" y="664449"/>
                  </a:lnTo>
                  <a:lnTo>
                    <a:pt x="1487083" y="651015"/>
                  </a:lnTo>
                  <a:lnTo>
                    <a:pt x="1522193" y="624277"/>
                  </a:lnTo>
                  <a:lnTo>
                    <a:pt x="1592415" y="570671"/>
                  </a:lnTo>
                  <a:cubicBezTo>
                    <a:pt x="1640110" y="535925"/>
                    <a:pt x="1689531" y="503245"/>
                    <a:pt x="1738287" y="469402"/>
                  </a:cubicBezTo>
                  <a:cubicBezTo>
                    <a:pt x="1788634" y="438015"/>
                    <a:pt x="1839643" y="407013"/>
                    <a:pt x="1890918" y="376530"/>
                  </a:cubicBezTo>
                  <a:cubicBezTo>
                    <a:pt x="2098400" y="258209"/>
                    <a:pt x="2323503" y="166241"/>
                    <a:pt x="2555363" y="105274"/>
                  </a:cubicBezTo>
                  <a:cubicBezTo>
                    <a:pt x="2787223" y="44047"/>
                    <a:pt x="3024516" y="12013"/>
                    <a:pt x="3259291" y="3229"/>
                  </a:cubicBezTo>
                  <a:lnTo>
                    <a:pt x="3347265" y="903"/>
                  </a:ln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ACA5348F-9FF6-485F-898D-1BED7EC727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5999" y="52997"/>
              <a:ext cx="6093363" cy="6805004"/>
            </a:xfrm>
            <a:custGeom>
              <a:avLst/>
              <a:gdLst>
                <a:gd name="connsiteX0" fmla="*/ 3517682 w 5890491"/>
                <a:gd name="connsiteY0" fmla="*/ 0 h 6578439"/>
                <a:gd name="connsiteX1" fmla="*/ 5849513 w 5890491"/>
                <a:gd name="connsiteY1" fmla="*/ 841730 h 6578439"/>
                <a:gd name="connsiteX2" fmla="*/ 5890491 w 5890491"/>
                <a:gd name="connsiteY2" fmla="*/ 879061 h 6578439"/>
                <a:gd name="connsiteX3" fmla="*/ 5890491 w 5890491"/>
                <a:gd name="connsiteY3" fmla="*/ 2034114 h 6578439"/>
                <a:gd name="connsiteX4" fmla="*/ 5757065 w 5890491"/>
                <a:gd name="connsiteY4" fmla="*/ 1854938 h 6578439"/>
                <a:gd name="connsiteX5" fmla="*/ 5564060 w 5890491"/>
                <a:gd name="connsiteY5" fmla="*/ 1642182 h 6578439"/>
                <a:gd name="connsiteX6" fmla="*/ 3517551 w 5890491"/>
                <a:gd name="connsiteY6" fmla="*/ 790012 h 6578439"/>
                <a:gd name="connsiteX7" fmla="*/ 1611552 w 5890491"/>
                <a:gd name="connsiteY7" fmla="*/ 1543282 h 6578439"/>
                <a:gd name="connsiteX8" fmla="*/ 1340656 w 5890491"/>
                <a:gd name="connsiteY8" fmla="*/ 1897925 h 6578439"/>
                <a:gd name="connsiteX9" fmla="*/ 1201705 w 5890491"/>
                <a:gd name="connsiteY9" fmla="*/ 2361213 h 6578439"/>
                <a:gd name="connsiteX10" fmla="*/ 852705 w 5890491"/>
                <a:gd name="connsiteY10" fmla="*/ 3529176 h 6578439"/>
                <a:gd name="connsiteX11" fmla="*/ 863863 w 5890491"/>
                <a:gd name="connsiteY11" fmla="*/ 4437051 h 6578439"/>
                <a:gd name="connsiteX12" fmla="*/ 1413569 w 5890491"/>
                <a:gd name="connsiteY12" fmla="*/ 5357174 h 6578439"/>
                <a:gd name="connsiteX13" fmla="*/ 2339129 w 5890491"/>
                <a:gd name="connsiteY13" fmla="*/ 6143367 h 6578439"/>
                <a:gd name="connsiteX14" fmla="*/ 3439449 w 5890491"/>
                <a:gd name="connsiteY14" fmla="*/ 6420049 h 6578439"/>
                <a:gd name="connsiteX15" fmla="*/ 5251388 w 5890491"/>
                <a:gd name="connsiteY15" fmla="*/ 5349009 h 6578439"/>
                <a:gd name="connsiteX16" fmla="*/ 5657731 w 5890491"/>
                <a:gd name="connsiteY16" fmla="*/ 4959205 h 6578439"/>
                <a:gd name="connsiteX17" fmla="*/ 5836127 w 5890491"/>
                <a:gd name="connsiteY17" fmla="*/ 4792052 h 6578439"/>
                <a:gd name="connsiteX18" fmla="*/ 5890491 w 5890491"/>
                <a:gd name="connsiteY18" fmla="*/ 4738662 h 6578439"/>
                <a:gd name="connsiteX19" fmla="*/ 5890491 w 5890491"/>
                <a:gd name="connsiteY19" fmla="*/ 5821964 h 6578439"/>
                <a:gd name="connsiteX20" fmla="*/ 5802001 w 5890491"/>
                <a:gd name="connsiteY20" fmla="*/ 5907904 h 6578439"/>
                <a:gd name="connsiteX21" fmla="*/ 5294358 w 5890491"/>
                <a:gd name="connsiteY21" fmla="*/ 6397505 h 6578439"/>
                <a:gd name="connsiteX22" fmla="*/ 5077178 w 5890491"/>
                <a:gd name="connsiteY22" fmla="*/ 6578439 h 6578439"/>
                <a:gd name="connsiteX23" fmla="*/ 1567290 w 5890491"/>
                <a:gd name="connsiteY23" fmla="*/ 6578439 h 6578439"/>
                <a:gd name="connsiteX24" fmla="*/ 1508588 w 5890491"/>
                <a:gd name="connsiteY24" fmla="*/ 6535186 h 6578439"/>
                <a:gd name="connsiteX25" fmla="*/ 826498 w 5890491"/>
                <a:gd name="connsiteY25" fmla="*/ 5876034 h 6578439"/>
                <a:gd name="connsiteX26" fmla="*/ 122403 w 5890491"/>
                <a:gd name="connsiteY26" fmla="*/ 3255655 h 6578439"/>
                <a:gd name="connsiteX27" fmla="*/ 1061197 w 5890491"/>
                <a:gd name="connsiteY27" fmla="*/ 984650 h 6578439"/>
                <a:gd name="connsiteX28" fmla="*/ 3517682 w 5890491"/>
                <a:gd name="connsiteY28" fmla="*/ 0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890491" h="6578439">
                  <a:moveTo>
                    <a:pt x="3517682" y="0"/>
                  </a:moveTo>
                  <a:cubicBezTo>
                    <a:pt x="4402017" y="0"/>
                    <a:pt x="5213742" y="315483"/>
                    <a:pt x="5849513" y="841730"/>
                  </a:cubicBezTo>
                  <a:lnTo>
                    <a:pt x="5890491" y="879061"/>
                  </a:lnTo>
                  <a:lnTo>
                    <a:pt x="5890491" y="2034114"/>
                  </a:lnTo>
                  <a:lnTo>
                    <a:pt x="5757065" y="1854938"/>
                  </a:lnTo>
                  <a:cubicBezTo>
                    <a:pt x="5696443" y="1781264"/>
                    <a:pt x="5632076" y="1710299"/>
                    <a:pt x="5564060" y="1642182"/>
                  </a:cubicBezTo>
                  <a:cubicBezTo>
                    <a:pt x="5015393" y="1092636"/>
                    <a:pt x="4288592" y="790012"/>
                    <a:pt x="3517551" y="790012"/>
                  </a:cubicBezTo>
                  <a:cubicBezTo>
                    <a:pt x="2701750" y="790012"/>
                    <a:pt x="2131676" y="1015335"/>
                    <a:pt x="1611552" y="1543282"/>
                  </a:cubicBezTo>
                  <a:cubicBezTo>
                    <a:pt x="1435754" y="1721722"/>
                    <a:pt x="1375945" y="1822729"/>
                    <a:pt x="1340656" y="1897925"/>
                  </a:cubicBezTo>
                  <a:cubicBezTo>
                    <a:pt x="1289148" y="2007623"/>
                    <a:pt x="1252432" y="2155907"/>
                    <a:pt x="1201705" y="2361213"/>
                  </a:cubicBezTo>
                  <a:cubicBezTo>
                    <a:pt x="1133721" y="2635919"/>
                    <a:pt x="1040568" y="3012290"/>
                    <a:pt x="852705" y="3529176"/>
                  </a:cubicBezTo>
                  <a:cubicBezTo>
                    <a:pt x="749952" y="3811784"/>
                    <a:pt x="753584" y="4108747"/>
                    <a:pt x="863863" y="4437051"/>
                  </a:cubicBezTo>
                  <a:cubicBezTo>
                    <a:pt x="964800" y="4737438"/>
                    <a:pt x="1154869" y="5055603"/>
                    <a:pt x="1413569" y="5357174"/>
                  </a:cubicBezTo>
                  <a:cubicBezTo>
                    <a:pt x="1718326" y="5712343"/>
                    <a:pt x="2021008" y="5969404"/>
                    <a:pt x="2339129" y="6143367"/>
                  </a:cubicBezTo>
                  <a:cubicBezTo>
                    <a:pt x="2679565" y="6329577"/>
                    <a:pt x="3039591" y="6420049"/>
                    <a:pt x="3439449" y="6420049"/>
                  </a:cubicBezTo>
                  <a:cubicBezTo>
                    <a:pt x="4142246" y="6420049"/>
                    <a:pt x="4633828" y="5976251"/>
                    <a:pt x="5251388" y="5349009"/>
                  </a:cubicBezTo>
                  <a:cubicBezTo>
                    <a:pt x="5389949" y="5208364"/>
                    <a:pt x="5526047" y="5081677"/>
                    <a:pt x="5657731" y="4959205"/>
                  </a:cubicBezTo>
                  <a:cubicBezTo>
                    <a:pt x="5719520" y="4901722"/>
                    <a:pt x="5779200" y="4846206"/>
                    <a:pt x="5836127" y="4792052"/>
                  </a:cubicBezTo>
                  <a:lnTo>
                    <a:pt x="5890491" y="4738662"/>
                  </a:lnTo>
                  <a:lnTo>
                    <a:pt x="5890491" y="5821964"/>
                  </a:lnTo>
                  <a:lnTo>
                    <a:pt x="5802001" y="5907904"/>
                  </a:lnTo>
                  <a:cubicBezTo>
                    <a:pt x="5634962" y="6077456"/>
                    <a:pt x="5467509" y="6243625"/>
                    <a:pt x="5294358" y="6397505"/>
                  </a:cubicBezTo>
                  <a:lnTo>
                    <a:pt x="5077178" y="6578439"/>
                  </a:lnTo>
                  <a:lnTo>
                    <a:pt x="1567290" y="6578439"/>
                  </a:lnTo>
                  <a:lnTo>
                    <a:pt x="1508588" y="6535186"/>
                  </a:lnTo>
                  <a:cubicBezTo>
                    <a:pt x="1263991" y="6345442"/>
                    <a:pt x="1038054" y="6122666"/>
                    <a:pt x="826498" y="5876034"/>
                  </a:cubicBezTo>
                  <a:cubicBezTo>
                    <a:pt x="261613" y="5217713"/>
                    <a:pt x="-239182" y="4250314"/>
                    <a:pt x="122403" y="3255655"/>
                  </a:cubicBezTo>
                  <a:cubicBezTo>
                    <a:pt x="607497" y="1921629"/>
                    <a:pt x="393040" y="1662857"/>
                    <a:pt x="1061197" y="984650"/>
                  </a:cubicBezTo>
                  <a:cubicBezTo>
                    <a:pt x="1729484" y="306444"/>
                    <a:pt x="2498060" y="0"/>
                    <a:pt x="3517682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33B89F41-1D91-447A-88C5-8A917809FE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96000" y="52997"/>
              <a:ext cx="6093362" cy="6805004"/>
            </a:xfrm>
            <a:custGeom>
              <a:avLst/>
              <a:gdLst>
                <a:gd name="connsiteX0" fmla="*/ 5890490 w 5890490"/>
                <a:gd name="connsiteY0" fmla="*/ 5389037 h 6578439"/>
                <a:gd name="connsiteX1" fmla="*/ 5890490 w 5890490"/>
                <a:gd name="connsiteY1" fmla="*/ 5855587 h 6578439"/>
                <a:gd name="connsiteX2" fmla="*/ 5784593 w 5890490"/>
                <a:gd name="connsiteY2" fmla="*/ 5962054 h 6578439"/>
                <a:gd name="connsiteX3" fmla="*/ 5663414 w 5890490"/>
                <a:gd name="connsiteY3" fmla="*/ 6082564 h 6578439"/>
                <a:gd name="connsiteX4" fmla="*/ 5147099 w 5890490"/>
                <a:gd name="connsiteY4" fmla="*/ 6547726 h 6578439"/>
                <a:gd name="connsiteX5" fmla="*/ 5105015 w 5890490"/>
                <a:gd name="connsiteY5" fmla="*/ 6578439 h 6578439"/>
                <a:gd name="connsiteX6" fmla="*/ 4385601 w 5890490"/>
                <a:gd name="connsiteY6" fmla="*/ 6578439 h 6578439"/>
                <a:gd name="connsiteX7" fmla="*/ 4507252 w 5890490"/>
                <a:gd name="connsiteY7" fmla="*/ 6515968 h 6578439"/>
                <a:gd name="connsiteX8" fmla="*/ 4909330 w 5890490"/>
                <a:gd name="connsiteY8" fmla="*/ 6253453 h 6578439"/>
                <a:gd name="connsiteX9" fmla="*/ 5411374 w 5890490"/>
                <a:gd name="connsiteY9" fmla="*/ 5828544 h 6578439"/>
                <a:gd name="connsiteX10" fmla="*/ 5533570 w 5890490"/>
                <a:gd name="connsiteY10" fmla="*/ 5714534 h 6578439"/>
                <a:gd name="connsiteX11" fmla="*/ 5657425 w 5890490"/>
                <a:gd name="connsiteY11" fmla="*/ 5597650 h 6578439"/>
                <a:gd name="connsiteX12" fmla="*/ 3336813 w 5890490"/>
                <a:gd name="connsiteY12" fmla="*/ 499 h 6578439"/>
                <a:gd name="connsiteX13" fmla="*/ 3513674 w 5890490"/>
                <a:gd name="connsiteY13" fmla="*/ 1202 h 6578439"/>
                <a:gd name="connsiteX14" fmla="*/ 3602743 w 5890490"/>
                <a:gd name="connsiteY14" fmla="*/ 4827 h 6578439"/>
                <a:gd name="connsiteX15" fmla="*/ 3647213 w 5890490"/>
                <a:gd name="connsiteY15" fmla="*/ 6703 h 6578439"/>
                <a:gd name="connsiteX16" fmla="*/ 3691684 w 5890490"/>
                <a:gd name="connsiteY16" fmla="*/ 9453 h 6578439"/>
                <a:gd name="connsiteX17" fmla="*/ 3868927 w 5890490"/>
                <a:gd name="connsiteY17" fmla="*/ 27080 h 6578439"/>
                <a:gd name="connsiteX18" fmla="*/ 5200872 w 5890490"/>
                <a:gd name="connsiteY18" fmla="*/ 472240 h 6578439"/>
                <a:gd name="connsiteX19" fmla="*/ 5772711 w 5890490"/>
                <a:gd name="connsiteY19" fmla="*/ 866334 h 6578439"/>
                <a:gd name="connsiteX20" fmla="*/ 5890490 w 5890490"/>
                <a:gd name="connsiteY20" fmla="*/ 972426 h 6578439"/>
                <a:gd name="connsiteX21" fmla="*/ 5890490 w 5890490"/>
                <a:gd name="connsiteY21" fmla="*/ 1158576 h 6578439"/>
                <a:gd name="connsiteX22" fmla="*/ 5676045 w 5890490"/>
                <a:gd name="connsiteY22" fmla="*/ 986969 h 6578439"/>
                <a:gd name="connsiteX23" fmla="*/ 5103776 w 5890490"/>
                <a:gd name="connsiteY23" fmla="*/ 655879 h 6578439"/>
                <a:gd name="connsiteX24" fmla="*/ 4482465 w 5890490"/>
                <a:gd name="connsiteY24" fmla="*/ 440363 h 6578439"/>
                <a:gd name="connsiteX25" fmla="*/ 4402444 w 5890490"/>
                <a:gd name="connsiteY25" fmla="*/ 422111 h 6578439"/>
                <a:gd name="connsiteX26" fmla="*/ 4322423 w 5890490"/>
                <a:gd name="connsiteY26" fmla="*/ 404610 h 6578439"/>
                <a:gd name="connsiteX27" fmla="*/ 4241892 w 5890490"/>
                <a:gd name="connsiteY27" fmla="*/ 389858 h 6578439"/>
                <a:gd name="connsiteX28" fmla="*/ 4201627 w 5890490"/>
                <a:gd name="connsiteY28" fmla="*/ 382483 h 6578439"/>
                <a:gd name="connsiteX29" fmla="*/ 4161234 w 5890490"/>
                <a:gd name="connsiteY29" fmla="*/ 375857 h 6578439"/>
                <a:gd name="connsiteX30" fmla="*/ 3999280 w 5890490"/>
                <a:gd name="connsiteY30" fmla="*/ 353606 h 6578439"/>
                <a:gd name="connsiteX31" fmla="*/ 3836817 w 5890490"/>
                <a:gd name="connsiteY31" fmla="*/ 338480 h 6578439"/>
                <a:gd name="connsiteX32" fmla="*/ 3673972 w 5890490"/>
                <a:gd name="connsiteY32" fmla="*/ 330604 h 6578439"/>
                <a:gd name="connsiteX33" fmla="*/ 3511126 w 5890490"/>
                <a:gd name="connsiteY33" fmla="*/ 328978 h 6578439"/>
                <a:gd name="connsiteX34" fmla="*/ 3183142 w 5890490"/>
                <a:gd name="connsiteY34" fmla="*/ 342854 h 6578439"/>
                <a:gd name="connsiteX35" fmla="*/ 2541444 w 5890490"/>
                <a:gd name="connsiteY35" fmla="*/ 439988 h 6578439"/>
                <a:gd name="connsiteX36" fmla="*/ 1933895 w 5890490"/>
                <a:gd name="connsiteY36" fmla="*/ 650505 h 6578439"/>
                <a:gd name="connsiteX37" fmla="*/ 1378079 w 5890490"/>
                <a:gd name="connsiteY37" fmla="*/ 983905 h 6578439"/>
                <a:gd name="connsiteX38" fmla="*/ 1312967 w 5890490"/>
                <a:gd name="connsiteY38" fmla="*/ 1033660 h 6578439"/>
                <a:gd name="connsiteX39" fmla="*/ 1248364 w 5890490"/>
                <a:gd name="connsiteY39" fmla="*/ 1084413 h 6578439"/>
                <a:gd name="connsiteX40" fmla="*/ 1185163 w 5890490"/>
                <a:gd name="connsiteY40" fmla="*/ 1137168 h 6578439"/>
                <a:gd name="connsiteX41" fmla="*/ 1122852 w 5890490"/>
                <a:gd name="connsiteY41" fmla="*/ 1190922 h 6578439"/>
                <a:gd name="connsiteX42" fmla="*/ 892092 w 5890490"/>
                <a:gd name="connsiteY42" fmla="*/ 1421440 h 6578439"/>
                <a:gd name="connsiteX43" fmla="*/ 707202 w 5890490"/>
                <a:gd name="connsiteY43" fmla="*/ 1684212 h 6578439"/>
                <a:gd name="connsiteX44" fmla="*/ 670121 w 5890490"/>
                <a:gd name="connsiteY44" fmla="*/ 1756093 h 6578439"/>
                <a:gd name="connsiteX45" fmla="*/ 637630 w 5890490"/>
                <a:gd name="connsiteY45" fmla="*/ 1830724 h 6578439"/>
                <a:gd name="connsiteX46" fmla="*/ 607685 w 5890490"/>
                <a:gd name="connsiteY46" fmla="*/ 1907105 h 6578439"/>
                <a:gd name="connsiteX47" fmla="*/ 580034 w 5890490"/>
                <a:gd name="connsiteY47" fmla="*/ 1984986 h 6578439"/>
                <a:gd name="connsiteX48" fmla="*/ 481919 w 5890490"/>
                <a:gd name="connsiteY48" fmla="*/ 2304386 h 6578439"/>
                <a:gd name="connsiteX49" fmla="*/ 433881 w 5890490"/>
                <a:gd name="connsiteY49" fmla="*/ 2465399 h 6578439"/>
                <a:gd name="connsiteX50" fmla="*/ 384442 w 5890490"/>
                <a:gd name="connsiteY50" fmla="*/ 2626163 h 6578439"/>
                <a:gd name="connsiteX51" fmla="*/ 166039 w 5890490"/>
                <a:gd name="connsiteY51" fmla="*/ 3261338 h 6578439"/>
                <a:gd name="connsiteX52" fmla="*/ 56202 w 5890490"/>
                <a:gd name="connsiteY52" fmla="*/ 3910265 h 6578439"/>
                <a:gd name="connsiteX53" fmla="*/ 93664 w 5890490"/>
                <a:gd name="connsiteY53" fmla="*/ 4237292 h 6578439"/>
                <a:gd name="connsiteX54" fmla="*/ 111758 w 5890490"/>
                <a:gd name="connsiteY54" fmla="*/ 4317548 h 6578439"/>
                <a:gd name="connsiteX55" fmla="*/ 133038 w 5890490"/>
                <a:gd name="connsiteY55" fmla="*/ 4397054 h 6578439"/>
                <a:gd name="connsiteX56" fmla="*/ 157757 w 5890490"/>
                <a:gd name="connsiteY56" fmla="*/ 4475560 h 6578439"/>
                <a:gd name="connsiteX57" fmla="*/ 185153 w 5890490"/>
                <a:gd name="connsiteY57" fmla="*/ 4553066 h 6578439"/>
                <a:gd name="connsiteX58" fmla="*/ 493642 w 5890490"/>
                <a:gd name="connsiteY58" fmla="*/ 5132239 h 6578439"/>
                <a:gd name="connsiteX59" fmla="*/ 914391 w 5890490"/>
                <a:gd name="connsiteY59" fmla="*/ 5636528 h 6578439"/>
                <a:gd name="connsiteX60" fmla="*/ 1402034 w 5890490"/>
                <a:gd name="connsiteY60" fmla="*/ 6076188 h 6578439"/>
                <a:gd name="connsiteX61" fmla="*/ 1664397 w 5890490"/>
                <a:gd name="connsiteY61" fmla="*/ 6267079 h 6578439"/>
                <a:gd name="connsiteX62" fmla="*/ 1938992 w 5890490"/>
                <a:gd name="connsiteY62" fmla="*/ 6434343 h 6578439"/>
                <a:gd name="connsiteX63" fmla="*/ 2225931 w 5890490"/>
                <a:gd name="connsiteY63" fmla="*/ 6574322 h 6578439"/>
                <a:gd name="connsiteX64" fmla="*/ 2236328 w 5890490"/>
                <a:gd name="connsiteY64" fmla="*/ 6578439 h 6578439"/>
                <a:gd name="connsiteX65" fmla="*/ 1504665 w 5890490"/>
                <a:gd name="connsiteY65" fmla="*/ 6578439 h 6578439"/>
                <a:gd name="connsiteX66" fmla="*/ 1456827 w 5890490"/>
                <a:gd name="connsiteY66" fmla="*/ 6543476 h 6578439"/>
                <a:gd name="connsiteX67" fmla="*/ 1188475 w 5890490"/>
                <a:gd name="connsiteY67" fmla="*/ 6314083 h 6578439"/>
                <a:gd name="connsiteX68" fmla="*/ 721728 w 5890490"/>
                <a:gd name="connsiteY68" fmla="*/ 5798666 h 6578439"/>
                <a:gd name="connsiteX69" fmla="*/ 344175 w 5890490"/>
                <a:gd name="connsiteY69" fmla="*/ 5219495 h 6578439"/>
                <a:gd name="connsiteX70" fmla="*/ 87293 w 5890490"/>
                <a:gd name="connsiteY70" fmla="*/ 4583569 h 6578439"/>
                <a:gd name="connsiteX71" fmla="*/ 65886 w 5890490"/>
                <a:gd name="connsiteY71" fmla="*/ 4500813 h 6578439"/>
                <a:gd name="connsiteX72" fmla="*/ 47409 w 5890490"/>
                <a:gd name="connsiteY72" fmla="*/ 4417431 h 6578439"/>
                <a:gd name="connsiteX73" fmla="*/ 39000 w 5890490"/>
                <a:gd name="connsiteY73" fmla="*/ 4375677 h 6578439"/>
                <a:gd name="connsiteX74" fmla="*/ 31610 w 5890490"/>
                <a:gd name="connsiteY74" fmla="*/ 4333674 h 6578439"/>
                <a:gd name="connsiteX75" fmla="*/ 18868 w 5890490"/>
                <a:gd name="connsiteY75" fmla="*/ 4249417 h 6578439"/>
                <a:gd name="connsiteX76" fmla="*/ 646 w 5890490"/>
                <a:gd name="connsiteY76" fmla="*/ 3910265 h 6578439"/>
                <a:gd name="connsiteX77" fmla="*/ 130234 w 5890490"/>
                <a:gd name="connsiteY77" fmla="*/ 3248337 h 6578439"/>
                <a:gd name="connsiteX78" fmla="*/ 335383 w 5890490"/>
                <a:gd name="connsiteY78" fmla="*/ 2611911 h 6578439"/>
                <a:gd name="connsiteX79" fmla="*/ 487272 w 5890490"/>
                <a:gd name="connsiteY79" fmla="*/ 1958609 h 6578439"/>
                <a:gd name="connsiteX80" fmla="*/ 508550 w 5890490"/>
                <a:gd name="connsiteY80" fmla="*/ 1876227 h 6578439"/>
                <a:gd name="connsiteX81" fmla="*/ 531742 w 5890490"/>
                <a:gd name="connsiteY81" fmla="*/ 1793721 h 6578439"/>
                <a:gd name="connsiteX82" fmla="*/ 558245 w 5890490"/>
                <a:gd name="connsiteY82" fmla="*/ 1711465 h 6578439"/>
                <a:gd name="connsiteX83" fmla="*/ 590100 w 5890490"/>
                <a:gd name="connsiteY83" fmla="*/ 1630332 h 6578439"/>
                <a:gd name="connsiteX84" fmla="*/ 758680 w 5890490"/>
                <a:gd name="connsiteY84" fmla="*/ 1322433 h 6578439"/>
                <a:gd name="connsiteX85" fmla="*/ 976317 w 5890490"/>
                <a:gd name="connsiteY85" fmla="*/ 1049286 h 6578439"/>
                <a:gd name="connsiteX86" fmla="*/ 1035314 w 5890490"/>
                <a:gd name="connsiteY86" fmla="*/ 985406 h 6578439"/>
                <a:gd name="connsiteX87" fmla="*/ 1095329 w 5890490"/>
                <a:gd name="connsiteY87" fmla="*/ 922526 h 6578439"/>
                <a:gd name="connsiteX88" fmla="*/ 1157384 w 5890490"/>
                <a:gd name="connsiteY88" fmla="*/ 861271 h 6578439"/>
                <a:gd name="connsiteX89" fmla="*/ 1220841 w 5890490"/>
                <a:gd name="connsiteY89" fmla="*/ 801017 h 6578439"/>
                <a:gd name="connsiteX90" fmla="*/ 1286462 w 5890490"/>
                <a:gd name="connsiteY90" fmla="*/ 742886 h 6578439"/>
                <a:gd name="connsiteX91" fmla="*/ 1353233 w 5890490"/>
                <a:gd name="connsiteY91" fmla="*/ 685632 h 6578439"/>
                <a:gd name="connsiteX92" fmla="*/ 1369924 w 5890490"/>
                <a:gd name="connsiteY92" fmla="*/ 671256 h 6578439"/>
                <a:gd name="connsiteX93" fmla="*/ 1387380 w 5890490"/>
                <a:gd name="connsiteY93" fmla="*/ 657755 h 6578439"/>
                <a:gd name="connsiteX94" fmla="*/ 1422422 w 5890490"/>
                <a:gd name="connsiteY94" fmla="*/ 630877 h 6578439"/>
                <a:gd name="connsiteX95" fmla="*/ 1492759 w 5890490"/>
                <a:gd name="connsiteY95" fmla="*/ 577248 h 6578439"/>
                <a:gd name="connsiteX96" fmla="*/ 1528820 w 5890490"/>
                <a:gd name="connsiteY96" fmla="*/ 551496 h 6578439"/>
                <a:gd name="connsiteX97" fmla="*/ 1565390 w 5890490"/>
                <a:gd name="connsiteY97" fmla="*/ 526370 h 6578439"/>
                <a:gd name="connsiteX98" fmla="*/ 1639040 w 5890490"/>
                <a:gd name="connsiteY98" fmla="*/ 476490 h 6578439"/>
                <a:gd name="connsiteX99" fmla="*/ 1792075 w 5890490"/>
                <a:gd name="connsiteY99" fmla="*/ 384859 h 6578439"/>
                <a:gd name="connsiteX100" fmla="*/ 2455943 w 5890490"/>
                <a:gd name="connsiteY100" fmla="*/ 117836 h 6578439"/>
                <a:gd name="connsiteX101" fmla="*/ 3159952 w 5890490"/>
                <a:gd name="connsiteY101" fmla="*/ 7203 h 6578439"/>
                <a:gd name="connsiteX102" fmla="*/ 3336813 w 5890490"/>
                <a:gd name="connsiteY102" fmla="*/ 499 h 6578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</a:cxnLst>
              <a:rect l="l" t="t" r="r" b="b"/>
              <a:pathLst>
                <a:path w="5890490" h="6578439">
                  <a:moveTo>
                    <a:pt x="5890490" y="5389037"/>
                  </a:moveTo>
                  <a:lnTo>
                    <a:pt x="5890490" y="5855587"/>
                  </a:lnTo>
                  <a:lnTo>
                    <a:pt x="5784593" y="5962054"/>
                  </a:lnTo>
                  <a:cubicBezTo>
                    <a:pt x="5744454" y="6002308"/>
                    <a:pt x="5704062" y="6042436"/>
                    <a:pt x="5663414" y="6082564"/>
                  </a:cubicBezTo>
                  <a:cubicBezTo>
                    <a:pt x="5500314" y="6242577"/>
                    <a:pt x="5330970" y="6400714"/>
                    <a:pt x="5147099" y="6547726"/>
                  </a:cubicBezTo>
                  <a:lnTo>
                    <a:pt x="5105015" y="6578439"/>
                  </a:lnTo>
                  <a:lnTo>
                    <a:pt x="4385601" y="6578439"/>
                  </a:lnTo>
                  <a:lnTo>
                    <a:pt x="4507252" y="6515968"/>
                  </a:lnTo>
                  <a:cubicBezTo>
                    <a:pt x="4645901" y="6439679"/>
                    <a:pt x="4779837" y="6350961"/>
                    <a:pt x="4909330" y="6253453"/>
                  </a:cubicBezTo>
                  <a:cubicBezTo>
                    <a:pt x="5082369" y="6123567"/>
                    <a:pt x="5248145" y="5979180"/>
                    <a:pt x="5411374" y="5828544"/>
                  </a:cubicBezTo>
                  <a:cubicBezTo>
                    <a:pt x="5452149" y="5790791"/>
                    <a:pt x="5492924" y="5752788"/>
                    <a:pt x="5533570" y="5714534"/>
                  </a:cubicBezTo>
                  <a:lnTo>
                    <a:pt x="5657425" y="5597650"/>
                  </a:lnTo>
                  <a:close/>
                  <a:moveTo>
                    <a:pt x="3336813" y="499"/>
                  </a:moveTo>
                  <a:cubicBezTo>
                    <a:pt x="3395682" y="-392"/>
                    <a:pt x="3454550" y="-48"/>
                    <a:pt x="3513674" y="1202"/>
                  </a:cubicBezTo>
                  <a:lnTo>
                    <a:pt x="3602743" y="4827"/>
                  </a:lnTo>
                  <a:lnTo>
                    <a:pt x="3647213" y="6703"/>
                  </a:lnTo>
                  <a:cubicBezTo>
                    <a:pt x="3661994" y="7327"/>
                    <a:pt x="3676903" y="7703"/>
                    <a:pt x="3691684" y="9453"/>
                  </a:cubicBezTo>
                  <a:lnTo>
                    <a:pt x="3868927" y="27080"/>
                  </a:lnTo>
                  <a:cubicBezTo>
                    <a:pt x="4340645" y="85584"/>
                    <a:pt x="4795160" y="243221"/>
                    <a:pt x="5200872" y="472240"/>
                  </a:cubicBezTo>
                  <a:cubicBezTo>
                    <a:pt x="5403855" y="587124"/>
                    <a:pt x="5594988" y="719447"/>
                    <a:pt x="5772711" y="866334"/>
                  </a:cubicBezTo>
                  <a:lnTo>
                    <a:pt x="5890490" y="972426"/>
                  </a:lnTo>
                  <a:lnTo>
                    <a:pt x="5890490" y="1158576"/>
                  </a:lnTo>
                  <a:lnTo>
                    <a:pt x="5676045" y="986969"/>
                  </a:lnTo>
                  <a:cubicBezTo>
                    <a:pt x="5496587" y="857740"/>
                    <a:pt x="5304275" y="746699"/>
                    <a:pt x="5103776" y="655879"/>
                  </a:cubicBezTo>
                  <a:cubicBezTo>
                    <a:pt x="4903214" y="564747"/>
                    <a:pt x="4695006" y="492492"/>
                    <a:pt x="4482465" y="440363"/>
                  </a:cubicBezTo>
                  <a:lnTo>
                    <a:pt x="4402444" y="422111"/>
                  </a:lnTo>
                  <a:cubicBezTo>
                    <a:pt x="4375813" y="416111"/>
                    <a:pt x="4349436" y="408859"/>
                    <a:pt x="4322423" y="404610"/>
                  </a:cubicBezTo>
                  <a:lnTo>
                    <a:pt x="4241892" y="389858"/>
                  </a:lnTo>
                  <a:lnTo>
                    <a:pt x="4201627" y="382483"/>
                  </a:lnTo>
                  <a:cubicBezTo>
                    <a:pt x="4188248" y="379983"/>
                    <a:pt x="4174869" y="377483"/>
                    <a:pt x="4161234" y="375857"/>
                  </a:cubicBezTo>
                  <a:cubicBezTo>
                    <a:pt x="4107208" y="368482"/>
                    <a:pt x="4053308" y="360482"/>
                    <a:pt x="3999280" y="353606"/>
                  </a:cubicBezTo>
                  <a:cubicBezTo>
                    <a:pt x="3944999" y="348855"/>
                    <a:pt x="3890844" y="343854"/>
                    <a:pt x="3836817" y="338480"/>
                  </a:cubicBezTo>
                  <a:lnTo>
                    <a:pt x="3673972" y="330604"/>
                  </a:lnTo>
                  <a:cubicBezTo>
                    <a:pt x="3619690" y="329104"/>
                    <a:pt x="3565281" y="329604"/>
                    <a:pt x="3511126" y="328978"/>
                  </a:cubicBezTo>
                  <a:cubicBezTo>
                    <a:pt x="3402054" y="330728"/>
                    <a:pt x="3291706" y="334604"/>
                    <a:pt x="3183142" y="342854"/>
                  </a:cubicBezTo>
                  <a:cubicBezTo>
                    <a:pt x="2965505" y="358855"/>
                    <a:pt x="2750670" y="389733"/>
                    <a:pt x="2541444" y="439988"/>
                  </a:cubicBezTo>
                  <a:cubicBezTo>
                    <a:pt x="2332216" y="490117"/>
                    <a:pt x="2128850" y="559997"/>
                    <a:pt x="1933895" y="650505"/>
                  </a:cubicBezTo>
                  <a:cubicBezTo>
                    <a:pt x="1738939" y="741261"/>
                    <a:pt x="1553540" y="854146"/>
                    <a:pt x="1378079" y="983905"/>
                  </a:cubicBezTo>
                  <a:lnTo>
                    <a:pt x="1312967" y="1033660"/>
                  </a:lnTo>
                  <a:cubicBezTo>
                    <a:pt x="1291178" y="1050286"/>
                    <a:pt x="1269006" y="1066412"/>
                    <a:pt x="1248364" y="1084413"/>
                  </a:cubicBezTo>
                  <a:lnTo>
                    <a:pt x="1185163" y="1137168"/>
                  </a:lnTo>
                  <a:cubicBezTo>
                    <a:pt x="1164138" y="1154794"/>
                    <a:pt x="1142603" y="1172046"/>
                    <a:pt x="1122852" y="1190922"/>
                  </a:cubicBezTo>
                  <a:cubicBezTo>
                    <a:pt x="1041557" y="1264303"/>
                    <a:pt x="961663" y="1339309"/>
                    <a:pt x="892092" y="1421440"/>
                  </a:cubicBezTo>
                  <a:cubicBezTo>
                    <a:pt x="819589" y="1501822"/>
                    <a:pt x="759827" y="1590329"/>
                    <a:pt x="707202" y="1684212"/>
                  </a:cubicBezTo>
                  <a:cubicBezTo>
                    <a:pt x="694715" y="1708089"/>
                    <a:pt x="682227" y="1731841"/>
                    <a:pt x="670121" y="1756093"/>
                  </a:cubicBezTo>
                  <a:lnTo>
                    <a:pt x="637630" y="1830724"/>
                  </a:lnTo>
                  <a:cubicBezTo>
                    <a:pt x="626161" y="1855350"/>
                    <a:pt x="617624" y="1881603"/>
                    <a:pt x="607685" y="1907105"/>
                  </a:cubicBezTo>
                  <a:cubicBezTo>
                    <a:pt x="598128" y="1932857"/>
                    <a:pt x="588317" y="1958483"/>
                    <a:pt x="580034" y="1984986"/>
                  </a:cubicBezTo>
                  <a:cubicBezTo>
                    <a:pt x="544611" y="2089620"/>
                    <a:pt x="513393" y="2197128"/>
                    <a:pt x="481919" y="2304386"/>
                  </a:cubicBezTo>
                  <a:lnTo>
                    <a:pt x="433881" y="2465399"/>
                  </a:lnTo>
                  <a:lnTo>
                    <a:pt x="384442" y="2626163"/>
                  </a:lnTo>
                  <a:cubicBezTo>
                    <a:pt x="317672" y="2839680"/>
                    <a:pt x="243129" y="3050946"/>
                    <a:pt x="166039" y="3261338"/>
                  </a:cubicBezTo>
                  <a:cubicBezTo>
                    <a:pt x="88822" y="3468979"/>
                    <a:pt x="50850" y="3690248"/>
                    <a:pt x="56202" y="3910265"/>
                  </a:cubicBezTo>
                  <a:cubicBezTo>
                    <a:pt x="58495" y="4020274"/>
                    <a:pt x="71493" y="4129783"/>
                    <a:pt x="93664" y="4237292"/>
                  </a:cubicBezTo>
                  <a:cubicBezTo>
                    <a:pt x="99143" y="4264168"/>
                    <a:pt x="104623" y="4291045"/>
                    <a:pt x="111758" y="4317548"/>
                  </a:cubicBezTo>
                  <a:cubicBezTo>
                    <a:pt x="118384" y="4344176"/>
                    <a:pt x="124627" y="4370802"/>
                    <a:pt x="133038" y="4397054"/>
                  </a:cubicBezTo>
                  <a:cubicBezTo>
                    <a:pt x="140810" y="4423307"/>
                    <a:pt x="148456" y="4449683"/>
                    <a:pt x="157757" y="4475560"/>
                  </a:cubicBezTo>
                  <a:cubicBezTo>
                    <a:pt x="166549" y="4501562"/>
                    <a:pt x="175087" y="4527564"/>
                    <a:pt x="185153" y="4553066"/>
                  </a:cubicBezTo>
                  <a:cubicBezTo>
                    <a:pt x="262371" y="4758458"/>
                    <a:pt x="368895" y="4951974"/>
                    <a:pt x="493642" y="5132239"/>
                  </a:cubicBezTo>
                  <a:cubicBezTo>
                    <a:pt x="618389" y="5312627"/>
                    <a:pt x="760846" y="5480391"/>
                    <a:pt x="914391" y="5636528"/>
                  </a:cubicBezTo>
                  <a:cubicBezTo>
                    <a:pt x="1069081" y="5793166"/>
                    <a:pt x="1231544" y="5941677"/>
                    <a:pt x="1402034" y="6076188"/>
                  </a:cubicBezTo>
                  <a:cubicBezTo>
                    <a:pt x="1487535" y="6143320"/>
                    <a:pt x="1574565" y="6207574"/>
                    <a:pt x="1664397" y="6267079"/>
                  </a:cubicBezTo>
                  <a:cubicBezTo>
                    <a:pt x="1753592" y="6327459"/>
                    <a:pt x="1845336" y="6383088"/>
                    <a:pt x="1938992" y="6434343"/>
                  </a:cubicBezTo>
                  <a:cubicBezTo>
                    <a:pt x="2032647" y="6485659"/>
                    <a:pt x="2128309" y="6532600"/>
                    <a:pt x="2225931" y="6574322"/>
                  </a:cubicBezTo>
                  <a:lnTo>
                    <a:pt x="2236328" y="6578439"/>
                  </a:lnTo>
                  <a:lnTo>
                    <a:pt x="1504665" y="6578439"/>
                  </a:lnTo>
                  <a:lnTo>
                    <a:pt x="1456827" y="6543476"/>
                  </a:lnTo>
                  <a:cubicBezTo>
                    <a:pt x="1363554" y="6470595"/>
                    <a:pt x="1273848" y="6394340"/>
                    <a:pt x="1188475" y="6314083"/>
                  </a:cubicBezTo>
                  <a:cubicBezTo>
                    <a:pt x="1017856" y="6153445"/>
                    <a:pt x="863803" y="5979931"/>
                    <a:pt x="721728" y="5798666"/>
                  </a:cubicBezTo>
                  <a:cubicBezTo>
                    <a:pt x="579397" y="5616027"/>
                    <a:pt x="452103" y="5422511"/>
                    <a:pt x="344175" y="5219495"/>
                  </a:cubicBezTo>
                  <a:cubicBezTo>
                    <a:pt x="236505" y="5016354"/>
                    <a:pt x="147946" y="4803586"/>
                    <a:pt x="87293" y="4583569"/>
                  </a:cubicBezTo>
                  <a:cubicBezTo>
                    <a:pt x="79138" y="4556193"/>
                    <a:pt x="72639" y="4528440"/>
                    <a:pt x="65886" y="4500813"/>
                  </a:cubicBezTo>
                  <a:cubicBezTo>
                    <a:pt x="58751" y="4473311"/>
                    <a:pt x="53144" y="4445308"/>
                    <a:pt x="47409" y="4417431"/>
                  </a:cubicBezTo>
                  <a:cubicBezTo>
                    <a:pt x="44733" y="4403430"/>
                    <a:pt x="41294" y="4389679"/>
                    <a:pt x="39000" y="4375677"/>
                  </a:cubicBezTo>
                  <a:lnTo>
                    <a:pt x="31610" y="4333674"/>
                  </a:lnTo>
                  <a:cubicBezTo>
                    <a:pt x="26258" y="4305797"/>
                    <a:pt x="22563" y="4277544"/>
                    <a:pt x="18868" y="4249417"/>
                  </a:cubicBezTo>
                  <a:cubicBezTo>
                    <a:pt x="4214" y="4136784"/>
                    <a:pt x="-2158" y="4023275"/>
                    <a:pt x="646" y="3910265"/>
                  </a:cubicBezTo>
                  <a:cubicBezTo>
                    <a:pt x="5997" y="3683872"/>
                    <a:pt x="50596" y="3459605"/>
                    <a:pt x="130234" y="3248337"/>
                  </a:cubicBezTo>
                  <a:cubicBezTo>
                    <a:pt x="207961" y="3039196"/>
                    <a:pt x="278044" y="2827179"/>
                    <a:pt x="335383" y="2611911"/>
                  </a:cubicBezTo>
                  <a:cubicBezTo>
                    <a:pt x="393743" y="2396644"/>
                    <a:pt x="435792" y="2178627"/>
                    <a:pt x="487272" y="1958609"/>
                  </a:cubicBezTo>
                  <a:cubicBezTo>
                    <a:pt x="493259" y="1931107"/>
                    <a:pt x="501287" y="1903730"/>
                    <a:pt x="508550" y="1876227"/>
                  </a:cubicBezTo>
                  <a:cubicBezTo>
                    <a:pt x="516195" y="1848725"/>
                    <a:pt x="522312" y="1820972"/>
                    <a:pt x="531742" y="1793721"/>
                  </a:cubicBezTo>
                  <a:lnTo>
                    <a:pt x="558245" y="1711465"/>
                  </a:lnTo>
                  <a:cubicBezTo>
                    <a:pt x="568439" y="1684337"/>
                    <a:pt x="579652" y="1657459"/>
                    <a:pt x="590100" y="1630332"/>
                  </a:cubicBezTo>
                  <a:cubicBezTo>
                    <a:pt x="635080" y="1523075"/>
                    <a:pt x="690637" y="1417566"/>
                    <a:pt x="758680" y="1322433"/>
                  </a:cubicBezTo>
                  <a:cubicBezTo>
                    <a:pt x="824430" y="1225051"/>
                    <a:pt x="899610" y="1136168"/>
                    <a:pt x="976317" y="1049286"/>
                  </a:cubicBezTo>
                  <a:cubicBezTo>
                    <a:pt x="995049" y="1027035"/>
                    <a:pt x="1015436" y="1006533"/>
                    <a:pt x="1035314" y="985406"/>
                  </a:cubicBezTo>
                  <a:lnTo>
                    <a:pt x="1095329" y="922526"/>
                  </a:lnTo>
                  <a:cubicBezTo>
                    <a:pt x="1114953" y="901149"/>
                    <a:pt x="1136359" y="881397"/>
                    <a:pt x="1157384" y="861271"/>
                  </a:cubicBezTo>
                  <a:lnTo>
                    <a:pt x="1220841" y="801017"/>
                  </a:lnTo>
                  <a:cubicBezTo>
                    <a:pt x="1241610" y="780514"/>
                    <a:pt x="1264418" y="762014"/>
                    <a:pt x="1286462" y="742886"/>
                  </a:cubicBezTo>
                  <a:lnTo>
                    <a:pt x="1353233" y="685632"/>
                  </a:lnTo>
                  <a:lnTo>
                    <a:pt x="1369924" y="671256"/>
                  </a:lnTo>
                  <a:cubicBezTo>
                    <a:pt x="1375658" y="666631"/>
                    <a:pt x="1381520" y="662255"/>
                    <a:pt x="1387380" y="657755"/>
                  </a:cubicBezTo>
                  <a:lnTo>
                    <a:pt x="1422422" y="630877"/>
                  </a:lnTo>
                  <a:lnTo>
                    <a:pt x="1492759" y="577248"/>
                  </a:lnTo>
                  <a:cubicBezTo>
                    <a:pt x="1504355" y="567997"/>
                    <a:pt x="1516714" y="559997"/>
                    <a:pt x="1528820" y="551496"/>
                  </a:cubicBezTo>
                  <a:lnTo>
                    <a:pt x="1565390" y="526370"/>
                  </a:lnTo>
                  <a:lnTo>
                    <a:pt x="1639040" y="476490"/>
                  </a:lnTo>
                  <a:cubicBezTo>
                    <a:pt x="1689754" y="445613"/>
                    <a:pt x="1740723" y="414986"/>
                    <a:pt x="1792075" y="384859"/>
                  </a:cubicBezTo>
                  <a:cubicBezTo>
                    <a:pt x="2000282" y="268724"/>
                    <a:pt x="2224927" y="179467"/>
                    <a:pt x="2455943" y="117836"/>
                  </a:cubicBezTo>
                  <a:cubicBezTo>
                    <a:pt x="2687088" y="55957"/>
                    <a:pt x="2923964" y="21204"/>
                    <a:pt x="3159952" y="7203"/>
                  </a:cubicBezTo>
                  <a:cubicBezTo>
                    <a:pt x="3219076" y="3515"/>
                    <a:pt x="3277945" y="1389"/>
                    <a:pt x="3336813" y="49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18666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ru-RU" sz="4000" b="1">
                <a:solidFill>
                  <a:srgbClr val="FFFFFF"/>
                </a:solidFill>
              </a:rPr>
              <a:t>Творческое решение проблемной ситуации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000" dirty="0"/>
              <a:t>К </a:t>
            </a:r>
            <a:r>
              <a:rPr lang="ru-RU" sz="2000" i="1" dirty="0">
                <a:solidFill>
                  <a:srgbClr val="FF0000"/>
                </a:solidFill>
              </a:rPr>
              <a:t>познавательным ресурсам </a:t>
            </a:r>
            <a:r>
              <a:rPr lang="ru-RU" sz="2000" dirty="0"/>
              <a:t>относятся:</a:t>
            </a:r>
          </a:p>
          <a:p>
            <a:r>
              <a:rPr lang="ru-RU" sz="2000" dirty="0"/>
              <a:t>возможности интеллекта (обработка, </a:t>
            </a:r>
            <a:r>
              <a:rPr lang="ru-RU" sz="2000" dirty="0" err="1"/>
              <a:t>переструктурирование</a:t>
            </a:r>
            <a:r>
              <a:rPr lang="ru-RU" sz="2000" dirty="0"/>
              <a:t>, комбинирование информации);</a:t>
            </a:r>
          </a:p>
          <a:p>
            <a:pPr lvl="0"/>
            <a:r>
              <a:rPr lang="ru-RU" sz="2000" dirty="0"/>
              <a:t>знания (опыт, осмысление);</a:t>
            </a:r>
          </a:p>
          <a:p>
            <a:pPr lvl="0"/>
            <a:r>
              <a:rPr lang="ru-RU" sz="2000" dirty="0"/>
              <a:t>когнитивные стили (гибкость и легкость переключения с одного стиля на другой: от общего к частному, и наоборот).</a:t>
            </a:r>
          </a:p>
          <a:p>
            <a:pPr marL="0" indent="0">
              <a:buNone/>
            </a:pPr>
            <a:r>
              <a:rPr lang="ru-RU" sz="2000" dirty="0"/>
              <a:t>К </a:t>
            </a:r>
            <a:r>
              <a:rPr lang="ru-RU" sz="2000" i="1" dirty="0">
                <a:solidFill>
                  <a:srgbClr val="FF0000"/>
                </a:solidFill>
              </a:rPr>
              <a:t>волевым ресурсам </a:t>
            </a:r>
            <a:r>
              <a:rPr lang="ru-RU" sz="2000" dirty="0"/>
              <a:t>относятся:</a:t>
            </a:r>
          </a:p>
          <a:p>
            <a:pPr lvl="0"/>
            <a:r>
              <a:rPr lang="ru-RU" sz="2000" dirty="0"/>
              <a:t>личностные особенности (настойчивость, </a:t>
            </a:r>
            <a:r>
              <a:rPr lang="ru-RU" sz="2000" dirty="0" err="1"/>
              <a:t>неконсервативность</a:t>
            </a:r>
            <a:r>
              <a:rPr lang="ru-RU" sz="2000" dirty="0"/>
              <a:t>, принятие риска, открытость опыту, смелость в продвижении новых идей);</a:t>
            </a:r>
          </a:p>
          <a:p>
            <a:pPr lvl="0"/>
            <a:r>
              <a:rPr lang="ru-RU" sz="2000" dirty="0"/>
              <a:t>мотивация (внутренняя, ориентированная на решение проблемы, интерес, захваченность проблемой).</a:t>
            </a:r>
          </a:p>
        </p:txBody>
      </p:sp>
    </p:spTree>
    <p:extLst>
      <p:ext uri="{BB962C8B-B14F-4D97-AF65-F5344CB8AC3E}">
        <p14:creationId xmlns:p14="http://schemas.microsoft.com/office/powerpoint/2010/main" val="347361824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1895</Words>
  <Application>Microsoft Office PowerPoint</Application>
  <PresentationFormat>Широкоэкранный</PresentationFormat>
  <Paragraphs>126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Тема Office</vt:lpstr>
      <vt:lpstr>Ситуации повседневной жизни</vt:lpstr>
      <vt:lpstr>Ситуации повседневной жизни</vt:lpstr>
      <vt:lpstr>Основные характеристики повседневности  (И.Т. Касавин и С.П. Щавелев)</vt:lpstr>
      <vt:lpstr>Трудные ситуации повседневной жизни (нормативные)</vt:lpstr>
      <vt:lpstr>Трудные жизненные ситуации (ТЖС)</vt:lpstr>
      <vt:lpstr>Признаки ТЖС</vt:lpstr>
      <vt:lpstr>Общие принципы ТЖС</vt:lpstr>
      <vt:lpstr>Группировка ТЖС</vt:lpstr>
      <vt:lpstr>АНОМИЯ</vt:lpstr>
      <vt:lpstr>Социальная энтропия</vt:lpstr>
      <vt:lpstr>Энтропийная модель неопределенности </vt:lpstr>
      <vt:lpstr>Повседневные стрессы</vt:lpstr>
      <vt:lpstr>Эмоциональный стресс</vt:lpstr>
      <vt:lpstr>Стрессоры </vt:lpstr>
      <vt:lpstr>Проблемные ситуации повседневной жизни</vt:lpstr>
      <vt:lpstr>Проблемные ситуации повседневной жизни</vt:lpstr>
      <vt:lpstr>Виды проблемных ситуаций</vt:lpstr>
      <vt:lpstr>Презентация PowerPoint</vt:lpstr>
      <vt:lpstr>Типы поведения в проблемных ситуациях</vt:lpstr>
      <vt:lpstr>Творческое решение проблемной ситуации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Ситуации повседневной жизни</dc:title>
  <dc:creator>Lars</dc:creator>
  <cp:lastModifiedBy>Lars</cp:lastModifiedBy>
  <cp:revision>6</cp:revision>
  <dcterms:created xsi:type="dcterms:W3CDTF">2026-10-02T06:33:59Z</dcterms:created>
  <dcterms:modified xsi:type="dcterms:W3CDTF">2026-10-02T07:29:29Z</dcterms:modified>
</cp:coreProperties>
</file>