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84" d="100"/>
          <a:sy n="84" d="100"/>
        </p:scale>
        <p:origin x="86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956C-EDCB-49C1-8227-04137825729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93CAD-8FB2-4F87-8A09-D4DBC0EF4F29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483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956C-EDCB-49C1-8227-04137825729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93CAD-8FB2-4F87-8A09-D4DBC0EF4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98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956C-EDCB-49C1-8227-04137825729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93CAD-8FB2-4F87-8A09-D4DBC0EF4F29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750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956C-EDCB-49C1-8227-04137825729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93CAD-8FB2-4F87-8A09-D4DBC0EF4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679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956C-EDCB-49C1-8227-04137825729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93CAD-8FB2-4F87-8A09-D4DBC0EF4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261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956C-EDCB-49C1-8227-04137825729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93CAD-8FB2-4F87-8A09-D4DBC0EF4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451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956C-EDCB-49C1-8227-04137825729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93CAD-8FB2-4F87-8A09-D4DBC0EF4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398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C9E956C-EDCB-49C1-8227-04137825729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DC93CAD-8FB2-4F87-8A09-D4DBC0EF4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948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956C-EDCB-49C1-8227-04137825729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93CAD-8FB2-4F87-8A09-D4DBC0EF4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418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956C-EDCB-49C1-8227-04137825729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93CAD-8FB2-4F87-8A09-D4DBC0EF4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098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E956C-EDCB-49C1-8227-04137825729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93CAD-8FB2-4F87-8A09-D4DBC0EF4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222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C9E956C-EDCB-49C1-8227-04137825729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DC93CAD-8FB2-4F87-8A09-D4DBC0EF4F29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753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yandex.ru/video/preview/1076774231946744318" TargetMode="Externa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yandex.ru/video/preview/14338595549003812059" TargetMode="Externa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yandex.ru/video/preview/14414991231729427774" TargetMode="Externa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video/preview/14338595549003812059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video/preview/5948711903353855662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yandex.ru/video/preview/4730899571882029475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Частная анатомия отделов ЦНС</a:t>
            </a:r>
            <a:endParaRPr lang="ru-RU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567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1051561"/>
          </a:xfrm>
        </p:spPr>
        <p:txBody>
          <a:bodyPr/>
          <a:lstStyle/>
          <a:p>
            <a:r>
              <a:rPr lang="ru-RU" b="1" dirty="0"/>
              <a:t>Схема структур спинного мозга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1645920"/>
            <a:ext cx="3200400" cy="4659284"/>
          </a:xfrm>
        </p:spPr>
        <p:txBody>
          <a:bodyPr>
            <a:normAutofit/>
          </a:bodyPr>
          <a:lstStyle/>
          <a:p>
            <a:r>
              <a:rPr lang="ru-RU" dirty="0" smtClean="0"/>
              <a:t>А: 1 – оболочки спинного мозга; 2 – серое вещество; 3 – задний корешок; 4 – спинномозговой нерв; 5 – передний корешок; 6 – нервный узел; </a:t>
            </a:r>
          </a:p>
          <a:p>
            <a:r>
              <a:rPr lang="ru-RU" dirty="0" smtClean="0"/>
              <a:t>Б: 1 – центральный канал; 2 – задний корешок спинномозгового нерва; 3 – передний корешок спинномозгового нерва; 4 – позвоночный нервный узел; 5 – спинномозговой нерв; 6 – серое вещество; 7 – белое вещество; 8 – передняя срединная </a:t>
            </a:r>
            <a:r>
              <a:rPr lang="ru-RU" dirty="0" smtClean="0"/>
              <a:t>борозда</a:t>
            </a:r>
          </a:p>
          <a:p>
            <a:endParaRPr lang="ru-RU" dirty="0"/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yandex.ru/video/preview/1076774231946744318</a:t>
            </a:r>
            <a:r>
              <a:rPr lang="ru-RU" dirty="0" smtClean="0"/>
              <a:t>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599" y="1901952"/>
            <a:ext cx="7598601" cy="30449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31623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Сегменты спинного мозга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Спинной мозг содержит 31 сегмент:</a:t>
            </a:r>
          </a:p>
          <a:p>
            <a:r>
              <a:rPr lang="ru-RU" dirty="0"/>
              <a:t>8 шейных – C</a:t>
            </a:r>
            <a:r>
              <a:rPr lang="en-US" dirty="0"/>
              <a:t>I</a:t>
            </a:r>
            <a:r>
              <a:rPr lang="ru-RU" dirty="0"/>
              <a:t> – </a:t>
            </a:r>
            <a:r>
              <a:rPr lang="en-US" dirty="0"/>
              <a:t>CVIII </a:t>
            </a:r>
            <a:r>
              <a:rPr lang="ru-RU" dirty="0"/>
              <a:t>(от лат. </a:t>
            </a:r>
            <a:r>
              <a:rPr lang="ru-RU" dirty="0" err="1"/>
              <a:t>cervicalis</a:t>
            </a:r>
            <a:r>
              <a:rPr lang="ru-RU" dirty="0"/>
              <a:t> (шейный)), </a:t>
            </a:r>
          </a:p>
          <a:p>
            <a:r>
              <a:rPr lang="ru-RU" dirty="0"/>
              <a:t>12 грудных – </a:t>
            </a:r>
            <a:r>
              <a:rPr lang="ru-RU" dirty="0" err="1"/>
              <a:t>Th</a:t>
            </a:r>
            <a:r>
              <a:rPr lang="en-US" dirty="0"/>
              <a:t>I</a:t>
            </a:r>
            <a:r>
              <a:rPr lang="ru-RU" dirty="0"/>
              <a:t> – </a:t>
            </a:r>
            <a:r>
              <a:rPr lang="en-US" dirty="0" err="1"/>
              <a:t>ThXII</a:t>
            </a:r>
            <a:r>
              <a:rPr lang="ru-RU" dirty="0"/>
              <a:t>, (от лат. </a:t>
            </a:r>
            <a:r>
              <a:rPr lang="ru-RU" dirty="0" err="1"/>
              <a:t>thoracicus</a:t>
            </a:r>
            <a:r>
              <a:rPr lang="ru-RU" dirty="0"/>
              <a:t> (грудной),</a:t>
            </a:r>
          </a:p>
          <a:p>
            <a:r>
              <a:rPr lang="ru-RU" dirty="0"/>
              <a:t>5 поясничных – L</a:t>
            </a:r>
            <a:r>
              <a:rPr lang="en-US" dirty="0"/>
              <a:t>I</a:t>
            </a:r>
            <a:r>
              <a:rPr lang="ru-RU" dirty="0"/>
              <a:t> - </a:t>
            </a:r>
            <a:r>
              <a:rPr lang="en-US" dirty="0"/>
              <a:t>LV</a:t>
            </a:r>
            <a:r>
              <a:rPr lang="ru-RU" dirty="0"/>
              <a:t> (от лат. </a:t>
            </a:r>
            <a:r>
              <a:rPr lang="ru-RU" dirty="0" err="1"/>
              <a:t>lumbalis</a:t>
            </a:r>
            <a:r>
              <a:rPr lang="ru-RU" dirty="0"/>
              <a:t> (поясничный), </a:t>
            </a:r>
          </a:p>
          <a:p>
            <a:r>
              <a:rPr lang="ru-RU" dirty="0"/>
              <a:t>5 крестцовых – S</a:t>
            </a:r>
            <a:r>
              <a:rPr lang="en-US" dirty="0"/>
              <a:t>I</a:t>
            </a:r>
            <a:r>
              <a:rPr lang="ru-RU" dirty="0"/>
              <a:t> – </a:t>
            </a:r>
            <a:r>
              <a:rPr lang="en-US" dirty="0"/>
              <a:t>SV</a:t>
            </a:r>
            <a:r>
              <a:rPr lang="ru-RU" dirty="0"/>
              <a:t> (от лат. </a:t>
            </a:r>
            <a:r>
              <a:rPr lang="ru-RU" dirty="0" err="1"/>
              <a:t>sacralis</a:t>
            </a:r>
            <a:r>
              <a:rPr lang="ru-RU" dirty="0"/>
              <a:t> (крестцовый),</a:t>
            </a:r>
          </a:p>
          <a:p>
            <a:r>
              <a:rPr lang="ru-RU" dirty="0"/>
              <a:t>1 копчиковый – </a:t>
            </a:r>
            <a:r>
              <a:rPr lang="ru-RU" dirty="0" err="1"/>
              <a:t>Cо</a:t>
            </a:r>
            <a:r>
              <a:rPr lang="ru-RU" dirty="0"/>
              <a:t> (от лат. </a:t>
            </a:r>
            <a:r>
              <a:rPr lang="ru-RU" dirty="0" err="1"/>
              <a:t>coccygeus</a:t>
            </a:r>
            <a:r>
              <a:rPr lang="ru-RU" dirty="0"/>
              <a:t> (копчиковый). </a:t>
            </a:r>
          </a:p>
          <a:p>
            <a:r>
              <a:rPr lang="ru-RU" dirty="0"/>
              <a:t>Из каждого сегмента спинномозговые нервы, образованные объединением заднего сенсорного и переднего моторных корешков, идут в обе стороны </a:t>
            </a:r>
          </a:p>
        </p:txBody>
      </p:sp>
    </p:spTree>
    <p:extLst>
      <p:ext uri="{BB962C8B-B14F-4D97-AF65-F5344CB8AC3E}">
        <p14:creationId xmlns:p14="http://schemas.microsoft.com/office/powerpoint/2010/main" val="534500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040" y="457200"/>
            <a:ext cx="3337560" cy="229514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Схема образования спинномозговых нервов (1) и расположения спинного мозга (2)</a:t>
            </a:r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1 – мозговой конус; </a:t>
            </a:r>
          </a:p>
          <a:p>
            <a:r>
              <a:rPr lang="ru-RU" sz="1800" dirty="0" smtClean="0"/>
              <a:t>2 – паутинная оболочка спинного мозга; </a:t>
            </a:r>
          </a:p>
          <a:p>
            <a:r>
              <a:rPr lang="ru-RU" sz="1800" dirty="0" smtClean="0"/>
              <a:t>3 – </a:t>
            </a:r>
            <a:r>
              <a:rPr lang="ru-RU" sz="1800" dirty="0" err="1" smtClean="0"/>
              <a:t>подпаутинное</a:t>
            </a:r>
            <a:r>
              <a:rPr lang="ru-RU" sz="1800" dirty="0" smtClean="0"/>
              <a:t> пространство; </a:t>
            </a:r>
          </a:p>
          <a:p>
            <a:r>
              <a:rPr lang="ru-RU" sz="1800" dirty="0" smtClean="0"/>
              <a:t>4 – твердая оболочка спинного мозга; </a:t>
            </a:r>
          </a:p>
          <a:p>
            <a:r>
              <a:rPr lang="ru-RU" sz="1800" dirty="0" smtClean="0"/>
              <a:t>5 – терминальная нить; </a:t>
            </a:r>
          </a:p>
          <a:p>
            <a:r>
              <a:rPr lang="ru-RU" sz="1800" dirty="0" smtClean="0"/>
              <a:t>6, 7 – конский хвост</a:t>
            </a:r>
            <a:endParaRPr lang="ru-RU" sz="1800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960" y="1133856"/>
            <a:ext cx="7699248" cy="48188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98140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Схема </a:t>
            </a:r>
            <a:r>
              <a:rPr lang="ru-RU" b="1" dirty="0" err="1"/>
              <a:t>дерматомов</a:t>
            </a:r>
            <a:r>
              <a:rPr lang="ru-RU" b="1" dirty="0"/>
              <a:t> тела</a:t>
            </a:r>
          </a:p>
        </p:txBody>
      </p:sp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824" y="594359"/>
            <a:ext cx="7562088" cy="6172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6417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6344" y="237743"/>
            <a:ext cx="3200400" cy="138074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Схема проводящих путей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209582" y="1618488"/>
            <a:ext cx="3713924" cy="3811588"/>
          </a:xfrm>
        </p:spPr>
        <p:txBody>
          <a:bodyPr>
            <a:noAutofit/>
          </a:bodyPr>
          <a:lstStyle/>
          <a:p>
            <a:r>
              <a:rPr lang="ru-RU" sz="1600" dirty="0" smtClean="0"/>
              <a:t>1 – покрышечно-спинномозговой путь; 2 – передний корково-спинномозговой путь; 3 – передний спиноталамический путь; 4 – преддверно-спинномозговой путь; 5 – </a:t>
            </a:r>
            <a:r>
              <a:rPr lang="ru-RU" sz="1600" dirty="0" err="1" smtClean="0"/>
              <a:t>оливо</a:t>
            </a:r>
            <a:r>
              <a:rPr lang="ru-RU" sz="1600" dirty="0" smtClean="0"/>
              <a:t>-спинномозговой путь; 6 – </a:t>
            </a:r>
            <a:r>
              <a:rPr lang="ru-RU" sz="1600" dirty="0" err="1" smtClean="0"/>
              <a:t>ретикуло</a:t>
            </a:r>
            <a:r>
              <a:rPr lang="ru-RU" sz="1600" dirty="0" smtClean="0"/>
              <a:t>-спинномозговой путь; 7 – передний спиномозжечковый путь;  8 – латеральный спиноталамический путь; 9 – красноядерно-спинномозговой путь;  10 – задний спиномозжечковый путь;  11 – латеральный корково-спинномозговой путь;  12 – собственные пучки спинного мозга;  13 – клиновидный пучок;  14 – тонкий пучок;  15 – овальный пучок;  16 – задний канатик;  17 – боковой канатик;  18 – передний канатик: 19 – промежуточное вещество;  20 – задний рог;  21 – боковой рог;  22 – передний рог;  23 – задний корешок;  24 – передний корешок</a:t>
            </a:r>
          </a:p>
          <a:p>
            <a:endParaRPr lang="ru-RU" sz="1600" dirty="0"/>
          </a:p>
        </p:txBody>
      </p:sp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256" y="594360"/>
            <a:ext cx="7699248" cy="58247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51226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Строение ствола мозга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57200" y="5751576"/>
            <a:ext cx="3200400" cy="55362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yandex.ru/video/preview/14338595549003812059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484" y="594359"/>
            <a:ext cx="7368540" cy="59344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6728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9611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Функции </a:t>
            </a:r>
            <a:r>
              <a:rPr lang="ru-RU" b="1" dirty="0" err="1" smtClean="0">
                <a:solidFill>
                  <a:schemeClr val="accent1"/>
                </a:solidFill>
              </a:rPr>
              <a:t>черепномозговых</a:t>
            </a:r>
            <a:r>
              <a:rPr lang="ru-RU" b="1" dirty="0" smtClean="0">
                <a:solidFill>
                  <a:schemeClr val="accent1"/>
                </a:solidFill>
              </a:rPr>
              <a:t> нервов</a:t>
            </a:r>
            <a:endParaRPr lang="ru-RU" b="1" dirty="0">
              <a:solidFill>
                <a:schemeClr val="accent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9385215"/>
              </p:ext>
            </p:extLst>
          </p:nvPr>
        </p:nvGraphicFramePr>
        <p:xfrm>
          <a:off x="838200" y="729446"/>
          <a:ext cx="10515600" cy="5980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4296">
                  <a:extLst>
                    <a:ext uri="{9D8B030D-6E8A-4147-A177-3AD203B41FA5}">
                      <a16:colId xmlns:a16="http://schemas.microsoft.com/office/drawing/2014/main" val="1041958529"/>
                    </a:ext>
                  </a:extLst>
                </a:gridCol>
                <a:gridCol w="2350008">
                  <a:extLst>
                    <a:ext uri="{9D8B030D-6E8A-4147-A177-3AD203B41FA5}">
                      <a16:colId xmlns:a16="http://schemas.microsoft.com/office/drawing/2014/main" val="256473758"/>
                    </a:ext>
                  </a:extLst>
                </a:gridCol>
                <a:gridCol w="1380744">
                  <a:extLst>
                    <a:ext uri="{9D8B030D-6E8A-4147-A177-3AD203B41FA5}">
                      <a16:colId xmlns:a16="http://schemas.microsoft.com/office/drawing/2014/main" val="997906357"/>
                    </a:ext>
                  </a:extLst>
                </a:gridCol>
                <a:gridCol w="5940552">
                  <a:extLst>
                    <a:ext uri="{9D8B030D-6E8A-4147-A177-3AD203B41FA5}">
                      <a16:colId xmlns:a16="http://schemas.microsoft.com/office/drawing/2014/main" val="1196577460"/>
                    </a:ext>
                  </a:extLst>
                </a:gridCol>
              </a:tblGrid>
              <a:tr h="450130">
                <a:tc>
                  <a:txBody>
                    <a:bodyPr/>
                    <a:lstStyle/>
                    <a:p>
                      <a:pPr marR="571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368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Афферентный /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эфферентный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175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Специфическая функция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00691048"/>
                  </a:ext>
                </a:extLst>
              </a:tr>
              <a:tr h="2600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Обонятельный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Афферентный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Обоняние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33596450"/>
                  </a:ext>
                </a:extLst>
              </a:tr>
              <a:tr h="2600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Зрительный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Афферентный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Зрение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28626472"/>
                  </a:ext>
                </a:extLst>
              </a:tr>
              <a:tr h="26003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Глазодвигательный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Афферентный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Передача информации от глазодвигательных мышц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87422938"/>
                  </a:ext>
                </a:extLst>
              </a:tr>
              <a:tr h="260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Эфферентный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Движения глаз, сужение зрачка и изменение формы хрусталика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00085780"/>
                  </a:ext>
                </a:extLst>
              </a:tr>
              <a:tr h="45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Блоковый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Эфферентный </a:t>
                      </a:r>
                      <a:endParaRPr lang="ru-RU" sz="1400" dirty="0" smtClean="0">
                        <a:solidFill>
                          <a:srgbClr val="373435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Афферентный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Движения глаз, передача ин формации от глазодвигательных мышц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21657194"/>
                  </a:ext>
                </a:extLst>
              </a:tr>
              <a:tr h="26003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Тройничный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Афферентный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Чувствительность лица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95026148"/>
                  </a:ext>
                </a:extLst>
              </a:tr>
              <a:tr h="260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Эфферентный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Жевание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14429671"/>
                  </a:ext>
                </a:extLst>
              </a:tr>
              <a:tr h="26003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Отводящий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Афферентный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Передача информации от глазодвигательных мышц 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60888217"/>
                  </a:ext>
                </a:extLst>
              </a:tr>
              <a:tr h="260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Эфферентный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Движения глаз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76903896"/>
                  </a:ext>
                </a:extLst>
              </a:tr>
              <a:tr h="26003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VII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Лицевой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Эфферентный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Движения мимических мышц лица, выделение слюны и слез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22747995"/>
                  </a:ext>
                </a:extLst>
              </a:tr>
              <a:tr h="260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Афферентный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Вкусовая чувствительность передних 2/3 языка 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86032478"/>
                  </a:ext>
                </a:extLst>
              </a:tr>
              <a:tr h="4412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VIII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Слуховой (вестибулокохлеарный)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Афферентный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Слух, чувство равновесия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17682049"/>
                  </a:ext>
                </a:extLst>
              </a:tr>
              <a:tr h="45656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IX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Языкоглоточный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Афферентный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Вкусовая чувствительность задней 1/3 языка и неба, сведения о газовом составе артериальной крови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36137844"/>
                  </a:ext>
                </a:extLst>
              </a:tr>
              <a:tr h="260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Эфферентный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Выделение слюны, глотание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34183660"/>
                  </a:ext>
                </a:extLst>
              </a:tr>
              <a:tr h="26003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Блуждающий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Афферентный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Регуляция сокращений гладких мышц внутренних органов и выделения секретов пищеварительных желез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92700668"/>
                  </a:ext>
                </a:extLst>
              </a:tr>
              <a:tr h="260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Эфферентный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457212"/>
                  </a:ext>
                </a:extLst>
              </a:tr>
              <a:tr h="2600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XI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Добавочный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Афферентный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Передача информации от мышц шеи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42953665"/>
                  </a:ext>
                </a:extLst>
              </a:tr>
              <a:tr h="26003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XII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Подъязычный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Эфферентный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Движения языка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88512209"/>
                  </a:ext>
                </a:extLst>
              </a:tr>
              <a:tr h="260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Афферентный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734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Передача информации от мышц языка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11272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1695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Расположение </a:t>
            </a:r>
            <a:r>
              <a:rPr lang="ru-RU" b="1" dirty="0" err="1"/>
              <a:t>варолиева</a:t>
            </a:r>
            <a:r>
              <a:rPr lang="ru-RU" b="1" dirty="0"/>
              <a:t> моста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392" y="731520"/>
            <a:ext cx="7461504" cy="58155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200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1161289"/>
          </a:xfrm>
        </p:spPr>
        <p:txBody>
          <a:bodyPr/>
          <a:lstStyle/>
          <a:p>
            <a:pPr algn="ctr"/>
            <a:r>
              <a:rPr lang="ru-RU" b="1" dirty="0"/>
              <a:t>Средний мозг в разрезе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1755648"/>
            <a:ext cx="3200400" cy="4549556"/>
          </a:xfrm>
        </p:spPr>
        <p:txBody>
          <a:bodyPr>
            <a:noAutofit/>
          </a:bodyPr>
          <a:lstStyle/>
          <a:p>
            <a:r>
              <a:rPr lang="ru-RU" sz="1800" dirty="0" smtClean="0"/>
              <a:t>1 - крыша среднего мозга; </a:t>
            </a:r>
          </a:p>
          <a:p>
            <a:r>
              <a:rPr lang="ru-RU" sz="1800" dirty="0" smtClean="0"/>
              <a:t>2 – центральное серое вещество; </a:t>
            </a:r>
          </a:p>
          <a:p>
            <a:r>
              <a:rPr lang="ru-RU" sz="1800" dirty="0" smtClean="0"/>
              <a:t>3 – водопровод мозга; </a:t>
            </a:r>
          </a:p>
          <a:p>
            <a:r>
              <a:rPr lang="ru-RU" sz="1800" dirty="0" smtClean="0"/>
              <a:t>4 – покрышка; </a:t>
            </a:r>
          </a:p>
          <a:p>
            <a:r>
              <a:rPr lang="ru-RU" sz="1800" dirty="0" smtClean="0"/>
              <a:t>5 – красное ядро; </a:t>
            </a:r>
          </a:p>
          <a:p>
            <a:r>
              <a:rPr lang="ru-RU" sz="1800" dirty="0" smtClean="0"/>
              <a:t>6 – черное вещество; </a:t>
            </a:r>
          </a:p>
          <a:p>
            <a:r>
              <a:rPr lang="ru-RU" sz="1800" dirty="0" smtClean="0"/>
              <a:t>7 – ножка мозга; </a:t>
            </a:r>
          </a:p>
          <a:p>
            <a:r>
              <a:rPr lang="ru-RU" sz="1800" dirty="0" smtClean="0"/>
              <a:t>8 – глазодвигательный нерв</a:t>
            </a:r>
          </a:p>
          <a:p>
            <a:endParaRPr lang="ru-RU" sz="1800" dirty="0"/>
          </a:p>
        </p:txBody>
      </p:sp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288" y="731520"/>
            <a:ext cx="7178040" cy="5358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6140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Ядра мозжечка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3200400" cy="590204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yandex.ru/video/preview/14414991231729427774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7096" y="1469192"/>
            <a:ext cx="7994904" cy="464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99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374136" cy="2286000"/>
          </a:xfrm>
        </p:spPr>
        <p:txBody>
          <a:bodyPr/>
          <a:lstStyle/>
          <a:p>
            <a:pPr algn="ctr"/>
            <a:r>
              <a:rPr lang="ru-RU" b="1" dirty="0"/>
              <a:t>Промежуточный мозг</a:t>
            </a: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89704" y="832104"/>
            <a:ext cx="7360920" cy="5276088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3200400" cy="590204"/>
          </a:xfrm>
        </p:spPr>
        <p:txBody>
          <a:bodyPr/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yandex.ru/video/preview/14338595549003812059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8897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Расположение гипоталамуса и гипофиза</a:t>
            </a: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0672" y="1846263"/>
            <a:ext cx="6537960" cy="43625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314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Строение конечного </a:t>
            </a:r>
            <a:r>
              <a:rPr lang="ru-RU" b="1" dirty="0" smtClean="0"/>
              <a:t>мозга</a:t>
            </a:r>
            <a:br>
              <a:rPr lang="ru-RU" b="1" dirty="0" smtClean="0"/>
            </a:br>
            <a:r>
              <a:rPr lang="ru-RU" b="1" dirty="0"/>
              <a:t>Доли полушарий</a:t>
            </a: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80560" y="914400"/>
            <a:ext cx="7388352" cy="5390804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3200400" cy="590204"/>
          </a:xfrm>
        </p:spPr>
        <p:txBody>
          <a:bodyPr/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yandex.ru/video/preview/5948711903353855662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4019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097439" y="840212"/>
            <a:ext cx="4937760" cy="736282"/>
          </a:xfrm>
        </p:spPr>
        <p:txBody>
          <a:bodyPr/>
          <a:lstStyle/>
          <a:p>
            <a:r>
              <a:rPr lang="ru-RU" b="1" dirty="0"/>
              <a:t>Поля по </a:t>
            </a:r>
            <a:r>
              <a:rPr lang="ru-RU" b="1" dirty="0" err="1" smtClean="0"/>
              <a:t>Бродману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7439" y="1929384"/>
            <a:ext cx="3886041" cy="4242816"/>
          </a:xfrm>
          <a:prstGeom prst="rect">
            <a:avLst/>
          </a:prstGeom>
          <a:noFill/>
        </p:spPr>
      </p:pic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6144768" y="840212"/>
            <a:ext cx="4937760" cy="736282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Расположение пучков ассоциативных волокон белого вещества правого полушария большого мозга, медиальная поверхность: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6217920" y="5120640"/>
            <a:ext cx="4937760" cy="83989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 – пояс; 2 – верхний продольный пучок; 3 – дугообразные волокна большого мозга; 4 – нижний продольный </a:t>
            </a:r>
            <a:r>
              <a:rPr lang="ru-RU" dirty="0" smtClean="0"/>
              <a:t>пучок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838621"/>
            <a:ext cx="4543476" cy="328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195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3544"/>
            <a:ext cx="3200400" cy="38862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Комиссуральные</a:t>
            </a:r>
            <a:r>
              <a:rPr lang="ru-RU" b="1" dirty="0" smtClean="0"/>
              <a:t> </a:t>
            </a:r>
            <a:r>
              <a:rPr lang="ru-RU" b="1" dirty="0"/>
              <a:t>волокна мозолистого тела (1) и передней спайки (2) большого мозга на разрезе во фронтальной полости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720" y="1143000"/>
            <a:ext cx="7104888" cy="49286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8603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94358"/>
            <a:ext cx="3200400" cy="299009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Морфофункциональная характеристика </a:t>
            </a:r>
            <a:r>
              <a:rPr lang="ru-RU" b="1" dirty="0" err="1"/>
              <a:t>лимбической</a:t>
            </a:r>
            <a:r>
              <a:rPr lang="ru-RU" b="1" dirty="0"/>
              <a:t> системы – схема взаимодействия структур круга </a:t>
            </a:r>
            <a:r>
              <a:rPr lang="ru-RU" b="1" dirty="0" err="1"/>
              <a:t>Пейпса</a:t>
            </a:r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584448"/>
            <a:ext cx="3200400" cy="3118104"/>
          </a:xfrm>
        </p:spPr>
        <p:txBody>
          <a:bodyPr>
            <a:normAutofit/>
          </a:bodyPr>
          <a:lstStyle/>
          <a:p>
            <a:r>
              <a:rPr lang="ru-RU" dirty="0"/>
              <a:t>1 – амигдалоидная область; 2 – обонятельная система; 3 – перегородка; 4 – свод; 5 – поясная извилина; 6 – </a:t>
            </a:r>
            <a:r>
              <a:rPr lang="ru-RU" dirty="0" err="1"/>
              <a:t>гиппокамп</a:t>
            </a:r>
            <a:r>
              <a:rPr lang="ru-RU" dirty="0"/>
              <a:t>; 7 – переднее ядро таламуса; 8 – гипоталамус; 9 – </a:t>
            </a:r>
            <a:r>
              <a:rPr lang="ru-RU" dirty="0" err="1"/>
              <a:t>энторинальная</a:t>
            </a:r>
            <a:r>
              <a:rPr lang="ru-RU" dirty="0"/>
              <a:t> кора; синими стрелками обозначены морфологические связи круга </a:t>
            </a:r>
            <a:r>
              <a:rPr lang="ru-RU" dirty="0" err="1"/>
              <a:t>Пейпса</a:t>
            </a:r>
            <a:r>
              <a:rPr lang="ru-RU" dirty="0"/>
              <a:t>, фиолетовыми – связи, не входящие в </a:t>
            </a:r>
            <a:r>
              <a:rPr lang="ru-RU" dirty="0" smtClean="0"/>
              <a:t>него</a:t>
            </a:r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yandex.ru/video/preview/4730899571882029475</a:t>
            </a:r>
            <a:r>
              <a:rPr lang="ru-RU" dirty="0" smtClean="0"/>
              <a:t> </a:t>
            </a:r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326" y="923544"/>
            <a:ext cx="5621338" cy="4389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18967528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228</TotalTime>
  <Words>730</Words>
  <Application>Microsoft Office PowerPoint</Application>
  <PresentationFormat>Широкоэкранный</PresentationFormat>
  <Paragraphs>118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Calibri</vt:lpstr>
      <vt:lpstr>Calibri Light</vt:lpstr>
      <vt:lpstr>DengXian</vt:lpstr>
      <vt:lpstr>Times New Roman</vt:lpstr>
      <vt:lpstr>Ретро</vt:lpstr>
      <vt:lpstr>Частная анатомия отделов ЦНС</vt:lpstr>
      <vt:lpstr>Схема структур спинного мозга</vt:lpstr>
      <vt:lpstr>Сегменты спинного мозга</vt:lpstr>
      <vt:lpstr>Схема образования спинномозговых нервов (1) и расположения спинного мозга (2)</vt:lpstr>
      <vt:lpstr>Схема дерматомов тела</vt:lpstr>
      <vt:lpstr>Схема проводящих путей</vt:lpstr>
      <vt:lpstr>Строение ствола мозга</vt:lpstr>
      <vt:lpstr>Функции черепномозговых нервов</vt:lpstr>
      <vt:lpstr>Расположение варолиева моста</vt:lpstr>
      <vt:lpstr>Средний мозг в разрезе</vt:lpstr>
      <vt:lpstr>Ядра мозжечка</vt:lpstr>
      <vt:lpstr>Промежуточный мозг</vt:lpstr>
      <vt:lpstr>Расположение гипоталамуса и гипофиза</vt:lpstr>
      <vt:lpstr>Строение конечного мозга Доли полушарий</vt:lpstr>
      <vt:lpstr>Презентация PowerPoint</vt:lpstr>
      <vt:lpstr>Комиссуральные волокна мозолистого тела (1) и передней спайки (2) большого мозга на разрезе во фронтальной полости</vt:lpstr>
      <vt:lpstr>Морфофункциональная характеристика лимбической системы – схема взаимодействия структур круга Пейпса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Частная анатомия отделов ЦНС</dc:title>
  <dc:creator>ASTU</dc:creator>
  <cp:lastModifiedBy>ASTU</cp:lastModifiedBy>
  <cp:revision>13</cp:revision>
  <dcterms:created xsi:type="dcterms:W3CDTF">2026-09-17T11:40:59Z</dcterms:created>
  <dcterms:modified xsi:type="dcterms:W3CDTF">2026-09-28T10:50:34Z</dcterms:modified>
</cp:coreProperties>
</file>