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1" r:id="rId9"/>
    <p:sldId id="272" r:id="rId10"/>
    <p:sldId id="273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95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2" r:id="rId27"/>
    <p:sldId id="291" r:id="rId28"/>
    <p:sldId id="293" r:id="rId29"/>
    <p:sldId id="294" r:id="rId30"/>
    <p:sldId id="264" r:id="rId3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9E"/>
    <a:srgbClr val="8E65D9"/>
    <a:srgbClr val="8C8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2190" y="-8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333-1\Desktop\&#1069;&#1082;&#1089;&#1077;&#1083;&#1100;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333-1\Desktop\&#1069;&#1082;&#1089;&#1077;&#1083;&#1100;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2.6463265768232616E-2"/>
          <c:y val="9.4046272219958468E-2"/>
          <c:w val="0.9470734684635348"/>
          <c:h val="0.7526484451863907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FE5-4B6A-9F6C-3FC2B301F7F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FE5-4B6A-9F6C-3FC2B301F7F5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FE5-4B6A-9F6C-3FC2B301F7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FE5-4B6A-9F6C-3FC2B301F7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Лист1!$D$16:$D$19</c:f>
              <c:strCache>
                <c:ptCount val="4"/>
                <c:pt idx="0">
                  <c:v>Нафта</c:v>
                </c:pt>
                <c:pt idx="1">
                  <c:v>СУГ</c:v>
                </c:pt>
                <c:pt idx="2">
                  <c:v>Этан</c:v>
                </c:pt>
                <c:pt idx="3">
                  <c:v>Прочее</c:v>
                </c:pt>
              </c:strCache>
            </c:strRef>
          </c:cat>
          <c:val>
            <c:numRef>
              <c:f>Лист1!$C$16:$C$19</c:f>
              <c:numCache>
                <c:formatCode>General</c:formatCode>
                <c:ptCount val="4"/>
                <c:pt idx="0">
                  <c:v>63.1</c:v>
                </c:pt>
                <c:pt idx="1">
                  <c:v>19.7</c:v>
                </c:pt>
                <c:pt idx="2">
                  <c:v>14.1</c:v>
                </c:pt>
                <c:pt idx="3">
                  <c:v>3.1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FE5-4B6A-9F6C-3FC2B301F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6350" cap="rnd" cmpd="sng" algn="ctr">
      <a:solidFill>
        <a:srgbClr val="00B2FD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6708941273704977E-2"/>
          <c:y val="0.1066713600805307"/>
          <c:w val="0.96272578844709988"/>
          <c:h val="0.7726954259284355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A5-40D9-843A-13D36ED5B63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A5-40D9-843A-13D36ED5B63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FA5-40D9-843A-13D36ED5B631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FA5-40D9-843A-13D36ED5B6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Лист1!$G$16:$G$19</c:f>
              <c:strCache>
                <c:ptCount val="4"/>
                <c:pt idx="0">
                  <c:v>Нафта</c:v>
                </c:pt>
                <c:pt idx="1">
                  <c:v>СУГ</c:v>
                </c:pt>
                <c:pt idx="2">
                  <c:v>ШФЛУ</c:v>
                </c:pt>
                <c:pt idx="3">
                  <c:v>Этан</c:v>
                </c:pt>
              </c:strCache>
            </c:strRef>
          </c:cat>
          <c:val>
            <c:numRef>
              <c:f>Лист1!$F$16:$F$19</c:f>
              <c:numCache>
                <c:formatCode>General</c:formatCode>
                <c:ptCount val="4"/>
                <c:pt idx="0">
                  <c:v>63.3</c:v>
                </c:pt>
                <c:pt idx="1">
                  <c:v>14.7</c:v>
                </c:pt>
                <c:pt idx="2">
                  <c:v>13.3</c:v>
                </c:pt>
                <c:pt idx="3">
                  <c:v>8.6999999999999993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FA5-40D9-843A-13D36ED5B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3175" cap="rnd" cmpd="sng" algn="ctr">
      <a:solidFill>
        <a:srgbClr val="00B2FD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4FA5A-0D89-49FF-9798-E8B2624A44B9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FA9D3-1976-48BE-8333-065D5A9AB0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35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49336-11CC-4327-84AC-9482D4B06430}" type="datetime1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42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D011-77F0-4961-B32A-089E5D784091}" type="datetime1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2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B27A-7C82-4EF9-86F0-C4DE42140362}" type="datetime1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2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7049-9424-49D2-ABDA-C6544F41F7D7}" type="datetime1">
              <a:rPr lang="ru-RU" smtClean="0"/>
              <a:t>27.09.2026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5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6FB0-7317-4DB6-B825-D03A0A0BF33A}" type="datetime1">
              <a:rPr lang="ru-RU" smtClean="0"/>
              <a:t>27.09.2026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1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FF24B-0F64-480F-BFBD-92962F1CFE1B}" type="datetime1">
              <a:rPr lang="ru-RU" smtClean="0"/>
              <a:t>27.09.2026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5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B3F-E12C-42C2-80D8-46AB25FB7869}" type="datetime1">
              <a:rPr lang="ru-RU" smtClean="0"/>
              <a:t>27.09.2026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4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F5BBB-96E2-4C6A-8030-4BCE096ECBF8}" type="datetime1">
              <a:rPr lang="ru-RU" smtClean="0"/>
              <a:t>27.09.2026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13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309F-CDC6-4AA4-9ED7-6E11752C77A3}" type="datetime1">
              <a:rPr lang="ru-RU" smtClean="0"/>
              <a:t>27.09.2026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52F4-78AC-403B-A269-5C64F8A3388A}" type="datetime1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89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41B4C-307E-4FA5-B19C-EACB3856B7A2}" type="datetime1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4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Макет технологической схе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5770" y="848916"/>
            <a:ext cx="8272463" cy="3531394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12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5769" y="4400551"/>
            <a:ext cx="8272338" cy="41738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2"/>
                </a:solidFill>
                <a:latin typeface="Golos Text" panose="020B0503020202020204" pitchFamily="34" charset="0"/>
                <a:ea typeface="Golos Text" panose="020B0503020202020204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C5C5D-39F2-4F23-B366-AD310E96EF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867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10287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485900"/>
            <a:ext cx="8229600" cy="30861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67FAB-67AB-40DC-B6DB-55A8E0EE17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533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F1B94-FA34-4E85-AF06-6C8D15046DD7}" type="datetime1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9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9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" y="0"/>
            <a:ext cx="9144001" cy="5143500"/>
            <a:chOff x="-1" y="0"/>
            <a:chExt cx="9144001" cy="5143500"/>
          </a:xfrm>
        </p:grpSpPr>
        <p:pic>
          <p:nvPicPr>
            <p:cNvPr id="1026" name="Picture 2" descr="F:\WORK\АГТУ\Общая\ФОН РОМБЫ\Обложка темн.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06" r="638"/>
            <a:stretch/>
          </p:blipFill>
          <p:spPr bwMode="auto">
            <a:xfrm>
              <a:off x="-1" y="0"/>
              <a:ext cx="914400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-1" y="0"/>
              <a:ext cx="9144001" cy="5143500"/>
            </a:xfrm>
            <a:prstGeom prst="rect">
              <a:avLst/>
            </a:prstGeom>
            <a:solidFill>
              <a:srgbClr val="00359E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8" name="Picture 4" descr="F:\WORK\АГТУ\Общая\новый бренндбук\Мокапы\доп\BB_АГТУ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14" y="889513"/>
            <a:ext cx="3671169" cy="336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9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707654"/>
            <a:ext cx="7291118" cy="10849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5 Пиролиз</a:t>
            </a:r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163" y="3029144"/>
            <a:ext cx="3120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Проф. Пивоварова Н.А</a:t>
            </a:r>
          </a:p>
        </p:txBody>
      </p:sp>
      <p:pic>
        <p:nvPicPr>
          <p:cNvPr id="19" name="Picture 3" descr="F:\WORK\АГТУ\Общая\новый бренндбук\Мокапы\доп\BB_двАГТ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999"/>
          <a:stretch/>
        </p:blipFill>
        <p:spPr bwMode="auto">
          <a:xfrm rot="16200000">
            <a:off x="4351187" y="371224"/>
            <a:ext cx="423037" cy="91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WORK\АГТУ\Общая\новый бренндбук\Мокапы\доп\ыыыы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95" y="510381"/>
            <a:ext cx="3275625" cy="54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WORK\АГТУ\Общая\новый бренндбук\Мокапы\доп\Безымяннффффф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17" y="347645"/>
            <a:ext cx="1791700" cy="87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WORK\АГТУ\Общая\новый бренндбук\Мокапы\доп\Roll Up 20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519649"/>
            <a:ext cx="3712450" cy="364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236502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2311772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3435846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77"/>
            <a:ext cx="8229600" cy="66590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ru-RU" sz="3200" dirty="0" smtClean="0">
                <a:solidFill>
                  <a:schemeClr val="tx2"/>
                </a:solidFill>
              </a:rPr>
              <a:t>НАЗНАЧЕНИЕ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789385"/>
            <a:ext cx="8856662" cy="4050506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ru-RU" altLang="ru-RU" sz="2400" b="1" dirty="0" smtClean="0"/>
              <a:t>Пиролиз </a:t>
            </a:r>
            <a:r>
              <a:rPr lang="ru-RU" altLang="ru-RU" sz="2400" dirty="0" smtClean="0"/>
              <a:t>предназначен для получения углеводородного газа, обогащённого непредельными углеводородами. Регулированием параметров процесса  может быть достигнут максимальный выход либо этилена, либо пропилена, либо бутиленов и бутадиена.</a:t>
            </a:r>
            <a:br>
              <a:rPr lang="ru-RU" altLang="ru-RU" sz="2400" dirty="0" smtClean="0"/>
            </a:br>
            <a:r>
              <a:rPr lang="ru-RU" altLang="ru-RU" sz="2400" dirty="0" smtClean="0"/>
              <a:t>Смолы пиролиза также представляют практический интерес.</a:t>
            </a:r>
          </a:p>
          <a:p>
            <a:pPr eaLnBrk="1" hangingPunct="1">
              <a:defRPr/>
            </a:pPr>
            <a:r>
              <a:rPr lang="ru-RU" altLang="ru-RU" sz="2400" dirty="0" smtClean="0"/>
              <a:t>Это наиболее жёсткая форма термического крекинга.</a:t>
            </a:r>
          </a:p>
          <a:p>
            <a:pPr eaLnBrk="1" hangingPunct="1">
              <a:defRPr/>
            </a:pPr>
            <a:r>
              <a:rPr lang="ru-RU" sz="2400" dirty="0" smtClean="0"/>
              <a:t>По </a:t>
            </a:r>
            <a:r>
              <a:rPr lang="ru-RU" sz="2400" dirty="0"/>
              <a:t>итогам 2024 года, потребление в России пяти крупнотоннажных полимеров (ПЭ, ПП, ПВХ, ПЭТФ и ПС) достигло 7,4 млн тонн.</a:t>
            </a:r>
            <a:r>
              <a:rPr lang="ru-RU" altLang="ru-RU" sz="2400" dirty="0"/>
              <a:t/>
            </a:r>
            <a:br>
              <a:rPr lang="ru-RU" altLang="ru-RU" sz="2400" dirty="0"/>
            </a:br>
            <a:r>
              <a:rPr lang="ru-RU" altLang="ru-RU" sz="2400" dirty="0" smtClean="0"/>
              <a:t>ПЭ – полиэтилен; ПП – полипропилен; </a:t>
            </a:r>
            <a:r>
              <a:rPr lang="ru-RU" sz="2400" dirty="0">
                <a:effectLst/>
              </a:rPr>
              <a:t>ПС - полистирол </a:t>
            </a:r>
            <a:endParaRPr lang="ru-RU" altLang="ru-RU" sz="2400" dirty="0" smtClean="0"/>
          </a:p>
          <a:p>
            <a:pPr eaLnBrk="1" hangingPunct="1">
              <a:defRPr/>
            </a:pPr>
            <a:r>
              <a:rPr lang="ru-RU" altLang="ru-RU" sz="2400" dirty="0" smtClean="0"/>
              <a:t>ПВХ – </a:t>
            </a:r>
            <a:r>
              <a:rPr lang="ru-RU" altLang="ru-RU" sz="2400" dirty="0" err="1" smtClean="0"/>
              <a:t>поливинихлорид</a:t>
            </a:r>
            <a:r>
              <a:rPr lang="ru-RU" altLang="ru-RU" sz="2400" dirty="0" smtClean="0"/>
              <a:t>; ПЭТФ – </a:t>
            </a:r>
            <a:r>
              <a:rPr lang="ru-RU" sz="2400" dirty="0">
                <a:effectLst/>
              </a:rPr>
              <a:t>полиэтилентерефталат;  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73A996-59AE-4BD4-9D3F-9B47512E6A9C}" type="slidenum">
              <a:rPr lang="ru-RU" altLang="ru-RU" sz="2000" smtClean="0"/>
              <a:pPr>
                <a:defRPr/>
              </a:pPr>
              <a:t>3</a:t>
            </a:fld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234817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66556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МИРОВОЙ РЫНОК ЭТИЛЕНА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1" y="1206104"/>
            <a:ext cx="7704857" cy="3687365"/>
          </a:xfr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6DE3D6-548F-4CAC-A871-4815B685FB3D}" type="slidenum">
              <a:rPr lang="ru-RU" altLang="ru-RU" sz="2000" smtClean="0"/>
              <a:pPr>
                <a:defRPr/>
              </a:pPr>
              <a:t>4</a:t>
            </a:fld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142479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dirty="0">
                <a:solidFill>
                  <a:schemeClr val="tx2"/>
                </a:solidFill>
              </a:rPr>
              <a:t>СОСТОЯНИЕ </a:t>
            </a:r>
            <a:r>
              <a:rPr lang="ru-RU" sz="3200" dirty="0" smtClean="0">
                <a:solidFill>
                  <a:schemeClr val="tx2"/>
                </a:solidFill>
              </a:rPr>
              <a:t>ПРОЦЕССА ПИРОЛИЗА </a:t>
            </a:r>
            <a:r>
              <a:rPr lang="ru-RU" sz="3200" dirty="0">
                <a:solidFill>
                  <a:schemeClr val="tx2"/>
                </a:solidFill>
              </a:rPr>
              <a:t>В РФ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7544" y="915566"/>
            <a:ext cx="8229600" cy="3672408"/>
          </a:xfr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ru-RU" altLang="ru-RU" sz="2000" dirty="0" smtClean="0"/>
              <a:t>В России установки пиролиза имеются на 10 предприятиях суммарной мощностью около 4,38 млн т/год. Мощности </a:t>
            </a:r>
            <a:r>
              <a:rPr lang="ru-RU" altLang="ru-RU" sz="2000" dirty="0" err="1" smtClean="0"/>
              <a:t>пиролизных</a:t>
            </a:r>
            <a:r>
              <a:rPr lang="ru-RU" altLang="ru-RU" sz="2000" dirty="0" smtClean="0"/>
              <a:t> установок в РФ 300-600 тыс. </a:t>
            </a:r>
            <a:r>
              <a:rPr lang="ru-RU" altLang="ru-RU" sz="2000" dirty="0" smtClean="0"/>
              <a:t>т/год, в мире до 1 млн </a:t>
            </a:r>
            <a:r>
              <a:rPr lang="ru-RU" altLang="ru-RU" sz="2000" dirty="0" smtClean="0"/>
              <a:t>т/год. 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ru-RU" sz="2000" dirty="0" smtClean="0"/>
              <a:t>Планируется </a:t>
            </a:r>
            <a:r>
              <a:rPr lang="ru-RU" sz="2000" dirty="0"/>
              <a:t>строительство шести кластеров общей мощность более 3 млн т/год</a:t>
            </a:r>
          </a:p>
          <a:p>
            <a:pPr>
              <a:lnSpc>
                <a:spcPct val="110000"/>
              </a:lnSpc>
              <a:spcBef>
                <a:spcPts val="0"/>
              </a:spcBef>
              <a:defRPr/>
            </a:pPr>
            <a:r>
              <a:rPr lang="ru-RU" sz="2000" dirty="0"/>
              <a:t>Рост потребности:</a:t>
            </a:r>
          </a:p>
          <a:p>
            <a:pPr>
              <a:lnSpc>
                <a:spcPct val="110000"/>
              </a:lnSpc>
              <a:spcBef>
                <a:spcPts val="0"/>
              </a:spcBef>
              <a:defRPr/>
            </a:pPr>
            <a:r>
              <a:rPr lang="ru-RU" sz="2000" dirty="0"/>
              <a:t>Этилен </a:t>
            </a:r>
            <a:r>
              <a:rPr lang="ru-RU" sz="2000" dirty="0" smtClean="0"/>
              <a:t>–  </a:t>
            </a:r>
            <a:r>
              <a:rPr lang="ru-RU" sz="2000" dirty="0"/>
              <a:t>4,9 % в год</a:t>
            </a:r>
          </a:p>
          <a:p>
            <a:pPr>
              <a:lnSpc>
                <a:spcPct val="110000"/>
              </a:lnSpc>
              <a:spcBef>
                <a:spcPts val="0"/>
              </a:spcBef>
              <a:defRPr/>
            </a:pPr>
            <a:r>
              <a:rPr lang="ru-RU" sz="2000" dirty="0" smtClean="0"/>
              <a:t>Пропилен – </a:t>
            </a:r>
            <a:r>
              <a:rPr lang="ru-RU" sz="2000" dirty="0"/>
              <a:t>4,7 % в год</a:t>
            </a:r>
          </a:p>
          <a:p>
            <a:pPr>
              <a:lnSpc>
                <a:spcPct val="110000"/>
              </a:lnSpc>
              <a:spcBef>
                <a:spcPts val="0"/>
              </a:spcBef>
              <a:defRPr/>
            </a:pPr>
            <a:r>
              <a:rPr lang="ru-RU" sz="2000" dirty="0"/>
              <a:t>Годовой мировой объём (млн т/год) производства этилена – 130, пропилена – 48 </a:t>
            </a:r>
            <a:endParaRPr lang="ru-RU" sz="2000" dirty="0" smtClean="0"/>
          </a:p>
          <a:p>
            <a:pPr>
              <a:lnSpc>
                <a:spcPct val="110000"/>
              </a:lnSpc>
              <a:spcBef>
                <a:spcPts val="0"/>
              </a:spcBef>
              <a:defRPr/>
            </a:pPr>
            <a:r>
              <a:rPr lang="ru-RU" altLang="ru-RU" sz="2000" dirty="0" smtClean="0"/>
              <a:t>Небольших </a:t>
            </a:r>
            <a:r>
              <a:rPr lang="ru-RU" altLang="ru-RU" sz="2000" dirty="0"/>
              <a:t>коммерческих </a:t>
            </a:r>
            <a:r>
              <a:rPr lang="ru-RU" altLang="ru-RU" sz="2000" dirty="0"/>
              <a:t>установках пиролиза для переработки отходов (резиновых шин, пластика, </a:t>
            </a:r>
            <a:r>
              <a:rPr lang="ru-RU" altLang="ru-RU" sz="2000" dirty="0" err="1"/>
              <a:t>нефтешламов</a:t>
            </a:r>
            <a:r>
              <a:rPr lang="ru-RU" altLang="ru-RU" sz="2000" dirty="0"/>
              <a:t>, </a:t>
            </a:r>
            <a:r>
              <a:rPr lang="ru-RU" altLang="ru-RU" sz="2000" dirty="0" smtClean="0"/>
              <a:t>древесины) </a:t>
            </a:r>
            <a:r>
              <a:rPr lang="ru-RU" altLang="ru-RU" sz="2000" dirty="0" smtClean="0">
                <a:latin typeface="Times New Roman"/>
                <a:cs typeface="Times New Roman"/>
              </a:rPr>
              <a:t>&gt;</a:t>
            </a:r>
            <a:r>
              <a:rPr lang="ru-RU" altLang="ru-RU" sz="2000" dirty="0" smtClean="0"/>
              <a:t>150</a:t>
            </a:r>
            <a:endParaRPr lang="ru-RU" altLang="ru-RU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ru-RU" altLang="ru-RU" sz="2000" dirty="0" smtClean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16416" y="5143500"/>
            <a:ext cx="2133600" cy="357188"/>
          </a:xfrm>
        </p:spPr>
        <p:txBody>
          <a:bodyPr/>
          <a:lstStyle/>
          <a:p>
            <a:pPr>
              <a:defRPr/>
            </a:pPr>
            <a:fld id="{10EF5D68-1980-48AC-8224-F9C6052CA4C7}" type="slidenum">
              <a:rPr lang="ru-RU" altLang="ru-RU" sz="2000" smtClean="0"/>
              <a:pPr>
                <a:defRPr/>
              </a:pPr>
              <a:t>5</a:t>
            </a:fld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246070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70958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ДОЛЯ НПЗ В ПРОИЗВОДСТВЕ БАЗОВЫХ НИЗШИХ ОЛЕФИНОВ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95536" y="915566"/>
            <a:ext cx="4040188" cy="479822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defRPr/>
            </a:pPr>
            <a:r>
              <a:rPr lang="ru-RU" dirty="0" smtClean="0"/>
              <a:t>Диаграмма производства этилена</a:t>
            </a:r>
          </a:p>
        </p:txBody>
      </p:sp>
      <p:pic>
        <p:nvPicPr>
          <p:cNvPr id="717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1336995"/>
            <a:ext cx="3888432" cy="3742717"/>
          </a:xfrm>
          <a:noFill/>
        </p:spPr>
      </p:pic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572000" y="843558"/>
            <a:ext cx="4248150" cy="47982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ru-RU" dirty="0" smtClean="0"/>
              <a:t>Диаграмма производства пропилена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71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989" y="1389949"/>
            <a:ext cx="4176464" cy="3562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4F61C-04E8-4C72-AFD4-BD274FB24DF0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164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884027"/>
              </p:ext>
            </p:extLst>
          </p:nvPr>
        </p:nvGraphicFramePr>
        <p:xfrm>
          <a:off x="251520" y="627534"/>
          <a:ext cx="8208962" cy="4306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39873"/>
                <a:gridCol w="1956860"/>
                <a:gridCol w="2412229"/>
              </a:tblGrid>
              <a:tr h="580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Компания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Мощность по этилену, тыс. т/год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Мощность по пропилену, тыс. т/год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22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ОАО «Нижнекамскнефтехим»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22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ОАО «Казаньоргсинтез»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22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ООО «</a:t>
                      </a:r>
                      <a:r>
                        <a:rPr lang="ru-RU" sz="1600" dirty="0" err="1">
                          <a:effectLst/>
                        </a:rPr>
                        <a:t>Ставролен</a:t>
                      </a:r>
                      <a:r>
                        <a:rPr lang="ru-RU" sz="1600" dirty="0">
                          <a:effectLst/>
                        </a:rPr>
                        <a:t>»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22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ОАО «Салаватнефтеоргсинтез»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22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ОАО «Ангарская НХК»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22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ЗАО «Сибур-Нефтехим»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22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ОАО «Томский НХЗ»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22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ОАО «Уфаоргсинтез»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388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ООО «Нефтехимия» (Самарская обл.)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22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ЗАО «Сибур-Химпром»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22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ОАО «Московский НПЗ»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22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ОАО «Омский каучук»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  <a:tr h="217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1403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7143" marB="7143" anchor="ctr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23478"/>
            <a:ext cx="8229600" cy="57606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dirty="0" smtClean="0">
                <a:solidFill>
                  <a:schemeClr val="tx2"/>
                </a:solidFill>
              </a:rPr>
              <a:t>КРУПНЕЙШИЕ</a:t>
            </a:r>
            <a:r>
              <a:rPr lang="ru-RU" sz="2800" dirty="0" smtClean="0"/>
              <a:t> </a:t>
            </a:r>
            <a:r>
              <a:rPr lang="ru-RU" sz="3600" dirty="0" smtClean="0">
                <a:solidFill>
                  <a:schemeClr val="tx2"/>
                </a:solidFill>
              </a:rPr>
              <a:t>КОМПАНИИ РФ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61F2A-A58D-4831-9F79-ADCC27C18E0D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548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95486"/>
            <a:ext cx="8229600" cy="43204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3200" dirty="0" smtClean="0">
                <a:solidFill>
                  <a:schemeClr val="tx2"/>
                </a:solidFill>
              </a:rPr>
              <a:t>СЫРЬЁ </a:t>
            </a:r>
            <a:endParaRPr lang="ru-RU" altLang="ru-RU" sz="3200" dirty="0">
              <a:solidFill>
                <a:schemeClr val="tx2"/>
              </a:solidFill>
            </a:endParaRP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13235"/>
            <a:ext cx="8075612" cy="324088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Газообразные углеводороды – этан, бутан, пропан и их смеси.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/>
              <a:t>Ш</a:t>
            </a:r>
            <a:r>
              <a:rPr lang="ru-RU" altLang="ru-RU" sz="2800" dirty="0" smtClean="0"/>
              <a:t>ирокая фракция лёгких углеводородов (ШФЛУ)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Жидкое сырьё: легкие фракции - прямогонный бензин, бензин-</a:t>
            </a:r>
            <a:r>
              <a:rPr lang="ru-RU" altLang="ru-RU" sz="2800" dirty="0" err="1" smtClean="0"/>
              <a:t>рафинат</a:t>
            </a:r>
            <a:r>
              <a:rPr lang="ru-RU" altLang="ru-RU" sz="2800" dirty="0" smtClean="0"/>
              <a:t> с установок экстракции ароматических углеводородов;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Тяжёлые фракции – дизельные фракции и вакуумный газойль.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B35625-1862-4E16-A4F9-E0D03419049E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468986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05979"/>
            <a:ext cx="8856984" cy="4935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Современная мировая структура сырья пиролиза</a:t>
            </a:r>
          </a:p>
        </p:txBody>
      </p:sp>
      <p:sp>
        <p:nvSpPr>
          <p:cNvPr id="4" name="Номер слайда 3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07D691E4-ACF7-4CD4-AD83-1E5DBC461542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11" name="Диаграмма 10">
            <a:extLst>
              <a:ext uri="{FF2B5EF4-FFF2-40B4-BE49-F238E27FC236}"/>
            </a:extLst>
          </p:cNvPr>
          <p:cNvGraphicFramePr>
            <a:graphicFrameLocks/>
          </p:cNvGraphicFramePr>
          <p:nvPr/>
        </p:nvGraphicFramePr>
        <p:xfrm>
          <a:off x="3790425" y="1309542"/>
          <a:ext cx="2315811" cy="3325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>
            <a:extLst>
              <a:ext uri="{FF2B5EF4-FFF2-40B4-BE49-F238E27FC236}"/>
            </a:extLst>
          </p:cNvPr>
          <p:cNvGraphicFramePr>
            <a:graphicFrameLocks/>
          </p:cNvGraphicFramePr>
          <p:nvPr/>
        </p:nvGraphicFramePr>
        <p:xfrm>
          <a:off x="6384762" y="1309542"/>
          <a:ext cx="2315811" cy="3325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70" name="TextBox 13"/>
          <p:cNvSpPr txBox="1">
            <a:spLocks noChangeArrowheads="1"/>
          </p:cNvSpPr>
          <p:nvPr/>
        </p:nvSpPr>
        <p:spPr bwMode="auto">
          <a:xfrm>
            <a:off x="3790951" y="871538"/>
            <a:ext cx="2322513" cy="584775"/>
          </a:xfrm>
          <a:prstGeom prst="rect">
            <a:avLst/>
          </a:prstGeom>
          <a:solidFill>
            <a:srgbClr val="00B2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bg1"/>
                </a:solidFill>
              </a:rPr>
              <a:t>Структура сырья пиролиза в мире, %</a:t>
            </a:r>
          </a:p>
        </p:txBody>
      </p:sp>
      <p:sp>
        <p:nvSpPr>
          <p:cNvPr id="11271" name="TextBox 14"/>
          <p:cNvSpPr txBox="1">
            <a:spLocks noChangeArrowheads="1"/>
          </p:cNvSpPr>
          <p:nvPr/>
        </p:nvSpPr>
        <p:spPr bwMode="auto">
          <a:xfrm>
            <a:off x="6384926" y="871538"/>
            <a:ext cx="2322513" cy="584775"/>
          </a:xfrm>
          <a:prstGeom prst="rect">
            <a:avLst/>
          </a:prstGeom>
          <a:solidFill>
            <a:srgbClr val="00B2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bg1"/>
                </a:solidFill>
              </a:rPr>
              <a:t>Структура сырья пиролиза в России, %</a:t>
            </a:r>
          </a:p>
        </p:txBody>
      </p:sp>
      <p:pic>
        <p:nvPicPr>
          <p:cNvPr id="1127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9" t="14810" b="20409"/>
          <a:stretch>
            <a:fillRect/>
          </a:stretch>
        </p:blipFill>
        <p:spPr bwMode="auto">
          <a:xfrm>
            <a:off x="1187624" y="3690168"/>
            <a:ext cx="2413148" cy="1215913"/>
          </a:xfrm>
          <a:prstGeom prst="rect">
            <a:avLst/>
          </a:prstGeom>
          <a:noFill/>
          <a:ln w="9525">
            <a:solidFill>
              <a:srgbClr val="00B2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4" name="TextBox 19"/>
          <p:cNvSpPr txBox="1">
            <a:spLocks noChangeArrowheads="1"/>
          </p:cNvSpPr>
          <p:nvPr/>
        </p:nvSpPr>
        <p:spPr bwMode="auto">
          <a:xfrm>
            <a:off x="574676" y="892969"/>
            <a:ext cx="3076575" cy="584775"/>
          </a:xfrm>
          <a:prstGeom prst="rect">
            <a:avLst/>
          </a:prstGeom>
          <a:solidFill>
            <a:srgbClr val="00B2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>
                <a:solidFill>
                  <a:schemeClr val="bg1"/>
                </a:solidFill>
              </a:rPr>
              <a:t>Структура сырья пиролиза в мире, %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07" y="1622667"/>
            <a:ext cx="3353544" cy="2067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990600" y="1436032"/>
            <a:ext cx="1122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ahoma" pitchFamily="34" charset="0"/>
              </a:rPr>
              <a:t>Нафта</a:t>
            </a:r>
            <a:endParaRPr kumimoji="0" lang="ru-RU" alt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ahoma" pitchFamily="34" charset="0"/>
            </a:endParaRPr>
          </a:p>
        </p:txBody>
      </p: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2677840" y="3115940"/>
            <a:ext cx="78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rgbClr val="92D050"/>
                </a:solidFill>
              </a:rPr>
              <a:t>Этан</a:t>
            </a:r>
          </a:p>
        </p:txBody>
      </p:sp>
    </p:spTree>
    <p:extLst>
      <p:ext uri="{BB962C8B-B14F-4D97-AF65-F5344CB8AC3E}">
        <p14:creationId xmlns:p14="http://schemas.microsoft.com/office/powerpoint/2010/main" val="3961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3757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sz="3200" dirty="0">
                <a:solidFill>
                  <a:schemeClr val="tx2"/>
                </a:solidFill>
              </a:rPr>
              <a:t>ХИМИЗМ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43558"/>
            <a:ext cx="8496944" cy="4032448"/>
          </a:xfrm>
        </p:spPr>
        <p:txBody>
          <a:bodyPr>
            <a:normAutofit fontScale="92500"/>
          </a:bodyPr>
          <a:lstStyle/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ru-RU" sz="2200" dirty="0" smtClean="0"/>
              <a:t>НОРМАЛЬНЫЕ АЛКАНЫ: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ru-RU" sz="2200" dirty="0" smtClean="0"/>
              <a:t>Этан </a:t>
            </a:r>
            <a:r>
              <a:rPr lang="ru-RU" sz="2200" dirty="0" smtClean="0"/>
              <a:t>почти полностью превращается в этилен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ru-RU" sz="2200" dirty="0" smtClean="0"/>
              <a:t>Из пропана и бутана большой выход этилена и пропилена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ru-RU" sz="2200" dirty="0" smtClean="0"/>
              <a:t>Из алканов с числом атомов 5-6  получают 45-50% этилена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ru-RU" sz="2200" dirty="0" smtClean="0"/>
              <a:t>При пиролизе </a:t>
            </a:r>
            <a:r>
              <a:rPr lang="ru-RU" sz="2200" dirty="0" err="1" smtClean="0"/>
              <a:t>изоалканов</a:t>
            </a:r>
            <a:r>
              <a:rPr lang="ru-RU" sz="2200" dirty="0" smtClean="0"/>
              <a:t> выход этилена меньше, а </a:t>
            </a:r>
            <a:r>
              <a:rPr lang="ru-RU" sz="2200" dirty="0" smtClean="0"/>
              <a:t>газообразных </a:t>
            </a:r>
            <a:r>
              <a:rPr lang="ru-RU" sz="2200" dirty="0" smtClean="0"/>
              <a:t>алканов</a:t>
            </a:r>
            <a:r>
              <a:rPr lang="ru-RU" sz="2200" dirty="0" smtClean="0"/>
              <a:t>, особенно метана </a:t>
            </a:r>
            <a:r>
              <a:rPr lang="ru-RU" sz="2200" dirty="0" smtClean="0"/>
              <a:t>больше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2200" dirty="0" smtClean="0"/>
              <a:t>АРЕНЫ при умеренных температурах пиролиза являются балластом, а  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2200" dirty="0"/>
              <a:t> </a:t>
            </a:r>
            <a:r>
              <a:rPr lang="ru-RU" sz="2200" dirty="0" smtClean="0"/>
              <a:t>     при более жёстких – образуют значительные количества смолы и кокса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2200" dirty="0" smtClean="0"/>
              <a:t>ЦИКЛОАЛКАНЫ превращаются </a:t>
            </a:r>
            <a:r>
              <a:rPr lang="ru-RU" sz="2200" dirty="0"/>
              <a:t>в бутадиен в заметном количестве (до 15%)</a:t>
            </a:r>
          </a:p>
          <a:p>
            <a:pPr>
              <a:spcBef>
                <a:spcPts val="0"/>
              </a:spcBef>
              <a:defRPr/>
            </a:pPr>
            <a:endParaRPr lang="ru-RU" sz="2200" dirty="0" smtClean="0"/>
          </a:p>
          <a:p>
            <a:pPr>
              <a:spcBef>
                <a:spcPts val="0"/>
              </a:spcBef>
              <a:defRPr/>
            </a:pPr>
            <a:r>
              <a:rPr lang="ru-RU" sz="2200" dirty="0" smtClean="0"/>
              <a:t>Из </a:t>
            </a:r>
            <a:r>
              <a:rPr lang="ru-RU" sz="2200" dirty="0"/>
              <a:t>смесей лёгких углеводородов (бензиновые фракции) кроме низших олефинов можно получить ценные ароматические углеводороды</a:t>
            </a:r>
          </a:p>
          <a:p>
            <a:pPr eaLnBrk="1" hangingPunct="1">
              <a:spcBef>
                <a:spcPts val="0"/>
              </a:spcBef>
              <a:defRPr/>
            </a:pPr>
            <a:endParaRPr lang="ru-RU" sz="2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B053AF-F22D-461D-965E-F0B16C53D6EA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21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5486"/>
            <a:ext cx="8229600" cy="43204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3200" dirty="0" smtClean="0">
                <a:solidFill>
                  <a:schemeClr val="tx2"/>
                </a:solidFill>
              </a:rPr>
              <a:t>ХИМИЗМ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835819"/>
            <a:ext cx="6840760" cy="30861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/>
              <a:t>Образование продуктов уплотнений</a:t>
            </a:r>
          </a:p>
          <a:p>
            <a:pPr eaLnBrk="1" hangingPunct="1">
              <a:defRPr/>
            </a:pPr>
            <a:endParaRPr lang="ru-RU" sz="2800" dirty="0" smtClean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57387"/>
            <a:ext cx="6912768" cy="272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4030266"/>
            <a:ext cx="6396038" cy="86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BADEC5-B4C7-4695-A431-E24ED9E975AB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182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95486"/>
            <a:ext cx="8229600" cy="83321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ru-RU" sz="3200" dirty="0" smtClean="0">
                <a:solidFill>
                  <a:schemeClr val="tx2"/>
                </a:solidFill>
              </a:rPr>
              <a:t>МЕХАНИЗМ ПРОЦЕССА</a:t>
            </a:r>
            <a:endParaRPr lang="ru-RU" altLang="ru-RU" sz="3200" dirty="0">
              <a:solidFill>
                <a:schemeClr val="tx2"/>
              </a:solidFill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193131"/>
            <a:ext cx="8229600" cy="1844279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altLang="ru-RU" dirty="0" smtClean="0"/>
              <a:t>	</a:t>
            </a:r>
            <a:r>
              <a:rPr lang="ru-RU" altLang="ru-RU" sz="2800" dirty="0" smtClean="0"/>
              <a:t>Развитие цепи: </a:t>
            </a:r>
          </a:p>
        </p:txBody>
      </p:sp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2661443"/>
            <a:ext cx="8418587" cy="221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37085"/>
            <a:ext cx="4764162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B2FA2A-6AE9-425C-9667-67313060A58E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194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0287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ru-RU" sz="3200" dirty="0" smtClean="0">
                <a:solidFill>
                  <a:schemeClr val="tx2"/>
                </a:solidFill>
              </a:rPr>
              <a:t>МЕХАНИЗМ ПРОЦЕССА</a:t>
            </a:r>
            <a:endParaRPr lang="ru-RU" altLang="ru-RU" sz="3200" dirty="0">
              <a:solidFill>
                <a:schemeClr val="tx2"/>
              </a:solidFill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51310"/>
            <a:ext cx="8229600" cy="30861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altLang="ru-RU" dirty="0" smtClean="0"/>
              <a:t>	</a:t>
            </a:r>
            <a:r>
              <a:rPr lang="ru-RU" altLang="ru-RU" sz="2800" dirty="0" smtClean="0"/>
              <a:t>Обрыв цепи в результате рекомбинации или </a:t>
            </a:r>
            <a:r>
              <a:rPr lang="ru-RU" altLang="ru-RU" sz="2800" dirty="0" err="1" smtClean="0"/>
              <a:t>диспропорционирования</a:t>
            </a:r>
            <a:r>
              <a:rPr lang="ru-RU" altLang="ru-RU" dirty="0" smtClean="0"/>
              <a:t>:  </a:t>
            </a:r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85975"/>
            <a:ext cx="7632848" cy="272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1F291B-23C6-4B48-8EDB-AD01AE5E4505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893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95262"/>
            <a:ext cx="8229600" cy="7203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ПАРАМЕТРЫ ПРОЦЕССА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75606"/>
            <a:ext cx="8229600" cy="30861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ru-RU" sz="2800" dirty="0" smtClean="0"/>
              <a:t>Температура, время реакции, давление</a:t>
            </a:r>
          </a:p>
          <a:p>
            <a:pPr eaLnBrk="1" hangingPunct="1">
              <a:defRPr/>
            </a:pPr>
            <a:r>
              <a:rPr lang="ru-RU" sz="2800" dirty="0" smtClean="0"/>
              <a:t>Для каждого вида сырья существует оптимальное сочетание температуры и продолжительности процесса:</a:t>
            </a:r>
          </a:p>
          <a:p>
            <a:pPr eaLnBrk="1" hangingPunct="1">
              <a:defRPr/>
            </a:pPr>
            <a:r>
              <a:rPr lang="ru-RU" sz="2800" dirty="0" smtClean="0"/>
              <a:t>При 900 </a:t>
            </a:r>
            <a:r>
              <a:rPr lang="ru-RU" sz="2800" dirty="0" smtClean="0">
                <a:sym typeface="Symbol"/>
              </a:rPr>
              <a:t>С максимальный выход этилена при 0,08 с, </a:t>
            </a:r>
            <a:r>
              <a:rPr lang="ru-RU" sz="2800" dirty="0" smtClean="0">
                <a:sym typeface="Symbol"/>
              </a:rPr>
              <a:t>   а </a:t>
            </a:r>
            <a:r>
              <a:rPr lang="ru-RU" sz="2800" dirty="0" smtClean="0">
                <a:sym typeface="Symbol"/>
              </a:rPr>
              <a:t>при  1000 С - 0,01 с</a:t>
            </a:r>
          </a:p>
          <a:p>
            <a:pPr eaLnBrk="1" hangingPunct="1">
              <a:defRPr/>
            </a:pPr>
            <a:r>
              <a:rPr lang="ru-RU" sz="2800" dirty="0" smtClean="0">
                <a:sym typeface="Symbol"/>
              </a:rPr>
              <a:t>Для уменьшения роли реакций уплотнения процесс  ведут при максимально низком давлении (02-0,25 МПа), </a:t>
            </a:r>
            <a:r>
              <a:rPr lang="ru-RU" sz="2800" dirty="0" smtClean="0">
                <a:sym typeface="Symbol"/>
              </a:rPr>
              <a:t>используют </a:t>
            </a:r>
            <a:r>
              <a:rPr lang="ru-RU" sz="2800" dirty="0" smtClean="0">
                <a:sym typeface="Symbol"/>
              </a:rPr>
              <a:t>водяной пар для снижения парциального давления</a:t>
            </a:r>
          </a:p>
          <a:p>
            <a:pPr eaLnBrk="1" hangingPunct="1">
              <a:defRPr/>
            </a:pPr>
            <a:r>
              <a:rPr lang="ru-RU" sz="2800" dirty="0" smtClean="0">
                <a:sym typeface="Symbol"/>
              </a:rPr>
              <a:t>Применяют также водород и ингибитор коксообразования (карбонат калия)</a:t>
            </a:r>
            <a:endParaRPr lang="ru-RU" sz="28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47C748-E5F8-4FC1-9E7A-B07AF018FAE1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043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812"/>
            <a:ext cx="8229600" cy="7203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ПАРАМЕТРЫ ПРОЦЕССА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711" y="681038"/>
            <a:ext cx="4896545" cy="3979069"/>
          </a:xfrm>
          <a:noFill/>
        </p:spPr>
      </p:pic>
      <p:sp>
        <p:nvSpPr>
          <p:cNvPr id="4" name="Прямоугольник 3"/>
          <p:cNvSpPr/>
          <p:nvPr/>
        </p:nvSpPr>
        <p:spPr>
          <a:xfrm>
            <a:off x="525191" y="4663369"/>
            <a:ext cx="83534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CCFF"/>
              </a:buClr>
              <a:buSzPct val="65000"/>
              <a:defRPr/>
            </a:pPr>
            <a:r>
              <a:rPr lang="ru-RU" altLang="ru-RU" sz="2000" kern="0" dirty="0">
                <a:solidFill>
                  <a:schemeClr val="tx2"/>
                </a:solidFill>
                <a:latin typeface="Tahoma"/>
              </a:rPr>
              <a:t>1 – олефины     2 – этилен     3 - пропилен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00776-804D-4382-9019-D8EA482CF1B9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805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0287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 smtClean="0">
                <a:solidFill>
                  <a:schemeClr val="tx2"/>
                </a:solidFill>
              </a:rPr>
              <a:t>УСЛОВИЯ ПИРОЛИЗА УГЛЕВОДОРОДНОГО СЫРЬЯ </a:t>
            </a:r>
            <a:endParaRPr lang="ru-RU" altLang="ru-RU" sz="3200" dirty="0">
              <a:solidFill>
                <a:schemeClr val="tx2"/>
              </a:solidFill>
            </a:endParaRPr>
          </a:p>
        </p:txBody>
      </p:sp>
      <p:graphicFrame>
        <p:nvGraphicFramePr>
          <p:cNvPr id="91437" name="Group 30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481073"/>
              </p:ext>
            </p:extLst>
          </p:nvPr>
        </p:nvGraphicFramePr>
        <p:xfrm>
          <a:off x="395536" y="1059657"/>
          <a:ext cx="8568953" cy="3514724"/>
        </p:xfrm>
        <a:graphic>
          <a:graphicData uri="http://schemas.openxmlformats.org/drawingml/2006/table">
            <a:tbl>
              <a:tblPr/>
              <a:tblGrid>
                <a:gridCol w="1662701"/>
                <a:gridCol w="1769212"/>
                <a:gridCol w="1633119"/>
                <a:gridCol w="1973352"/>
                <a:gridCol w="1530569"/>
              </a:tblGrid>
              <a:tr h="75437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Сырье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Режим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Температура, </a:t>
                      </a:r>
                      <a:r>
                        <a:rPr kumimoji="0" lang="ru-RU" altLang="ru-RU" sz="15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контакта, с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водяного пара, %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5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Этан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этиленовый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825-830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5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Пропан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этиленовый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1,0-1,5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246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Пропан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пропиленовый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775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5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Бутан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этиленовый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0,5-1,0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77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Газовый бензин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этиленовый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780-800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20-50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55">
                <a:tc rowSpan="3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Прямогонный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этиленовый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780-800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0,5-1,0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30-50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пропиленовый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750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бутиленовый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725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ru-RU" alt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7" marB="342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EF7885-41B7-444E-9F79-94D0794DB591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2946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1685"/>
            <a:ext cx="8229600" cy="1028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3200" dirty="0" smtClean="0">
                <a:solidFill>
                  <a:schemeClr val="tx2"/>
                </a:solidFill>
              </a:rPr>
              <a:t>ПРОДУКТЫ ПИРОЛИЗА</a:t>
            </a:r>
            <a:endParaRPr lang="ru-RU" altLang="ru-RU" sz="3200" dirty="0">
              <a:solidFill>
                <a:schemeClr val="tx2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131590"/>
            <a:ext cx="8229600" cy="3086100"/>
          </a:xfr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ru-RU" altLang="ru-RU" sz="2200" dirty="0" err="1" smtClean="0"/>
              <a:t>Пиролизный</a:t>
            </a:r>
            <a:r>
              <a:rPr lang="ru-RU" altLang="ru-RU" sz="2200" dirty="0" smtClean="0"/>
              <a:t> газ: водород, углеводороды с числом атомов 1-4, водяной пар, микропримеси СО, СО</a:t>
            </a:r>
            <a:r>
              <a:rPr lang="ru-RU" altLang="ru-RU" sz="2200" baseline="-25000" dirty="0" smtClean="0"/>
              <a:t>2</a:t>
            </a:r>
            <a:r>
              <a:rPr lang="ru-RU" altLang="ru-RU" sz="2200" dirty="0" smtClean="0"/>
              <a:t>, Н</a:t>
            </a:r>
            <a:r>
              <a:rPr lang="ru-RU" altLang="ru-RU" sz="2200" baseline="-25000" dirty="0" smtClean="0"/>
              <a:t>2</a:t>
            </a:r>
            <a:r>
              <a:rPr lang="en-US" altLang="ru-RU" sz="2200" dirty="0" smtClean="0"/>
              <a:t>S</a:t>
            </a:r>
            <a:endParaRPr lang="ru-RU" altLang="ru-RU" sz="2200" dirty="0" smtClean="0"/>
          </a:p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ru-RU" altLang="ru-RU" sz="2200" dirty="0" smtClean="0"/>
              <a:t>Целевые компоненты </a:t>
            </a:r>
            <a:r>
              <a:rPr lang="ru-RU" altLang="ru-RU" sz="2200" dirty="0" err="1" smtClean="0"/>
              <a:t>пиролизного</a:t>
            </a:r>
            <a:r>
              <a:rPr lang="ru-RU" altLang="ru-RU" sz="2200" dirty="0" smtClean="0"/>
              <a:t> газа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ru-RU" altLang="ru-RU" sz="2200" dirty="0" smtClean="0"/>
              <a:t> – этилен, пропилен, бутилен-бутадиеновая фракция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ru-RU" altLang="ru-RU" sz="2200" dirty="0" smtClean="0"/>
              <a:t>Жидкие продукты пиролиза: углеводороды выше С</a:t>
            </a:r>
            <a:r>
              <a:rPr lang="ru-RU" altLang="ru-RU" sz="2200" baseline="-25000" dirty="0" smtClean="0"/>
              <a:t>5</a:t>
            </a:r>
            <a:r>
              <a:rPr lang="ru-RU" altLang="ru-RU" sz="2200" dirty="0" smtClean="0"/>
              <a:t>, смола пиролиза. </a:t>
            </a:r>
            <a:r>
              <a:rPr lang="ru-RU" altLang="ru-RU" sz="2200" dirty="0" smtClean="0"/>
              <a:t>Состав </a:t>
            </a:r>
            <a:r>
              <a:rPr lang="ru-RU" altLang="ru-RU" sz="2200" dirty="0" smtClean="0"/>
              <a:t>(% мас.) – 10-15% </a:t>
            </a:r>
            <a:r>
              <a:rPr lang="ru-RU" altLang="ru-RU" sz="2200" dirty="0" err="1" smtClean="0"/>
              <a:t>алкадиенов</a:t>
            </a:r>
            <a:r>
              <a:rPr lang="ru-RU" altLang="ru-RU" sz="2200" dirty="0" smtClean="0"/>
              <a:t>, 10-15% - </a:t>
            </a:r>
            <a:r>
              <a:rPr lang="ru-RU" altLang="ru-RU" sz="2200" dirty="0" err="1" smtClean="0"/>
              <a:t>алкенов</a:t>
            </a:r>
            <a:r>
              <a:rPr lang="ru-RU" altLang="ru-RU" sz="2200" dirty="0" smtClean="0"/>
              <a:t>, 20-30% бензола, 10-15% толуола, а также стирол, </a:t>
            </a:r>
            <a:r>
              <a:rPr lang="ru-RU" altLang="ru-RU" sz="2200" dirty="0" err="1" smtClean="0"/>
              <a:t>инден</a:t>
            </a:r>
            <a:r>
              <a:rPr lang="ru-RU" altLang="ru-RU" sz="2200" dirty="0" smtClean="0"/>
              <a:t>, </a:t>
            </a:r>
            <a:r>
              <a:rPr lang="ru-RU" altLang="ru-RU" sz="2200" dirty="0" err="1" smtClean="0"/>
              <a:t>циклоалкены</a:t>
            </a:r>
            <a:r>
              <a:rPr lang="ru-RU" altLang="ru-RU" sz="2200" dirty="0" smtClean="0"/>
              <a:t> и др.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11B9D0-1B9B-4691-9735-0CF4CDECACD3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530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ru-RU" sz="3200" dirty="0" smtClean="0">
                <a:solidFill>
                  <a:schemeClr val="tx2"/>
                </a:solidFill>
              </a:rPr>
              <a:t>ИЗ ПРОДУКТЫ ПИРОЛИЗА ПОЛУЧАЮТ</a:t>
            </a:r>
            <a:endParaRPr lang="ru-RU" altLang="ru-RU" sz="3200" dirty="0">
              <a:solidFill>
                <a:schemeClr val="tx2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ацетон</a:t>
            </a:r>
            <a:r>
              <a:rPr lang="ru-RU" altLang="ru-RU" sz="2800" dirty="0" smtClean="0"/>
              <a:t>,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бутадиен-стирольный каучук,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бутиловый каучук,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кумол,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полиэтилен,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поливинилхлорид,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полипропилен,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полибутадиены,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800" dirty="0" smtClean="0"/>
              <a:t>полиизобутилен,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altLang="ru-RU" sz="2800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4008" y="1131590"/>
            <a:ext cx="4038600" cy="339447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полиакрилонитрил,</a:t>
            </a:r>
          </a:p>
          <a:p>
            <a:r>
              <a:rPr lang="ru-RU" dirty="0"/>
              <a:t>полиуретаны, </a:t>
            </a:r>
          </a:p>
          <a:p>
            <a:r>
              <a:rPr lang="ru-RU" dirty="0" err="1"/>
              <a:t>пропиленгликоль</a:t>
            </a:r>
            <a:r>
              <a:rPr lang="ru-RU" dirty="0"/>
              <a:t>, </a:t>
            </a:r>
          </a:p>
          <a:p>
            <a:r>
              <a:rPr lang="ru-RU" dirty="0"/>
              <a:t>сополимер этилена и диенового мономера</a:t>
            </a:r>
          </a:p>
          <a:p>
            <a:r>
              <a:rPr lang="ru-RU" dirty="0" smtClean="0"/>
              <a:t>стирол</a:t>
            </a:r>
            <a:endParaRPr lang="ru-RU" dirty="0"/>
          </a:p>
          <a:p>
            <a:r>
              <a:rPr lang="ru-RU" dirty="0" err="1" smtClean="0"/>
              <a:t>фталаты</a:t>
            </a:r>
            <a:endParaRPr lang="ru-RU" dirty="0"/>
          </a:p>
          <a:p>
            <a:r>
              <a:rPr lang="ru-RU" dirty="0" smtClean="0"/>
              <a:t>хлоропрен</a:t>
            </a:r>
            <a:endParaRPr lang="ru-RU" dirty="0"/>
          </a:p>
          <a:p>
            <a:r>
              <a:rPr lang="ru-RU" dirty="0" smtClean="0"/>
              <a:t>этиленгликоль</a:t>
            </a:r>
            <a:endParaRPr lang="ru-RU" dirty="0"/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88224" y="4803998"/>
            <a:ext cx="2133600" cy="273844"/>
          </a:xfrm>
        </p:spPr>
        <p:txBody>
          <a:bodyPr/>
          <a:lstStyle/>
          <a:p>
            <a:pPr>
              <a:defRPr/>
            </a:pPr>
            <a:fld id="{339CD969-2FC4-4273-A997-FCD3E2BD3E06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241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95486"/>
            <a:ext cx="8229600" cy="7409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ru-RU" sz="3200" dirty="0" smtClean="0">
                <a:solidFill>
                  <a:schemeClr val="tx2"/>
                </a:solidFill>
              </a:rPr>
              <a:t>ПРОДУКТЫ ПИРОЛИЗА</a:t>
            </a:r>
            <a:endParaRPr lang="ru-RU" altLang="ru-RU" sz="3200" dirty="0">
              <a:solidFill>
                <a:schemeClr val="tx2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844154"/>
            <a:ext cx="8229600" cy="30861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ru-RU" altLang="ru-RU" sz="2800" dirty="0" smtClean="0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89384"/>
            <a:ext cx="7704856" cy="4032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41577-A8E0-49D0-94CB-86451AF62879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825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1470"/>
            <a:ext cx="8229600" cy="10287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ПОКАЗАТЕЛИ КАЧЕСТВА СЫРЬЯ И ВЫХОДЫ ПРОДУКТОВ ПИРОЛИЗА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24579" name="Picture 2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7" y="987574"/>
            <a:ext cx="8352929" cy="4032448"/>
          </a:xfr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FD3F5C-28A5-4680-8725-1FA41DEF55AD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658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51470"/>
            <a:ext cx="8675687" cy="64807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 smtClean="0">
                <a:solidFill>
                  <a:schemeClr val="tx2"/>
                </a:solidFill>
              </a:rPr>
              <a:t>ТЕХНОЛОГИЧЕСКИЙ РЕЖИМ УСТАНОВКИ ПИРОЛИЗА </a:t>
            </a:r>
            <a:endParaRPr lang="ru-RU" altLang="ru-RU" sz="3200" dirty="0">
              <a:solidFill>
                <a:schemeClr val="tx2"/>
              </a:solidFill>
            </a:endParaRPr>
          </a:p>
        </p:txBody>
      </p:sp>
      <p:graphicFrame>
        <p:nvGraphicFramePr>
          <p:cNvPr id="94211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876874822"/>
              </p:ext>
            </p:extLst>
          </p:nvPr>
        </p:nvGraphicFramePr>
        <p:xfrm>
          <a:off x="395288" y="627533"/>
          <a:ext cx="8640762" cy="4392486"/>
        </p:xfrm>
        <a:graphic>
          <a:graphicData uri="http://schemas.openxmlformats.org/drawingml/2006/table">
            <a:tbl>
              <a:tblPr/>
              <a:tblGrid>
                <a:gridCol w="2592402"/>
                <a:gridCol w="1800107"/>
                <a:gridCol w="2150828"/>
                <a:gridCol w="2097425"/>
              </a:tblGrid>
              <a:tr h="349111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Аппарат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Температура, </a:t>
                      </a:r>
                      <a:r>
                        <a:rPr kumimoji="0" lang="ru-RU" altLang="ru-RU" sz="17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alt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Давление, МПа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111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Печь 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входе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150-200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1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выходе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750-900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0,18-0,22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111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Закалочно-испарительный аппарат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входе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750-900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выходе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400-450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111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Котел-утилизатор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входе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400-450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-</a:t>
                      </a: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1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выходе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300-400</a:t>
                      </a:r>
                      <a:endParaRPr kumimoji="0" lang="ru-RU" alt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-</a:t>
                      </a: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111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 водяного пара,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мас.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бензин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ЭПФ</a:t>
                      </a:r>
                      <a:endParaRPr kumimoji="0" lang="ru-RU" alt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69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пребывания в реакционной зоне, с</a:t>
                      </a: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 – 0,5</a:t>
                      </a:r>
                    </a:p>
                  </a:txBody>
                  <a:tcPr marL="91435" marR="91435" marT="34294" marB="342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3C4145-FA22-43FA-A0CB-756634544E3A}" type="slidenum">
              <a:rPr lang="ru-RU" altLang="ru-RU" smtClean="0"/>
              <a:pPr>
                <a:defRPr/>
              </a:pPr>
              <a:t>21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232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685"/>
            <a:ext cx="8229600" cy="6655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ТЕХНОЛОГИЧЕСКАЯ СХЕМА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250825" y="951310"/>
            <a:ext cx="8642350" cy="27086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defRPr/>
            </a:pPr>
            <a:r>
              <a:rPr lang="ru-RU" sz="2000" kern="0" dirty="0" smtClean="0">
                <a:effectLst/>
              </a:rPr>
              <a:t>1 - теплообменник     2 – печь     3 – закалочный аппарат     4,9 – пароперегреватели     5 – котёл-утилизатор     6 – насос     7 – паросборник 8 - ректификационная колонна</a:t>
            </a:r>
          </a:p>
          <a:p>
            <a:pPr>
              <a:defRPr/>
            </a:pPr>
            <a:r>
              <a:rPr lang="ru-RU" sz="2000" kern="0" dirty="0" smtClean="0">
                <a:effectLst/>
              </a:rPr>
              <a:t>10 – холодильник-конденсатор     11 – </a:t>
            </a:r>
            <a:r>
              <a:rPr lang="ru-RU" sz="2000" kern="0" dirty="0" err="1" smtClean="0">
                <a:effectLst/>
              </a:rPr>
              <a:t>отпарная</a:t>
            </a:r>
            <a:r>
              <a:rPr lang="ru-RU" sz="2000" kern="0" dirty="0" smtClean="0">
                <a:effectLst/>
              </a:rPr>
              <a:t> колонна     12 – отстойник     13 - сепаратор</a:t>
            </a:r>
            <a:endParaRPr lang="en-US" sz="2000" kern="0" dirty="0" smtClean="0">
              <a:effectLst/>
            </a:endParaRPr>
          </a:p>
          <a:p>
            <a:pPr>
              <a:defRPr/>
            </a:pPr>
            <a:r>
              <a:rPr lang="en-US" sz="2000" kern="0" dirty="0" smtClean="0">
                <a:effectLst/>
              </a:rPr>
              <a:t>I</a:t>
            </a:r>
            <a:r>
              <a:rPr lang="ru-RU" sz="2000" kern="0" dirty="0" smtClean="0">
                <a:effectLst/>
              </a:rPr>
              <a:t> – водяной пар     </a:t>
            </a:r>
            <a:r>
              <a:rPr lang="en-US" sz="2000" kern="0" dirty="0" smtClean="0">
                <a:effectLst/>
              </a:rPr>
              <a:t>I</a:t>
            </a:r>
            <a:r>
              <a:rPr lang="ru-RU" sz="2000" kern="0" dirty="0" smtClean="0">
                <a:effectLst/>
              </a:rPr>
              <a:t> – сырьё     </a:t>
            </a:r>
            <a:r>
              <a:rPr lang="en-US" sz="2000" kern="0" dirty="0" smtClean="0">
                <a:effectLst/>
              </a:rPr>
              <a:t>III</a:t>
            </a:r>
            <a:r>
              <a:rPr lang="ru-RU" sz="2000" kern="0" dirty="0" smtClean="0">
                <a:effectLst/>
              </a:rPr>
              <a:t> –газ пиролиза</a:t>
            </a:r>
            <a:endParaRPr lang="en-US" sz="2000" kern="0" dirty="0" smtClean="0">
              <a:effectLst/>
            </a:endParaRPr>
          </a:p>
          <a:p>
            <a:pPr>
              <a:defRPr/>
            </a:pPr>
            <a:r>
              <a:rPr lang="en-US" sz="2000" kern="0" dirty="0" smtClean="0">
                <a:effectLst/>
              </a:rPr>
              <a:t>IV</a:t>
            </a:r>
            <a:r>
              <a:rPr lang="ru-RU" sz="2000" kern="0" dirty="0" smtClean="0">
                <a:effectLst/>
              </a:rPr>
              <a:t> – вода     </a:t>
            </a:r>
            <a:r>
              <a:rPr lang="en-US" sz="2000" kern="0" dirty="0" smtClean="0">
                <a:effectLst/>
              </a:rPr>
              <a:t>V</a:t>
            </a:r>
            <a:r>
              <a:rPr lang="es-ES" sz="2000" kern="0" dirty="0">
                <a:effectLst/>
              </a:rPr>
              <a:t> </a:t>
            </a:r>
            <a:r>
              <a:rPr lang="ru-RU" sz="2000" kern="0" dirty="0" smtClean="0">
                <a:effectLst/>
              </a:rPr>
              <a:t>– лёгкое масло</a:t>
            </a:r>
            <a:r>
              <a:rPr lang="es-ES" sz="2000" kern="0" dirty="0" smtClean="0">
                <a:effectLst/>
              </a:rPr>
              <a:t>    VI </a:t>
            </a:r>
            <a:r>
              <a:rPr lang="ru-RU" sz="2000" kern="0" dirty="0" smtClean="0">
                <a:effectLst/>
              </a:rPr>
              <a:t>– тяжёлое масло</a:t>
            </a:r>
            <a:r>
              <a:rPr lang="es-ES" sz="2000" kern="0" dirty="0" smtClean="0">
                <a:effectLst/>
              </a:rPr>
              <a:t>    VII </a:t>
            </a:r>
            <a:r>
              <a:rPr lang="ru-RU" sz="2000" kern="0" dirty="0" smtClean="0">
                <a:effectLst/>
              </a:rPr>
              <a:t>– вода на очистку</a:t>
            </a:r>
            <a:r>
              <a:rPr lang="es-ES" sz="2000" kern="0" dirty="0" smtClean="0">
                <a:effectLst/>
              </a:rPr>
              <a:t>    VIII</a:t>
            </a:r>
            <a:r>
              <a:rPr lang="ru-RU" sz="2000" kern="0" dirty="0" smtClean="0">
                <a:effectLst/>
              </a:rPr>
              <a:t> – газ на очистку</a:t>
            </a:r>
            <a:r>
              <a:rPr lang="es-ES" sz="2000" kern="0" dirty="0" smtClean="0">
                <a:effectLst/>
              </a:rPr>
              <a:t>     IX </a:t>
            </a:r>
            <a:r>
              <a:rPr lang="ru-RU" sz="2000" kern="0" dirty="0" smtClean="0">
                <a:effectLst/>
              </a:rPr>
              <a:t> - топливный газ</a:t>
            </a:r>
            <a:r>
              <a:rPr lang="es-ES" sz="2000" kern="0" dirty="0" smtClean="0">
                <a:effectLst/>
              </a:rPr>
              <a:t>    X</a:t>
            </a:r>
            <a:r>
              <a:rPr lang="ru-RU" sz="2000" kern="0" dirty="0" smtClean="0">
                <a:effectLst/>
              </a:rPr>
              <a:t> – дымовые газы</a:t>
            </a:r>
            <a:r>
              <a:rPr lang="es-ES" sz="2000" kern="0" dirty="0" smtClean="0">
                <a:effectLst/>
              </a:rPr>
              <a:t>     XI</a:t>
            </a:r>
            <a:r>
              <a:rPr lang="ru-RU" sz="2000" kern="0" dirty="0" smtClean="0">
                <a:effectLst/>
              </a:rPr>
              <a:t> - бензин</a:t>
            </a:r>
          </a:p>
          <a:p>
            <a:pPr>
              <a:defRPr/>
            </a:pPr>
            <a:endParaRPr lang="ru-RU" sz="2000" kern="0" dirty="0" smtClean="0">
              <a:effectLst/>
            </a:endParaRPr>
          </a:p>
          <a:p>
            <a:pPr>
              <a:defRPr/>
            </a:pPr>
            <a:endParaRPr lang="ru-RU" kern="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2902ED-E44E-4CFB-A19D-F7BCBA24955F}" type="slidenum">
              <a:rPr lang="ru-RU" altLang="ru-RU" smtClean="0"/>
              <a:pPr>
                <a:defRPr/>
              </a:pPr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23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685"/>
            <a:ext cx="8229600" cy="6655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ТЕХНОЛОГИЧЕСКАЯ СХЕМА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27651" name="Picture 2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9" y="735807"/>
            <a:ext cx="8466137" cy="4308872"/>
          </a:xfr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FE8B38-EED8-4EB6-AA65-E1B85DBE76C2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86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685"/>
            <a:ext cx="8229600" cy="6655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ТЕХНОЛОГИЧЕСКАЯ СХЕМА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577009-64EC-4C01-8B0D-DF8CC2471B31}" type="slidenum">
              <a:rPr lang="ru-RU" altLang="ru-RU" smtClean="0"/>
              <a:pPr>
                <a:defRPr/>
              </a:pPr>
              <a:t>24</a:t>
            </a:fld>
            <a:endParaRPr lang="ru-RU" altLang="ru-RU"/>
          </a:p>
        </p:txBody>
      </p:sp>
      <p:pic>
        <p:nvPicPr>
          <p:cNvPr id="28676" name="Picture 4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1" y="1113235"/>
            <a:ext cx="8861425" cy="3402806"/>
          </a:xfrm>
          <a:noFill/>
        </p:spPr>
      </p:pic>
    </p:spTree>
    <p:extLst>
      <p:ext uri="{BB962C8B-B14F-4D97-AF65-F5344CB8AC3E}">
        <p14:creationId xmlns:p14="http://schemas.microsoft.com/office/powerpoint/2010/main" val="198602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496" y="195486"/>
            <a:ext cx="8229600" cy="6655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ТЕХНОЛОГИЧЕСКАЯ СХЕМА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410269-5967-4D41-8129-C35E70A1EA78}" type="slidenum">
              <a:rPr lang="ru-RU" altLang="ru-RU" smtClean="0"/>
              <a:pPr>
                <a:defRPr/>
              </a:pPr>
              <a:t>25</a:t>
            </a:fld>
            <a:endParaRPr lang="ru-RU" altLang="ru-RU"/>
          </a:p>
        </p:txBody>
      </p:sp>
      <p:sp>
        <p:nvSpPr>
          <p:cNvPr id="29700" name="Прямоугольник 4"/>
          <p:cNvSpPr>
            <a:spLocks noChangeArrowheads="1"/>
          </p:cNvSpPr>
          <p:nvPr/>
        </p:nvSpPr>
        <p:spPr bwMode="auto">
          <a:xfrm>
            <a:off x="568326" y="1113235"/>
            <a:ext cx="7993063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ru-RU" alt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– теплообменник паровой подогреватель); 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печь;  3 – аппарат закалочный;  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– котел-утилизатор (закалочно-испарительный агрегат);  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– емкость для масляной промывки;   6 – фильтр;  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– колонна;  8 – холодильник;  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 – конденсатор-</a:t>
            </a:r>
            <a:r>
              <a:rPr lang="ru-RU" alt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холодидильник</a:t>
            </a:r>
            <a:r>
              <a:rPr lang="ru-RU" alt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 10 – сепаратор;  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 – сепаратор-отстойник;  12 – </a:t>
            </a:r>
            <a:r>
              <a:rPr lang="ru-RU" alt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отпарная</a:t>
            </a:r>
            <a:r>
              <a:rPr lang="ru-RU" alt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колонна;  13 - насос</a:t>
            </a:r>
          </a:p>
        </p:txBody>
      </p:sp>
    </p:spTree>
    <p:extLst>
      <p:ext uri="{BB962C8B-B14F-4D97-AF65-F5344CB8AC3E}">
        <p14:creationId xmlns:p14="http://schemas.microsoft.com/office/powerpoint/2010/main" val="91426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26"/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7784" y="771550"/>
            <a:ext cx="4104456" cy="4299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1" y="204788"/>
            <a:ext cx="8075613" cy="6393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ПЕЧЬ ПИРОЛИЗА  ДВУХПОТОЧНАЯ 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34A7F-A9D2-474C-AC94-A6F819D9D826}" type="slidenum">
              <a:rPr lang="ru-RU" altLang="ru-RU" smtClean="0"/>
              <a:pPr>
                <a:defRPr/>
              </a:pPr>
              <a:t>26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4101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5486"/>
            <a:ext cx="4475163" cy="6393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3200" b="0" dirty="0" smtClean="0">
                <a:solidFill>
                  <a:schemeClr val="tx2"/>
                </a:solidFill>
              </a:rPr>
              <a:t>ПЕЧЬ ПИРОЛИЗА</a:t>
            </a:r>
            <a:endParaRPr lang="ru-RU" sz="3200" b="0" dirty="0">
              <a:solidFill>
                <a:schemeClr val="tx2"/>
              </a:solidFill>
            </a:endParaRPr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4048" y="214312"/>
            <a:ext cx="3385071" cy="4929188"/>
          </a:xfrm>
          <a:noFill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1203598"/>
            <a:ext cx="4824412" cy="351829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200" dirty="0" smtClean="0"/>
              <a:t>1 и 2 </a:t>
            </a:r>
            <a:r>
              <a:rPr lang="ru-RU" sz="2200" dirty="0" smtClean="0"/>
              <a:t>– конвекционная камера, низкотемпературная и высокотемпературная зона</a:t>
            </a:r>
          </a:p>
          <a:p>
            <a:pPr>
              <a:defRPr/>
            </a:pPr>
            <a:r>
              <a:rPr lang="ru-RU" sz="2200" dirty="0" smtClean="0"/>
              <a:t>3 – </a:t>
            </a:r>
            <a:r>
              <a:rPr lang="ru-RU" sz="2200" dirty="0" err="1" smtClean="0"/>
              <a:t>радиантная</a:t>
            </a:r>
            <a:r>
              <a:rPr lang="ru-RU" sz="2200" dirty="0" smtClean="0"/>
              <a:t> камера</a:t>
            </a:r>
            <a:endParaRPr lang="en-US" sz="2200" dirty="0" smtClean="0"/>
          </a:p>
          <a:p>
            <a:pPr>
              <a:defRPr/>
            </a:pPr>
            <a:r>
              <a:rPr lang="en-US" sz="2200" dirty="0" smtClean="0"/>
              <a:t>I</a:t>
            </a:r>
            <a:r>
              <a:rPr lang="ru-RU" sz="2200" dirty="0" smtClean="0"/>
              <a:t> - сырьё  </a:t>
            </a:r>
            <a:endParaRPr lang="en-US" sz="2200" dirty="0" smtClean="0"/>
          </a:p>
          <a:p>
            <a:pPr>
              <a:defRPr/>
            </a:pPr>
            <a:r>
              <a:rPr lang="en-US" sz="2200" dirty="0" smtClean="0"/>
              <a:t>II</a:t>
            </a:r>
            <a:r>
              <a:rPr lang="ru-RU" sz="2200" dirty="0" smtClean="0"/>
              <a:t> - пар</a:t>
            </a:r>
            <a:endParaRPr lang="en-US" sz="2200" dirty="0" smtClean="0"/>
          </a:p>
          <a:p>
            <a:pPr>
              <a:defRPr/>
            </a:pPr>
            <a:r>
              <a:rPr lang="en-US" sz="2200" dirty="0" smtClean="0"/>
              <a:t>III</a:t>
            </a:r>
            <a:r>
              <a:rPr lang="ru-RU" sz="2200" dirty="0" smtClean="0"/>
              <a:t> – газ пиролиза</a:t>
            </a:r>
            <a:endParaRPr lang="en-US" sz="2200" dirty="0" smtClean="0"/>
          </a:p>
          <a:p>
            <a:pPr>
              <a:defRPr/>
            </a:pPr>
            <a:r>
              <a:rPr lang="en-US" sz="2200" dirty="0" smtClean="0"/>
              <a:t>IV</a:t>
            </a:r>
            <a:r>
              <a:rPr lang="ru-RU" sz="2200" dirty="0" smtClean="0"/>
              <a:t> – дымовые газы</a:t>
            </a:r>
          </a:p>
          <a:p>
            <a:pPr>
              <a:defRPr/>
            </a:pPr>
            <a:endParaRPr lang="ru-RU" sz="2200" dirty="0" smtClean="0"/>
          </a:p>
          <a:p>
            <a:pPr>
              <a:defRPr/>
            </a:pPr>
            <a:endParaRPr lang="ru-RU" sz="2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69F6DB-F51F-4684-A881-B16869EED17C}" type="slidenum">
              <a:rPr lang="ru-RU" altLang="ru-RU" smtClean="0"/>
              <a:pPr>
                <a:defRPr/>
              </a:pPr>
              <a:t>27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021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27"/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640" y="771550"/>
            <a:ext cx="2016224" cy="42457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1" name="Picture 5" descr="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699542"/>
            <a:ext cx="1944217" cy="437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4214" y="195263"/>
            <a:ext cx="7704137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ЗАКАЛОЧНО-ИСПАРИТЕЛЬНЫЙ АППАРАТ</a:t>
            </a:r>
            <a:endParaRPr lang="ru-RU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F99835-242F-497F-A8B3-D6E61DE14AB8}" type="slidenum">
              <a:rPr lang="ru-RU" altLang="ru-RU" smtClean="0"/>
              <a:pPr>
                <a:defRPr/>
              </a:pPr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688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3731"/>
            <a:ext cx="8229600" cy="584775"/>
          </a:xfrm>
        </p:spPr>
        <p:txBody>
          <a:bodyPr>
            <a:spAutoFit/>
          </a:bodyPr>
          <a:lstStyle/>
          <a:p>
            <a:r>
              <a:rPr lang="ru-RU" altLang="ru-RU" sz="3200" dirty="0" smtClean="0">
                <a:solidFill>
                  <a:schemeClr val="tx2"/>
                </a:solidFill>
              </a:rPr>
              <a:t>ВАРИАНТЫ ПИРОЛИЗА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2988" y="1275160"/>
            <a:ext cx="6769100" cy="25299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buClr>
                <a:srgbClr val="00CCFF"/>
              </a:buClr>
              <a:buSzPct val="65000"/>
              <a:buFont typeface="Wingdings" pitchFamily="2" charset="2"/>
              <a:buChar char="n"/>
              <a:defRPr/>
            </a:pPr>
            <a:r>
              <a:rPr lang="ru-RU" altLang="ru-RU" sz="2400" kern="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Термический</a:t>
            </a:r>
            <a:endParaRPr lang="ru-RU" altLang="ru-RU" sz="2400" kern="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0000"/>
              </a:lnSpc>
              <a:buClr>
                <a:srgbClr val="00CCFF"/>
              </a:buClr>
              <a:buSzPct val="65000"/>
              <a:buFont typeface="Wingdings" pitchFamily="2" charset="2"/>
              <a:buChar char="n"/>
              <a:defRPr/>
            </a:pPr>
            <a:r>
              <a:rPr lang="ru-RU" altLang="ru-RU" sz="2400" kern="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Каталитический</a:t>
            </a:r>
            <a:endParaRPr lang="ru-RU" altLang="ru-RU" sz="2400" kern="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0000"/>
              </a:lnSpc>
              <a:buClr>
                <a:srgbClr val="00CCFF"/>
              </a:buClr>
              <a:buSzPct val="65000"/>
              <a:buFont typeface="Wingdings" pitchFamily="2" charset="2"/>
              <a:buChar char="n"/>
              <a:defRPr/>
            </a:pPr>
            <a:r>
              <a:rPr lang="ru-RU" altLang="ru-RU" sz="2400" kern="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Окислительный</a:t>
            </a:r>
            <a:endParaRPr lang="ru-RU" altLang="ru-RU" sz="2400" kern="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0000"/>
              </a:lnSpc>
              <a:buClr>
                <a:srgbClr val="00CCFF"/>
              </a:buClr>
              <a:buSzPct val="65000"/>
              <a:buFont typeface="Wingdings" pitchFamily="2" charset="2"/>
              <a:buChar char="n"/>
              <a:defRPr/>
            </a:pPr>
            <a:r>
              <a:rPr lang="ru-RU" altLang="ru-RU" sz="2400" kern="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На </a:t>
            </a:r>
            <a:r>
              <a:rPr lang="ru-RU" altLang="ru-RU" sz="2400" kern="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твердом носителе</a:t>
            </a:r>
          </a:p>
          <a:p>
            <a:pPr marL="342900" indent="-342900">
              <a:lnSpc>
                <a:spcPct val="110000"/>
              </a:lnSpc>
              <a:buClr>
                <a:srgbClr val="00CCFF"/>
              </a:buClr>
              <a:buSzPct val="65000"/>
              <a:buFont typeface="Wingdings" pitchFamily="2" charset="2"/>
              <a:buChar char="n"/>
              <a:defRPr/>
            </a:pPr>
            <a:r>
              <a:rPr lang="ru-RU" altLang="ru-RU" sz="2400" kern="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В </a:t>
            </a:r>
            <a:r>
              <a:rPr lang="ru-RU" altLang="ru-RU" sz="2400" kern="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расплавах металлов</a:t>
            </a:r>
          </a:p>
          <a:p>
            <a:pPr algn="ctr">
              <a:lnSpc>
                <a:spcPct val="110000"/>
              </a:lnSpc>
              <a:buClr>
                <a:srgbClr val="00CCFF"/>
              </a:buClr>
              <a:buSzPct val="65000"/>
              <a:defRPr/>
            </a:pPr>
            <a:r>
              <a:rPr lang="ru-RU" altLang="ru-RU" sz="2400" kern="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(варианты 2 – 5 самостоятельная  </a:t>
            </a:r>
            <a:r>
              <a:rPr lang="ru-RU" altLang="ru-RU" sz="2400" kern="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работа)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565BB6-4C3D-43BB-8E97-A5EA3584BE7F}" type="slidenum">
              <a:rPr lang="ru-RU" altLang="ru-RU" smtClean="0"/>
              <a:pPr>
                <a:defRPr/>
              </a:pPr>
              <a:t>29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897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WORK\АГТУ\Общая\ФОН РОМБЫ\Обложка темн.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23806" r="43588"/>
          <a:stretch/>
        </p:blipFill>
        <p:spPr bwMode="auto">
          <a:xfrm rot="5400000">
            <a:off x="36617" y="-39241"/>
            <a:ext cx="5143503" cy="522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5400000">
            <a:off x="37930" y="-37932"/>
            <a:ext cx="5143502" cy="5219362"/>
          </a:xfrm>
          <a:prstGeom prst="rect">
            <a:avLst/>
          </a:prstGeom>
          <a:solidFill>
            <a:srgbClr val="00359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Tolkanev\Downloads\IMG_47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5" r="23075"/>
          <a:stretch/>
        </p:blipFill>
        <p:spPr bwMode="auto">
          <a:xfrm>
            <a:off x="5219362" y="0"/>
            <a:ext cx="392463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WORK\АГТУ\Общая\новый бренндбук\Мокапы\доп\Безымян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62" y="0"/>
            <a:ext cx="1721406" cy="86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F:\WORK\АГТУ\Общая\новый бренндбук\Мокапы\доп\Безымяыынный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6774005" y="2773506"/>
            <a:ext cx="2211709" cy="25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внобедренный треугольник 7"/>
          <p:cNvSpPr/>
          <p:nvPr/>
        </p:nvSpPr>
        <p:spPr>
          <a:xfrm rot="10800000">
            <a:off x="4705071" y="-1"/>
            <a:ext cx="1028582" cy="430128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F:\WORK\АГТУ\Общая\новый бренндбук\Мокапы\доп\ыыыы1 — коп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63" y="515506"/>
            <a:ext cx="4138206" cy="68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07504" y="1844707"/>
            <a:ext cx="5040560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solidFill>
                  <a:schemeClr val="bg1"/>
                </a:solidFill>
              </a:rPr>
              <a:t>Кафедра «Химическая технология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переработки нефти и газа»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Астраханского государственного технического университета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Электронная почта и телефон: 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E-</a:t>
            </a:r>
            <a:r>
              <a:rPr lang="ru-RU" sz="1600" dirty="0" err="1" smtClean="0">
                <a:solidFill>
                  <a:schemeClr val="bg1"/>
                </a:solidFill>
              </a:rPr>
              <a:t>mail</a:t>
            </a:r>
            <a:r>
              <a:rPr lang="ru-RU" sz="1600" dirty="0" smtClean="0">
                <a:solidFill>
                  <a:schemeClr val="bg1"/>
                </a:solidFill>
              </a:rPr>
              <a:t>: </a:t>
            </a:r>
            <a:r>
              <a:rPr lang="en-US" sz="1600" dirty="0" smtClean="0">
                <a:solidFill>
                  <a:schemeClr val="bg1"/>
                </a:solidFill>
              </a:rPr>
              <a:t>n.pivovarova@astu.ru</a:t>
            </a: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Тел.: +7(8512)61-42-50;     +7(917)190-74-85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2964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57770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2693073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1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екстура 5">
    <a:dk1>
      <a:srgbClr val="003366"/>
    </a:dk1>
    <a:lt1>
      <a:srgbClr val="FFFFFF"/>
    </a:lt1>
    <a:dk2>
      <a:srgbClr val="2B5481"/>
    </a:dk2>
    <a:lt2>
      <a:srgbClr val="E5FFFF"/>
    </a:lt2>
    <a:accent1>
      <a:srgbClr val="009999"/>
    </a:accent1>
    <a:accent2>
      <a:srgbClr val="336699"/>
    </a:accent2>
    <a:accent3>
      <a:srgbClr val="ACB3C1"/>
    </a:accent3>
    <a:accent4>
      <a:srgbClr val="DADADA"/>
    </a:accent4>
    <a:accent5>
      <a:srgbClr val="AACACA"/>
    </a:accent5>
    <a:accent6>
      <a:srgbClr val="2D5C8A"/>
    </a:accent6>
    <a:hlink>
      <a:srgbClr val="00CCFF"/>
    </a:hlink>
    <a:folHlink>
      <a:srgbClr val="FFCC00"/>
    </a:folHlink>
  </a:clrScheme>
  <a:fontScheme name="Текстура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Текстура 5">
    <a:dk1>
      <a:srgbClr val="003366"/>
    </a:dk1>
    <a:lt1>
      <a:srgbClr val="FFFFFF"/>
    </a:lt1>
    <a:dk2>
      <a:srgbClr val="2B5481"/>
    </a:dk2>
    <a:lt2>
      <a:srgbClr val="E5FFFF"/>
    </a:lt2>
    <a:accent1>
      <a:srgbClr val="009999"/>
    </a:accent1>
    <a:accent2>
      <a:srgbClr val="336699"/>
    </a:accent2>
    <a:accent3>
      <a:srgbClr val="ACB3C1"/>
    </a:accent3>
    <a:accent4>
      <a:srgbClr val="DADADA"/>
    </a:accent4>
    <a:accent5>
      <a:srgbClr val="AACACA"/>
    </a:accent5>
    <a:accent6>
      <a:srgbClr val="2D5C8A"/>
    </a:accent6>
    <a:hlink>
      <a:srgbClr val="00CCFF"/>
    </a:hlink>
    <a:folHlink>
      <a:srgbClr val="FFCC00"/>
    </a:folHlink>
  </a:clrScheme>
  <a:fontScheme name="Текстура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4587</TotalTime>
  <Words>1001</Words>
  <Application>Microsoft Office PowerPoint</Application>
  <PresentationFormat>Экран (16:9)</PresentationFormat>
  <Paragraphs>263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НАЗНАЧЕНИЕ</vt:lpstr>
      <vt:lpstr>МИРОВОЙ РЫНОК ЭТИЛЕНА</vt:lpstr>
      <vt:lpstr>СОСТОЯНИЕ ПРОЦЕССА ПИРОЛИЗА В РФ</vt:lpstr>
      <vt:lpstr>ДОЛЯ НПЗ В ПРОИЗВОДСТВЕ БАЗОВЫХ НИЗШИХ ОЛЕФИНОВ</vt:lpstr>
      <vt:lpstr>КРУПНЕЙШИЕ КОМПАНИИ РФ</vt:lpstr>
      <vt:lpstr>СЫРЬЁ </vt:lpstr>
      <vt:lpstr>Современная мировая структура сырья пиролиза</vt:lpstr>
      <vt:lpstr>ХИМИЗМ</vt:lpstr>
      <vt:lpstr>ХИМИЗМ</vt:lpstr>
      <vt:lpstr>МЕХАНИЗМ ПРОЦЕССА</vt:lpstr>
      <vt:lpstr>МЕХАНИЗМ ПРОЦЕССА</vt:lpstr>
      <vt:lpstr>ПАРАМЕТРЫ ПРОЦЕССА</vt:lpstr>
      <vt:lpstr>ПАРАМЕТРЫ ПРОЦЕССА</vt:lpstr>
      <vt:lpstr>УСЛОВИЯ ПИРОЛИЗА УГЛЕВОДОРОДНОГО СЫРЬЯ </vt:lpstr>
      <vt:lpstr>ПРОДУКТЫ ПИРОЛИЗА</vt:lpstr>
      <vt:lpstr>ИЗ ПРОДУКТЫ ПИРОЛИЗА ПОЛУЧАЮТ</vt:lpstr>
      <vt:lpstr>ПРОДУКТЫ ПИРОЛИЗА</vt:lpstr>
      <vt:lpstr>ПОКАЗАТЕЛИ КАЧЕСТВА СЫРЬЯ И ВЫХОДЫ ПРОДУКТОВ ПИРОЛИЗА</vt:lpstr>
      <vt:lpstr>ТЕХНОЛОГИЧЕСКИЙ РЕЖИМ УСТАНОВКИ ПИРОЛИЗА </vt:lpstr>
      <vt:lpstr>ТЕХНОЛОГИЧЕСКАЯ СХЕМА</vt:lpstr>
      <vt:lpstr>ТЕХНОЛОГИЧЕСКАЯ СХЕМА</vt:lpstr>
      <vt:lpstr>ТЕХНОЛОГИЧЕСКАЯ СХЕМА</vt:lpstr>
      <vt:lpstr>ТЕХНОЛОГИЧЕСКАЯ СХЕМА</vt:lpstr>
      <vt:lpstr>ПЕЧЬ ПИРОЛИЗА  ДВУХПОТОЧНАЯ </vt:lpstr>
      <vt:lpstr>ПЕЧЬ ПИРОЛИЗА</vt:lpstr>
      <vt:lpstr>Презентация PowerPoint</vt:lpstr>
      <vt:lpstr>ВАРИАНТЫ ПИРОЛИЗА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Nadezhda Pivovarova</cp:lastModifiedBy>
  <cp:revision>63</cp:revision>
  <dcterms:created xsi:type="dcterms:W3CDTF">2023-03-16T06:56:48Z</dcterms:created>
  <dcterms:modified xsi:type="dcterms:W3CDTF">2026-09-27T13:43:33Z</dcterms:modified>
</cp:coreProperties>
</file>