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1"/>
  </p:sld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4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3DDE5E9-0A2C-4EFA-8EAF-8743ED857B2B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B06DF1A-CFE1-4C85-A956-D99EA3B330AC}">
      <dgm:prSet phldrT="[Текст]"/>
      <dgm:spPr/>
      <dgm:t>
        <a:bodyPr/>
        <a:lstStyle/>
        <a:p>
          <a:r>
            <a:rPr lang="ru-RU" b="1" dirty="0"/>
            <a:t>Автономная нервная система</a:t>
          </a:r>
          <a:endParaRPr lang="ru-RU" dirty="0"/>
        </a:p>
      </dgm:t>
    </dgm:pt>
    <dgm:pt modelId="{55EF8366-F297-4AF2-8733-AD600313DEFC}" type="parTrans" cxnId="{ECBB4A7E-DCBE-4607-AA2C-F69F0980FD38}">
      <dgm:prSet/>
      <dgm:spPr/>
      <dgm:t>
        <a:bodyPr/>
        <a:lstStyle/>
        <a:p>
          <a:endParaRPr lang="ru-RU"/>
        </a:p>
      </dgm:t>
    </dgm:pt>
    <dgm:pt modelId="{CAA92923-3015-4134-BE87-8F6092ADCD3B}" type="sibTrans" cxnId="{ECBB4A7E-DCBE-4607-AA2C-F69F0980FD38}">
      <dgm:prSet/>
      <dgm:spPr/>
      <dgm:t>
        <a:bodyPr/>
        <a:lstStyle/>
        <a:p>
          <a:endParaRPr lang="ru-RU"/>
        </a:p>
      </dgm:t>
    </dgm:pt>
    <dgm:pt modelId="{3A76648B-EB68-475A-9C9C-8AEFDE72DE27}">
      <dgm:prSet phldrT="[Текст]" custT="1"/>
      <dgm:spPr/>
      <dgm:t>
        <a:bodyPr/>
        <a:lstStyle/>
        <a:p>
          <a:r>
            <a:rPr lang="ru-RU" sz="2400" b="1" dirty="0"/>
            <a:t>Симпатическая </a:t>
          </a:r>
        </a:p>
      </dgm:t>
    </dgm:pt>
    <dgm:pt modelId="{4F0158D2-7AD9-4545-8AD4-FBF0678B0FE0}" type="parTrans" cxnId="{F22417CF-7AF6-4382-B1CE-9D323877A323}">
      <dgm:prSet/>
      <dgm:spPr/>
      <dgm:t>
        <a:bodyPr/>
        <a:lstStyle/>
        <a:p>
          <a:endParaRPr lang="ru-RU"/>
        </a:p>
      </dgm:t>
    </dgm:pt>
    <dgm:pt modelId="{D94D8CD8-547A-409B-8F4E-8D15030C02FB}" type="sibTrans" cxnId="{F22417CF-7AF6-4382-B1CE-9D323877A323}">
      <dgm:prSet/>
      <dgm:spPr/>
      <dgm:t>
        <a:bodyPr/>
        <a:lstStyle/>
        <a:p>
          <a:endParaRPr lang="ru-RU"/>
        </a:p>
      </dgm:t>
    </dgm:pt>
    <dgm:pt modelId="{43C4FF68-BCA7-4D1D-AB5B-1DAFB382A357}">
      <dgm:prSet phldrT="[Текст]" custT="1"/>
      <dgm:spPr/>
      <dgm:t>
        <a:bodyPr/>
        <a:lstStyle/>
        <a:p>
          <a:r>
            <a:rPr lang="ru-RU" sz="2400" b="1" dirty="0"/>
            <a:t>Парасимпатическая </a:t>
          </a:r>
        </a:p>
      </dgm:t>
    </dgm:pt>
    <dgm:pt modelId="{E2AE70E7-2413-4EC1-BA99-05E3674D13E3}" type="parTrans" cxnId="{011D6C0E-2FFE-4C8E-8A46-AE36BFE6F9BF}">
      <dgm:prSet/>
      <dgm:spPr/>
      <dgm:t>
        <a:bodyPr/>
        <a:lstStyle/>
        <a:p>
          <a:endParaRPr lang="ru-RU"/>
        </a:p>
      </dgm:t>
    </dgm:pt>
    <dgm:pt modelId="{BC63CBC9-2DF8-49C7-8CF0-DC30D5DE16B7}" type="sibTrans" cxnId="{011D6C0E-2FFE-4C8E-8A46-AE36BFE6F9BF}">
      <dgm:prSet/>
      <dgm:spPr/>
      <dgm:t>
        <a:bodyPr/>
        <a:lstStyle/>
        <a:p>
          <a:endParaRPr lang="ru-RU"/>
        </a:p>
      </dgm:t>
    </dgm:pt>
    <dgm:pt modelId="{2F75B3EF-8163-4B2E-B4CE-255FDD3A4604}">
      <dgm:prSet phldrT="[Текст]" custT="1"/>
      <dgm:spPr/>
      <dgm:t>
        <a:bodyPr/>
        <a:lstStyle/>
        <a:p>
          <a:r>
            <a:rPr lang="ru-RU" sz="2400" b="1" dirty="0" err="1"/>
            <a:t>Метасимпатическая</a:t>
          </a:r>
          <a:r>
            <a:rPr lang="ru-RU" sz="2400" b="1" dirty="0"/>
            <a:t> </a:t>
          </a:r>
        </a:p>
      </dgm:t>
    </dgm:pt>
    <dgm:pt modelId="{73179B94-4FAE-4A87-8A2C-5B4C3B35F038}" type="parTrans" cxnId="{C47782B7-51A5-426C-A4E4-C6D4AF7DFED4}">
      <dgm:prSet/>
      <dgm:spPr/>
      <dgm:t>
        <a:bodyPr/>
        <a:lstStyle/>
        <a:p>
          <a:endParaRPr lang="ru-RU"/>
        </a:p>
      </dgm:t>
    </dgm:pt>
    <dgm:pt modelId="{A4D78723-3E34-4A3F-BEFE-A1A018262FB8}" type="sibTrans" cxnId="{C47782B7-51A5-426C-A4E4-C6D4AF7DFED4}">
      <dgm:prSet/>
      <dgm:spPr/>
      <dgm:t>
        <a:bodyPr/>
        <a:lstStyle/>
        <a:p>
          <a:endParaRPr lang="ru-RU"/>
        </a:p>
      </dgm:t>
    </dgm:pt>
    <dgm:pt modelId="{F2F194E5-144D-4BBD-85CD-DA8FD57BE63C}" type="pres">
      <dgm:prSet presAssocID="{23DDE5E9-0A2C-4EFA-8EAF-8743ED857B2B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F51CDD2-1E2A-47C8-A46D-68CD52D962B2}" type="pres">
      <dgm:prSet presAssocID="{DB06DF1A-CFE1-4C85-A956-D99EA3B330AC}" presName="vertOne" presStyleCnt="0"/>
      <dgm:spPr/>
    </dgm:pt>
    <dgm:pt modelId="{531EBA61-0AFF-4AA3-8DD3-A0B789203848}" type="pres">
      <dgm:prSet presAssocID="{DB06DF1A-CFE1-4C85-A956-D99EA3B330AC}" presName="txOne" presStyleLbl="node0" presStyleIdx="0" presStyleCnt="1">
        <dgm:presLayoutVars>
          <dgm:chPref val="3"/>
        </dgm:presLayoutVars>
      </dgm:prSet>
      <dgm:spPr/>
    </dgm:pt>
    <dgm:pt modelId="{ECF61FCD-BDBD-42EF-857A-119698D86C7B}" type="pres">
      <dgm:prSet presAssocID="{DB06DF1A-CFE1-4C85-A956-D99EA3B330AC}" presName="parTransOne" presStyleCnt="0"/>
      <dgm:spPr/>
    </dgm:pt>
    <dgm:pt modelId="{8F89EAC8-6FDC-48A2-B893-0B0B3E82DD3D}" type="pres">
      <dgm:prSet presAssocID="{DB06DF1A-CFE1-4C85-A956-D99EA3B330AC}" presName="horzOne" presStyleCnt="0"/>
      <dgm:spPr/>
    </dgm:pt>
    <dgm:pt modelId="{DD7391A4-9CB3-45D7-8E51-3FD8B4E24BD2}" type="pres">
      <dgm:prSet presAssocID="{3A76648B-EB68-475A-9C9C-8AEFDE72DE27}" presName="vertTwo" presStyleCnt="0"/>
      <dgm:spPr/>
    </dgm:pt>
    <dgm:pt modelId="{13057FC6-0747-45E9-9A69-9283C935BB6E}" type="pres">
      <dgm:prSet presAssocID="{3A76648B-EB68-475A-9C9C-8AEFDE72DE27}" presName="txTwo" presStyleLbl="node2" presStyleIdx="0" presStyleCnt="3" custScaleX="115811">
        <dgm:presLayoutVars>
          <dgm:chPref val="3"/>
        </dgm:presLayoutVars>
      </dgm:prSet>
      <dgm:spPr/>
    </dgm:pt>
    <dgm:pt modelId="{2E5DB8E1-04F4-4717-9E56-BEB91D7818E5}" type="pres">
      <dgm:prSet presAssocID="{3A76648B-EB68-475A-9C9C-8AEFDE72DE27}" presName="horzTwo" presStyleCnt="0"/>
      <dgm:spPr/>
    </dgm:pt>
    <dgm:pt modelId="{2E35A7BF-09B9-43E2-A501-D0501B7284BE}" type="pres">
      <dgm:prSet presAssocID="{D94D8CD8-547A-409B-8F4E-8D15030C02FB}" presName="sibSpaceTwo" presStyleCnt="0"/>
      <dgm:spPr/>
    </dgm:pt>
    <dgm:pt modelId="{35E7C29F-13DE-4B61-A7CA-180FC9C46747}" type="pres">
      <dgm:prSet presAssocID="{43C4FF68-BCA7-4D1D-AB5B-1DAFB382A357}" presName="vertTwo" presStyleCnt="0"/>
      <dgm:spPr/>
    </dgm:pt>
    <dgm:pt modelId="{B0D54163-9F13-48F2-A61B-64822F0E0764}" type="pres">
      <dgm:prSet presAssocID="{43C4FF68-BCA7-4D1D-AB5B-1DAFB382A357}" presName="txTwo" presStyleLbl="node2" presStyleIdx="1" presStyleCnt="3" custScaleX="115811">
        <dgm:presLayoutVars>
          <dgm:chPref val="3"/>
        </dgm:presLayoutVars>
      </dgm:prSet>
      <dgm:spPr/>
    </dgm:pt>
    <dgm:pt modelId="{9296F7A3-A0FB-4BD9-B687-3E83CA395479}" type="pres">
      <dgm:prSet presAssocID="{43C4FF68-BCA7-4D1D-AB5B-1DAFB382A357}" presName="horzTwo" presStyleCnt="0"/>
      <dgm:spPr/>
    </dgm:pt>
    <dgm:pt modelId="{835926D8-130F-4A0B-8B66-66F151B7A4BE}" type="pres">
      <dgm:prSet presAssocID="{BC63CBC9-2DF8-49C7-8CF0-DC30D5DE16B7}" presName="sibSpaceTwo" presStyleCnt="0"/>
      <dgm:spPr/>
    </dgm:pt>
    <dgm:pt modelId="{49851A39-5B80-4D4A-95F1-5B44832ECA7F}" type="pres">
      <dgm:prSet presAssocID="{2F75B3EF-8163-4B2E-B4CE-255FDD3A4604}" presName="vertTwo" presStyleCnt="0"/>
      <dgm:spPr/>
    </dgm:pt>
    <dgm:pt modelId="{70C803CB-5A90-4BCE-96B5-0ABCC2802540}" type="pres">
      <dgm:prSet presAssocID="{2F75B3EF-8163-4B2E-B4CE-255FDD3A4604}" presName="txTwo" presStyleLbl="node2" presStyleIdx="2" presStyleCnt="3" custScaleX="115811">
        <dgm:presLayoutVars>
          <dgm:chPref val="3"/>
        </dgm:presLayoutVars>
      </dgm:prSet>
      <dgm:spPr/>
    </dgm:pt>
    <dgm:pt modelId="{6E442D30-5E5A-4903-BD99-E5F083D4545E}" type="pres">
      <dgm:prSet presAssocID="{2F75B3EF-8163-4B2E-B4CE-255FDD3A4604}" presName="horzTwo" presStyleCnt="0"/>
      <dgm:spPr/>
    </dgm:pt>
  </dgm:ptLst>
  <dgm:cxnLst>
    <dgm:cxn modelId="{011D6C0E-2FFE-4C8E-8A46-AE36BFE6F9BF}" srcId="{DB06DF1A-CFE1-4C85-A956-D99EA3B330AC}" destId="{43C4FF68-BCA7-4D1D-AB5B-1DAFB382A357}" srcOrd="1" destOrd="0" parTransId="{E2AE70E7-2413-4EC1-BA99-05E3674D13E3}" sibTransId="{BC63CBC9-2DF8-49C7-8CF0-DC30D5DE16B7}"/>
    <dgm:cxn modelId="{F4906330-5CB2-4231-A05D-D72E4F3B0F02}" type="presOf" srcId="{DB06DF1A-CFE1-4C85-A956-D99EA3B330AC}" destId="{531EBA61-0AFF-4AA3-8DD3-A0B789203848}" srcOrd="0" destOrd="0" presId="urn:microsoft.com/office/officeart/2005/8/layout/hierarchy4"/>
    <dgm:cxn modelId="{C67D116F-0048-4A53-8A00-B053289D27C8}" type="presOf" srcId="{2F75B3EF-8163-4B2E-B4CE-255FDD3A4604}" destId="{70C803CB-5A90-4BCE-96B5-0ABCC2802540}" srcOrd="0" destOrd="0" presId="urn:microsoft.com/office/officeart/2005/8/layout/hierarchy4"/>
    <dgm:cxn modelId="{9E370971-BD78-4719-B79B-39438550F96E}" type="presOf" srcId="{23DDE5E9-0A2C-4EFA-8EAF-8743ED857B2B}" destId="{F2F194E5-144D-4BBD-85CD-DA8FD57BE63C}" srcOrd="0" destOrd="0" presId="urn:microsoft.com/office/officeart/2005/8/layout/hierarchy4"/>
    <dgm:cxn modelId="{75CB4C71-05CB-4701-8DA1-14D9A2EC64A8}" type="presOf" srcId="{43C4FF68-BCA7-4D1D-AB5B-1DAFB382A357}" destId="{B0D54163-9F13-48F2-A61B-64822F0E0764}" srcOrd="0" destOrd="0" presId="urn:microsoft.com/office/officeart/2005/8/layout/hierarchy4"/>
    <dgm:cxn modelId="{ECBB4A7E-DCBE-4607-AA2C-F69F0980FD38}" srcId="{23DDE5E9-0A2C-4EFA-8EAF-8743ED857B2B}" destId="{DB06DF1A-CFE1-4C85-A956-D99EA3B330AC}" srcOrd="0" destOrd="0" parTransId="{55EF8366-F297-4AF2-8733-AD600313DEFC}" sibTransId="{CAA92923-3015-4134-BE87-8F6092ADCD3B}"/>
    <dgm:cxn modelId="{C47782B7-51A5-426C-A4E4-C6D4AF7DFED4}" srcId="{DB06DF1A-CFE1-4C85-A956-D99EA3B330AC}" destId="{2F75B3EF-8163-4B2E-B4CE-255FDD3A4604}" srcOrd="2" destOrd="0" parTransId="{73179B94-4FAE-4A87-8A2C-5B4C3B35F038}" sibTransId="{A4D78723-3E34-4A3F-BEFE-A1A018262FB8}"/>
    <dgm:cxn modelId="{D935ABC6-C4EC-46BD-956D-F26044DC65BC}" type="presOf" srcId="{3A76648B-EB68-475A-9C9C-8AEFDE72DE27}" destId="{13057FC6-0747-45E9-9A69-9283C935BB6E}" srcOrd="0" destOrd="0" presId="urn:microsoft.com/office/officeart/2005/8/layout/hierarchy4"/>
    <dgm:cxn modelId="{F22417CF-7AF6-4382-B1CE-9D323877A323}" srcId="{DB06DF1A-CFE1-4C85-A956-D99EA3B330AC}" destId="{3A76648B-EB68-475A-9C9C-8AEFDE72DE27}" srcOrd="0" destOrd="0" parTransId="{4F0158D2-7AD9-4545-8AD4-FBF0678B0FE0}" sibTransId="{D94D8CD8-547A-409B-8F4E-8D15030C02FB}"/>
    <dgm:cxn modelId="{8EFBB9CF-653A-4909-BFCB-110B3B09FD6A}" type="presParOf" srcId="{F2F194E5-144D-4BBD-85CD-DA8FD57BE63C}" destId="{5F51CDD2-1E2A-47C8-A46D-68CD52D962B2}" srcOrd="0" destOrd="0" presId="urn:microsoft.com/office/officeart/2005/8/layout/hierarchy4"/>
    <dgm:cxn modelId="{F4C3E6B1-C351-4E61-8F16-8C084367E9E6}" type="presParOf" srcId="{5F51CDD2-1E2A-47C8-A46D-68CD52D962B2}" destId="{531EBA61-0AFF-4AA3-8DD3-A0B789203848}" srcOrd="0" destOrd="0" presId="urn:microsoft.com/office/officeart/2005/8/layout/hierarchy4"/>
    <dgm:cxn modelId="{0C57F3DE-48D7-4954-88E2-B4E8CB690728}" type="presParOf" srcId="{5F51CDD2-1E2A-47C8-A46D-68CD52D962B2}" destId="{ECF61FCD-BDBD-42EF-857A-119698D86C7B}" srcOrd="1" destOrd="0" presId="urn:microsoft.com/office/officeart/2005/8/layout/hierarchy4"/>
    <dgm:cxn modelId="{575DD502-7F4F-4C8E-9B95-63857FCA3E26}" type="presParOf" srcId="{5F51CDD2-1E2A-47C8-A46D-68CD52D962B2}" destId="{8F89EAC8-6FDC-48A2-B893-0B0B3E82DD3D}" srcOrd="2" destOrd="0" presId="urn:microsoft.com/office/officeart/2005/8/layout/hierarchy4"/>
    <dgm:cxn modelId="{C4C82883-ECFC-42B8-9632-94F432359A44}" type="presParOf" srcId="{8F89EAC8-6FDC-48A2-B893-0B0B3E82DD3D}" destId="{DD7391A4-9CB3-45D7-8E51-3FD8B4E24BD2}" srcOrd="0" destOrd="0" presId="urn:microsoft.com/office/officeart/2005/8/layout/hierarchy4"/>
    <dgm:cxn modelId="{C5373191-4A77-41E2-88FB-BCB4B438752A}" type="presParOf" srcId="{DD7391A4-9CB3-45D7-8E51-3FD8B4E24BD2}" destId="{13057FC6-0747-45E9-9A69-9283C935BB6E}" srcOrd="0" destOrd="0" presId="urn:microsoft.com/office/officeart/2005/8/layout/hierarchy4"/>
    <dgm:cxn modelId="{540C5FCF-BA44-4C59-8098-C52E8CF2CA91}" type="presParOf" srcId="{DD7391A4-9CB3-45D7-8E51-3FD8B4E24BD2}" destId="{2E5DB8E1-04F4-4717-9E56-BEB91D7818E5}" srcOrd="1" destOrd="0" presId="urn:microsoft.com/office/officeart/2005/8/layout/hierarchy4"/>
    <dgm:cxn modelId="{6E313CFA-0A70-4235-AB3D-E4DD21F4A791}" type="presParOf" srcId="{8F89EAC8-6FDC-48A2-B893-0B0B3E82DD3D}" destId="{2E35A7BF-09B9-43E2-A501-D0501B7284BE}" srcOrd="1" destOrd="0" presId="urn:microsoft.com/office/officeart/2005/8/layout/hierarchy4"/>
    <dgm:cxn modelId="{94178764-1417-4AAC-BB87-0FEFD0179B82}" type="presParOf" srcId="{8F89EAC8-6FDC-48A2-B893-0B0B3E82DD3D}" destId="{35E7C29F-13DE-4B61-A7CA-180FC9C46747}" srcOrd="2" destOrd="0" presId="urn:microsoft.com/office/officeart/2005/8/layout/hierarchy4"/>
    <dgm:cxn modelId="{D7094814-8D8A-4B81-B506-B6502228F846}" type="presParOf" srcId="{35E7C29F-13DE-4B61-A7CA-180FC9C46747}" destId="{B0D54163-9F13-48F2-A61B-64822F0E0764}" srcOrd="0" destOrd="0" presId="urn:microsoft.com/office/officeart/2005/8/layout/hierarchy4"/>
    <dgm:cxn modelId="{703D8AAE-2216-4196-A9CA-36FC312CC694}" type="presParOf" srcId="{35E7C29F-13DE-4B61-A7CA-180FC9C46747}" destId="{9296F7A3-A0FB-4BD9-B687-3E83CA395479}" srcOrd="1" destOrd="0" presId="urn:microsoft.com/office/officeart/2005/8/layout/hierarchy4"/>
    <dgm:cxn modelId="{7A4A8E63-B5A1-4F06-9F81-32F63B6DF440}" type="presParOf" srcId="{8F89EAC8-6FDC-48A2-B893-0B0B3E82DD3D}" destId="{835926D8-130F-4A0B-8B66-66F151B7A4BE}" srcOrd="3" destOrd="0" presId="urn:microsoft.com/office/officeart/2005/8/layout/hierarchy4"/>
    <dgm:cxn modelId="{9C9254B2-02BA-42CB-B2FA-04D931B4EC5F}" type="presParOf" srcId="{8F89EAC8-6FDC-48A2-B893-0B0B3E82DD3D}" destId="{49851A39-5B80-4D4A-95F1-5B44832ECA7F}" srcOrd="4" destOrd="0" presId="urn:microsoft.com/office/officeart/2005/8/layout/hierarchy4"/>
    <dgm:cxn modelId="{3CCC0919-33CC-4EC0-8C9D-027482CC13D2}" type="presParOf" srcId="{49851A39-5B80-4D4A-95F1-5B44832ECA7F}" destId="{70C803CB-5A90-4BCE-96B5-0ABCC2802540}" srcOrd="0" destOrd="0" presId="urn:microsoft.com/office/officeart/2005/8/layout/hierarchy4"/>
    <dgm:cxn modelId="{CB251298-0348-48B6-8FE0-6173BCFB27CD}" type="presParOf" srcId="{49851A39-5B80-4D4A-95F1-5B44832ECA7F}" destId="{6E442D30-5E5A-4903-BD99-E5F083D4545E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1EBA61-0AFF-4AA3-8DD3-A0B789203848}">
      <dsp:nvSpPr>
        <dsp:cNvPr id="0" name=""/>
        <dsp:cNvSpPr/>
      </dsp:nvSpPr>
      <dsp:spPr>
        <a:xfrm>
          <a:off x="2481" y="259"/>
          <a:ext cx="10053436" cy="2503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6500" b="1" kern="1200" dirty="0"/>
            <a:t>Автономная нервная система</a:t>
          </a:r>
          <a:endParaRPr lang="ru-RU" sz="6500" kern="1200" dirty="0"/>
        </a:p>
      </dsp:txBody>
      <dsp:txXfrm>
        <a:off x="75803" y="73581"/>
        <a:ext cx="9906792" cy="2356743"/>
      </dsp:txXfrm>
    </dsp:sp>
    <dsp:sp modelId="{13057FC6-0747-45E9-9A69-9283C935BB6E}">
      <dsp:nvSpPr>
        <dsp:cNvPr id="0" name=""/>
        <dsp:cNvSpPr/>
      </dsp:nvSpPr>
      <dsp:spPr>
        <a:xfrm>
          <a:off x="2481" y="2770980"/>
          <a:ext cx="3196576" cy="2503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Симпатическая </a:t>
          </a:r>
        </a:p>
      </dsp:txBody>
      <dsp:txXfrm>
        <a:off x="75803" y="2844302"/>
        <a:ext cx="3049932" cy="2356743"/>
      </dsp:txXfrm>
    </dsp:sp>
    <dsp:sp modelId="{B0D54163-9F13-48F2-A61B-64822F0E0764}">
      <dsp:nvSpPr>
        <dsp:cNvPr id="0" name=""/>
        <dsp:cNvSpPr/>
      </dsp:nvSpPr>
      <dsp:spPr>
        <a:xfrm>
          <a:off x="3430911" y="2770980"/>
          <a:ext cx="3196576" cy="2503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/>
            <a:t>Парасимпатическая </a:t>
          </a:r>
        </a:p>
      </dsp:txBody>
      <dsp:txXfrm>
        <a:off x="3504233" y="2844302"/>
        <a:ext cx="3049932" cy="2356743"/>
      </dsp:txXfrm>
    </dsp:sp>
    <dsp:sp modelId="{70C803CB-5A90-4BCE-96B5-0ABCC2802540}">
      <dsp:nvSpPr>
        <dsp:cNvPr id="0" name=""/>
        <dsp:cNvSpPr/>
      </dsp:nvSpPr>
      <dsp:spPr>
        <a:xfrm>
          <a:off x="6859342" y="2770980"/>
          <a:ext cx="3196576" cy="25033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 err="1"/>
            <a:t>Метасимпатическая</a:t>
          </a:r>
          <a:r>
            <a:rPr lang="ru-RU" sz="2400" b="1" kern="1200" dirty="0"/>
            <a:t> </a:t>
          </a:r>
        </a:p>
      </dsp:txBody>
      <dsp:txXfrm>
        <a:off x="6932664" y="2844302"/>
        <a:ext cx="3049932" cy="23567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2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6" indent="0" algn="ctr">
              <a:buNone/>
              <a:defRPr sz="2400"/>
            </a:lvl2pPr>
            <a:lvl3pPr marL="914411" indent="0" algn="ctr">
              <a:buNone/>
              <a:defRPr sz="2400"/>
            </a:lvl3pPr>
            <a:lvl4pPr marL="1371617" indent="0" algn="ctr">
              <a:buNone/>
              <a:defRPr sz="2000"/>
            </a:lvl4pPr>
            <a:lvl5pPr marL="1828823" indent="0" algn="ctr">
              <a:buNone/>
              <a:defRPr sz="2000"/>
            </a:lvl5pPr>
            <a:lvl6pPr marL="2286029" indent="0" algn="ctr">
              <a:buNone/>
              <a:defRPr sz="2000"/>
            </a:lvl6pPr>
            <a:lvl7pPr marL="2743234" indent="0" algn="ctr">
              <a:buNone/>
              <a:defRPr sz="2000"/>
            </a:lvl7pPr>
            <a:lvl8pPr marL="3200440" indent="0" algn="ctr">
              <a:buNone/>
              <a:defRPr sz="2000"/>
            </a:lvl8pPr>
            <a:lvl9pPr marL="3657646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4231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489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27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440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31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3407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93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2" y="0"/>
            <a:ext cx="64009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2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1" y="6459786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6"/>
            <a:ext cx="4648201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532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6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1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4" y="0"/>
            <a:ext cx="12191986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1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994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2397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6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414779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65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2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6"/>
            <a:ext cx="24722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6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9" y="6459786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3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512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11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1" indent="-91441" algn="l" defTabSz="914411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53" indent="-182882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35" indent="-182882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18" indent="-182882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700" indent="-182882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14" indent="-228603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16" indent="-228603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19" indent="-228603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21" indent="-228603" algn="l" defTabSz="914411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Автономная нервная система</a:t>
            </a:r>
            <a:endParaRPr lang="ru-RU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1793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2082299"/>
              </p:ext>
            </p:extLst>
          </p:nvPr>
        </p:nvGraphicFramePr>
        <p:xfrm>
          <a:off x="1096963" y="594361"/>
          <a:ext cx="10058400" cy="5274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1096963" y="5941814"/>
            <a:ext cx="57090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https://yandex.ru/video/preview/11205163733328861318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88786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Строение соматической и вегетативной рефлекторной дуги</a:t>
            </a:r>
          </a:p>
        </p:txBody>
      </p:sp>
      <p:pic>
        <p:nvPicPr>
          <p:cNvPr id="5" name="Picture 12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75301" y="-45719"/>
            <a:ext cx="4910331" cy="86045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6094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93776" y="1472183"/>
            <a:ext cx="3550189" cy="2286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Схема симпатического и парасимпатического отделов автономной нервной системы</a:t>
            </a:r>
          </a:p>
        </p:txBody>
      </p:sp>
      <p:pic>
        <p:nvPicPr>
          <p:cNvPr id="7" name="Picture 12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3647" y="237744"/>
            <a:ext cx="5246752" cy="6382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0516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1"/>
                </a:solidFill>
              </a:rPr>
              <a:t>Синаптическая</a:t>
            </a:r>
            <a:r>
              <a:rPr lang="ru-RU" b="1" dirty="0">
                <a:solidFill>
                  <a:schemeClr val="accent1"/>
                </a:solidFill>
              </a:rPr>
              <a:t> передача возбуждения в автономной нервной системе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Медиаторы симпатической нервной системы</a:t>
            </a:r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Холинергический (А) и адренергический (Б) синапсы</a:t>
            </a:r>
          </a:p>
        </p:txBody>
      </p:sp>
      <p:pic>
        <p:nvPicPr>
          <p:cNvPr id="10" name="Picture 12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16" y="2899029"/>
            <a:ext cx="4790821" cy="3044571"/>
          </a:xfrm>
          <a:prstGeom prst="rect">
            <a:avLst/>
          </a:prstGeom>
          <a:noFill/>
        </p:spPr>
      </p:pic>
      <p:pic>
        <p:nvPicPr>
          <p:cNvPr id="11" name="Picture 12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040" y="3015551"/>
            <a:ext cx="5212080" cy="29280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4047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B78CB53B-E7C6-479D-9264-4AF99F83E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375211" cy="2286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Схема рецепторов автономной нервной системы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A4BECB3-770A-4D05-8512-E3A89D63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530" y="594359"/>
            <a:ext cx="4943329" cy="571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845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B06C877-9DEF-4564-B0F2-DBA9EFE90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chemeClr val="accent1"/>
                </a:solidFill>
              </a:rPr>
              <a:t>Отличительные признаки </a:t>
            </a:r>
            <a:r>
              <a:rPr lang="ru-RU" sz="4000" b="1" dirty="0" err="1">
                <a:solidFill>
                  <a:schemeClr val="accent1"/>
                </a:solidFill>
              </a:rPr>
              <a:t>метасимпатической</a:t>
            </a:r>
            <a:r>
              <a:rPr lang="ru-RU" sz="4000" b="1" dirty="0">
                <a:solidFill>
                  <a:schemeClr val="accent1"/>
                </a:solidFill>
              </a:rPr>
              <a:t> части автономной нервной системы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D97D641-9805-4644-861C-E8EF6ED58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 typeface="Wingdings" panose="05000000000000000000" pitchFamily="2" charset="2"/>
              <a:buChar char="§"/>
            </a:pPr>
            <a:r>
              <a:rPr lang="ru-RU" sz="2800" dirty="0"/>
              <a:t> иннервирует только внутренние органы, наделенные моторным ритмом. В сфере ее управления находятся гладкие мышцы, всасывающий и секретирующий эпителий, локальный кровоток, местные эндокринные и иммунные элементы;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800" dirty="0"/>
              <a:t> получает внешние синаптические входы от симпатической и парасимпатической­ частей автономной нервной системы и не имеет прямых синаптических контактов с эфферентной частью соматической­ рефлекторной дуги;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ru-RU" sz="2800" dirty="0"/>
              <a:t> характеризуется наличием собственного сенсорного звена.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0265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07636E9-AB09-443A-B4C8-FBC215B19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Функциональный модуль </a:t>
            </a:r>
            <a:r>
              <a:rPr lang="ru-RU" sz="2800" b="1" dirty="0" err="1"/>
              <a:t>метасимпатической</a:t>
            </a:r>
            <a:r>
              <a:rPr lang="ru-RU" sz="2800" b="1" dirty="0"/>
              <a:t> нервной системы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C045255F-77A7-4FD4-88E6-D5150CF19B9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1 – чувствительный нейрон;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2 – </a:t>
            </a:r>
            <a:r>
              <a:rPr lang="ru-RU" sz="1800" dirty="0" err="1"/>
              <a:t>интернейрон</a:t>
            </a:r>
            <a:r>
              <a:rPr lang="ru-RU" sz="1800" dirty="0"/>
              <a:t>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3 – эфферентный нейрон;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4 – </a:t>
            </a:r>
            <a:r>
              <a:rPr lang="ru-RU" sz="1800" dirty="0" err="1"/>
              <a:t>постганглионарный</a:t>
            </a:r>
            <a:r>
              <a:rPr lang="ru-RU" sz="1800" dirty="0"/>
              <a:t> симпатический нейрон и его волокно;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5 – </a:t>
            </a:r>
            <a:r>
              <a:rPr lang="ru-RU" sz="1800" dirty="0" err="1"/>
              <a:t>преганглионарный</a:t>
            </a:r>
            <a:r>
              <a:rPr lang="ru-RU" sz="1800" dirty="0"/>
              <a:t> симпатический нейрон и его волокно;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800" dirty="0"/>
              <a:t>6 – </a:t>
            </a:r>
            <a:r>
              <a:rPr lang="ru-RU" sz="1800" dirty="0" err="1"/>
              <a:t>преганглионарный</a:t>
            </a:r>
            <a:r>
              <a:rPr lang="ru-RU" sz="1800" dirty="0"/>
              <a:t> парасимпатический нейрон и его волокно</a:t>
            </a:r>
          </a:p>
        </p:txBody>
      </p:sp>
      <p:pic>
        <p:nvPicPr>
          <p:cNvPr id="7" name="Picture 126">
            <a:extLst>
              <a:ext uri="{FF2B5EF4-FFF2-40B4-BE49-F238E27FC236}">
                <a16:creationId xmlns:a16="http://schemas.microsoft.com/office/drawing/2014/main" id="{63597ECA-8524-4524-A119-26DC58668122}"/>
              </a:ext>
            </a:extLst>
          </p:cNvPr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089" y="1081070"/>
            <a:ext cx="7601710" cy="46958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56682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0A5A5E11-DF7A-4F1F-A724-BA6214C17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Центры регуляции висцеральных функций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5BC2BC5-DCF6-4CB8-9EF4-B3EAC59EA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 Сегментарные центры вследствие особенностей их организации, закономерностей функционирования и медиации являются истинно автономными. В центральной нервной системе они находятся в спинном мозге и в стволе мозга (отдельные ядра черепных нервов), а на периферии составляют сложную систему из сплетений, ганглиев, волокон.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sz="2400" dirty="0"/>
              <a:t> </a:t>
            </a:r>
            <a:r>
              <a:rPr lang="ru-RU" sz="2400" dirty="0" err="1"/>
              <a:t>Надсегментарные</a:t>
            </a:r>
            <a:r>
              <a:rPr lang="ru-RU" sz="2400" dirty="0"/>
              <a:t> центры расположены в головном мозге, главным образом, на лимбико-ретикулярном уровне. Эти интегративные аппараты мозга обеспечивают целостные формы поведения, адаптацию к меняющимся условиям внешней и внутренней среды. Задачей этих аппаратов является организация деятельности функциональных систем, ответственных за регуляцию психических, соматических и висцеральных функций.</a:t>
            </a:r>
          </a:p>
        </p:txBody>
      </p:sp>
    </p:spTree>
    <p:extLst>
      <p:ext uri="{BB962C8B-B14F-4D97-AF65-F5344CB8AC3E}">
        <p14:creationId xmlns:p14="http://schemas.microsoft.com/office/powerpoint/2010/main" val="1906684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0FCCD8-050E-4BB6-A064-C5EF0BD5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Механизмы регуляции деятельности висцеральных органов и систем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FBDE6D5-FCEC-40A7-9D87-75F162C88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10326281" cy="40233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/>
              <a:t> базовый или первый, структурный уровень включает в себя внутриорганные рефлексы, замыкающиеся в </a:t>
            </a:r>
            <a:r>
              <a:rPr lang="ru-RU" sz="2400" dirty="0" err="1"/>
              <a:t>интрамуральных</a:t>
            </a:r>
            <a:r>
              <a:rPr lang="ru-RU" sz="2400" dirty="0"/>
              <a:t> ганглиях и имеющие </a:t>
            </a:r>
            <a:r>
              <a:rPr lang="ru-RU" sz="2400" dirty="0" err="1"/>
              <a:t>метасимпатическую</a:t>
            </a:r>
            <a:r>
              <a:rPr lang="ru-RU" sz="2400" dirty="0"/>
              <a:t> природу. Строго говоря, эти ганглии являются низшими рефлекторными центрами;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/>
              <a:t> второй структурный уровень представлен </a:t>
            </a:r>
            <a:r>
              <a:rPr lang="ru-RU" sz="2400" dirty="0" err="1"/>
              <a:t>экстрамуральными</a:t>
            </a:r>
            <a:r>
              <a:rPr lang="ru-RU" sz="2400" dirty="0"/>
              <a:t> </a:t>
            </a:r>
            <a:r>
              <a:rPr lang="ru-RU" sz="2400" dirty="0" err="1"/>
              <a:t>паравертебральными</a:t>
            </a:r>
            <a:r>
              <a:rPr lang="ru-RU" sz="2400" dirty="0"/>
              <a:t> ганглиями брыжеечных и чревного сплетений. Оба этих низших этажа обладают отчетливо выраженной автономностью и могут осуществлять регуляцию деятельности висцеральных органов и тканей относительно независимо от центральной нервной системы;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/>
              <a:t> центры спинного мозга и ствола представляют третий структурный уровень;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ru-RU" sz="2400" dirty="0"/>
              <a:t> гипоталамус, ретикулярная формация, лимбическая система, мозжечок, новая кора венчают пирамиду иерархии (четвертый структурный уровень).</a:t>
            </a:r>
          </a:p>
        </p:txBody>
      </p:sp>
    </p:spTree>
    <p:extLst>
      <p:ext uri="{BB962C8B-B14F-4D97-AF65-F5344CB8AC3E}">
        <p14:creationId xmlns:p14="http://schemas.microsoft.com/office/powerpoint/2010/main" val="2915541528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391</Words>
  <Application>Microsoft Office PowerPoint</Application>
  <PresentationFormat>Широкоэкранный</PresentationFormat>
  <Paragraphs>31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Wingdings</vt:lpstr>
      <vt:lpstr>Ретро</vt:lpstr>
      <vt:lpstr>Автономная нервная система</vt:lpstr>
      <vt:lpstr>Презентация PowerPoint</vt:lpstr>
      <vt:lpstr>Строение соматической и вегетативной рефлекторной дуги</vt:lpstr>
      <vt:lpstr>Схема симпатического и парасимпатического отделов автономной нервной системы</vt:lpstr>
      <vt:lpstr>Синаптическая передача возбуждения в автономной нервной системе</vt:lpstr>
      <vt:lpstr>Схема рецепторов автономной нервной системы</vt:lpstr>
      <vt:lpstr>Отличительные признаки метасимпатической части автономной нервной системы</vt:lpstr>
      <vt:lpstr>Функциональный модуль метасимпатической нервной системы</vt:lpstr>
      <vt:lpstr>Центры регуляции висцеральных функций</vt:lpstr>
      <vt:lpstr>Механизмы регуляции деятельности висцеральных органов и систем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Автономная нервная система</dc:title>
  <dc:creator>ASTU</dc:creator>
  <cp:lastModifiedBy>Lars</cp:lastModifiedBy>
  <cp:revision>11</cp:revision>
  <dcterms:created xsi:type="dcterms:W3CDTF">2026-09-25T09:59:02Z</dcterms:created>
  <dcterms:modified xsi:type="dcterms:W3CDTF">2026-09-26T09:10:49Z</dcterms:modified>
</cp:coreProperties>
</file>