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64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6323" autoAdjust="0"/>
  </p:normalViewPr>
  <p:slideViewPr>
    <p:cSldViewPr snapToGrid="0">
      <p:cViewPr varScale="1">
        <p:scale>
          <a:sx n="70" d="100"/>
          <a:sy n="70" d="100"/>
        </p:scale>
        <p:origin x="8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84890-85D2-4D7B-8EF5-15A9C1DB8F42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29958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5661D-6934-4B32-B92C-470368BF1EC6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9533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F822A4-8DA6-4447-9B1F-C5DB58435268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73846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48D31E-DCDA-41A7-9C67-C4B11B94D21D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41496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762C0-B258-48F1-ADE6-176B4174CCDD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89223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7919A6-33EB-49BD-A62F-1FA56B9F9712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12481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4E7D1B-D673-4CF6-8672-009D42ABD2A0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1650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A16AA21-1863-4931-97CB-99D0A168701B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0509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2C379-9A7C-4C87-A116-CBE9F58B04C5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4717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7157CC2-0FC8-4686-B024-99790E0F5162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2531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764DA5-CD3D-4590-A511-FCD3BC7A793E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271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664C608-40B1-4030-A28D-5B74BC98ADCE}" type="datetimeFigureOut">
              <a:rPr lang="en-US" smtClean="0"/>
              <a:t>9/26/2026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83537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5" r:id="rId1"/>
    <p:sldLayoutId id="2147483866" r:id="rId2"/>
    <p:sldLayoutId id="2147483867" r:id="rId3"/>
    <p:sldLayoutId id="2147483868" r:id="rId4"/>
    <p:sldLayoutId id="2147483869" r:id="rId5"/>
    <p:sldLayoutId id="2147483870" r:id="rId6"/>
    <p:sldLayoutId id="2147483871" r:id="rId7"/>
    <p:sldLayoutId id="2147483872" r:id="rId8"/>
    <p:sldLayoutId id="2147483873" r:id="rId9"/>
    <p:sldLayoutId id="2147483874" r:id="rId10"/>
    <p:sldLayoutId id="2147483875" r:id="rId11"/>
  </p:sldLayoutIdLst>
  <p:hf sldNum="0"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9A2567-6E92-461C-B925-BFBC5CE63A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Основы нейронной теории</a:t>
            </a:r>
          </a:p>
        </p:txBody>
      </p:sp>
    </p:spTree>
    <p:extLst>
      <p:ext uri="{BB962C8B-B14F-4D97-AF65-F5344CB8AC3E}">
        <p14:creationId xmlns:p14="http://schemas.microsoft.com/office/powerpoint/2010/main" val="20386755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FD3159-C385-42BB-B8E9-A72E6946A0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1357271"/>
          </a:xfrm>
        </p:spPr>
        <p:txBody>
          <a:bodyPr>
            <a:normAutofit/>
          </a:bodyPr>
          <a:lstStyle/>
          <a:p>
            <a:r>
              <a:rPr lang="ru-RU" sz="3200" b="1" dirty="0"/>
              <a:t>Нейроны, их строение и классификация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E94B99-1F6A-4E01-BA33-5067FE0924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AutoNum type="arabicPeriod"/>
            </a:pPr>
            <a:endParaRPr lang="ru-RU" sz="1800" dirty="0">
              <a:effectLst/>
              <a:latin typeface="Times New Roman" panose="02020603050405020304" pitchFamily="18" charset="0"/>
              <a:ea typeface="DengXian" panose="02010600030101010101" pitchFamily="2" charset="-122"/>
            </a:endParaRP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3247EF9-B52E-428B-B811-5E0B7CC39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57200" y="2279176"/>
            <a:ext cx="3200400" cy="4026028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Нервная ткань образована двумя принципиально отличающимися видами клеток. </a:t>
            </a:r>
            <a:endParaRPr lang="ru-RU" sz="2000" dirty="0">
              <a:solidFill>
                <a:schemeClr val="bg1"/>
              </a:solidFill>
              <a:effectLst/>
              <a:ea typeface="DengXian" panose="02010600030101010101" pitchFamily="2" charset="-122"/>
            </a:endParaRPr>
          </a:p>
          <a:p>
            <a:pPr marL="342900" indent="-342900">
              <a:buAutoNum type="arabicPeriod"/>
            </a:pPr>
            <a:r>
              <a:rPr lang="ru-RU" sz="20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нейроны – функциональные единицы нервной ткани</a:t>
            </a:r>
          </a:p>
          <a:p>
            <a:pPr marL="342900" indent="-342900">
              <a:buFont typeface="Wingdings" pitchFamily="2" charset="2"/>
              <a:buAutoNum type="arabicPeriod"/>
            </a:pPr>
            <a:r>
              <a:rPr lang="ru-RU" sz="2000" dirty="0">
                <a:solidFill>
                  <a:schemeClr val="bg1"/>
                </a:solidFill>
                <a:effectLst/>
                <a:ea typeface="Times New Roman" panose="02020603050405020304" pitchFamily="18" charset="0"/>
              </a:rPr>
              <a:t>нейроглия, выполняющая вспомогательные функции. </a:t>
            </a:r>
            <a:endParaRPr lang="ru-RU" sz="2000" dirty="0">
              <a:solidFill>
                <a:schemeClr val="bg1"/>
              </a:solidFill>
              <a:effectLst/>
              <a:ea typeface="DengXian" panose="02010600030101010101" pitchFamily="2" charset="-122"/>
            </a:endParaRPr>
          </a:p>
          <a:p>
            <a:endParaRPr lang="ru-RU" sz="2000" dirty="0">
              <a:solidFill>
                <a:schemeClr val="bg1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2E3D77DC-8B4E-413B-BDC0-B2E31ADBBDA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4944" y="1034279"/>
            <a:ext cx="7229856" cy="38003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E51B11-5B8E-44FD-BEEA-78D8F35E7A2F}"/>
              </a:ext>
            </a:extLst>
          </p:cNvPr>
          <p:cNvSpPr txBox="1"/>
          <p:nvPr/>
        </p:nvSpPr>
        <p:spPr>
          <a:xfrm>
            <a:off x="4504944" y="5666154"/>
            <a:ext cx="67878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800" dirty="0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Окраска нейронов по Гольджи (А). Рисунок С. </a:t>
            </a:r>
            <a:r>
              <a:rPr lang="ru-RU" sz="1800" dirty="0" err="1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Рамон</a:t>
            </a:r>
            <a:r>
              <a:rPr lang="ru-RU" sz="1800" dirty="0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-и-</a:t>
            </a:r>
            <a:r>
              <a:rPr lang="ru-RU" sz="1800" dirty="0" err="1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Кахаля</a:t>
            </a:r>
            <a:r>
              <a:rPr lang="ru-RU" sz="1800" dirty="0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. </a:t>
            </a:r>
            <a:endParaRPr lang="ru-RU" sz="1800" dirty="0">
              <a:solidFill>
                <a:schemeClr val="accent1"/>
              </a:solidFill>
              <a:effectLst/>
              <a:ea typeface="DengXian" panose="02010600030101010101" pitchFamily="2" charset="-122"/>
            </a:endParaRPr>
          </a:p>
          <a:p>
            <a:pPr algn="ctr"/>
            <a:r>
              <a:rPr lang="ru-RU" sz="1800" dirty="0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Клетки </a:t>
            </a:r>
            <a:r>
              <a:rPr lang="ru-RU" sz="1800" dirty="0" err="1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Пуркинье</a:t>
            </a:r>
            <a:r>
              <a:rPr lang="ru-RU" sz="1800" dirty="0">
                <a:solidFill>
                  <a:schemeClr val="accent1"/>
                </a:solidFill>
                <a:effectLst/>
                <a:ea typeface="Times New Roman" panose="02020603050405020304" pitchFamily="18" charset="0"/>
              </a:rPr>
              <a:t> (а) и клетки-зерна (б) мозжечка голубя (Б)</a:t>
            </a:r>
            <a:endParaRPr lang="ru-RU" sz="1800" dirty="0">
              <a:solidFill>
                <a:schemeClr val="accent1"/>
              </a:solidFill>
              <a:effectLst/>
              <a:ea typeface="DengXian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224142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1DD67214-1C30-419B-A5C5-B289A4514C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Схема строения нейрона</a:t>
            </a:r>
          </a:p>
        </p:txBody>
      </p:sp>
      <p:pic>
        <p:nvPicPr>
          <p:cNvPr id="7" name="Picture 61">
            <a:extLst>
              <a:ext uri="{FF2B5EF4-FFF2-40B4-BE49-F238E27FC236}">
                <a16:creationId xmlns:a16="http://schemas.microsoft.com/office/drawing/2014/main" id="{7EE97B5F-7F19-4FC8-9C42-9C2F534CE43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60810" y="1884556"/>
            <a:ext cx="9300117" cy="448881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9362089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CCA3261-437D-43BE-B443-0E7C39397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Классификация нейронов по количеству отростков</a:t>
            </a:r>
          </a:p>
        </p:txBody>
      </p:sp>
      <p:pic>
        <p:nvPicPr>
          <p:cNvPr id="4" name="Picture 62">
            <a:extLst>
              <a:ext uri="{FF2B5EF4-FFF2-40B4-BE49-F238E27FC236}">
                <a16:creationId xmlns:a16="http://schemas.microsoft.com/office/drawing/2014/main" id="{A8170DBC-3B45-4953-A080-0E031BCF0FDF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1630" y="1916556"/>
            <a:ext cx="8608740" cy="442948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383280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6293887-2A29-4345-B970-E3E8C1FB7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Классификация нейронов по функции</a:t>
            </a:r>
          </a:p>
        </p:txBody>
      </p:sp>
      <p:pic>
        <p:nvPicPr>
          <p:cNvPr id="4" name="Picture 63">
            <a:extLst>
              <a:ext uri="{FF2B5EF4-FFF2-40B4-BE49-F238E27FC236}">
                <a16:creationId xmlns:a16="http://schemas.microsoft.com/office/drawing/2014/main" id="{7E261B97-3654-42D1-A20A-EA89F0A9EF0E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0481" y="2125931"/>
            <a:ext cx="7991038" cy="393883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577740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28F086-A947-4748-A2B0-BD31436EED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Положения нейронной теории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C94D000-9C01-4C01-BE6B-AEF38E6F13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/>
              <a:t>Каждый нейрон является анатомической единицей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Каждый нейрон является генетической единицей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Каждый нейрон является функциональной единицей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Каждый нейрон представляет собой поляризационную единицу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Каждый нейрон есть рефлекторная единица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/>
              <a:t>Каждый нейрон является патологической единицей</a:t>
            </a:r>
          </a:p>
        </p:txBody>
      </p:sp>
    </p:spTree>
    <p:extLst>
      <p:ext uri="{BB962C8B-B14F-4D97-AF65-F5344CB8AC3E}">
        <p14:creationId xmlns:p14="http://schemas.microsoft.com/office/powerpoint/2010/main" val="1465719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4C2B02-B25F-4802-A0A6-449B569743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b="1" dirty="0">
                <a:solidFill>
                  <a:schemeClr val="accent1"/>
                </a:solidFill>
              </a:rPr>
              <a:t>Нейроглия, строение, классификация</a:t>
            </a:r>
            <a:br>
              <a:rPr lang="ru-RU" sz="3600" b="1" dirty="0">
                <a:solidFill>
                  <a:schemeClr val="accent1"/>
                </a:solidFill>
              </a:rPr>
            </a:br>
            <a:r>
              <a:rPr lang="ru-RU" sz="3600" b="1" dirty="0">
                <a:solidFill>
                  <a:schemeClr val="accent1"/>
                </a:solidFill>
              </a:rPr>
              <a:t>Клетки нейроглии</a:t>
            </a:r>
          </a:p>
        </p:txBody>
      </p:sp>
      <p:pic>
        <p:nvPicPr>
          <p:cNvPr id="4" name="Picture 64">
            <a:extLst>
              <a:ext uri="{FF2B5EF4-FFF2-40B4-BE49-F238E27FC236}">
                <a16:creationId xmlns:a16="http://schemas.microsoft.com/office/drawing/2014/main" id="{320605F4-CFC2-4C7B-8CA0-7911DA88BBE1}"/>
              </a:ext>
            </a:extLst>
          </p:cNvPr>
          <p:cNvPicPr>
            <a:picLocks noGrp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4792" y="1737359"/>
            <a:ext cx="8723375" cy="48340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80221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47BF98-3CBA-4865-8417-F81E7FCBB0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chemeClr val="accent1"/>
                </a:solidFill>
              </a:rPr>
              <a:t>Другие разновидности клеток </a:t>
            </a:r>
            <a:r>
              <a:rPr lang="ru-RU" b="1" dirty="0" err="1">
                <a:solidFill>
                  <a:schemeClr val="accent1"/>
                </a:solidFill>
              </a:rPr>
              <a:t>макроглии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44BAA20-6D7D-4B92-8E48-06CCD61361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1800" b="1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Олигодендроциты</a:t>
            </a:r>
            <a:r>
              <a:rPr lang="ru-RU" sz="1800" b="1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и </a:t>
            </a:r>
            <a:r>
              <a:rPr lang="ru-RU" sz="1800" b="1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шванновские</a:t>
            </a:r>
            <a:r>
              <a:rPr lang="ru-RU" sz="1800" b="1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клетки похожи друг на друга по внешнему виду и по выполняемой функции. У них маленькое тело и относительно небольшие, как бы расплющенные отростки, которые многократно обертывают аксоны нейронов, тем самым обеспечивая им изолирующий миелиновый футляр. </a:t>
            </a:r>
            <a:endParaRPr lang="ru-RU" sz="1800" dirty="0">
              <a:effectLst/>
              <a:ea typeface="DengXian" panose="02010600030101010101" pitchFamily="2" charset="-122"/>
            </a:endParaRPr>
          </a:p>
          <a:p>
            <a:pPr algn="just"/>
            <a:r>
              <a:rPr lang="ru-RU" sz="1800" b="1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Миелин –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это жироподобное вещество, которое выполняет роль </a:t>
            </a:r>
            <a:r>
              <a:rPr lang="ru-RU" sz="1800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электроизолятора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. При утрате миелиновой оболочки вследствие, например, </a:t>
            </a:r>
            <a:r>
              <a:rPr lang="ru-RU" sz="1800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демиелинизирующих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заболеваний передача сигналов из одной части мозга в другую серьезно нарушается, что обычно приводит к инвалидности. </a:t>
            </a:r>
            <a:endParaRPr lang="ru-RU" sz="1800" dirty="0">
              <a:effectLst/>
              <a:ea typeface="DengXian" panose="02010600030101010101" pitchFamily="2" charset="-122"/>
            </a:endParaRPr>
          </a:p>
          <a:p>
            <a:pPr algn="just"/>
            <a:r>
              <a:rPr lang="ru-RU" sz="1800" b="1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Олигодендроциты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создают миелиновую изоляцию аксонов центральной нервной системе, причем каждый </a:t>
            </a:r>
            <a:r>
              <a:rPr lang="ru-RU" sz="1800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олигодендроцит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обслуживает, как правило, несколько аксонов. </a:t>
            </a:r>
            <a:endParaRPr lang="ru-RU" sz="1800" dirty="0">
              <a:effectLst/>
              <a:ea typeface="DengXian" panose="02010600030101010101" pitchFamily="2" charset="-122"/>
            </a:endParaRPr>
          </a:p>
          <a:p>
            <a:pPr algn="just"/>
            <a:r>
              <a:rPr lang="ru-RU" sz="1800" b="1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Шванновские</a:t>
            </a:r>
            <a:r>
              <a:rPr lang="ru-RU" sz="1800" b="1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клетки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покрывают миелином волокна периферической нервной системы, причем каждая </a:t>
            </a:r>
            <a:r>
              <a:rPr lang="ru-RU" sz="1800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шванновская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клетка занимается только одним аксоном.</a:t>
            </a:r>
            <a:endParaRPr lang="ru-RU" sz="1800" dirty="0">
              <a:effectLst/>
              <a:ea typeface="DengXian" panose="02010600030101010101" pitchFamily="2" charset="-122"/>
            </a:endParaRPr>
          </a:p>
          <a:p>
            <a:r>
              <a:rPr lang="ru-RU" sz="1800" b="1" dirty="0" err="1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Эпендимоциты</a:t>
            </a:r>
            <a:r>
              <a:rPr lang="ru-RU" sz="1800" b="1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формируют эпендиму</a:t>
            </a:r>
            <a:r>
              <a:rPr lang="ru-RU" sz="1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– тонкую эпителиальную мембрану, выстилающую все полости мозга.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40891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6344F4F-6FF1-4B04-AE17-25B57001DA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chemeClr val="accent1"/>
                </a:solidFill>
                <a:ea typeface="Times New Roman" panose="02020603050405020304" pitchFamily="18" charset="0"/>
              </a:rPr>
              <a:t>Функции </a:t>
            </a:r>
            <a:r>
              <a:rPr lang="ru-RU" b="1" dirty="0" err="1">
                <a:solidFill>
                  <a:schemeClr val="accent1"/>
                </a:solidFill>
                <a:ea typeface="Times New Roman" panose="02020603050405020304" pitchFamily="18" charset="0"/>
              </a:rPr>
              <a:t>эпендимоцитов</a:t>
            </a:r>
            <a:endParaRPr lang="ru-RU" b="1" dirty="0">
              <a:solidFill>
                <a:schemeClr val="accent1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A99122F-58CF-42AB-AA62-F057324532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разграничительная (образуя выстилку полостей мозга);</a:t>
            </a:r>
            <a:endParaRPr lang="ru-RU" sz="2800" dirty="0">
              <a:effectLst/>
              <a:ea typeface="DengXian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секреторная (участвуют в образовании и регуляции церебральной жидкости);</a:t>
            </a:r>
            <a:endParaRPr lang="ru-RU" sz="2800" dirty="0">
              <a:effectLst/>
              <a:ea typeface="DengXian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механическая (обеспечивают движение церебральной жидкости);</a:t>
            </a:r>
            <a:endParaRPr lang="ru-RU" sz="2800" dirty="0">
              <a:effectLst/>
              <a:ea typeface="DengXian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опорная (для нейронов);</a:t>
            </a:r>
            <a:endParaRPr lang="ru-RU" sz="2800" dirty="0">
              <a:effectLst/>
              <a:ea typeface="DengXian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ru-RU" sz="280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 барьерная </a:t>
            </a:r>
            <a:r>
              <a:rPr lang="ru-RU" sz="2800" dirty="0">
                <a:solidFill>
                  <a:srgbClr val="373435"/>
                </a:solidFill>
                <a:effectLst/>
                <a:ea typeface="Times New Roman" panose="02020603050405020304" pitchFamily="18" charset="0"/>
              </a:rPr>
              <a:t>(участвуют в образовании поверхностной глиальной пограничной мембраны).</a:t>
            </a:r>
            <a:endParaRPr lang="ru-RU" sz="2800" dirty="0">
              <a:effectLst/>
              <a:ea typeface="DengXian" panose="02010600030101010101" pitchFamily="2" charset="-122"/>
            </a:endParaRPr>
          </a:p>
          <a:p>
            <a:pPr>
              <a:buFont typeface="Wingdings" panose="05000000000000000000" pitchFamily="2" charset="2"/>
              <a:buChar char="§"/>
            </a:pP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838104566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0</TotalTime>
  <Words>293</Words>
  <Application>Microsoft Office PowerPoint</Application>
  <PresentationFormat>Широкоэкранный</PresentationFormat>
  <Paragraphs>30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Calibri</vt:lpstr>
      <vt:lpstr>Calibri Light</vt:lpstr>
      <vt:lpstr>Times New Roman</vt:lpstr>
      <vt:lpstr>Wingdings</vt:lpstr>
      <vt:lpstr>Ретро</vt:lpstr>
      <vt:lpstr>Основы нейронной теории</vt:lpstr>
      <vt:lpstr>Нейроны, их строение и классификация </vt:lpstr>
      <vt:lpstr>Схема строения нейрона</vt:lpstr>
      <vt:lpstr>Классификация нейронов по количеству отростков</vt:lpstr>
      <vt:lpstr>Классификация нейронов по функции</vt:lpstr>
      <vt:lpstr>Положения нейронной теории</vt:lpstr>
      <vt:lpstr>Нейроглия, строение, классификация Клетки нейроглии</vt:lpstr>
      <vt:lpstr>Другие разновидности клеток макроглии</vt:lpstr>
      <vt:lpstr>Функции эпендимоцитов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Основы нейронной теории</dc:title>
  <dc:creator>Lars</dc:creator>
  <cp:lastModifiedBy>Lars</cp:lastModifiedBy>
  <cp:revision>11</cp:revision>
  <dcterms:created xsi:type="dcterms:W3CDTF">2026-09-10T15:18:10Z</dcterms:created>
  <dcterms:modified xsi:type="dcterms:W3CDTF">2026-09-26T09:07:02Z</dcterms:modified>
</cp:coreProperties>
</file>