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309" r:id="rId4"/>
    <p:sldId id="330" r:id="rId5"/>
    <p:sldId id="325" r:id="rId6"/>
    <p:sldId id="310" r:id="rId7"/>
    <p:sldId id="311" r:id="rId8"/>
    <p:sldId id="326" r:id="rId9"/>
    <p:sldId id="313" r:id="rId10"/>
    <p:sldId id="314" r:id="rId11"/>
    <p:sldId id="316" r:id="rId12"/>
    <p:sldId id="317" r:id="rId13"/>
    <p:sldId id="327" r:id="rId14"/>
    <p:sldId id="318" r:id="rId15"/>
    <p:sldId id="319" r:id="rId16"/>
    <p:sldId id="328" r:id="rId17"/>
    <p:sldId id="329" r:id="rId18"/>
    <p:sldId id="322" r:id="rId19"/>
    <p:sldId id="321" r:id="rId20"/>
    <p:sldId id="323" r:id="rId21"/>
    <p:sldId id="324" r:id="rId22"/>
    <p:sldId id="264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49336-11CC-4327-84AC-9482D4B06430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D011-77F0-4961-B32A-089E5D784091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B27A-7C82-4EF9-86F0-C4DE42140362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7049-9424-49D2-ABDA-C6544F41F7D7}" type="datetime1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6FB0-7317-4DB6-B825-D03A0A0BF33A}" type="datetime1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FF24B-0F64-480F-BFBD-92962F1CFE1B}" type="datetime1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B3F-E12C-42C2-80D8-46AB25FB7869}" type="datetime1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F5BBB-96E2-4C6A-8030-4BCE096ECBF8}" type="datetime1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309F-CDC6-4AA4-9ED7-6E11752C77A3}" type="datetime1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52F4-78AC-403B-A269-5C64F8A3388A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41B4C-307E-4FA5-B19C-EACB3856B7A2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0287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30861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BAF62-680D-4840-B5AF-D4F2DAAF79A7}" type="datetime1">
              <a:rPr lang="ru-RU" altLang="ru-RU" smtClean="0"/>
              <a:t>21.09.2026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36E09-B2DF-4435-9411-83D37EBF6A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0745690"/>
      </p:ext>
    </p:extLst>
  </p:cSld>
  <p:clrMapOvr>
    <a:masterClrMapping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85750"/>
            <a:ext cx="8229600" cy="4286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E1FCF-7281-4B5C-817C-03C89F8BBE46}" type="datetime1">
              <a:rPr lang="ru-RU" altLang="ru-RU" smtClean="0"/>
              <a:t>21.09.2026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CC7BB-894C-4C24-AFD6-70A4D175BF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2708652"/>
      </p:ext>
    </p:extLst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F1B94-FA34-4E85-AF06-6C8D15046DD7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3 Термический крекинг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3120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1470"/>
            <a:ext cx="8229600" cy="709587"/>
          </a:xfrm>
        </p:spPr>
        <p:txBody>
          <a:bodyPr>
            <a:noAutofit/>
          </a:bodyPr>
          <a:lstStyle/>
          <a:p>
            <a:pPr indent="457200" algn="l">
              <a:lnSpc>
                <a:spcPct val="110000"/>
              </a:lnSpc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История термического крекинга</a:t>
            </a:r>
            <a:endParaRPr lang="ru-RU" altLang="ru-RU" sz="32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4731" y="771550"/>
            <a:ext cx="8718093" cy="3394472"/>
          </a:xfrm>
        </p:spPr>
        <p:txBody>
          <a:bodyPr>
            <a:noAutofit/>
          </a:bodyPr>
          <a:lstStyle/>
          <a:p>
            <a:pPr marL="0" indent="457200">
              <a:lnSpc>
                <a:spcPct val="130000"/>
              </a:lnSpc>
              <a:buNone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Термический крекинг — высокотемпературная переработка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углеводородов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 целью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получения продуктов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 меньшей молекулярной массой. С начала возникновения в конце </a:t>
            </a:r>
            <a:r>
              <a:rPr lang="en-US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XIX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 до середины </a:t>
            </a:r>
            <a:r>
              <a:rPr lang="en-US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XX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веков основным назначением процесса термического крекинга было получение из тяжелых нефтяных остатков дополнительного количества бензиновых фракций. </a:t>
            </a:r>
            <a:endParaRPr lang="ru-RU" altLang="ru-RU" sz="1800" dirty="0" smtClean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457200">
              <a:lnSpc>
                <a:spcPct val="130000"/>
              </a:lnSpc>
              <a:buNone/>
            </a:pP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Первые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научные исследования высокотемпературных превращений нефти принадлежат отечественному инженеру-химику А. А. Летнему, который впервые обнаружил, что при температуре выше 300°С тяжелые нефтяные остатки частично разлагаются на более легкие продукты — бензин, керосин, газы («Сухая перегонка битуминозных ископаемых», 1875). Это открытие легло в основу разработки крекинг-процесса.</a:t>
            </a:r>
            <a:endParaRPr lang="ru-RU" sz="1800" dirty="0"/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1470"/>
            <a:ext cx="8229600" cy="709587"/>
          </a:xfrm>
        </p:spPr>
        <p:txBody>
          <a:bodyPr>
            <a:noAutofit/>
          </a:bodyPr>
          <a:lstStyle/>
          <a:p>
            <a:pPr indent="457200" algn="l">
              <a:lnSpc>
                <a:spcPct val="110000"/>
              </a:lnSpc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История термического крекинга</a:t>
            </a:r>
            <a:endParaRPr lang="ru-RU" altLang="ru-RU" sz="32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7059" y="771550"/>
            <a:ext cx="8827853" cy="3394472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Потребность в бензине появилась с началом автомобилестроения.</a:t>
            </a:r>
          </a:p>
          <a:p>
            <a:pPr marL="0" indent="457200">
              <a:buNone/>
            </a:pP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1791 год: Русский инженер Иван Кулибин создал свою «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самобеглую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коляску» с маховиком, тормозами и коробкой </a:t>
            </a:r>
            <a:r>
              <a:rPr 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передач (прототип автомобиля). </a:t>
            </a:r>
            <a:endParaRPr lang="ru-RU" sz="18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457200">
              <a:buNone/>
            </a:pP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1807 год: Появление двигателя внутреннего сгорания Франсуа де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Ривас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создал первый двигатель, работающий на газовой смеси.</a:t>
            </a:r>
          </a:p>
          <a:p>
            <a:pPr marL="0" indent="457200">
              <a:buNone/>
            </a:pP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1864 год: Зигфрид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Маркус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построил повозку с бензиновым мотором.</a:t>
            </a:r>
          </a:p>
          <a:p>
            <a:pPr marL="0" indent="457200">
              <a:buNone/>
            </a:pP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1885 год: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Готлиб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Даймлер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создал компактный бензиновый мотор. В том же году Карл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Бенц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построил [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Benz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Patent-Motorwagen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] (первый трехколесный автомобиль, который пошел в продажу). В январе 1886 года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Бенц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получил патент на свое изобретение.</a:t>
            </a:r>
          </a:p>
          <a:p>
            <a:pPr marL="0" indent="457200">
              <a:buNone/>
            </a:pP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Эпоха массового производства1895 год: Появился первый </a:t>
            </a:r>
            <a:r>
              <a:rPr 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серийный четырехколесный автомобиль 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Benz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Velo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  <a:p>
            <a:pPr marL="0" indent="457200">
              <a:buNone/>
            </a:pP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1908 год: Генри Форд запустил сборочный конвейер для модели </a:t>
            </a:r>
            <a:r>
              <a:rPr 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Ford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T. Машина стала доступной для обычных людей, что изменило жизнь всего мира.</a:t>
            </a: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517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>
            <a:noAutofit/>
          </a:bodyPr>
          <a:lstStyle/>
          <a:p>
            <a:pPr indent="457200" algn="l">
              <a:lnSpc>
                <a:spcPct val="110000"/>
              </a:lnSpc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История термического крекинга</a:t>
            </a:r>
            <a:endParaRPr lang="ru-RU" altLang="ru-RU" sz="32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987574"/>
            <a:ext cx="8435280" cy="3394472"/>
          </a:xfrm>
        </p:spPr>
        <p:txBody>
          <a:bodyPr>
            <a:noAutofit/>
          </a:bodyPr>
          <a:lstStyle/>
          <a:p>
            <a:pPr marL="0" indent="457200">
              <a:lnSpc>
                <a:spcPct val="130000"/>
              </a:lnSpc>
              <a:buNone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Первая в мире промышленная установка непрерывного термического крекинга была создана и запатентована русским инженером В. Г. Шуховым в 1891 году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  <a:p>
            <a:pPr marL="0" indent="457200">
              <a:lnSpc>
                <a:spcPct val="130000"/>
              </a:lnSpc>
              <a:buNone/>
            </a:pP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СССР первые крекинг–установки начали строить в 1930 г. в Ярославле, Батуми и Грозном. В 1935 г. был разработан проект отечественной крекинг–установки системы «</a:t>
            </a: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Нефтепроект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».</a:t>
            </a:r>
          </a:p>
          <a:p>
            <a:pPr marL="0" indent="457200">
              <a:lnSpc>
                <a:spcPct val="130000"/>
              </a:lnSpc>
              <a:buNone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настоящее время термический крекинг применяется преимущественно как процесс </a:t>
            </a: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термоподготовки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дистиллятных видов сырья для установок коксования.</a:t>
            </a:r>
            <a:b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/>
            </a:r>
            <a:b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endParaRPr lang="ru-RU" sz="1800" dirty="0"/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45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11510"/>
            <a:ext cx="8507288" cy="857250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125000"/>
              </a:lnSpc>
              <a:spcAft>
                <a:spcPts val="0"/>
              </a:spcAft>
              <a:defRPr/>
            </a:pPr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Назначение </a:t>
            </a:r>
            <a:r>
              <a:rPr lang="ru-RU" altLang="ru-RU" sz="3600" cap="all" dirty="0" smtClean="0">
                <a:solidFill>
                  <a:schemeClr val="accent1">
                    <a:lumMod val="75000"/>
                  </a:schemeClr>
                </a:solidFill>
              </a:rPr>
              <a:t>установок термического </a:t>
            </a:r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крекинга </a:t>
            </a:r>
            <a:r>
              <a:rPr lang="ru-RU" altLang="ru-RU" sz="2400" i="1" u="sng" dirty="0" smtClean="0">
                <a:solidFill>
                  <a:schemeClr val="tx2"/>
                </a:solidFill>
              </a:rPr>
              <a:t/>
            </a:r>
            <a:br>
              <a:rPr lang="ru-RU" altLang="ru-RU" sz="2400" i="1" u="sng" dirty="0" smtClean="0">
                <a:solidFill>
                  <a:schemeClr val="tx2"/>
                </a:solidFill>
              </a:rPr>
            </a:br>
            <a:endParaRPr lang="ru-RU" altLang="ru-RU" sz="2400" b="0" dirty="0">
              <a:solidFill>
                <a:schemeClr val="tx2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419622"/>
            <a:ext cx="8229600" cy="3394472"/>
          </a:xfrm>
        </p:spPr>
        <p:txBody>
          <a:bodyPr>
            <a:normAutofit lnSpcReduction="10000"/>
          </a:bodyPr>
          <a:lstStyle/>
          <a:p>
            <a:pPr marL="0" indent="457200">
              <a:lnSpc>
                <a:spcPct val="130000"/>
              </a:lnSpc>
              <a:buNone/>
            </a:pP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Получение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дополнительного количества светлых нефтепродуктов, </a:t>
            </a: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термогазойля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– сырья для производства сажи, </a:t>
            </a: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дистиллятного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крекинг–остатка для производства кокса, а также снижение вязкости котельного топлива. </a:t>
            </a:r>
            <a:b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Известно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несколько вариантов процесса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термического крекинга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–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это крекинг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реакционном змеевике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печи без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выделения зоны крекинга в отдельную секцию, крекинг с выносной реакционной камерой,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крекинг под давлением или при низком давлении, повторный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крекинг дистиллятных продуктов в отдельной печи, крекинг с дополнительной разгонкой крекинг–остатка под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вакуумом, пиролиз, </a:t>
            </a:r>
            <a:r>
              <a:rPr lang="ru-RU" altLang="ru-RU" sz="1800" dirty="0" err="1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электрокрекинг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контактный крекинг и др.</a:t>
            </a:r>
            <a:endParaRPr lang="ru-RU" sz="18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0" y="22073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41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7200" algn="l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Сырье и факторы процесса. </a:t>
            </a:r>
            <a:endParaRPr lang="ru-RU" altLang="ru-RU" sz="32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43558"/>
            <a:ext cx="8229600" cy="3394472"/>
          </a:xfrm>
        </p:spPr>
        <p:txBody>
          <a:bodyPr>
            <a:noAutofit/>
          </a:bodyPr>
          <a:lstStyle/>
          <a:p>
            <a:pPr marL="0" indent="457200">
              <a:lnSpc>
                <a:spcPct val="110000"/>
              </a:lnSpc>
              <a:buNone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Сырьем установки являются мазуты, гудроны, асфальты, экстракты, тяжелые газойли каталитического крекинга, нефтяные остатки с очистных сооружений.</a:t>
            </a:r>
            <a:b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</a:t>
            </a:r>
            <a:r>
              <a:rPr lang="ru-RU" alt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Температура </a:t>
            </a:r>
            <a:r>
              <a:rPr lang="ru-RU" altLang="ru-RU" sz="1800" b="1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 продолжительность </a:t>
            </a:r>
            <a:r>
              <a:rPr lang="ru-RU" alt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процесса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: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/>
            </a:r>
            <a:b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Увеличивая температуру крекинга и уменьшая продолжительность времени пребывания в зоне высоких температур, можно получить ту же глубину разложения сырья, что и при более мягкой температуре, но большей длительности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крекинга. Состав продуктов может существенно отличаться</a:t>
            </a:r>
          </a:p>
          <a:p>
            <a:pPr marL="0" indent="457200">
              <a:lnSpc>
                <a:spcPct val="110000"/>
              </a:lnSpc>
              <a:buNone/>
            </a:pP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Давление</a:t>
            </a: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b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 увеличении давления повышаются температуры кипения сырья и продуктов крекинга. </a:t>
            </a:r>
            <a:br>
              <a:rPr 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endParaRPr lang="ru-RU" sz="18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78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7200" algn="l" fontAlgn="auto">
              <a:lnSpc>
                <a:spcPct val="110000"/>
              </a:lnSpc>
              <a:spcAft>
                <a:spcPts val="0"/>
              </a:spcAft>
              <a:defRPr/>
            </a:pPr>
            <a:r>
              <a:rPr lang="ru-RU" altLang="ru-RU" sz="3200" cap="all" dirty="0" smtClean="0">
                <a:solidFill>
                  <a:schemeClr val="accent1">
                    <a:lumMod val="75000"/>
                  </a:schemeClr>
                </a:solidFill>
              </a:rPr>
              <a:t>факторы процесса</a:t>
            </a:r>
            <a:endParaRPr lang="ru-RU" altLang="ru-RU" sz="32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Коксообразование</a:t>
            </a:r>
            <a:r>
              <a:rPr lang="ru-RU" alt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altLang="ru-RU" sz="1800" b="1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 газообразование</a:t>
            </a:r>
            <a:br>
              <a:rPr lang="ru-RU" altLang="ru-RU" sz="1800" b="1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В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результате сложных реакций полимеризации и конденсации из непредельных и ароматических углеводородов образуется кокс – твердый углеводородный остаток.</a:t>
            </a:r>
            <a:b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Выход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кокса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 газа растет с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повышением температуры и времени пребывания сырья в зоне реакции </a:t>
            </a:r>
            <a:endParaRPr lang="ru-RU" altLang="ru-RU" sz="1800" dirty="0" smtClean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крекинге легких видов сырья на выход целевого продукта – бензина главным образом влияет газообразование.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Выход газа при крекинге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сначала пропорционален выходу бензина, по мере углубления процесса относительный выход газа </a:t>
            </a:r>
            <a:endParaRPr lang="ru-RU" sz="18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065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95486"/>
            <a:ext cx="8229600" cy="578644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125000"/>
              </a:lnSpc>
              <a:spcAft>
                <a:spcPts val="0"/>
              </a:spcAft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Очистка труб от кокса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771550"/>
            <a:ext cx="8280920" cy="3960440"/>
          </a:xfrm>
          <a:extLst/>
        </p:spPr>
        <p:txBody>
          <a:bodyPr>
            <a:normAutofit lnSpcReduction="10000"/>
          </a:bodyPr>
          <a:lstStyle/>
          <a:p>
            <a:pPr marL="0" indent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alt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Гидромеханический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при котором предварительно удаляют двойники печи и каждую трубу «проходят» насквозь при помощи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бойка, шарошечным аппаратом или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пневматической </a:t>
            </a: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турбинки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;</a:t>
            </a:r>
          </a:p>
          <a:p>
            <a:pPr marL="0" indent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alt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Паровоздушный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при котором в змеевик печи при слабом наружном подогреве одной–двумя форсунками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дозированно подают паровоздушную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смесь, в результате чего коксовые отложения постепенно сгорают. </a:t>
            </a:r>
            <a:endParaRPr lang="ru-RU" altLang="ru-RU" sz="1800" dirty="0" smtClean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altLang="ru-RU" sz="1800" b="1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Термопаровой</a:t>
            </a:r>
            <a:r>
              <a:rPr lang="ru-RU" altLang="ru-RU" sz="1800" b="1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метод </a:t>
            </a:r>
            <a:r>
              <a:rPr lang="ru-RU" alt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проводят предварительный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нагрев труб (до 450–500 °C) с продувкой водяным паром и последующим локальным нагревом секций (до 700–850 °C) для термического отслаивания кокса от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стенок.</a:t>
            </a:r>
          </a:p>
          <a:p>
            <a:pPr marL="0" indent="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altLang="ru-RU" sz="1800" b="1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Химический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: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Промывка труб специальными растворами реагентов для растворения или размягчения отложений (применяется реже из-за сложности процесса и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проблем утилизации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).</a:t>
            </a:r>
            <a:endParaRPr lang="ru-RU" altLang="ru-RU" sz="18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520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72" name="Rectangle 12"/>
          <p:cNvSpPr>
            <a:spLocks noGrp="1" noChangeArrowheads="1"/>
          </p:cNvSpPr>
          <p:nvPr>
            <p:ph type="title"/>
          </p:nvPr>
        </p:nvSpPr>
        <p:spPr>
          <a:xfrm>
            <a:off x="28517" y="195486"/>
            <a:ext cx="8999984" cy="503635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Качество продуктов термического крекинга </a:t>
            </a:r>
          </a:p>
        </p:txBody>
      </p:sp>
      <p:sp>
        <p:nvSpPr>
          <p:cNvPr id="117774" name="Rectangle 14"/>
          <p:cNvSpPr>
            <a:spLocks noGrp="1" noChangeArrowheads="1"/>
          </p:cNvSpPr>
          <p:nvPr>
            <p:ph sz="half" idx="2"/>
          </p:nvPr>
        </p:nvSpPr>
        <p:spPr>
          <a:xfrm>
            <a:off x="395536" y="771550"/>
            <a:ext cx="8280919" cy="3277053"/>
          </a:xfrm>
          <a:extLst/>
        </p:spPr>
        <p:txBody>
          <a:bodyPr>
            <a:noAutofit/>
          </a:bodyPr>
          <a:lstStyle/>
          <a:p>
            <a:pPr marL="0" indent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Газ – содержит предельные углеводороды: метан, этан, пропан, изобутан,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бутан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 непредельные углеводороды – этилен, пропилен, бутилен, а также водород и сероводород;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Бензины  отличаются низкой химической стабильностью,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высоким содержанием непредельных углеводородов, наличием 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смол и полимеров, что приводит к парообразованию в двигателях. Содержание серы крекинг–бензине достигает 0,5–1,2%. </a:t>
            </a:r>
            <a:endParaRPr lang="ru-RU" altLang="ru-RU" sz="1800" dirty="0" smtClean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Газойлевая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фракция является ценным компонентом флотского мазута, после гидроочистки ее можно использовать как компонент дизельного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топлива.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Крекинг–остаток – это фракция, </a:t>
            </a: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перегоняющаяся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при температуре выше      500 </a:t>
            </a:r>
            <a:r>
              <a:rPr lang="ru-RU" altLang="ru-RU" sz="18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оС</a:t>
            </a:r>
            <a:r>
              <a:rPr lang="ru-RU" altLang="ru-RU" sz="18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 Применяется как котельное топливо для электростанций, морских судов, для печей промышленных </a:t>
            </a: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предприятий.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Кокс – целевой продукт только для процесса коксования</a:t>
            </a:r>
            <a:endParaRPr lang="ru-RU" altLang="ru-RU" sz="18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ru-RU" altLang="ru-RU" sz="18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667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72" grpId="0"/>
      <p:bldP spid="11777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6" y="115094"/>
            <a:ext cx="8928546" cy="360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3" y="2277666"/>
            <a:ext cx="1471612" cy="144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8" name="Прямоугольник 4"/>
          <p:cNvSpPr>
            <a:spLocks noChangeArrowheads="1"/>
          </p:cNvSpPr>
          <p:nvPr/>
        </p:nvSpPr>
        <p:spPr bwMode="auto">
          <a:xfrm>
            <a:off x="135856" y="3723878"/>
            <a:ext cx="8865269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indent="457200" eaLnBrk="1" hangingPunct="1">
              <a:lnSpc>
                <a:spcPct val="110000"/>
              </a:lnSpc>
              <a:defRPr/>
            </a:pP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Схема </a:t>
            </a:r>
            <a:r>
              <a:rPr lang="ru-RU" altLang="ru-RU" sz="14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двухпоточной</a:t>
            </a: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установки термического крекинга с выносной реакционной камерой: </a:t>
            </a:r>
            <a:endParaRPr lang="ru-RU" altLang="ru-RU" sz="1400" dirty="0">
              <a:solidFill>
                <a:schemeClr val="tx2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indent="457200" eaLnBrk="1" hangingPunct="1">
              <a:lnSpc>
                <a:spcPct val="110000"/>
              </a:lnSpc>
              <a:defRPr/>
            </a:pPr>
            <a:r>
              <a:rPr lang="ru-RU" altLang="ru-RU" sz="14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 </a:t>
            </a: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печь тяжелого сырья (легкого крекинга); 2 — печь легкого сырья (глубокого крекинга); </a:t>
            </a: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altLang="ru-RU" sz="14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         3 </a:t>
            </a: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выносная реакционная камера; 4 — испаритель высокого давления; 5 — колонна ректификации; </a:t>
            </a:r>
            <a:r>
              <a:rPr lang="ru-RU" altLang="ru-RU" sz="1400" dirty="0" smtClean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  6 </a:t>
            </a: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— испаритель низкого давления; 7 — теплообменник; 8 — холодильник; 9 — </a:t>
            </a:r>
            <a:r>
              <a:rPr lang="ru-RU" altLang="ru-RU" sz="14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газосепаратор</a:t>
            </a: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низкого давления; 10,11 — конденсатор-холодильник; 12 — </a:t>
            </a:r>
            <a:r>
              <a:rPr lang="ru-RU" altLang="ru-RU" sz="1400" dirty="0" err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газосепаратор</a:t>
            </a:r>
            <a:r>
              <a:rPr lang="ru-RU" altLang="ru-RU" sz="1400" dirty="0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высокого давления.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059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6916"/>
            <a:ext cx="8229600" cy="395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Технологический режим </a:t>
            </a:r>
          </a:p>
        </p:txBody>
      </p:sp>
      <p:graphicFrame>
        <p:nvGraphicFramePr>
          <p:cNvPr id="152004" name="Group 45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93899290"/>
              </p:ext>
            </p:extLst>
          </p:nvPr>
        </p:nvGraphicFramePr>
        <p:xfrm>
          <a:off x="683568" y="551779"/>
          <a:ext cx="7921626" cy="4567239"/>
        </p:xfrm>
        <a:graphic>
          <a:graphicData uri="http://schemas.openxmlformats.org/drawingml/2006/table">
            <a:tbl>
              <a:tblPr/>
              <a:tblGrid>
                <a:gridCol w="2077856"/>
                <a:gridCol w="1882956"/>
                <a:gridCol w="1818027"/>
                <a:gridCol w="2142787"/>
              </a:tblGrid>
              <a:tr h="251460"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Аппарат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Температура, </a:t>
                      </a:r>
                      <a:r>
                        <a:rPr kumimoji="0" lang="ru-RU" altLang="ru-RU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Давление, МПа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251460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П–1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400–410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4,0–5,5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251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450–490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2,2–2,7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251460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П–2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380–390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4,0–4,5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251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540–545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2,2–2,8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4343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Реакционная камера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470–500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1,5–2,8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251460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Испаритель высокого давления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415–430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0,8–1,2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416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410–420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251460">
                <a:tc row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Ректификационная колонна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190–210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0,8–1,2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434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аккумулятор сырья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275–320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417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380–410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251460">
                <a:tc row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Испаритель низкого давления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190–195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0,15–0,35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434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аккумулятор сырья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290–310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  <a:tr h="417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380–410</a:t>
                      </a:r>
                      <a:endParaRPr kumimoji="0" lang="ru-RU" alt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>
                    <a:lnL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49804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36E09-B2DF-4435-9411-83D37EBF6AAA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4962268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55734031"/>
              </p:ext>
            </p:extLst>
          </p:nvPr>
        </p:nvGraphicFramePr>
        <p:xfrm>
          <a:off x="539552" y="483517"/>
          <a:ext cx="8280920" cy="449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230"/>
                <a:gridCol w="2070230"/>
                <a:gridCol w="2070230"/>
                <a:gridCol w="2070230"/>
              </a:tblGrid>
              <a:tr h="298832"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Аппарат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Температура, </a:t>
                      </a:r>
                      <a:r>
                        <a:rPr kumimoji="0" lang="ru-RU" altLang="ru-RU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Давление, МПа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77232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П–1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400–410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4,0–5,5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450–490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2,2–2,7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П–2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380–390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4,0–4,5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540–545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2,2–2,8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Реакционная камера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470–500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1,5–2,8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16024">
                <a:tc row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Испаритель высокого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415–430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0,8–1,2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525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410–420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 row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Ректификационная колонна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190–210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0,8–1,2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аккумулятор сырья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275–320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380–410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288032">
                <a:tc row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Испаритель низкого давления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190–195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0,15–0,35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аккумулятор сырья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290–310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380–410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7" marR="91447" marT="34290" marB="3429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91447" marR="91447" marT="34290" marB="34290" anchor="ctr" horzOverflow="overflow"/>
                </a:tc>
              </a:tr>
            </a:tbl>
          </a:graphicData>
        </a:graphic>
      </p:graphicFrame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6916"/>
            <a:ext cx="8229600" cy="395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Технологический режим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36E09-B2DF-4435-9411-83D37EBF6AAA}" type="slidenum">
              <a:rPr lang="ru-RU" altLang="ru-RU" smtClean="0">
                <a:solidFill>
                  <a:schemeClr val="tx2"/>
                </a:solidFill>
              </a:rPr>
              <a:pPr>
                <a:defRPr/>
              </a:pPr>
              <a:t>13</a:t>
            </a:fld>
            <a:endParaRPr lang="ru-RU" alt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61649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5486"/>
            <a:ext cx="669674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983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5262"/>
            <a:ext cx="7056784" cy="460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707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4945"/>
            <a:ext cx="8856984" cy="8572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cap="all" dirty="0">
                <a:solidFill>
                  <a:schemeClr val="accent1">
                    <a:lumMod val="75000"/>
                  </a:schemeClr>
                </a:solidFill>
              </a:rPr>
              <a:t>Материальный баланс </a:t>
            </a:r>
            <a:r>
              <a:rPr lang="ru-RU" sz="3200" cap="all" dirty="0" smtClean="0">
                <a:solidFill>
                  <a:schemeClr val="accent1">
                    <a:lumMod val="75000"/>
                  </a:schemeClr>
                </a:solidFill>
              </a:rPr>
              <a:t>тяжёлого сырья</a:t>
            </a:r>
            <a:endParaRPr lang="ru-RU" sz="32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704383"/>
              </p:ext>
            </p:extLst>
          </p:nvPr>
        </p:nvGraphicFramePr>
        <p:xfrm>
          <a:off x="467544" y="771550"/>
          <a:ext cx="8229600" cy="4322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6739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Мазут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Газойль кат. крекинга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 grid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Сырье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 gridSpan="3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Углеводородный газ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Головка стабилизации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Бензиновая фракция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Керосино–газойлевая фракция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Крекинг–остаток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67,9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  <a:tr h="3708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4" marR="91444" marT="34286" marB="34286" anchor="ctr" horzOverflow="overflow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386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5725"/>
            <a:ext cx="7632848" cy="491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76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470"/>
            <a:ext cx="7920880" cy="50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26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95486"/>
            <a:ext cx="8229600" cy="3952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Расходные показатели </a:t>
            </a:r>
          </a:p>
        </p:txBody>
      </p:sp>
      <p:graphicFrame>
        <p:nvGraphicFramePr>
          <p:cNvPr id="155819" name="Group 17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41811729"/>
              </p:ext>
            </p:extLst>
          </p:nvPr>
        </p:nvGraphicFramePr>
        <p:xfrm>
          <a:off x="971600" y="771550"/>
          <a:ext cx="7272338" cy="3991572"/>
        </p:xfrm>
        <a:graphic>
          <a:graphicData uri="http://schemas.openxmlformats.org/drawingml/2006/table">
            <a:tbl>
              <a:tblPr/>
              <a:tblGrid>
                <a:gridCol w="2879864"/>
                <a:gridCol w="2232506"/>
                <a:gridCol w="2159968"/>
              </a:tblGrid>
              <a:tr h="9245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Дистиллятное сырье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Остаточное сырье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714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 водяной, ГДж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9251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Электроэнергия, </a:t>
                      </a:r>
                      <a:r>
                        <a:rPr kumimoji="0" lang="ru-RU" alt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кВт·ч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714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Вода, м</a:t>
                      </a:r>
                      <a:r>
                        <a:rPr kumimoji="0" lang="ru-RU" alt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7131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Топливо, кг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36E09-B2DF-4435-9411-83D37EBF6AAA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063277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10"/>
          <p:cNvGraphicFramePr>
            <a:graphicFrameLocks noGrp="1" noChangeAspect="1"/>
          </p:cNvGraphicFramePr>
          <p:nvPr>
            <p:ph sz="half" idx="1"/>
          </p:nvPr>
        </p:nvGraphicFramePr>
        <p:xfrm>
          <a:off x="107951" y="86916"/>
          <a:ext cx="2765425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CorelDRAW" r:id="rId3" imgW="5861304" imgH="12508992" progId="CorelDRAW.Graphic.14">
                  <p:embed/>
                </p:oleObj>
              </mc:Choice>
              <mc:Fallback>
                <p:oleObj name="CorelDRAW" r:id="rId3" imgW="5861304" imgH="12508992" progId="CorelDRAW.Graphic.1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1" y="86916"/>
                        <a:ext cx="2765425" cy="44291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5"/>
          <p:cNvGraphicFramePr>
            <a:graphicFrameLocks noGrp="1" noChangeAspect="1"/>
          </p:cNvGraphicFramePr>
          <p:nvPr>
            <p:ph sz="half" idx="2"/>
          </p:nvPr>
        </p:nvGraphicFramePr>
        <p:xfrm>
          <a:off x="6300788" y="1006079"/>
          <a:ext cx="2584450" cy="4074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CorelDRAW" r:id="rId5" imgW="5812536" imgH="12219432" progId="CorelDRAW.Graphic.14">
                  <p:embed/>
                </p:oleObj>
              </mc:Choice>
              <mc:Fallback>
                <p:oleObj name="CorelDRAW" r:id="rId5" imgW="5812536" imgH="12219432" progId="CorelDRAW.Graphic.1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1006079"/>
                        <a:ext cx="2584450" cy="4074319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90" name="Rectangle 18"/>
          <p:cNvSpPr>
            <a:spLocks noChangeArrowheads="1"/>
          </p:cNvSpPr>
          <p:nvPr/>
        </p:nvSpPr>
        <p:spPr bwMode="auto">
          <a:xfrm>
            <a:off x="2843807" y="401057"/>
            <a:ext cx="345638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ru-RU" sz="1500" dirty="0" smtClean="0">
                <a:solidFill>
                  <a:schemeClr val="tx2">
                    <a:lumMod val="75000"/>
                  </a:schemeClr>
                </a:solidFill>
              </a:rPr>
              <a:t>           Трубчатая 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печь типа ГС-1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1 – лестничная площадка; </a:t>
            </a:r>
            <a:endParaRPr lang="ru-RU" altLang="ru-RU" sz="15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altLang="ru-RU" sz="1500" dirty="0" smtClean="0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– змеевик </a:t>
            </a:r>
            <a:r>
              <a:rPr lang="ru-RU" altLang="ru-RU" sz="1500" dirty="0" err="1">
                <a:solidFill>
                  <a:schemeClr val="tx2">
                    <a:lumMod val="75000"/>
                  </a:schemeClr>
                </a:solidFill>
              </a:rPr>
              <a:t>радиантных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 труб; 3 – каркас; </a:t>
            </a:r>
            <a:r>
              <a:rPr lang="ru-RU" altLang="ru-RU" sz="1500" dirty="0" smtClean="0">
                <a:solidFill>
                  <a:schemeClr val="tx2">
                    <a:lumMod val="75000"/>
                  </a:schemeClr>
                </a:solidFill>
              </a:rPr>
              <a:t>4 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– футеровка;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5 – </a:t>
            </a:r>
            <a:r>
              <a:rPr lang="ru-RU" altLang="ru-RU" sz="1500" dirty="0" err="1">
                <a:solidFill>
                  <a:schemeClr val="tx2">
                    <a:lumMod val="75000"/>
                  </a:schemeClr>
                </a:solidFill>
              </a:rPr>
              <a:t>радиантная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 камера;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6 – горелка; 7 – змеевик конвекционных труб;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8 – дымовая труба </a:t>
            </a:r>
          </a:p>
        </p:txBody>
      </p:sp>
      <p:sp>
        <p:nvSpPr>
          <p:cNvPr id="156693" name="AutoShape 21"/>
          <p:cNvSpPr>
            <a:spLocks noChangeArrowheads="1"/>
          </p:cNvSpPr>
          <p:nvPr/>
        </p:nvSpPr>
        <p:spPr bwMode="auto">
          <a:xfrm>
            <a:off x="2987824" y="509404"/>
            <a:ext cx="719138" cy="216694"/>
          </a:xfrm>
          <a:prstGeom prst="leftArrow">
            <a:avLst>
              <a:gd name="adj1" fmla="val 50000"/>
              <a:gd name="adj2" fmla="val 62225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156694" name="Rectangle 22"/>
          <p:cNvSpPr>
            <a:spLocks noChangeArrowheads="1"/>
          </p:cNvSpPr>
          <p:nvPr/>
        </p:nvSpPr>
        <p:spPr bwMode="auto">
          <a:xfrm>
            <a:off x="2899627" y="3060770"/>
            <a:ext cx="345598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Трубчатая печь типа ГН-2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1 – лестничная площадка; 2 – змеевик </a:t>
            </a:r>
            <a:r>
              <a:rPr lang="ru-RU" altLang="ru-RU" sz="1500" dirty="0" err="1">
                <a:solidFill>
                  <a:schemeClr val="tx2">
                    <a:lumMod val="75000"/>
                  </a:schemeClr>
                </a:solidFill>
              </a:rPr>
              <a:t>радиантных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 труб; 3 – каркас;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4 – футеровка;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5 – перегородка;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6 – горелка; 7 – змеевик конвекционных труб;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8 – дымовая труба </a:t>
            </a:r>
          </a:p>
        </p:txBody>
      </p:sp>
      <p:sp>
        <p:nvSpPr>
          <p:cNvPr id="156695" name="AutoShape 23"/>
          <p:cNvSpPr>
            <a:spLocks noChangeArrowheads="1"/>
          </p:cNvSpPr>
          <p:nvPr/>
        </p:nvSpPr>
        <p:spPr bwMode="auto">
          <a:xfrm>
            <a:off x="5238833" y="3132807"/>
            <a:ext cx="576263" cy="215504"/>
          </a:xfrm>
          <a:prstGeom prst="rightArrow">
            <a:avLst>
              <a:gd name="adj1" fmla="val 50000"/>
              <a:gd name="adj2" fmla="val 50138"/>
            </a:avLst>
          </a:prstGeom>
          <a:solidFill>
            <a:srgbClr val="340FC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828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66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566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93" grpId="0" animBg="1"/>
      <p:bldP spid="15669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4"/>
          <p:cNvGraphicFramePr>
            <a:graphicFrameLocks noGrp="1" noChangeAspect="1"/>
          </p:cNvGraphicFramePr>
          <p:nvPr>
            <p:ph/>
          </p:nvPr>
        </p:nvGraphicFramePr>
        <p:xfrm>
          <a:off x="685801" y="69056"/>
          <a:ext cx="3052763" cy="5054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CorelDRAW" r:id="rId3" imgW="5428488" imgH="11990832" progId="CorelDRAW.Graphic.14">
                  <p:embed/>
                </p:oleObj>
              </mc:Choice>
              <mc:Fallback>
                <p:oleObj name="CorelDRAW" r:id="rId3" imgW="5428488" imgH="11990832" progId="CorelDRAW.Graphic.1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1" y="69056"/>
                        <a:ext cx="3052763" cy="5054204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870" name="Rectangle 6"/>
          <p:cNvSpPr>
            <a:spLocks noChangeArrowheads="1"/>
          </p:cNvSpPr>
          <p:nvPr/>
        </p:nvSpPr>
        <p:spPr bwMode="auto">
          <a:xfrm>
            <a:off x="4067175" y="634575"/>
            <a:ext cx="4033838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Реакционная камера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1 - штуцер для предохранительного клапана, 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2 - штуцер для входа легкого сырья, 3 - корпус, 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4 - опора, 5 - штуцер для выхода продукта, 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6 - верхний люк,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7 - днище, 8 - люк, 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9 - штуцер для ввода 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тяжелого сырья, </a:t>
            </a:r>
          </a:p>
          <a:p>
            <a:pPr algn="ctr">
              <a:defRPr/>
            </a:pPr>
            <a:r>
              <a:rPr lang="ru-RU" altLang="ru-RU" sz="2000" dirty="0">
                <a:solidFill>
                  <a:schemeClr val="tx2">
                    <a:lumMod val="75000"/>
                  </a:schemeClr>
                </a:solidFill>
              </a:rPr>
              <a:t>10 - вентиляционный продувочный штуцер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8CC7BB-894C-4C24-AFD6-70A4D175BF0B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5998353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4432</TotalTime>
  <Words>1059</Words>
  <Application>Microsoft Office PowerPoint</Application>
  <PresentationFormat>Экран (16:9)</PresentationFormat>
  <Paragraphs>215</Paragraphs>
  <Slides>22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CorelDRAW X4 Graphic</vt:lpstr>
      <vt:lpstr>Презентация PowerPoint</vt:lpstr>
      <vt:lpstr>Презентация PowerPoint</vt:lpstr>
      <vt:lpstr>История термического крекинга</vt:lpstr>
      <vt:lpstr>История термического крекинга</vt:lpstr>
      <vt:lpstr>История термического крекинга</vt:lpstr>
      <vt:lpstr>Назначение установок термического крекинга  </vt:lpstr>
      <vt:lpstr>Сырье и факторы процесса. </vt:lpstr>
      <vt:lpstr>факторы процесса</vt:lpstr>
      <vt:lpstr>Очистка труб от кокса</vt:lpstr>
      <vt:lpstr>Качество продуктов термического крекинга </vt:lpstr>
      <vt:lpstr>Презентация PowerPoint</vt:lpstr>
      <vt:lpstr>Технологический режим </vt:lpstr>
      <vt:lpstr>Технологический режим </vt:lpstr>
      <vt:lpstr>Презентация PowerPoint</vt:lpstr>
      <vt:lpstr>Презентация PowerPoint</vt:lpstr>
      <vt:lpstr>Материальный баланс тяжёлого сырья</vt:lpstr>
      <vt:lpstr>Презентация PowerPoint</vt:lpstr>
      <vt:lpstr>Презентация PowerPoint</vt:lpstr>
      <vt:lpstr>Расходные показатели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49</cp:revision>
  <dcterms:created xsi:type="dcterms:W3CDTF">2023-03-16T06:56:48Z</dcterms:created>
  <dcterms:modified xsi:type="dcterms:W3CDTF">2026-09-21T06:26:37Z</dcterms:modified>
</cp:coreProperties>
</file>