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  <p:sldId id="327" r:id="rId22"/>
    <p:sldId id="328" r:id="rId23"/>
    <p:sldId id="329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264" r:id="rId3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59E"/>
    <a:srgbClr val="8E65D9"/>
    <a:srgbClr val="8C88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2" d="100"/>
          <a:sy n="112" d="100"/>
        </p:scale>
        <p:origin x="-1500" y="-4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4FA5A-0D89-49FF-9798-E8B2624A44B9}" type="datetimeFigureOut">
              <a:rPr lang="ru-RU" smtClean="0"/>
              <a:t>14.09.2026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FA9D3-1976-48BE-8333-065D5A9AB0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357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7DBA-D762-4A40-8580-BA8CCAE2FA10}" type="datetime1">
              <a:rPr lang="ru-RU" smtClean="0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427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594CF-9E1C-4EEA-9676-9ECC3C9AD67C}" type="datetime1">
              <a:rPr lang="ru-RU" smtClean="0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8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D6D2B-4764-41F0-9DC4-7EBBA71E031E}" type="datetime1">
              <a:rPr lang="ru-RU" smtClean="0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54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BE430-E32B-4A16-A467-88E881D57AFA}" type="datetime1">
              <a:rPr lang="ru-RU" smtClean="0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221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6B144-99EA-413A-9740-7719D2058F0E}" type="datetime1">
              <a:rPr lang="ru-RU" smtClean="0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027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4DE1D-CF73-4EA0-A111-725779228DEF}" type="datetime1">
              <a:rPr lang="ru-RU" smtClean="0"/>
              <a:t>14.09.2026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955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FAA61-5586-439E-AA52-AD0C77DA6CA5}" type="datetime1">
              <a:rPr lang="ru-RU" smtClean="0"/>
              <a:t>14.09.2026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314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75EB4-AEEE-450E-AEE5-A317F835EBCD}" type="datetime1">
              <a:rPr lang="ru-RU" smtClean="0"/>
              <a:t>14.09.2026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656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04BAE-6755-4BC4-868F-BD1E980B42E4}" type="datetime1">
              <a:rPr lang="ru-RU" smtClean="0"/>
              <a:t>14.09.2026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842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BCA3A-8E36-46BA-9955-BBD4CB9514FE}" type="datetime1">
              <a:rPr lang="ru-RU" smtClean="0"/>
              <a:t>14.09.2026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513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D5146-40EE-467A-B002-7E6F809DE9E6}" type="datetime1">
              <a:rPr lang="ru-RU" smtClean="0"/>
              <a:t>14.09.2026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4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125A9-EF07-4AA3-83B4-9623E4E3EB50}" type="datetime1">
              <a:rPr lang="ru-RU" smtClean="0"/>
              <a:t>14.09.2026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6AD98-15EA-4E8D-88E1-C2285ED22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39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6.jpe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-1" y="0"/>
            <a:ext cx="9144001" cy="5143500"/>
            <a:chOff x="-1" y="0"/>
            <a:chExt cx="9144001" cy="5143500"/>
          </a:xfrm>
        </p:grpSpPr>
        <p:pic>
          <p:nvPicPr>
            <p:cNvPr id="1026" name="Picture 2" descr="F:\WORK\АГТУ\Общая\ФОН РОМБЫ\Обложка темн.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806" r="638"/>
            <a:stretch/>
          </p:blipFill>
          <p:spPr bwMode="auto">
            <a:xfrm>
              <a:off x="-1" y="0"/>
              <a:ext cx="9144001" cy="514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-1" y="0"/>
              <a:ext cx="9144001" cy="5143500"/>
            </a:xfrm>
            <a:prstGeom prst="rect">
              <a:avLst/>
            </a:prstGeom>
            <a:solidFill>
              <a:srgbClr val="00359E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28" name="Picture 4" descr="F:\WORK\АГТУ\Общая\новый бренндбук\Мокапы\доп\BB_АГТУ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414" y="889513"/>
            <a:ext cx="3671169" cy="336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91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576" y="189310"/>
            <a:ext cx="8259763" cy="779859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Кинетические основы термических процессов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638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1615679"/>
            <a:ext cx="7920880" cy="20978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534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576" y="189310"/>
            <a:ext cx="8259763" cy="77985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Кинетические основы термических процессов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74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1241823"/>
            <a:ext cx="8208912" cy="1761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3147814"/>
            <a:ext cx="8064896" cy="1268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390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6" y="305991"/>
            <a:ext cx="8772525" cy="779859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КИНЕТИЧЕСКИЕ ПАРАМЕТРЫ МОЛЕКУЛЯРНЫХ РЕАКЦИЙ УГЛЕВОДОРОДОВ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843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9631" y="1209675"/>
            <a:ext cx="6552729" cy="3833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769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514136" cy="8572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МЕХАНИЗМ ТЕРМИЧЕСКИХ ПРЕВРАЩЕНИЙ УГЛЕВОДОРОДОВ. АЛКАНЫ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94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3" y="1563638"/>
            <a:ext cx="8431784" cy="226575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083918"/>
            <a:ext cx="8424937" cy="627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13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07" y="195486"/>
            <a:ext cx="8229600" cy="8572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ЦЕПНЫЕ РЕАКЦИИ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48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9" y="1578769"/>
            <a:ext cx="8064896" cy="11775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72979"/>
            <a:ext cx="8136904" cy="892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557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ЦЕПНЫЕ РЕАКЦИИ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150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8288" y="1260873"/>
            <a:ext cx="8634412" cy="192524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4" y="3140869"/>
            <a:ext cx="8632825" cy="125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220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576" y="209550"/>
            <a:ext cx="8259763" cy="778669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ЦЕПНЫЕ РЕАКЦИИ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253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5425" y="944166"/>
            <a:ext cx="8713788" cy="165615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9" y="2427734"/>
            <a:ext cx="8734425" cy="13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02" y="3773935"/>
            <a:ext cx="8721725" cy="1203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327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МЕХАНИЗМ ТЕРМИЧЕСКИХ ПРЕВРАЩЕНИЙ УГЛЕВОДОРОДОВ. АЛКЕНЫ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355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014" y="1200150"/>
            <a:ext cx="8770937" cy="16871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9" y="2899173"/>
            <a:ext cx="8785225" cy="1473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452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МЕХАНИЗМ ТЕРМИЧЕСКИХ ПРЕВРАЩЕНИЙ УГЛЕВОДОРОДОВ. АЛКЕНЫ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457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814" y="1212057"/>
            <a:ext cx="8707437" cy="189309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6" y="3124200"/>
            <a:ext cx="8729663" cy="1301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531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Механизм термических превращений углеводородов.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алкены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560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8925" y="1259682"/>
            <a:ext cx="8718550" cy="321706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939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707654"/>
            <a:ext cx="7291118" cy="210057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300" b="1" dirty="0" smtClean="0">
                <a:solidFill>
                  <a:srgbClr val="00359E"/>
                </a:solidFill>
                <a:latin typeface="Arial" pitchFamily="34" charset="0"/>
                <a:cs typeface="Arial" pitchFamily="34" charset="0"/>
              </a:rPr>
              <a:t>Термокаталитические </a:t>
            </a:r>
            <a:r>
              <a:rPr lang="ru-RU" sz="3300" b="1" dirty="0">
                <a:solidFill>
                  <a:srgbClr val="00359E"/>
                </a:solidFill>
                <a:latin typeface="Arial" pitchFamily="34" charset="0"/>
                <a:cs typeface="Arial" pitchFamily="34" charset="0"/>
              </a:rPr>
              <a:t>процессы. </a:t>
            </a:r>
            <a:r>
              <a:rPr lang="ru-RU" sz="3300" b="1" dirty="0" smtClean="0">
                <a:solidFill>
                  <a:srgbClr val="00359E"/>
                </a:solidFill>
                <a:latin typeface="Arial" pitchFamily="34" charset="0"/>
                <a:cs typeface="Arial" pitchFamily="34" charset="0"/>
              </a:rPr>
              <a:t>Теория. Термические процессы</a:t>
            </a:r>
            <a:endParaRPr lang="ru-RU" sz="3300" b="1" dirty="0">
              <a:solidFill>
                <a:srgbClr val="00359E"/>
              </a:solidFill>
              <a:latin typeface="Arial" pitchFamily="34" charset="0"/>
              <a:cs typeface="Arial" pitchFamily="34" charset="0"/>
            </a:endParaRPr>
          </a:p>
          <a:p>
            <a:endParaRPr lang="ru-RU" sz="3300" b="1" dirty="0">
              <a:solidFill>
                <a:srgbClr val="00359E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300" b="1" dirty="0">
                <a:solidFill>
                  <a:srgbClr val="00359E"/>
                </a:solidFill>
                <a:latin typeface="Arial" pitchFamily="34" charset="0"/>
                <a:cs typeface="Arial" pitchFamily="34" charset="0"/>
              </a:rPr>
              <a:t>   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8163" y="3029144"/>
            <a:ext cx="4301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2800" b="1" dirty="0">
                <a:solidFill>
                  <a:srgbClr val="00359E"/>
                </a:solidFill>
                <a:latin typeface="Arial" pitchFamily="34" charset="0"/>
                <a:cs typeface="Arial" pitchFamily="34" charset="0"/>
              </a:rPr>
              <a:t>Проф. Пивоварова Н.А</a:t>
            </a:r>
          </a:p>
        </p:txBody>
      </p:sp>
      <p:pic>
        <p:nvPicPr>
          <p:cNvPr id="19" name="Picture 3" descr="F:\WORK\АГТУ\Общая\новый бренндбук\Мокапы\доп\BB_двАГТУ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9999"/>
          <a:stretch/>
        </p:blipFill>
        <p:spPr bwMode="auto">
          <a:xfrm rot="16200000">
            <a:off x="4351187" y="371224"/>
            <a:ext cx="423037" cy="916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F:\WORK\АГТУ\Общая\новый бренндбук\Мокапы\доп\ыыыы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95" y="510381"/>
            <a:ext cx="3275625" cy="54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:\WORK\АГТУ\Общая\новый бренндбук\Мокапы\доп\Безымяннфффффый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117" y="347645"/>
            <a:ext cx="1791700" cy="87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F:\WORK\АГТУ\Общая\новый бренндбук\Мокапы\доп\Roll Up 202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1519649"/>
            <a:ext cx="3712450" cy="3644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236502"/>
            <a:ext cx="896937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287" y="2311772"/>
            <a:ext cx="908050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287" y="3435846"/>
            <a:ext cx="890587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z="2000" smtClean="0">
                <a:solidFill>
                  <a:schemeClr val="tx1"/>
                </a:solidFill>
              </a:rPr>
              <a:t>2</a:t>
            </a:fld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22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МЕХАНИЗМ ТЕРМИЧЕСКИХ ПРЕВРАЩЕНИЙ УГЛЕВОДОРОДОВ. ЦИКЛОАЛКАНЫ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662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364" y="1520429"/>
            <a:ext cx="8753475" cy="242649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731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9502"/>
            <a:ext cx="8229600" cy="8572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МЕХАНИЗМ ТЕРМИЧЕСКИХ ПРЕВРАЩЕНИЙ УГЛЕВОДОРОДОВ. ЦИКЛОАЛКАНЫ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765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5113" y="1296591"/>
            <a:ext cx="8775700" cy="31873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928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9502"/>
            <a:ext cx="8229600" cy="8572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МЕХАНИЗМ ТЕРМИЧЕСКИХ ПРЕВРАЩЕНИЙ УГЛЕВОДОРОДОВ. ЦИКЛОАЛКАНЫ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867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1779662"/>
            <a:ext cx="8656637" cy="217765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985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МЕХАНИЗМ ТЕРМИЧЕСКИХ ПРЕВРАЩЕНИЙ УГЛЕВОДОРОДОВ. АРЕНЫ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969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150" y="1563638"/>
            <a:ext cx="8959850" cy="423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9702"/>
            <a:ext cx="8958263" cy="149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79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МЕХАНИЗМ ТЕРМИЧЕСКИХ ПРЕВРАЩЕНИЙ УГЛЕВОДОРОДОВ. АРЕНЫ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351" y="1252538"/>
            <a:ext cx="8855075" cy="204192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1" y="3313510"/>
            <a:ext cx="8893175" cy="982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791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МЕХАНИЗМ ТЕРМИЧЕСКИХ ПРЕВРАЩЕНИЙ УГЛЕВОДОРОДОВ. АРЕНЫ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174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584" y="1707654"/>
            <a:ext cx="7488833" cy="206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673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МОДЕЛЬ ПОЛИЯДЕРНОЙ СТРУКТУРЫ МОЛЕКУЛЫ СМОЛ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771" name="Номер слайда 7"/>
          <p:cNvSpPr>
            <a:spLocks noGrp="1"/>
          </p:cNvSpPr>
          <p:nvPr>
            <p:ph type="sldNum" sz="quarter" idx="12"/>
          </p:nvPr>
        </p:nvSpPr>
        <p:spPr bwMode="auto">
          <a:xfrm>
            <a:off x="8129588" y="4300538"/>
            <a:ext cx="609600" cy="390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55FE6633-E9A4-4A85-BF46-3F728495A6F2}" type="slidenum">
              <a:rPr lang="ru-RU" altLang="ru-RU" sz="1200" smtClean="0">
                <a:latin typeface="Tahoma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ru-RU" altLang="ru-RU" sz="1200" smtClean="0">
              <a:latin typeface="Tahoma" pitchFamily="34" charset="0"/>
            </a:endParaRPr>
          </a:p>
        </p:txBody>
      </p:sp>
      <p:pic>
        <p:nvPicPr>
          <p:cNvPr id="32772" name="Объект 8" descr="http://oplib.ru/image.php?way=oplib/baza7/1364497635708.files/image399.png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99" y="994172"/>
            <a:ext cx="7272809" cy="3943350"/>
          </a:xfrm>
        </p:spPr>
      </p:pic>
    </p:spTree>
    <p:extLst>
      <p:ext uri="{BB962C8B-B14F-4D97-AF65-F5344CB8AC3E}">
        <p14:creationId xmlns:p14="http://schemas.microsoft.com/office/powerpoint/2010/main" val="1969977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МОДЕЛЬ ПОЛИЯДЕРНОЙ СТРУКТУРЫ МОЛЕКУЛЫ АСФАЛЬТЕНОВ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3795" name="Номер слайда 7"/>
          <p:cNvSpPr>
            <a:spLocks noGrp="1"/>
          </p:cNvSpPr>
          <p:nvPr>
            <p:ph type="sldNum" sz="quarter" idx="12"/>
          </p:nvPr>
        </p:nvSpPr>
        <p:spPr bwMode="auto">
          <a:xfrm>
            <a:off x="8129588" y="4300538"/>
            <a:ext cx="609600" cy="390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FC50941A-74B6-41FD-8058-854D1435D6FA}" type="slidenum">
              <a:rPr lang="ru-RU" altLang="ru-RU" sz="1200" smtClean="0">
                <a:latin typeface="Tahoma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ru-RU" altLang="ru-RU" sz="1200" smtClean="0">
              <a:latin typeface="Tahoma" pitchFamily="34" charset="0"/>
            </a:endParaRPr>
          </a:p>
        </p:txBody>
      </p:sp>
      <p:pic>
        <p:nvPicPr>
          <p:cNvPr id="33796" name="Объект 6" descr="https://studfiles.net/html/2706/306/html_AqlSYMbn_j.Tx4W/img-X4Y7bs.png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1680" y="1201341"/>
            <a:ext cx="5544616" cy="3942159"/>
          </a:xfrm>
        </p:spPr>
      </p:pic>
    </p:spTree>
    <p:extLst>
      <p:ext uri="{BB962C8B-B14F-4D97-AF65-F5344CB8AC3E}">
        <p14:creationId xmlns:p14="http://schemas.microsoft.com/office/powerpoint/2010/main" val="3573385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467600" cy="47505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Состав и строение смол и асфальтенов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819" name="Номер слайда 7"/>
          <p:cNvSpPr>
            <a:spLocks noGrp="1"/>
          </p:cNvSpPr>
          <p:nvPr>
            <p:ph type="sldNum" sz="quarter" idx="12"/>
          </p:nvPr>
        </p:nvSpPr>
        <p:spPr bwMode="auto">
          <a:xfrm>
            <a:off x="8129588" y="4300538"/>
            <a:ext cx="609600" cy="390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35681B57-A171-4919-92E0-BA91237730C9}" type="slidenum">
              <a:rPr lang="ru-RU" altLang="ru-RU" sz="1200" smtClean="0">
                <a:latin typeface="Tahoma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ru-RU" altLang="ru-RU" sz="1200" smtClean="0">
              <a:latin typeface="Tahoma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</p:nvPr>
        </p:nvGraphicFramePr>
        <p:xfrm>
          <a:off x="395288" y="844154"/>
          <a:ext cx="8208962" cy="4023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79972"/>
                <a:gridCol w="2014495"/>
                <a:gridCol w="2014495"/>
              </a:tblGrid>
              <a:tr h="251460">
                <a:tc row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Параметр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Пределы изменений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14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смолы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асфальтены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Молекулярная масса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465 </a:t>
                      </a:r>
                      <a:r>
                        <a:rPr lang="ru-RU" sz="1500" dirty="0" smtClean="0">
                          <a:effectLst/>
                        </a:rPr>
                        <a:t>- </a:t>
                      </a:r>
                      <a:r>
                        <a:rPr lang="ru-RU" sz="1500" dirty="0">
                          <a:effectLst/>
                        </a:rPr>
                        <a:t>1080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1200 - 3250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292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Содержание гетероатомов, </a:t>
                      </a:r>
                      <a:endParaRPr lang="ru-RU" sz="1500" dirty="0" smtClean="0">
                        <a:effectLst/>
                      </a:endParaRPr>
                    </a:p>
                    <a:p>
                      <a:pPr algn="just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% </a:t>
                      </a:r>
                      <a:r>
                        <a:rPr lang="ru-RU" sz="1500" dirty="0">
                          <a:effectLst/>
                        </a:rPr>
                        <a:t>мас.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 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     азота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0,6 – 3,2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0,4 – 2,0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     серы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0,7 – 3,7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0,5 – 10,3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     кислорода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0,2 – 7,7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0,5 – 4,9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Распределение углерода, %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 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     </a:t>
                      </a:r>
                      <a:r>
                        <a:rPr lang="ru-RU" sz="1500" dirty="0" err="1" smtClean="0">
                          <a:effectLst/>
                        </a:rPr>
                        <a:t>С</a:t>
                      </a:r>
                      <a:r>
                        <a:rPr lang="ru-RU" sz="1500" baseline="-25000" dirty="0" err="1" smtClean="0">
                          <a:effectLst/>
                        </a:rPr>
                        <a:t>аром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28 - 46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40 - 54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     </a:t>
                      </a:r>
                      <a:r>
                        <a:rPr lang="ru-RU" sz="1500" dirty="0" err="1" smtClean="0">
                          <a:effectLst/>
                        </a:rPr>
                        <a:t>С</a:t>
                      </a:r>
                      <a:r>
                        <a:rPr lang="ru-RU" sz="1500" baseline="-25000" dirty="0" err="1" smtClean="0">
                          <a:effectLst/>
                        </a:rPr>
                        <a:t>нафт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0 - 56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9 -45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146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</a:rPr>
                        <a:t>     </a:t>
                      </a:r>
                      <a:r>
                        <a:rPr lang="ru-RU" sz="1500" dirty="0" err="1" smtClean="0">
                          <a:effectLst/>
                        </a:rPr>
                        <a:t>С</a:t>
                      </a:r>
                      <a:r>
                        <a:rPr lang="ru-RU" sz="1500" baseline="-25000" dirty="0" err="1" smtClean="0">
                          <a:effectLst/>
                        </a:rPr>
                        <a:t>алк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12 - 62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6 - 43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292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Число ароматических ядер в молекуле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1,3 – 2,7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2,1 – 4,7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2920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Число парамагнитных центров, </a:t>
                      </a:r>
                      <a:r>
                        <a:rPr lang="ru-RU" sz="1500" dirty="0" smtClean="0">
                          <a:effectLst/>
                        </a:rPr>
                        <a:t>спин/г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</a:rPr>
                        <a:t>10</a:t>
                      </a:r>
                      <a:r>
                        <a:rPr lang="ru-RU" sz="1500" baseline="30000">
                          <a:effectLst/>
                        </a:rPr>
                        <a:t>15</a:t>
                      </a:r>
                      <a:r>
                        <a:rPr lang="ru-RU" sz="1500">
                          <a:effectLst/>
                        </a:rPr>
                        <a:t> – 10</a:t>
                      </a:r>
                      <a:r>
                        <a:rPr lang="ru-RU" sz="1500" baseline="30000">
                          <a:effectLst/>
                        </a:rPr>
                        <a:t>18</a:t>
                      </a:r>
                      <a:endParaRPr lang="ru-RU" sz="15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10</a:t>
                      </a:r>
                      <a:r>
                        <a:rPr lang="ru-RU" sz="1500" baseline="30000" dirty="0">
                          <a:effectLst/>
                        </a:rPr>
                        <a:t>19</a:t>
                      </a:r>
                      <a:r>
                        <a:rPr lang="ru-RU" sz="1500" dirty="0">
                          <a:effectLst/>
                        </a:rPr>
                        <a:t> – 10</a:t>
                      </a:r>
                      <a:r>
                        <a:rPr lang="ru-RU" sz="1500" baseline="30000" dirty="0">
                          <a:effectLst/>
                        </a:rPr>
                        <a:t>21</a:t>
                      </a:r>
                      <a:endParaRPr lang="ru-RU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1072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МЕХАНИЗМ ТЕРМИЧЕСКИХ ПРЕВРАЩЕНИЙ УГЛЕВОДОРОДОВ. АРЕНЫ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58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98389">
            <a:off x="282576" y="1456135"/>
            <a:ext cx="8634413" cy="29301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013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576" y="189310"/>
            <a:ext cx="8259763" cy="779859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ХИМИЧЕСКИЕ РЕАКЦИИ ПРОЦЕССОВ НЕФТЕПЕРЕРАБОТКИ КЛАССИФИЦИРУЮТ: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5901" y="1145382"/>
            <a:ext cx="8609013" cy="3804047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b="1" dirty="0" smtClean="0"/>
              <a:t>по термодинамическим показателям</a:t>
            </a:r>
            <a:r>
              <a:rPr lang="ru-RU" sz="2600" dirty="0" smtClean="0"/>
              <a:t>: обратимые и необратимые; эндо- и экзотермические;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b="1" dirty="0" smtClean="0"/>
              <a:t>по способу активации реагирующих веществ</a:t>
            </a:r>
            <a:r>
              <a:rPr lang="ru-RU" sz="2600" dirty="0" smtClean="0"/>
              <a:t>: термические, каталитические, фотохимические, радиационно-химические, биохимические, плазменно-химические, </a:t>
            </a:r>
            <a:r>
              <a:rPr lang="ru-RU" sz="2600" dirty="0" err="1" smtClean="0"/>
              <a:t>сонохимические</a:t>
            </a:r>
            <a:r>
              <a:rPr lang="ru-RU" sz="2600" dirty="0" smtClean="0"/>
              <a:t>, электролитические и т.д.;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dirty="0" smtClean="0"/>
              <a:t>- </a:t>
            </a:r>
            <a:r>
              <a:rPr lang="ru-RU" sz="2600" b="1" dirty="0" smtClean="0"/>
              <a:t>по фазовому состоянию реагирующих веществ</a:t>
            </a:r>
            <a:r>
              <a:rPr lang="ru-RU" sz="2600" dirty="0" smtClean="0"/>
              <a:t>: гомо- и </a:t>
            </a:r>
            <a:r>
              <a:rPr lang="ru-RU" sz="2600" dirty="0" err="1" smtClean="0"/>
              <a:t>гетерофазные</a:t>
            </a:r>
            <a:r>
              <a:rPr lang="ru-RU" sz="2600" dirty="0" smtClean="0"/>
              <a:t>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dirty="0" smtClean="0"/>
              <a:t>- </a:t>
            </a:r>
            <a:r>
              <a:rPr lang="ru-RU" sz="2600" b="1" dirty="0" smtClean="0"/>
              <a:t>по фазовому состоянию реакционной системы</a:t>
            </a:r>
            <a:r>
              <a:rPr lang="ru-RU" sz="2600" dirty="0" smtClean="0"/>
              <a:t>: гомогенные и гетерогенные;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dirty="0" smtClean="0"/>
              <a:t>- </a:t>
            </a:r>
            <a:r>
              <a:rPr lang="ru-RU" sz="2600" b="1" dirty="0" smtClean="0"/>
              <a:t>по тепловому режиму реактора</a:t>
            </a:r>
            <a:r>
              <a:rPr lang="ru-RU" sz="2600" dirty="0" smtClean="0"/>
              <a:t>: изотермические и  неизотермические;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dirty="0" smtClean="0"/>
              <a:t>- </a:t>
            </a:r>
            <a:r>
              <a:rPr lang="ru-RU" sz="2600" b="1" dirty="0" smtClean="0"/>
              <a:t>по гидродинамическому режиму реакционного аппарата</a:t>
            </a:r>
            <a:r>
              <a:rPr lang="ru-RU" sz="2600" dirty="0" smtClean="0"/>
              <a:t>: идеального вытеснения и идеального смешения;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dirty="0" smtClean="0"/>
              <a:t>- </a:t>
            </a:r>
            <a:r>
              <a:rPr lang="ru-RU" sz="2600" b="1" dirty="0" smtClean="0"/>
              <a:t>по кинетическому признаку</a:t>
            </a:r>
            <a:r>
              <a:rPr lang="ru-RU" sz="2600" dirty="0" smtClean="0"/>
              <a:t>: простые, сложные (параллельные, последовательные, смешанные), моно-, би– или тримолекулярные; осуществляемые в кинетической или диффузионной области;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600" dirty="0" smtClean="0"/>
              <a:t>- </a:t>
            </a:r>
            <a:r>
              <a:rPr lang="ru-RU" sz="2600" b="1" dirty="0" smtClean="0"/>
              <a:t>по компонентному составу исходного сырья</a:t>
            </a:r>
            <a:r>
              <a:rPr lang="ru-RU" sz="2600" dirty="0" smtClean="0"/>
              <a:t>: реакции химических превращений индивидуальных веществ и многокомпонентных непрерывных смесей (углеводородов нефтяного сырья)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784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82201">
            <a:off x="1346681" y="655435"/>
            <a:ext cx="6606192" cy="436564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1470"/>
            <a:ext cx="8229600" cy="85725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ОБРАЗОВАНИЕ ПРОДУКТОВ УПЛОТНЕНИЯ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364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5725"/>
            <a:ext cx="8136904" cy="4911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258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WORK\АГТУ\Общая\ФОН РОМБЫ\Обложка темн.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" t="23806" r="43588"/>
          <a:stretch/>
        </p:blipFill>
        <p:spPr bwMode="auto">
          <a:xfrm rot="5400000">
            <a:off x="36617" y="-39241"/>
            <a:ext cx="5143503" cy="522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5400000">
            <a:off x="37930" y="-37932"/>
            <a:ext cx="5143502" cy="5219362"/>
          </a:xfrm>
          <a:prstGeom prst="rect">
            <a:avLst/>
          </a:prstGeom>
          <a:solidFill>
            <a:srgbClr val="00359E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 descr="C:\Users\Tolkanev\Downloads\IMG_471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5" r="23075"/>
          <a:stretch/>
        </p:blipFill>
        <p:spPr bwMode="auto">
          <a:xfrm>
            <a:off x="5219362" y="0"/>
            <a:ext cx="392463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F:\WORK\АГТУ\Общая\новый бренндбук\Мокапы\доп\Безымяннный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362" y="0"/>
            <a:ext cx="1721406" cy="860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F:\WORK\АГТУ\Общая\новый бренндбук\Мокапы\доп\Безымяыынный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6774005" y="2773506"/>
            <a:ext cx="2211709" cy="252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Равнобедренный треугольник 7"/>
          <p:cNvSpPr/>
          <p:nvPr/>
        </p:nvSpPr>
        <p:spPr>
          <a:xfrm rot="10800000">
            <a:off x="4705071" y="-1"/>
            <a:ext cx="1028582" cy="430128"/>
          </a:xfrm>
          <a:prstGeom prst="triangl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F:\WORK\АГТУ\Общая\новый бренндбук\Мокапы\доп\ыыыы1 — копия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63" y="515506"/>
            <a:ext cx="4138206" cy="68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07504" y="1844707"/>
            <a:ext cx="5040560" cy="9906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 smtClean="0">
                <a:solidFill>
                  <a:schemeClr val="bg1"/>
                </a:solidFill>
              </a:rPr>
              <a:t>Кафедра «Химическая технология 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переработки нефти и газа»</a:t>
            </a:r>
            <a:r>
              <a:rPr lang="en-US" sz="1600" dirty="0" smtClean="0">
                <a:solidFill>
                  <a:schemeClr val="bg1"/>
                </a:solidFill>
              </a:rPr>
              <a:t/>
            </a:r>
            <a:br>
              <a:rPr lang="en-US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Астраханского государственного технического университета</a:t>
            </a:r>
            <a:r>
              <a:rPr lang="en-US" sz="1600" dirty="0" smtClean="0">
                <a:solidFill>
                  <a:schemeClr val="bg1"/>
                </a:solidFill>
              </a:rPr>
              <a:t/>
            </a:r>
            <a:br>
              <a:rPr lang="en-US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Электронная почта и телефон: </a:t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E-</a:t>
            </a:r>
            <a:r>
              <a:rPr lang="ru-RU" sz="1600" dirty="0" err="1" smtClean="0">
                <a:solidFill>
                  <a:schemeClr val="bg1"/>
                </a:solidFill>
              </a:rPr>
              <a:t>mail</a:t>
            </a:r>
            <a:r>
              <a:rPr lang="ru-RU" sz="1600" dirty="0" smtClean="0">
                <a:solidFill>
                  <a:schemeClr val="bg1"/>
                </a:solidFill>
              </a:rPr>
              <a:t>: </a:t>
            </a:r>
            <a:r>
              <a:rPr lang="en-US" sz="1600" dirty="0" smtClean="0">
                <a:solidFill>
                  <a:schemeClr val="bg1"/>
                </a:solidFill>
              </a:rPr>
              <a:t>n.pivovarova@astu.ru</a:t>
            </a: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>Тел.: +7(8512)61-42-50;     +7(917)190-74-85</a:t>
            </a:r>
            <a:br>
              <a:rPr lang="ru-RU" sz="1600" dirty="0" smtClean="0">
                <a:solidFill>
                  <a:schemeClr val="bg1"/>
                </a:solidFill>
              </a:rPr>
            </a:br>
            <a:r>
              <a:rPr lang="ru-RU" sz="1600" dirty="0" smtClean="0">
                <a:solidFill>
                  <a:schemeClr val="bg1"/>
                </a:solidFill>
              </a:rPr>
              <a:t/>
            </a:r>
            <a:br>
              <a:rPr lang="ru-RU" sz="1600" dirty="0" smtClean="0">
                <a:solidFill>
                  <a:schemeClr val="bg1"/>
                </a:solidFill>
              </a:rPr>
            </a:b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577" y="142964"/>
            <a:ext cx="896937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577" y="1457770"/>
            <a:ext cx="908050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577" y="2693073"/>
            <a:ext cx="890587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14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КЛАССИФИКАЦИЯ ТЕРМИЧЕСКИХ ПРОЦЕССОВ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6688" y="1545432"/>
            <a:ext cx="8839200" cy="28086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989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Move="1" noResize="1" noEditPoints="1" noAdjustHandles="1" noChangeArrowheads="1" noChangeShapeType="1" noTextEdit="1"/>
          </p:cNvSpPr>
          <p:nvPr>
            <p:ph type="title"/>
          </p:nvPr>
        </p:nvSpPr>
        <p:spPr>
          <a:xfrm>
            <a:off x="146650" y="1167594"/>
            <a:ext cx="8781691" cy="3402936"/>
          </a:xfrm>
          <a:blipFill rotWithShape="1">
            <a:blip r:embed="rId2"/>
            <a:stretch>
              <a:fillRect/>
            </a:stretch>
          </a:blipFill>
        </p:spPr>
        <p:txBody>
          <a:bodyPr/>
          <a:lstStyle/>
          <a:p>
            <a:pPr eaLnBrk="1" hangingPunct="1"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11267" name="Rectangle 5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97687" y="205701"/>
            <a:ext cx="7072313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200" cap="all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Термодинамика процесса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354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403225" y="3003798"/>
            <a:ext cx="8229600" cy="1856184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altLang="ru-RU" sz="2000" dirty="0" smtClean="0">
                <a:solidFill>
                  <a:schemeClr val="accent4">
                    <a:lumMod val="50000"/>
                  </a:schemeClr>
                </a:solidFill>
              </a:rPr>
              <a:t>Повышение температуры способствует протеканию эндотермических реакций слева направо, а экзотермических реакций – в обратном направлении. </a:t>
            </a:r>
            <a:br>
              <a:rPr lang="ru-RU" altLang="ru-RU" sz="20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altLang="ru-RU" sz="2000" dirty="0" smtClean="0">
                <a:solidFill>
                  <a:schemeClr val="accent4">
                    <a:lumMod val="50000"/>
                  </a:schemeClr>
                </a:solidFill>
              </a:rPr>
              <a:t>Повышение давления способствует реакциям, идущим с уменьшением объема.</a:t>
            </a:r>
            <a:endParaRPr lang="ru-RU" altLang="ru-RU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03225" y="1326356"/>
            <a:ext cx="8229600" cy="1928813"/>
          </a:xfrm>
          <a:prstGeom prst="rect">
            <a:avLst/>
          </a:prstGeom>
        </p:spPr>
        <p:txBody>
          <a:bodyPr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ru-RU" altLang="ru-RU" sz="2400" cap="none" dirty="0" smtClean="0">
                <a:solidFill>
                  <a:schemeClr val="accent4">
                    <a:lumMod val="50000"/>
                  </a:schemeClr>
                </a:solidFill>
              </a:rPr>
              <a:t>Термодинамическая вероятность протекания реакций возрастает в эндотермических реакциях крекинга с повышением температуры, а в экзотермических реакциях синтеза – наоборот, при понижении температуры.</a:t>
            </a:r>
          </a:p>
          <a:p>
            <a:pPr algn="just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ru-RU" altLang="ru-RU" sz="2400" cap="none" dirty="0" smtClean="0">
                <a:solidFill>
                  <a:schemeClr val="accent4">
                    <a:lumMod val="50000"/>
                  </a:schemeClr>
                </a:solidFill>
              </a:rPr>
              <a:t> Значение </a:t>
            </a:r>
            <a:r>
              <a:rPr lang="ru-RU" altLang="ru-RU" sz="3100" b="1" cap="none" dirty="0" smtClean="0">
                <a:solidFill>
                  <a:schemeClr val="accent4">
                    <a:lumMod val="50000"/>
                  </a:schemeClr>
                </a:solidFill>
                <a:sym typeface="Symbol"/>
              </a:rPr>
              <a:t></a:t>
            </a:r>
            <a:r>
              <a:rPr lang="en-US" altLang="ru-RU" sz="3100" b="1" cap="none" dirty="0" smtClean="0">
                <a:solidFill>
                  <a:schemeClr val="accent4">
                    <a:lumMod val="50000"/>
                  </a:schemeClr>
                </a:solidFill>
                <a:sym typeface="Symbol"/>
              </a:rPr>
              <a:t>g</a:t>
            </a:r>
            <a:r>
              <a:rPr lang="ru-RU" altLang="ru-RU" sz="2400" cap="none" dirty="0" smtClean="0">
                <a:solidFill>
                  <a:schemeClr val="accent4">
                    <a:lumMod val="50000"/>
                  </a:schemeClr>
                </a:solidFill>
                <a:sym typeface="Symbol"/>
              </a:rPr>
              <a:t> возрастает с увеличением молекулярной массы углеводородов</a:t>
            </a:r>
            <a:endParaRPr lang="ru-RU" altLang="ru-RU" sz="2400" cap="none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2251" y="241697"/>
            <a:ext cx="8691563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200" cap="all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Термодинамическая вероятность. Влияние температуры и давления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836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1878"/>
            <a:ext cx="8259762" cy="778669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ЭНЕРГИЯ РАЗРЫВА СВЯЗЕЙ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3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4579">
            <a:off x="1565473" y="685615"/>
            <a:ext cx="5538788" cy="426239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Прямоугольник 3"/>
          <p:cNvSpPr>
            <a:spLocks noChangeArrowheads="1"/>
          </p:cNvSpPr>
          <p:nvPr/>
        </p:nvSpPr>
        <p:spPr bwMode="auto">
          <a:xfrm>
            <a:off x="1198564" y="944167"/>
            <a:ext cx="1182687" cy="36933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>
                <a:solidFill>
                  <a:schemeClr val="bg1"/>
                </a:solidFill>
                <a:latin typeface="Tahoma" pitchFamily="34" charset="0"/>
              </a:rPr>
              <a:t>процесса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012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99" y="215504"/>
            <a:ext cx="7416825" cy="486965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544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3478"/>
            <a:ext cx="8259763" cy="779859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Кинетические основы термических процессов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36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1678781"/>
            <a:ext cx="7632848" cy="23331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AD98-15EA-4E8D-88E1-C2285ED224F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509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4377</TotalTime>
  <Words>459</Words>
  <Application>Microsoft Office PowerPoint</Application>
  <PresentationFormat>Экран (16:9)</PresentationFormat>
  <Paragraphs>116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Презентация PowerPoint</vt:lpstr>
      <vt:lpstr>Презентация PowerPoint</vt:lpstr>
      <vt:lpstr>ХИМИЧЕСКИЕ РЕАКЦИИ ПРОЦЕССОВ НЕФТЕПЕРЕРАБОТКИ КЛАССИФИЦИРУЮТ:</vt:lpstr>
      <vt:lpstr>КЛАССИФИКАЦИЯ ТЕРМИЧЕСКИХ ПРОЦЕССОВ</vt:lpstr>
      <vt:lpstr> </vt:lpstr>
      <vt:lpstr>Повышение температуры способствует протеканию эндотермических реакций слева направо, а экзотермических реакций – в обратном направлении.  Повышение давления способствует реакциям, идущим с уменьшением объема.</vt:lpstr>
      <vt:lpstr>ЭНЕРГИЯ РАЗРЫВА СВЯЗЕЙ</vt:lpstr>
      <vt:lpstr>Презентация PowerPoint</vt:lpstr>
      <vt:lpstr>Кинетические основы термических процессов</vt:lpstr>
      <vt:lpstr>Кинетические основы термических процессов</vt:lpstr>
      <vt:lpstr>Кинетические основы термических процессов</vt:lpstr>
      <vt:lpstr>КИНЕТИЧЕСКИЕ ПАРАМЕТРЫ МОЛЕКУЛЯРНЫХ РЕАКЦИЙ УГЛЕВОДОРОДОВ</vt:lpstr>
      <vt:lpstr>МЕХАНИЗМ ТЕРМИЧЕСКИХ ПРЕВРАЩЕНИЙ УГЛЕВОДОРОДОВ. АЛКАНЫ</vt:lpstr>
      <vt:lpstr>ЦЕПНЫЕ РЕАКЦИИ</vt:lpstr>
      <vt:lpstr>ЦЕПНЫЕ РЕАКЦИИ</vt:lpstr>
      <vt:lpstr>ЦЕПНЫЕ РЕАКЦИИ</vt:lpstr>
      <vt:lpstr>МЕХАНИЗМ ТЕРМИЧЕСКИХ ПРЕВРАЩЕНИЙ УГЛЕВОДОРОДОВ. АЛКЕНЫ</vt:lpstr>
      <vt:lpstr>МЕХАНИЗМ ТЕРМИЧЕСКИХ ПРЕВРАЩЕНИЙ УГЛЕВОДОРОДОВ. АЛКЕНЫ</vt:lpstr>
      <vt:lpstr>Механизм термических превращений углеводородов. алкены</vt:lpstr>
      <vt:lpstr>МЕХАНИЗМ ТЕРМИЧЕСКИХ ПРЕВРАЩЕНИЙ УГЛЕВОДОРОДОВ. ЦИКЛОАЛКАНЫ</vt:lpstr>
      <vt:lpstr>МЕХАНИЗМ ТЕРМИЧЕСКИХ ПРЕВРАЩЕНИЙ УГЛЕВОДОРОДОВ. ЦИКЛОАЛКАНЫ</vt:lpstr>
      <vt:lpstr>МЕХАНИЗМ ТЕРМИЧЕСКИХ ПРЕВРАЩЕНИЙ УГЛЕВОДОРОДОВ. ЦИКЛОАЛКАНЫ</vt:lpstr>
      <vt:lpstr>МЕХАНИЗМ ТЕРМИЧЕСКИХ ПРЕВРАЩЕНИЙ УГЛЕВОДОРОДОВ. АРЕНЫ</vt:lpstr>
      <vt:lpstr>МЕХАНИЗМ ТЕРМИЧЕСКИХ ПРЕВРАЩЕНИЙ УГЛЕВОДОРОДОВ. АРЕНЫ</vt:lpstr>
      <vt:lpstr>МЕХАНИЗМ ТЕРМИЧЕСКИХ ПРЕВРАЩЕНИЙ УГЛЕВОДОРОДОВ. АРЕНЫ</vt:lpstr>
      <vt:lpstr>МОДЕЛЬ ПОЛИЯДЕРНОЙ СТРУКТУРЫ МОЛЕКУЛЫ СМОЛ</vt:lpstr>
      <vt:lpstr>МОДЕЛЬ ПОЛИЯДЕРНОЙ СТРУКТУРЫ МОЛЕКУЛЫ АСФАЛЬТЕНОВ</vt:lpstr>
      <vt:lpstr>Состав и строение смол и асфальтенов</vt:lpstr>
      <vt:lpstr>МЕХАНИЗМ ТЕРМИЧЕСКИХ ПРЕВРАЩЕНИЙ УГЛЕВОДОРОДОВ. АРЕНЫ</vt:lpstr>
      <vt:lpstr>ОБРАЗОВАНИЕ ПРОДУКТОВ УПЛОТНЕНИЯ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Nadezhda Pivovarova</cp:lastModifiedBy>
  <cp:revision>42</cp:revision>
  <dcterms:created xsi:type="dcterms:W3CDTF">2023-03-16T06:56:48Z</dcterms:created>
  <dcterms:modified xsi:type="dcterms:W3CDTF">2026-09-14T03:04:27Z</dcterms:modified>
</cp:coreProperties>
</file>