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323" autoAdjust="0"/>
  </p:normalViewPr>
  <p:slideViewPr>
    <p:cSldViewPr snapToGrid="0">
      <p:cViewPr varScale="1">
        <p:scale>
          <a:sx n="83" d="100"/>
          <a:sy n="83" d="100"/>
        </p:scale>
        <p:origin x="197" y="11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9/11/2026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9/11/2026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9/11/2026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9/11/2026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9/11/2026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9/11/2026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9/11/2026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9/11/2026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9/11/2026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9/11/2026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9/11/2026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9/11/2026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9A2567-6E92-461C-B925-BFBC5CE63A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Нервная ткань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8675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FD3159-C385-42BB-B8E9-A72E6946A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Схема строения нейрона</a:t>
            </a: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E94B99-1F6A-4E01-BA33-5067FE0924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endParaRPr lang="ru-RU" sz="1800" dirty="0">
              <a:effectLst/>
              <a:latin typeface="Times New Roman" panose="02020603050405020304" pitchFamily="18" charset="0"/>
              <a:ea typeface="DengXian" panose="02010600030101010101" pitchFamily="2" charset="-122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" name="Picture 6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811" y="1984155"/>
            <a:ext cx="8146473" cy="43252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22414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1DD67214-1C30-419B-A5C5-B289A4514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Схема химического синапса</a:t>
            </a:r>
            <a:endParaRPr lang="ru-RU" dirty="0"/>
          </a:p>
        </p:txBody>
      </p:sp>
      <p:pic>
        <p:nvPicPr>
          <p:cNvPr id="6" name="Picture 75"/>
          <p:cNvPicPr/>
          <p:nvPr/>
        </p:nvPicPr>
        <p:blipFill>
          <a:blip r:embed="rId2">
            <a:extLst/>
          </a:blip>
          <a:srcRect/>
          <a:stretch>
            <a:fillRect/>
          </a:stretch>
        </p:blipFill>
        <p:spPr bwMode="auto">
          <a:xfrm>
            <a:off x="3512866" y="2093976"/>
            <a:ext cx="5172363" cy="47048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36208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CA3261-437D-43BE-B443-0E7C39397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Классификация нейронов по количеству отростков</a:t>
            </a:r>
          </a:p>
        </p:txBody>
      </p:sp>
      <p:pic>
        <p:nvPicPr>
          <p:cNvPr id="4" name="Picture 62">
            <a:extLst>
              <a:ext uri="{FF2B5EF4-FFF2-40B4-BE49-F238E27FC236}">
                <a16:creationId xmlns:a16="http://schemas.microsoft.com/office/drawing/2014/main" id="{A8170DBC-3B45-4953-A080-0E031BCF0FD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450" y="2093977"/>
            <a:ext cx="8608740" cy="44294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8328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293887-2A29-4345-B970-E3E8C1FB7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Классификация нейронов по функции</a:t>
            </a:r>
          </a:p>
        </p:txBody>
      </p:sp>
      <p:pic>
        <p:nvPicPr>
          <p:cNvPr id="4" name="Picture 63">
            <a:extLst>
              <a:ext uri="{FF2B5EF4-FFF2-40B4-BE49-F238E27FC236}">
                <a16:creationId xmlns:a16="http://schemas.microsoft.com/office/drawing/2014/main" id="{7E261B97-3654-42D1-A20A-EA89F0A9EF0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481" y="2317000"/>
            <a:ext cx="7991038" cy="39388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57774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28F086-A947-4748-A2B0-BD31436EE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Клетки нейроглии</a:t>
            </a:r>
          </a:p>
        </p:txBody>
      </p:sp>
      <p:pic>
        <p:nvPicPr>
          <p:cNvPr id="5" name="Picture 6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008" y="2093976"/>
            <a:ext cx="7446079" cy="43831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65719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47BF98-3CBA-4865-8417-F81E7FCBB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Другие разновидности клеток </a:t>
            </a:r>
            <a:r>
              <a:rPr lang="ru-RU" dirty="0" err="1"/>
              <a:t>макроглии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4BAA20-6D7D-4B92-8E48-06CCD61361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1800" b="1" dirty="0" err="1">
                <a:solidFill>
                  <a:srgbClr val="3734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Олигодендроциты</a:t>
            </a:r>
            <a:r>
              <a:rPr lang="ru-RU" sz="1800" b="1" dirty="0">
                <a:solidFill>
                  <a:srgbClr val="3734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ru-RU" sz="1800" b="1" dirty="0" err="1">
                <a:solidFill>
                  <a:srgbClr val="3734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шванновские</a:t>
            </a:r>
            <a:r>
              <a:rPr lang="ru-RU" sz="1800" b="1" dirty="0">
                <a:solidFill>
                  <a:srgbClr val="3734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3734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клетки похожи друг на друга по внешнему виду и по выполняемой функции. У них маленькое тело и относительно небольшие, как бы расплющенные отростки, которые многократно обертывают аксоны нейронов, тем самым обеспечивая им изолирующий миелиновый футляр. </a:t>
            </a:r>
            <a:endParaRPr lang="ru-RU" sz="1800" dirty="0">
              <a:effectLst/>
              <a:latin typeface="Times New Roman" panose="02020603050405020304" pitchFamily="18" charset="0"/>
              <a:ea typeface="DengXian" panose="02010600030101010101" pitchFamily="2" charset="-122"/>
            </a:endParaRPr>
          </a:p>
          <a:p>
            <a:pPr algn="just"/>
            <a:r>
              <a:rPr lang="ru-RU" sz="1800" b="1" dirty="0">
                <a:solidFill>
                  <a:srgbClr val="3734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Миелин –</a:t>
            </a:r>
            <a:r>
              <a:rPr lang="ru-RU" sz="1800" dirty="0">
                <a:solidFill>
                  <a:srgbClr val="3734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это жироподобное вещество, которое выполняет роль </a:t>
            </a:r>
            <a:r>
              <a:rPr lang="ru-RU" sz="1800" dirty="0" err="1">
                <a:solidFill>
                  <a:srgbClr val="3734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электроизолятора</a:t>
            </a:r>
            <a:r>
              <a:rPr lang="ru-RU" sz="1800" dirty="0">
                <a:solidFill>
                  <a:srgbClr val="3734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При утрате миелиновой оболочки вследствие, например, </a:t>
            </a:r>
            <a:r>
              <a:rPr lang="ru-RU" sz="1800" dirty="0" err="1">
                <a:solidFill>
                  <a:srgbClr val="3734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демиелинизирующих</a:t>
            </a:r>
            <a:r>
              <a:rPr lang="ru-RU" sz="1800" dirty="0">
                <a:solidFill>
                  <a:srgbClr val="3734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заболеваний передача сигналов из одной части мозга в другую серьезно нарушается, что обычно приводит к инвалидности. </a:t>
            </a:r>
            <a:endParaRPr lang="ru-RU" sz="1800" dirty="0">
              <a:effectLst/>
              <a:latin typeface="Times New Roman" panose="02020603050405020304" pitchFamily="18" charset="0"/>
              <a:ea typeface="DengXian" panose="02010600030101010101" pitchFamily="2" charset="-122"/>
            </a:endParaRPr>
          </a:p>
          <a:p>
            <a:pPr algn="just"/>
            <a:r>
              <a:rPr lang="ru-RU" sz="1800" b="1" dirty="0" err="1">
                <a:solidFill>
                  <a:srgbClr val="3734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Олигодендроциты</a:t>
            </a:r>
            <a:r>
              <a:rPr lang="ru-RU" sz="1800" dirty="0">
                <a:solidFill>
                  <a:srgbClr val="3734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создают миелиновую изоляцию аксонов центральной нервной системе, причем каждый </a:t>
            </a:r>
            <a:r>
              <a:rPr lang="ru-RU" sz="1800" dirty="0" err="1">
                <a:solidFill>
                  <a:srgbClr val="3734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олигодендроцит</a:t>
            </a:r>
            <a:r>
              <a:rPr lang="ru-RU" sz="1800" dirty="0">
                <a:solidFill>
                  <a:srgbClr val="3734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обслуживает, как правило, несколько аксонов. </a:t>
            </a:r>
            <a:endParaRPr lang="ru-RU" sz="1800" dirty="0">
              <a:effectLst/>
              <a:latin typeface="Times New Roman" panose="02020603050405020304" pitchFamily="18" charset="0"/>
              <a:ea typeface="DengXian" panose="02010600030101010101" pitchFamily="2" charset="-122"/>
            </a:endParaRPr>
          </a:p>
          <a:p>
            <a:pPr algn="just"/>
            <a:r>
              <a:rPr lang="ru-RU" sz="1800" b="1" dirty="0" err="1">
                <a:solidFill>
                  <a:srgbClr val="3734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Шванновские</a:t>
            </a:r>
            <a:r>
              <a:rPr lang="ru-RU" sz="1800" b="1" dirty="0">
                <a:solidFill>
                  <a:srgbClr val="3734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клетки</a:t>
            </a:r>
            <a:r>
              <a:rPr lang="ru-RU" sz="1800" dirty="0">
                <a:solidFill>
                  <a:srgbClr val="3734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покрывают миелином волокна периферической нервной системы, причем каждая </a:t>
            </a:r>
            <a:r>
              <a:rPr lang="ru-RU" sz="1800" dirty="0" err="1">
                <a:solidFill>
                  <a:srgbClr val="3734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шванновская</a:t>
            </a:r>
            <a:r>
              <a:rPr lang="ru-RU" sz="1800" dirty="0">
                <a:solidFill>
                  <a:srgbClr val="3734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клетка занимается только одним аксоном.</a:t>
            </a:r>
            <a:endParaRPr lang="ru-RU" sz="1800" dirty="0">
              <a:effectLst/>
              <a:latin typeface="Times New Roman" panose="02020603050405020304" pitchFamily="18" charset="0"/>
              <a:ea typeface="DengXian" panose="02010600030101010101" pitchFamily="2" charset="-122"/>
            </a:endParaRPr>
          </a:p>
          <a:p>
            <a:r>
              <a:rPr lang="ru-RU" sz="1800" b="1" dirty="0" err="1">
                <a:solidFill>
                  <a:srgbClr val="3734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Эпендимоциты</a:t>
            </a:r>
            <a:r>
              <a:rPr lang="ru-RU" sz="1800" b="1" dirty="0">
                <a:solidFill>
                  <a:srgbClr val="3734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формируют эпендиму</a:t>
            </a:r>
            <a:r>
              <a:rPr lang="ru-RU" sz="1800" dirty="0">
                <a:solidFill>
                  <a:srgbClr val="3734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тонкую эпителиальную мембрану, выстилающую все полости мозга.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0891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199" y="256641"/>
            <a:ext cx="8469745" cy="6347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1045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{0809DCBF-6CA2-4CD6-A4B3-745DF888A346}TF2ec419c9-97c3-4958-b02a-0886397d33afcd238c4f-b1bfeb15e4f6</Template>
  <TotalTime>113</TotalTime>
  <Words>155</Words>
  <Application>Microsoft Office PowerPoint</Application>
  <PresentationFormat>Широкоэкранный</PresentationFormat>
  <Paragraphs>12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Cambria</vt:lpstr>
      <vt:lpstr>DengXian</vt:lpstr>
      <vt:lpstr>Rockwell</vt:lpstr>
      <vt:lpstr>Rockwell Condensed</vt:lpstr>
      <vt:lpstr>Times New Roman</vt:lpstr>
      <vt:lpstr>Wingdings</vt:lpstr>
      <vt:lpstr>Дерево</vt:lpstr>
      <vt:lpstr>Нервная ткань</vt:lpstr>
      <vt:lpstr>Схема строения нейрона</vt:lpstr>
      <vt:lpstr>Схема химического синапса</vt:lpstr>
      <vt:lpstr>Классификация нейронов по количеству отростков</vt:lpstr>
      <vt:lpstr>Классификация нейронов по функции</vt:lpstr>
      <vt:lpstr>Клетки нейроглии</vt:lpstr>
      <vt:lpstr>Другие разновидности клеток макроглии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нейронной теории</dc:title>
  <dc:creator>Lars</dc:creator>
  <cp:lastModifiedBy>ASTU</cp:lastModifiedBy>
  <cp:revision>9</cp:revision>
  <dcterms:created xsi:type="dcterms:W3CDTF">2026-09-10T15:18:10Z</dcterms:created>
  <dcterms:modified xsi:type="dcterms:W3CDTF">2026-09-11T11:45:06Z</dcterms:modified>
</cp:coreProperties>
</file>