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7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548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437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848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360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9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845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476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938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04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415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857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048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2C5243-EBA9-4067-BAED-3DC5677DC0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Общие принципы анатомической организации ЦНС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89125A9-65B5-4255-ABF4-CB17F69C40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4500" dirty="0"/>
              <a:t>Понятие нервной системы, морфологическая и функциональная </a:t>
            </a:r>
          </a:p>
          <a:p>
            <a:r>
              <a:rPr lang="ru-RU" sz="4500" dirty="0"/>
              <a:t>классификация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3467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Схема образования мозговых пузырей</a:t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20428"/>
            <a:ext cx="9957047" cy="52289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3111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Оболочки спинного </a:t>
            </a:r>
            <a:r>
              <a:rPr lang="ru-RU" b="1" dirty="0" smtClean="0"/>
              <a:t>мозга</a:t>
            </a:r>
            <a:endParaRPr lang="ru-RU" b="1" dirty="0"/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038" y="1690688"/>
            <a:ext cx="8939814" cy="49586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7183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Венозные синусы твердой мозговой оболочки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Представлены </a:t>
            </a:r>
            <a:r>
              <a:rPr lang="ru-RU" sz="2000" dirty="0"/>
              <a:t>7 из 9 синусов</a:t>
            </a:r>
            <a:r>
              <a:rPr lang="ru-RU" sz="2000" dirty="0" smtClean="0"/>
              <a:t>:</a:t>
            </a:r>
            <a:r>
              <a:rPr lang="ru-RU" sz="2000" dirty="0"/>
              <a:t> </a:t>
            </a:r>
          </a:p>
          <a:p>
            <a:r>
              <a:rPr lang="ru-RU" sz="2000" dirty="0"/>
              <a:t>1 – нижний сагиттальный синус; </a:t>
            </a:r>
            <a:endParaRPr lang="ru-RU" sz="2000" dirty="0" smtClean="0"/>
          </a:p>
          <a:p>
            <a:r>
              <a:rPr lang="ru-RU" sz="2000" dirty="0" smtClean="0"/>
              <a:t>2 </a:t>
            </a:r>
            <a:r>
              <a:rPr lang="ru-RU" sz="2000" dirty="0"/>
              <a:t>– </a:t>
            </a:r>
            <a:r>
              <a:rPr lang="ru-RU" sz="2000" dirty="0" err="1"/>
              <a:t>межпещеристый</a:t>
            </a:r>
            <a:r>
              <a:rPr lang="ru-RU" sz="2000" dirty="0"/>
              <a:t> синус; </a:t>
            </a:r>
            <a:endParaRPr lang="ru-RU" sz="2000" dirty="0" smtClean="0"/>
          </a:p>
          <a:p>
            <a:r>
              <a:rPr lang="ru-RU" sz="2000" dirty="0" smtClean="0"/>
              <a:t>3 </a:t>
            </a:r>
            <a:r>
              <a:rPr lang="ru-RU" sz="2000" dirty="0"/>
              <a:t>– внутренняя яремная вена; </a:t>
            </a:r>
            <a:endParaRPr lang="ru-RU" sz="2000" dirty="0" smtClean="0"/>
          </a:p>
          <a:p>
            <a:r>
              <a:rPr lang="ru-RU" sz="2000" dirty="0" smtClean="0"/>
              <a:t>4 </a:t>
            </a:r>
            <a:r>
              <a:rPr lang="ru-RU" sz="2000" dirty="0"/>
              <a:t>– поперечный синус; </a:t>
            </a:r>
            <a:endParaRPr lang="ru-RU" sz="2000" dirty="0" smtClean="0"/>
          </a:p>
          <a:p>
            <a:r>
              <a:rPr lang="ru-RU" sz="2000" dirty="0" smtClean="0"/>
              <a:t>5 </a:t>
            </a:r>
            <a:r>
              <a:rPr lang="ru-RU" sz="2000" dirty="0"/>
              <a:t>– синусный сток; </a:t>
            </a:r>
            <a:endParaRPr lang="ru-RU" sz="2000" dirty="0" smtClean="0"/>
          </a:p>
          <a:p>
            <a:r>
              <a:rPr lang="ru-RU" sz="2000" dirty="0" smtClean="0"/>
              <a:t>6 </a:t>
            </a:r>
            <a:r>
              <a:rPr lang="ru-RU" sz="2000" dirty="0"/>
              <a:t>– верхний </a:t>
            </a:r>
            <a:r>
              <a:rPr lang="ru-RU" sz="2000" dirty="0" smtClean="0"/>
              <a:t>сагиттальный </a:t>
            </a:r>
            <a:r>
              <a:rPr lang="ru-RU" sz="2000" dirty="0"/>
              <a:t>синус; </a:t>
            </a:r>
            <a:endParaRPr lang="ru-RU" sz="2000" dirty="0" smtClean="0"/>
          </a:p>
          <a:p>
            <a:r>
              <a:rPr lang="ru-RU" sz="2000" dirty="0" smtClean="0"/>
              <a:t>7 </a:t>
            </a:r>
            <a:r>
              <a:rPr lang="ru-RU" sz="2000" dirty="0"/>
              <a:t>– прямой синус</a:t>
            </a:r>
          </a:p>
          <a:p>
            <a:r>
              <a:rPr lang="ru-RU" sz="2000" dirty="0"/>
              <a:t> </a:t>
            </a:r>
          </a:p>
          <a:p>
            <a:endParaRPr lang="ru-RU" sz="2000" dirty="0"/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406" y="457200"/>
            <a:ext cx="6586773" cy="59080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3901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Оболочки головного мозга</a:t>
            </a:r>
            <a:endParaRPr lang="ru-RU" b="1" dirty="0"/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189" y="1617874"/>
            <a:ext cx="8069801" cy="48583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6987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Полости </a:t>
            </a:r>
            <a:r>
              <a:rPr lang="ru-RU" b="1" dirty="0" smtClean="0"/>
              <a:t>мозга</a:t>
            </a:r>
            <a:endParaRPr lang="ru-RU" b="1" dirty="0"/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274" y="1690688"/>
            <a:ext cx="8123068" cy="49853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5274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9A45E6-0E92-4668-8847-1CB61233B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228600" tIns="228600" rIns="228600" bIns="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400">
                <a:solidFill>
                  <a:schemeClr val="bg1"/>
                </a:solidFill>
              </a:rPr>
              <a:t>Морфологическая классификация нервной системы</a:t>
            </a:r>
          </a:p>
        </p:txBody>
      </p:sp>
      <p:pic>
        <p:nvPicPr>
          <p:cNvPr id="4" name="Picture 14" descr="Изображение выглядит как текст, Шрифт, снимок экрана, линия&#10;&#10;Автоматически созданное описание">
            <a:extLst>
              <a:ext uri="{FF2B5EF4-FFF2-40B4-BE49-F238E27FC236}">
                <a16:creationId xmlns:a16="http://schemas.microsoft.com/office/drawing/2014/main" id="{2821BBC3-6211-46D8-A982-ED2D1922850B}"/>
              </a:ext>
            </a:extLst>
          </p:cNvPr>
          <p:cNvPicPr>
            <a:picLocks noGrp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944732" y="1526960"/>
            <a:ext cx="10409068" cy="502476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44732" y="704740"/>
            <a:ext cx="10622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Морфологическая </a:t>
            </a:r>
            <a:r>
              <a:rPr lang="ru-RU" sz="3600" dirty="0"/>
              <a:t>классификация нервной системы</a:t>
            </a:r>
          </a:p>
        </p:txBody>
      </p:sp>
    </p:spTree>
    <p:extLst>
      <p:ext uri="{BB962C8B-B14F-4D97-AF65-F5344CB8AC3E}">
        <p14:creationId xmlns:p14="http://schemas.microsoft.com/office/powerpoint/2010/main" val="2860169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A202AA-DEB3-488F-B7BF-F4E92CE71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Плоскости человеческого тела</a:t>
            </a:r>
          </a:p>
        </p:txBody>
      </p:sp>
      <p:pic>
        <p:nvPicPr>
          <p:cNvPr id="4" name="Picture 15">
            <a:extLst>
              <a:ext uri="{FF2B5EF4-FFF2-40B4-BE49-F238E27FC236}">
                <a16:creationId xmlns:a16="http://schemas.microsoft.com/office/drawing/2014/main" id="{D290E2E7-AC04-4675-9075-FBA17EB823E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320248" y="1690688"/>
            <a:ext cx="5726097" cy="5003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61459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0DE76F70-584F-418F-B6D4-463182AE3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717" y="484817"/>
            <a:ext cx="9282601" cy="1230570"/>
          </a:xfrm>
        </p:spPr>
        <p:txBody>
          <a:bodyPr vert="horz" lIns="228600" tIns="228600" rIns="228600" bIns="228600" rtlCol="0" anchor="t"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1"/>
                </a:solidFill>
              </a:rPr>
              <a:t>Положение частей тела по отношению к основным осям и плоскостям 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sp>
        <p:nvSpPr>
          <p:cNvPr id="7" name="Вертикальный текст 6">
            <a:extLst>
              <a:ext uri="{FF2B5EF4-FFF2-40B4-BE49-F238E27FC236}">
                <a16:creationId xmlns:a16="http://schemas.microsoft.com/office/drawing/2014/main" id="{12FF3D8C-21A4-4FC8-936B-FE25912623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95717" y="1726261"/>
            <a:ext cx="8898323" cy="380276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/>
              <a:t>медиальный </a:t>
            </a:r>
            <a:r>
              <a:rPr lang="ru-RU" sz="2000" dirty="0"/>
              <a:t>– расположенный ближе к срединной оси, внутренней</a:t>
            </a:r>
            <a:r>
              <a:rPr lang="ru-RU" sz="2000" dirty="0" smtClean="0"/>
              <a:t>;</a:t>
            </a:r>
            <a:endParaRPr lang="ru-RU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/>
              <a:t>латеральный </a:t>
            </a:r>
            <a:r>
              <a:rPr lang="ru-RU" sz="2000" dirty="0"/>
              <a:t>– расположенный дальше от срединной оси, боковой, наружный</a:t>
            </a:r>
            <a:r>
              <a:rPr lang="ru-RU" sz="2000" dirty="0" smtClean="0"/>
              <a:t>;</a:t>
            </a:r>
            <a:endParaRPr lang="ru-RU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/>
              <a:t>краниальный </a:t>
            </a:r>
            <a:r>
              <a:rPr lang="ru-RU" sz="2000" dirty="0"/>
              <a:t>– расположенный в направлении головы, </a:t>
            </a:r>
            <a:r>
              <a:rPr lang="ru-RU" sz="2000" dirty="0" smtClean="0"/>
              <a:t>черепа</a:t>
            </a:r>
            <a:r>
              <a:rPr lang="ru-RU" sz="2000" dirty="0"/>
              <a:t>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/>
              <a:t>каудальный </a:t>
            </a:r>
            <a:r>
              <a:rPr lang="ru-RU" sz="2000" dirty="0"/>
              <a:t>– расположенный в обратном направлении, хвостовой</a:t>
            </a:r>
            <a:r>
              <a:rPr lang="ru-RU" sz="2000" dirty="0" smtClean="0"/>
              <a:t>;</a:t>
            </a:r>
            <a:endParaRPr lang="ru-RU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/>
              <a:t>дорзальный </a:t>
            </a:r>
            <a:r>
              <a:rPr lang="ru-RU" sz="2000" dirty="0"/>
              <a:t>– расположенный на задней, спинной стороне; ––вентральный – расположенный на передней, брюшной </a:t>
            </a:r>
            <a:r>
              <a:rPr lang="ru-RU" sz="2000" dirty="0" smtClean="0"/>
              <a:t>стороне.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Применительно к конечностям пользуются терминами: </a:t>
            </a:r>
            <a:endParaRPr lang="ru-RU" sz="20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/>
              <a:t>проксимальный </a:t>
            </a:r>
            <a:r>
              <a:rPr lang="ru-RU" sz="2000" dirty="0"/>
              <a:t>– лежащий ближе к туловищу, </a:t>
            </a:r>
            <a:endParaRPr lang="ru-RU" sz="20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/>
              <a:t>дистальный </a:t>
            </a:r>
            <a:r>
              <a:rPr lang="ru-RU" sz="2000" dirty="0"/>
              <a:t>– расположенный дальше от туловища. </a:t>
            </a:r>
            <a:endParaRPr lang="ru-RU" sz="20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Например</a:t>
            </a:r>
            <a:r>
              <a:rPr lang="ru-RU" sz="2000" dirty="0"/>
              <a:t>, голень по отношению к стопе расположена проксимально, а по отношению к бедру – дистально.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50900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Фило</a:t>
            </a:r>
            <a:r>
              <a:rPr lang="ru-RU" b="1" dirty="0"/>
              <a:t>- и онтогенез нервной системы 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Стадия I – сетевая нервная </a:t>
            </a:r>
            <a:r>
              <a:rPr lang="ru-RU" sz="2000" dirty="0" smtClean="0"/>
              <a:t>система</a:t>
            </a:r>
          </a:p>
          <a:p>
            <a:r>
              <a:rPr lang="ru-RU" sz="2000" dirty="0" smtClean="0"/>
              <a:t>Схема строения диффузной нервной системы кишечнополостного животного:</a:t>
            </a:r>
          </a:p>
          <a:p>
            <a:r>
              <a:rPr lang="ru-RU" sz="2000" dirty="0" smtClean="0"/>
              <a:t>1 – ротовое отверстие; </a:t>
            </a:r>
          </a:p>
          <a:p>
            <a:r>
              <a:rPr lang="ru-RU" sz="2000" dirty="0" smtClean="0"/>
              <a:t>2 – щупальце; </a:t>
            </a:r>
          </a:p>
          <a:p>
            <a:r>
              <a:rPr lang="ru-RU" sz="2000" dirty="0" smtClean="0"/>
              <a:t>3 – подошва</a:t>
            </a:r>
          </a:p>
          <a:p>
            <a:endParaRPr lang="ru-RU" sz="2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15" descr="http://culture.niv.ru/images/020/image02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954" y="1257300"/>
            <a:ext cx="2293938" cy="416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416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Фило</a:t>
            </a:r>
            <a:r>
              <a:rPr lang="ru-RU" b="1" dirty="0"/>
              <a:t>- и онтогенез нервной системы</a:t>
            </a:r>
            <a:r>
              <a:rPr lang="ru-RU" dirty="0"/>
              <a:t>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Стадия II – узловая нервная система</a:t>
            </a:r>
            <a:endParaRPr lang="en-US" dirty="0" smtClean="0"/>
          </a:p>
          <a:p>
            <a:r>
              <a:rPr lang="ru-RU" dirty="0"/>
              <a:t>Схема строения </a:t>
            </a:r>
            <a:r>
              <a:rPr lang="ru-RU" dirty="0" err="1"/>
              <a:t>диффузностволовой</a:t>
            </a:r>
            <a:r>
              <a:rPr lang="ru-RU" dirty="0"/>
              <a:t> нервной системы турбеллярии:</a:t>
            </a:r>
          </a:p>
          <a:p>
            <a:r>
              <a:rPr lang="ru-RU" dirty="0"/>
              <a:t>1 – нервный узел; </a:t>
            </a:r>
            <a:endParaRPr lang="en-US" dirty="0" smtClean="0"/>
          </a:p>
          <a:p>
            <a:r>
              <a:rPr lang="ru-RU" dirty="0" smtClean="0"/>
              <a:t>2 </a:t>
            </a:r>
            <a:r>
              <a:rPr lang="ru-RU" dirty="0"/>
              <a:t>– глотка; </a:t>
            </a:r>
            <a:endParaRPr lang="en-US" dirty="0" smtClean="0"/>
          </a:p>
          <a:p>
            <a:r>
              <a:rPr lang="ru-RU" dirty="0" smtClean="0"/>
              <a:t>3 </a:t>
            </a:r>
            <a:r>
              <a:rPr lang="ru-RU" dirty="0"/>
              <a:t>– брюшной продольный ствол; </a:t>
            </a:r>
            <a:endParaRPr lang="en-US" dirty="0" smtClean="0"/>
          </a:p>
          <a:p>
            <a:r>
              <a:rPr lang="ru-RU" dirty="0" smtClean="0"/>
              <a:t>4 </a:t>
            </a:r>
            <a:r>
              <a:rPr lang="ru-RU" dirty="0"/>
              <a:t>– боковой нервный ствол</a:t>
            </a:r>
          </a:p>
          <a:p>
            <a:endParaRPr lang="ru-RU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641600" y="1132076"/>
            <a:ext cx="1693287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Рисунок 16" descr="http://culture.niv.ru/images/020/image0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601" y="1132076"/>
            <a:ext cx="4380940" cy="4614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459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Фило</a:t>
            </a:r>
            <a:r>
              <a:rPr lang="ru-RU" b="1" dirty="0"/>
              <a:t>- и онтогенез нервной системы</a:t>
            </a:r>
            <a:r>
              <a:rPr lang="ru-RU" dirty="0"/>
              <a:t>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Стадия III – трубчатая нервная система, характерная для </a:t>
            </a:r>
            <a:r>
              <a:rPr lang="ru-RU" dirty="0" smtClean="0"/>
              <a:t>хордовых</a:t>
            </a:r>
            <a:endParaRPr lang="en-US" dirty="0" smtClean="0"/>
          </a:p>
          <a:p>
            <a:r>
              <a:rPr lang="ru-RU" dirty="0"/>
              <a:t>Схема развития плаща конечного мозга (обозначен черным) в сравнении с остальными структурами мозга в ряду позвоночных:</a:t>
            </a:r>
          </a:p>
          <a:p>
            <a:r>
              <a:rPr lang="ru-RU" i="1" dirty="0"/>
              <a:t>а </a:t>
            </a:r>
            <a:r>
              <a:rPr lang="ru-RU" dirty="0"/>
              <a:t>– акула; </a:t>
            </a:r>
            <a:r>
              <a:rPr lang="ru-RU" i="1" dirty="0"/>
              <a:t>б </a:t>
            </a:r>
            <a:r>
              <a:rPr lang="ru-RU" dirty="0"/>
              <a:t>– ящерица; </a:t>
            </a:r>
            <a:r>
              <a:rPr lang="ru-RU" i="1" dirty="0"/>
              <a:t>в </a:t>
            </a:r>
            <a:r>
              <a:rPr lang="ru-RU" dirty="0"/>
              <a:t>– кролик; </a:t>
            </a:r>
            <a:r>
              <a:rPr lang="ru-RU" i="1" dirty="0"/>
              <a:t>г </a:t>
            </a:r>
            <a:r>
              <a:rPr lang="ru-RU" dirty="0"/>
              <a:t>– человек:</a:t>
            </a:r>
          </a:p>
          <a:p>
            <a:r>
              <a:rPr lang="ru-RU" dirty="0"/>
              <a:t>1 – обонятельная луковица; </a:t>
            </a:r>
            <a:endParaRPr lang="en-US" dirty="0" smtClean="0"/>
          </a:p>
          <a:p>
            <a:r>
              <a:rPr lang="ru-RU" dirty="0" smtClean="0"/>
              <a:t>2 </a:t>
            </a:r>
            <a:r>
              <a:rPr lang="ru-RU" dirty="0"/>
              <a:t>– базальные ядра; </a:t>
            </a:r>
            <a:endParaRPr lang="en-US" dirty="0" smtClean="0"/>
          </a:p>
          <a:p>
            <a:r>
              <a:rPr lang="ru-RU" dirty="0" smtClean="0"/>
              <a:t>3 </a:t>
            </a:r>
            <a:r>
              <a:rPr lang="ru-RU" dirty="0"/>
              <a:t>– промежуточный мозг; </a:t>
            </a:r>
            <a:endParaRPr lang="en-US" dirty="0" smtClean="0"/>
          </a:p>
          <a:p>
            <a:r>
              <a:rPr lang="ru-RU" dirty="0" smtClean="0"/>
              <a:t>4 </a:t>
            </a:r>
            <a:r>
              <a:rPr lang="ru-RU" dirty="0"/>
              <a:t>– средний мозг; </a:t>
            </a:r>
            <a:endParaRPr lang="en-US" dirty="0" smtClean="0"/>
          </a:p>
          <a:p>
            <a:r>
              <a:rPr lang="ru-RU" dirty="0" smtClean="0"/>
              <a:t>5 </a:t>
            </a:r>
            <a:r>
              <a:rPr lang="ru-RU" dirty="0"/>
              <a:t>– мозжечок; </a:t>
            </a:r>
            <a:endParaRPr lang="en-US" dirty="0" smtClean="0"/>
          </a:p>
          <a:p>
            <a:r>
              <a:rPr lang="ru-RU" dirty="0" smtClean="0"/>
              <a:t>6 </a:t>
            </a:r>
            <a:r>
              <a:rPr lang="ru-RU" dirty="0"/>
              <a:t>– продолговатый </a:t>
            </a:r>
            <a:r>
              <a:rPr lang="ru-RU" dirty="0" smtClean="0"/>
              <a:t>мозг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299969" y="790112"/>
            <a:ext cx="4645844" cy="48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Рисунок 28" descr="http://culture.niv.ru/images/020/image03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968" y="790112"/>
            <a:ext cx="4163627" cy="559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569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007616"/>
          </a:xfrm>
        </p:spPr>
        <p:txBody>
          <a:bodyPr/>
          <a:lstStyle/>
          <a:p>
            <a:r>
              <a:rPr lang="ru-RU" b="1" dirty="0" smtClean="0"/>
              <a:t>Онтогенез нервной системы </a:t>
            </a: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464816"/>
            <a:ext cx="3932237" cy="5033638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Стадии развития оплодотворенного яйца ланцетника: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а	– оплодотворенное яйцо (зигота); 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б–е – стадии 2, 4, 8, 16, 32 бластомеров;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ж	– бластула; 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з – бластула в разрезе; 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и – начало образования гаструлы;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к	– гаструла; 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л – ранняя нейрула; 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м – нейрула; 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1 – бластоцель; 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2 – эктодерма; 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3 – эндодерма; 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4 – полость первичной кишки; 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5 – мезодерма;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6 – нервная пластинка; 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7 – хорда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256" y="656948"/>
            <a:ext cx="5850385" cy="57704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5710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632534"/>
            <a:ext cx="3932237" cy="9299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Нейруляция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562470"/>
            <a:ext cx="3932237" cy="4891596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А – </a:t>
            </a:r>
            <a:r>
              <a:rPr lang="ru-RU" dirty="0"/>
              <a:t>стадия нервной пластинки; </a:t>
            </a:r>
            <a:endParaRPr lang="ru-RU" dirty="0" smtClean="0"/>
          </a:p>
          <a:p>
            <a:pPr lvl="0"/>
            <a:r>
              <a:rPr lang="ru-RU" dirty="0" smtClean="0"/>
              <a:t>Б </a:t>
            </a:r>
            <a:r>
              <a:rPr lang="ru-RU" dirty="0"/>
              <a:t>– стадия нервного желобка; </a:t>
            </a:r>
            <a:endParaRPr lang="ru-RU" dirty="0" smtClean="0"/>
          </a:p>
          <a:p>
            <a:pPr lvl="0"/>
            <a:r>
              <a:rPr lang="ru-RU" dirty="0" smtClean="0"/>
              <a:t>В </a:t>
            </a:r>
            <a:r>
              <a:rPr lang="ru-RU" dirty="0"/>
              <a:t>– стадия нервной трубки; </a:t>
            </a:r>
            <a:endParaRPr lang="ru-RU" dirty="0" smtClean="0"/>
          </a:p>
          <a:p>
            <a:pPr lvl="0"/>
            <a:r>
              <a:rPr lang="ru-RU" dirty="0" smtClean="0"/>
              <a:t>1 </a:t>
            </a:r>
            <a:r>
              <a:rPr lang="ru-RU" dirty="0"/>
              <a:t>– нервный желобок; </a:t>
            </a:r>
            <a:endParaRPr lang="ru-RU" dirty="0" smtClean="0"/>
          </a:p>
          <a:p>
            <a:pPr lvl="0"/>
            <a:r>
              <a:rPr lang="ru-RU" dirty="0" smtClean="0"/>
              <a:t>2 </a:t>
            </a:r>
            <a:r>
              <a:rPr lang="ru-RU" dirty="0"/>
              <a:t>– нервный валик; </a:t>
            </a:r>
            <a:endParaRPr lang="ru-RU" dirty="0" smtClean="0"/>
          </a:p>
          <a:p>
            <a:pPr lvl="0"/>
            <a:r>
              <a:rPr lang="ru-RU" dirty="0" smtClean="0"/>
              <a:t>3 </a:t>
            </a:r>
            <a:r>
              <a:rPr lang="ru-RU" dirty="0"/>
              <a:t>– кожная эктодерма;</a:t>
            </a:r>
          </a:p>
          <a:p>
            <a:r>
              <a:rPr lang="ru-RU" dirty="0"/>
              <a:t>4 – хорда; </a:t>
            </a:r>
            <a:endParaRPr lang="ru-RU" dirty="0" smtClean="0"/>
          </a:p>
          <a:p>
            <a:r>
              <a:rPr lang="ru-RU" dirty="0" smtClean="0"/>
              <a:t>5 </a:t>
            </a:r>
            <a:r>
              <a:rPr lang="ru-RU" dirty="0"/>
              <a:t>– </a:t>
            </a:r>
            <a:r>
              <a:rPr lang="ru-RU" dirty="0" err="1"/>
              <a:t>сомитная</a:t>
            </a:r>
            <a:r>
              <a:rPr lang="ru-RU" dirty="0"/>
              <a:t> мезодерма; </a:t>
            </a:r>
            <a:endParaRPr lang="ru-RU" dirty="0" smtClean="0"/>
          </a:p>
          <a:p>
            <a:r>
              <a:rPr lang="ru-RU" dirty="0" smtClean="0"/>
              <a:t>6 </a:t>
            </a:r>
            <a:r>
              <a:rPr lang="ru-RU" dirty="0"/>
              <a:t>– нервный гребень (ганглиозная пластинка); </a:t>
            </a:r>
            <a:endParaRPr lang="ru-RU" dirty="0" smtClean="0"/>
          </a:p>
          <a:p>
            <a:r>
              <a:rPr lang="ru-RU" dirty="0" smtClean="0"/>
              <a:t>7 </a:t>
            </a:r>
            <a:r>
              <a:rPr lang="ru-RU" dirty="0"/>
              <a:t>– нервная трубка; </a:t>
            </a:r>
            <a:endParaRPr lang="ru-RU" dirty="0" smtClean="0"/>
          </a:p>
          <a:p>
            <a:r>
              <a:rPr lang="ru-RU" dirty="0" smtClean="0"/>
              <a:t>8 </a:t>
            </a:r>
            <a:r>
              <a:rPr lang="ru-RU" dirty="0"/>
              <a:t>– мезенхима; </a:t>
            </a:r>
            <a:endParaRPr lang="ru-RU" dirty="0" smtClean="0"/>
          </a:p>
          <a:p>
            <a:r>
              <a:rPr lang="ru-RU" dirty="0" smtClean="0"/>
              <a:t>9 </a:t>
            </a:r>
            <a:r>
              <a:rPr lang="ru-RU" dirty="0"/>
              <a:t>– эндодерма</a:t>
            </a: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67" y="865750"/>
            <a:ext cx="6954231" cy="52598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57948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</TotalTime>
  <Words>374</Words>
  <Application>Microsoft Office PowerPoint</Application>
  <PresentationFormat>Широкоэкранный</PresentationFormat>
  <Paragraphs>85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Общие принципы анатомической организации ЦНС</vt:lpstr>
      <vt:lpstr>Морфологическая классификация нервной системы</vt:lpstr>
      <vt:lpstr>Плоскости человеческого тела</vt:lpstr>
      <vt:lpstr>Положение частей тела по отношению к основным осям и плоскостям </vt:lpstr>
      <vt:lpstr>Фило- и онтогенез нервной системы </vt:lpstr>
      <vt:lpstr>Фило- и онтогенез нервной системы </vt:lpstr>
      <vt:lpstr>Фило- и онтогенез нервной системы </vt:lpstr>
      <vt:lpstr>Онтогенез нервной системы </vt:lpstr>
      <vt:lpstr>Нейруляция </vt:lpstr>
      <vt:lpstr>Схема образования мозговых пузырей </vt:lpstr>
      <vt:lpstr>Оболочки спинного мозга</vt:lpstr>
      <vt:lpstr>Венозные синусы твердой мозговой оболочки</vt:lpstr>
      <vt:lpstr>Оболочки головного мозга</vt:lpstr>
      <vt:lpstr>Полости мозга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Общие принципы анатомической организации ЦНС</dc:title>
  <dc:creator>Lars</dc:creator>
  <cp:lastModifiedBy>ASTU</cp:lastModifiedBy>
  <cp:revision>11</cp:revision>
  <dcterms:created xsi:type="dcterms:W3CDTF">2026-09-08T04:58:25Z</dcterms:created>
  <dcterms:modified xsi:type="dcterms:W3CDTF">2026-09-08T12:09:38Z</dcterms:modified>
</cp:coreProperties>
</file>