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66" r:id="rId4"/>
    <p:sldId id="267" r:id="rId5"/>
    <p:sldId id="302" r:id="rId6"/>
    <p:sldId id="304" r:id="rId7"/>
    <p:sldId id="268" r:id="rId8"/>
    <p:sldId id="269" r:id="rId9"/>
    <p:sldId id="270" r:id="rId10"/>
    <p:sldId id="271" r:id="rId11"/>
    <p:sldId id="272" r:id="rId12"/>
    <p:sldId id="273" r:id="rId13"/>
    <p:sldId id="274" r:id="rId14"/>
    <p:sldId id="275" r:id="rId15"/>
    <p:sldId id="276" r:id="rId16"/>
    <p:sldId id="277" r:id="rId17"/>
    <p:sldId id="278" r:id="rId18"/>
    <p:sldId id="305" r:id="rId19"/>
    <p:sldId id="307"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264" r:id="rId41"/>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E"/>
    <a:srgbClr val="8E65D9"/>
    <a:srgbClr val="8C88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2" d="100"/>
          <a:sy n="112" d="100"/>
        </p:scale>
        <p:origin x="-1500" y="-4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C4FA5A-0D89-49FF-9798-E8B2624A44B9}" type="datetimeFigureOut">
              <a:rPr lang="ru-RU" smtClean="0"/>
              <a:t>07.09.2026</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DFA9D3-1976-48BE-8333-065D5A9AB04A}" type="slidenum">
              <a:rPr lang="ru-RU" smtClean="0"/>
              <a:t>‹#›</a:t>
            </a:fld>
            <a:endParaRPr lang="ru-RU"/>
          </a:p>
        </p:txBody>
      </p:sp>
    </p:spTree>
    <p:extLst>
      <p:ext uri="{BB962C8B-B14F-4D97-AF65-F5344CB8AC3E}">
        <p14:creationId xmlns:p14="http://schemas.microsoft.com/office/powerpoint/2010/main" val="1222357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555F2C0-EEEF-489F-A71E-B13C5AE760E9}" type="datetimeFigureOut">
              <a:rPr lang="ru-RU" smtClean="0"/>
              <a:t>07.09.2026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1775427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55F2C0-EEEF-489F-A71E-B13C5AE760E9}" type="datetimeFigureOut">
              <a:rPr lang="ru-RU" smtClean="0"/>
              <a:t>07.09.2026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461895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55F2C0-EEEF-489F-A71E-B13C5AE760E9}" type="datetimeFigureOut">
              <a:rPr lang="ru-RU" smtClean="0"/>
              <a:t>07.09.2026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9555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55F2C0-EEEF-489F-A71E-B13C5AE760E9}" type="datetimeFigureOut">
              <a:rPr lang="ru-RU" smtClean="0"/>
              <a:t>07.09.2026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90822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555F2C0-EEEF-489F-A71E-B13C5AE760E9}" type="datetimeFigureOut">
              <a:rPr lang="ru-RU" smtClean="0"/>
              <a:t>07.09.2026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627027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555F2C0-EEEF-489F-A71E-B13C5AE760E9}" type="datetimeFigureOut">
              <a:rPr lang="ru-RU" smtClean="0"/>
              <a:t>07.09.2026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240955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555F2C0-EEEF-489F-A71E-B13C5AE760E9}" type="datetimeFigureOut">
              <a:rPr lang="ru-RU" smtClean="0"/>
              <a:t>07.09.2026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075314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555F2C0-EEEF-489F-A71E-B13C5AE760E9}" type="datetimeFigureOut">
              <a:rPr lang="ru-RU" smtClean="0"/>
              <a:t>07.09.2026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02465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555F2C0-EEEF-489F-A71E-B13C5AE760E9}" type="datetimeFigureOut">
              <a:rPr lang="ru-RU" smtClean="0"/>
              <a:t>07.09.2026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4109842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555F2C0-EEEF-489F-A71E-B13C5AE760E9}" type="datetimeFigureOut">
              <a:rPr lang="ru-RU" smtClean="0"/>
              <a:t>07.09.2026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737513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555F2C0-EEEF-489F-A71E-B13C5AE760E9}" type="datetimeFigureOut">
              <a:rPr lang="ru-RU" smtClean="0"/>
              <a:t>07.09.2026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851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555F2C0-EEEF-489F-A71E-B13C5AE760E9}" type="datetimeFigureOut">
              <a:rPr lang="ru-RU" smtClean="0"/>
              <a:t>07.09.2026</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116AD98-15EA-4E8D-88E1-C2285ED224F8}" type="slidenum">
              <a:rPr lang="ru-RU" smtClean="0"/>
              <a:t>‹#›</a:t>
            </a:fld>
            <a:endParaRPr lang="ru-RU"/>
          </a:p>
        </p:txBody>
      </p:sp>
    </p:spTree>
    <p:extLst>
      <p:ext uri="{BB962C8B-B14F-4D97-AF65-F5344CB8AC3E}">
        <p14:creationId xmlns:p14="http://schemas.microsoft.com/office/powerpoint/2010/main" val="1447393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3" Type="http://schemas.openxmlformats.org/officeDocument/2006/relationships/hyperlink" Target="https://ru.wikipedia.org/wiki/%D0%AF%D1%80%D0%BE%D1%81%D0%BB%D0%B0%D0%B2%D1%81%D0%BA%D0%B0%D1%8F_%D0%BE%D0%B1%D0%BB%D0%B0%D1%81%D1%82%D1%8C" TargetMode="External"/><Relationship Id="rId18" Type="http://schemas.openxmlformats.org/officeDocument/2006/relationships/hyperlink" Target="https://ru.wikipedia.org/wiki/%D0%9A%D1%80%D0%B0%D1%81%D0%BD%D0%BE%D1%8F%D1%80%D1%81%D0%BA%D0%B8%D0%B9_%D0%BA%D1%80%D0%B0%D0%B9" TargetMode="External"/><Relationship Id="rId26" Type="http://schemas.openxmlformats.org/officeDocument/2006/relationships/hyperlink" Target="https://ru.wikipedia.org/wiki/%D0%9B%D0%B5%D0%BD%D0%B8%D0%BD%D0%B3%D1%80%D0%B0%D0%B4%D1%81%D0%BA%D0%B0%D1%8F_%D0%BE%D0%B1%D0%BB%D0%B0%D1%81%D1%82%D1%8C" TargetMode="External"/><Relationship Id="rId3" Type="http://schemas.openxmlformats.org/officeDocument/2006/relationships/hyperlink" Target="https://ru.wikipedia.org/wiki/%D0%A0%D0%B5%D1%81%D0%BF%D1%83%D0%B1%D0%BB%D0%B8%D0%BA%D0%B0_%D0%91%D0%B0%D1%88%D0%BA%D0%BE%D1%80%D1%82%D0%BE%D1%81%D1%82%D0%B0%D0%BD" TargetMode="External"/><Relationship Id="rId21" Type="http://schemas.openxmlformats.org/officeDocument/2006/relationships/hyperlink" Target="https://ru.wikipedia.org/wiki/%D0%9A%D1%80%D0%B0%D1%81%D0%BD%D0%BE%D0%B4%D0%B0%D1%80%D1%81%D0%BA%D0%B8%D0%B9_%D0%BA%D1%80%D0%B0%D0%B9" TargetMode="External"/><Relationship Id="rId7" Type="http://schemas.openxmlformats.org/officeDocument/2006/relationships/hyperlink" Target="https://ru.wikipedia.org/wiki/%D0%9F%D0%B5%D1%80%D0%BC%D1%81%D0%BA%D0%B0%D1%8F_%D0%BE%D0%B1%D0%BB%D0%B0%D1%81%D1%82%D1%8C" TargetMode="External"/><Relationship Id="rId12" Type="http://schemas.openxmlformats.org/officeDocument/2006/relationships/hyperlink" Target="https://ru.wikipedia.org/wiki/%D0%A0%D1%8F%D0%B7%D0%B0%D0%BD%D1%81%D0%BA%D0%B0%D1%8F_%D0%BE%D0%B1%D0%BB%D0%B0%D1%81%D1%82%D1%8C" TargetMode="External"/><Relationship Id="rId17" Type="http://schemas.openxmlformats.org/officeDocument/2006/relationships/hyperlink" Target="https://ru.wikipedia.org/wiki/%D0%98%D1%80%D0%BA%D1%83%D1%82%D1%81%D0%BA%D0%B0%D1%8F_%D0%BE%D0%B1%D0%BB%D0%B0%D1%81%D1%82%D1%8C" TargetMode="External"/><Relationship Id="rId25" Type="http://schemas.openxmlformats.org/officeDocument/2006/relationships/hyperlink" Target="https://ru.wikipedia.org/wiki/%D0%A1%D0%B5%D0%B2%D0%B5%D1%80%D0%BE-%D0%97%D0%B0%D0%BF%D0%B0%D0%B4%D0%BD%D1%8B%D0%B9_%D0%A4%D0%9E" TargetMode="External"/><Relationship Id="rId33" Type="http://schemas.openxmlformats.org/officeDocument/2006/relationships/hyperlink" Target="https://ru.wikipedia.org/wiki/%D0%AF%D0%9D%D0%90%D0%9E" TargetMode="External"/><Relationship Id="rId2" Type="http://schemas.openxmlformats.org/officeDocument/2006/relationships/hyperlink" Target="https://ru.wikipedia.org/wiki/%D0%9F%D1%80%D0%B8%D0%B2%D0%BE%D0%BB%D0%B6%D1%81%D0%BA%D0%B8%D0%B9_%D0%A4%D0%9E" TargetMode="External"/><Relationship Id="rId16" Type="http://schemas.openxmlformats.org/officeDocument/2006/relationships/hyperlink" Target="https://ru.wikipedia.org/wiki/%D0%9E%D0%BC%D1%81%D0%BA%D0%B0%D1%8F_%D0%BE%D0%B1%D0%BB%D0%B0%D1%81%D1%82%D1%8C" TargetMode="External"/><Relationship Id="rId20" Type="http://schemas.openxmlformats.org/officeDocument/2006/relationships/hyperlink" Target="https://ru.wikipedia.org/wiki/%D0%AE%D0%B6%D0%BD%D1%8B%D0%B9_%D0%A4%D0%9E" TargetMode="External"/><Relationship Id="rId29" Type="http://schemas.openxmlformats.org/officeDocument/2006/relationships/hyperlink" Target="https://ru.wikipedia.org/wiki/%D0%A5%D0%B0%D0%B1%D0%B0%D1%80%D0%BE%D0%B2%D1%81%D0%BA%D0%B8%D0%B9_%D0%BA%D1%80%D0%B0%D0%B9" TargetMode="External"/><Relationship Id="rId1" Type="http://schemas.openxmlformats.org/officeDocument/2006/relationships/slideLayout" Target="../slideLayouts/slideLayout7.xml"/><Relationship Id="rId6" Type="http://schemas.openxmlformats.org/officeDocument/2006/relationships/hyperlink" Target="https://ru.wikipedia.org/wiki/%D0%9D%D0%B8%D0%B6%D0%B5%D0%B3%D0%BE%D1%80%D0%BE%D0%B4%D1%81%D0%BA%D0%B0%D1%8F_%D0%BE%D0%B1%D0%BB%D0%B0%D1%81%D1%82%D1%8C" TargetMode="External"/><Relationship Id="rId11" Type="http://schemas.openxmlformats.org/officeDocument/2006/relationships/hyperlink" Target="https://ru.wikipedia.org/wiki/%D0%A6%D0%B5%D0%BD%D1%82%D1%80%D0%B0%D0%BB%D1%8C%D0%BD%D1%8B%D0%B9_%D0%A4%D0%9E" TargetMode="External"/><Relationship Id="rId24" Type="http://schemas.openxmlformats.org/officeDocument/2006/relationships/hyperlink" Target="https://ru.wikipedia.org/wiki/%D0%90%D1%81%D1%82%D1%80%D0%B0%D1%85%D0%B0%D0%BD%D1%81%D0%BA%D0%B0%D1%8F_%D0%BE%D0%B1%D0%BB%D0%B0%D1%81%D1%82%D1%8C" TargetMode="External"/><Relationship Id="rId32" Type="http://schemas.openxmlformats.org/officeDocument/2006/relationships/hyperlink" Target="https://ru.wikipedia.org/wiki/%D0%A5%D0%9C%D0%90%D0%9E" TargetMode="External"/><Relationship Id="rId5" Type="http://schemas.openxmlformats.org/officeDocument/2006/relationships/hyperlink" Target="https://ru.wikipedia.org/wiki/%D0%A0%D0%B5%D1%81%D0%BF%D1%83%D0%B1%D0%BB%D0%B8%D0%BA%D0%B0_%D0%A2%D0%B0%D1%82%D0%B0%D1%80%D1%81%D1%82%D0%B0%D0%BD" TargetMode="External"/><Relationship Id="rId15" Type="http://schemas.openxmlformats.org/officeDocument/2006/relationships/hyperlink" Target="https://ru.wikipedia.org/wiki/%D0%A1%D0%B8%D0%B1%D0%B8%D1%80%D1%81%D0%BA%D0%B8%D0%B9_%D0%A4%D0%9E" TargetMode="External"/><Relationship Id="rId23" Type="http://schemas.openxmlformats.org/officeDocument/2006/relationships/hyperlink" Target="https://ru.wikipedia.org/wiki/%D0%A0%D0%BE%D1%81%D1%82%D0%BE%D0%B2%D1%81%D0%BA%D0%B0%D1%8F_%D0%BE%D0%B1%D0%BB%D0%B0%D1%81%D1%82%D1%8C" TargetMode="External"/><Relationship Id="rId28" Type="http://schemas.openxmlformats.org/officeDocument/2006/relationships/hyperlink" Target="https://ru.wikipedia.org/wiki/%D0%94%D0%B0%D0%BB%D1%8C%D0%BD%D0%B5%D0%B2%D0%BE%D1%81%D1%82%D0%BE%D1%87%D0%BD%D1%8B%D0%B9_%D0%A4%D0%9E" TargetMode="External"/><Relationship Id="rId10" Type="http://schemas.openxmlformats.org/officeDocument/2006/relationships/hyperlink" Target="https://ru.wikipedia.org/wiki/%D0%A0%D0%B5%D1%81%D0%BF%D1%83%D0%B1%D0%BB%D0%B8%D0%BA%D0%B0_%D0%9C%D0%B0%D1%80%D0%B8%D0%B9_%D0%AD%D0%BB" TargetMode="External"/><Relationship Id="rId19" Type="http://schemas.openxmlformats.org/officeDocument/2006/relationships/hyperlink" Target="https://ru.wikipedia.org/wiki/%D0%9A%D0%B5%D0%BC%D0%B5%D1%80%D0%BE%D0%B2%D1%81%D0%BA%D0%B0%D1%8F_%D0%BE%D0%B1%D0%BB%D0%B0%D1%81%D1%82%D1%8C" TargetMode="External"/><Relationship Id="rId31" Type="http://schemas.openxmlformats.org/officeDocument/2006/relationships/hyperlink" Target="https://ru.wikipedia.org/wiki/%D0%A2%D1%8E%D0%BC%D0%B5%D0%BD%D1%81%D0%BA%D0%B0%D1%8F_%D0%BE%D0%B1%D0%BB%D0%B0%D1%81%D1%82%D1%8C" TargetMode="External"/><Relationship Id="rId4" Type="http://schemas.openxmlformats.org/officeDocument/2006/relationships/hyperlink" Target="https://ru.wikipedia.org/wiki/%D0%A1%D0%B0%D0%BC%D0%B0%D1%80%D1%81%D0%BA%D0%B0%D1%8F_%D0%BE%D0%B1%D0%BB%D0%B0%D1%81%D1%82%D1%8C" TargetMode="External"/><Relationship Id="rId9" Type="http://schemas.openxmlformats.org/officeDocument/2006/relationships/hyperlink" Target="https://ru.wikipedia.org/wiki/%D0%9E%D1%80%D0%B5%D0%BD%D0%B1%D1%83%D1%80%D0%B3%D1%81%D0%BA%D0%B0%D1%8F_%D0%BE%D0%B1%D0%BB%D0%B0%D1%81%D1%82%D1%8C" TargetMode="External"/><Relationship Id="rId14" Type="http://schemas.openxmlformats.org/officeDocument/2006/relationships/hyperlink" Target="https://ru.wikipedia.org/wiki/%D0%9C%D0%BE%D1%81%D0%BA%D0%B2%D0%B0" TargetMode="External"/><Relationship Id="rId22" Type="http://schemas.openxmlformats.org/officeDocument/2006/relationships/hyperlink" Target="https://ru.wikipedia.org/wiki/%D0%92%D0%BE%D0%BB%D0%B3%D0%BE%D0%B3%D1%80%D0%B0%D0%B4%D1%81%D0%BA%D0%B0%D1%8F_%D0%BE%D0%B1%D0%BB%D0%B0%D1%81%D1%82%D1%8C" TargetMode="External"/><Relationship Id="rId27" Type="http://schemas.openxmlformats.org/officeDocument/2006/relationships/hyperlink" Target="https://ru.wikipedia.org/wiki/%D0%A0%D0%B5%D1%81%D0%BF%D1%83%D0%B1%D0%BB%D0%B8%D0%BA%D0%B0_%D0%9A%D0%BE%D0%BC%D0%B8" TargetMode="External"/><Relationship Id="rId30" Type="http://schemas.openxmlformats.org/officeDocument/2006/relationships/hyperlink" Target="https://ru.wikipedia.org/wiki/%D0%A3%D1%80%D0%B0%D0%BB%D1%8C%D1%81%D0%BA%D0%B8%D0%B9_%D0%A4%D0%9E" TargetMode="External"/><Relationship Id="rId8" Type="http://schemas.openxmlformats.org/officeDocument/2006/relationships/hyperlink" Target="https://ru.wikipedia.org/wiki/%D0%A1%D0%B0%D1%80%D0%B0%D1%82%D0%BE%D0%B2%D1%81%D0%BA%D0%B0%D1%8F_%D0%BE%D0%B1%D0%BB%D0%B0%D1%81%D1%82%D1%8C"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7.jpe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p:nvPr/>
        </p:nvGrpSpPr>
        <p:grpSpPr>
          <a:xfrm>
            <a:off x="-1" y="0"/>
            <a:ext cx="9144001" cy="5143500"/>
            <a:chOff x="-1" y="0"/>
            <a:chExt cx="9144001" cy="5143500"/>
          </a:xfrm>
        </p:grpSpPr>
        <p:pic>
          <p:nvPicPr>
            <p:cNvPr id="1026" name="Picture 2" descr="F:\WORK\АГТУ\Общая\ФОН РОМБЫ\Обложка темн..jpg"/>
            <p:cNvPicPr>
              <a:picLocks noChangeAspect="1" noChangeArrowheads="1"/>
            </p:cNvPicPr>
            <p:nvPr/>
          </p:nvPicPr>
          <p:blipFill rotWithShape="1">
            <a:blip r:embed="rId2">
              <a:extLst>
                <a:ext uri="{28A0092B-C50C-407E-A947-70E740481C1C}">
                  <a14:useLocalDpi xmlns:a14="http://schemas.microsoft.com/office/drawing/2010/main" val="0"/>
                </a:ext>
              </a:extLst>
            </a:blip>
            <a:srcRect t="23806" r="638"/>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 y="0"/>
              <a:ext cx="9144001" cy="5143500"/>
            </a:xfrm>
            <a:prstGeom prst="rect">
              <a:avLst/>
            </a:prstGeom>
            <a:solidFill>
              <a:srgbClr val="00359E">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1028" name="Picture 4" descr="F:\WORK\АГТУ\Общая\новый бренндбук\Мокапы\доп\BB_АГТУ.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6414" y="889513"/>
            <a:ext cx="3671169" cy="3364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9151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A4F29382-848F-494E-8822-57D052203B74}" type="slidenum">
              <a:rPr lang="en-US" smtClean="0"/>
              <a:pPr>
                <a:defRPr/>
              </a:pPr>
              <a:t>10</a:t>
            </a:fld>
            <a:endParaRPr lang="en-US"/>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888206"/>
            <a:ext cx="8208912" cy="3573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137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A4F29382-848F-494E-8822-57D052203B74}" type="slidenum">
              <a:rPr lang="en-US" smtClean="0"/>
              <a:pPr>
                <a:defRPr/>
              </a:pPr>
              <a:t>11</a:t>
            </a:fld>
            <a:endParaRPr lang="en-US"/>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411510"/>
            <a:ext cx="792088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3598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6515" y="344002"/>
            <a:ext cx="8505945" cy="422672"/>
          </a:xfrm>
        </p:spPr>
        <p:txBody>
          <a:bodyPr>
            <a:noAutofit/>
          </a:bodyPr>
          <a:lstStyle/>
          <a:p>
            <a:r>
              <a:rPr lang="ru-RU" sz="3600" dirty="0" smtClean="0"/>
              <a:t>Состояние нефтеперерабатывающей отрасли в РФ</a:t>
            </a:r>
            <a:endParaRPr lang="ru-RU" sz="3600" dirty="0"/>
          </a:p>
        </p:txBody>
      </p:sp>
      <p:sp>
        <p:nvSpPr>
          <p:cNvPr id="3" name="Объект 2"/>
          <p:cNvSpPr>
            <a:spLocks noGrp="1"/>
          </p:cNvSpPr>
          <p:nvPr>
            <p:ph idx="1"/>
          </p:nvPr>
        </p:nvSpPr>
        <p:spPr>
          <a:xfrm>
            <a:off x="161510" y="1086584"/>
            <a:ext cx="8730970" cy="4005446"/>
          </a:xfrm>
        </p:spPr>
        <p:txBody>
          <a:bodyPr>
            <a:normAutofit fontScale="85000" lnSpcReduction="20000"/>
          </a:bodyPr>
          <a:lstStyle/>
          <a:p>
            <a:pPr>
              <a:lnSpc>
                <a:spcPct val="120000"/>
              </a:lnSpc>
            </a:pPr>
            <a:r>
              <a:rPr lang="ru-RU" sz="2200" dirty="0"/>
              <a:t>В 2024 году в России переработка нефти составила 266,5 </a:t>
            </a:r>
            <a:r>
              <a:rPr lang="ru-RU" sz="2200" dirty="0" smtClean="0"/>
              <a:t>млн </a:t>
            </a:r>
            <a:r>
              <a:rPr lang="ru-RU" sz="2200" dirty="0"/>
              <a:t>тонн (по сравнению с 2023 годом снизилась на 3%). В частности, выпуск бензинов составил 41,1 млн тонн (против 43,9 млн тонн в 2023 году, снижение на 6,4%), дизтоплива - 81,6 млн тонн (против 88,1 млн тонн в 2023 году, снижение на 7,4%).</a:t>
            </a:r>
          </a:p>
          <a:p>
            <a:pPr>
              <a:lnSpc>
                <a:spcPct val="120000"/>
              </a:lnSpc>
            </a:pPr>
            <a:r>
              <a:rPr lang="ru-RU" sz="2200" dirty="0" smtClean="0"/>
              <a:t>В </a:t>
            </a:r>
            <a:r>
              <a:rPr lang="ru-RU" sz="2200" dirty="0"/>
              <a:t>2024 году объём переработки стабильного газового конденсата в России вырос. "НОВАТЭК" увеличил переработку стабильного газового конденсата на 5,6% до 7,4 млн тонн. Также "Газпром" увеличил первичную переработку нефти и стабильного газового конденсата до 58,26 млн. тонн. Основными производителями стабильного конденсата являются "Газпром", "НОВАТЭК", "Роснефть", "Сахалинская Энергия", "Газпром нефть"</a:t>
            </a:r>
            <a:endParaRPr lang="ru-RU" sz="2200" dirty="0" smtClean="0"/>
          </a:p>
          <a:p>
            <a:pPr>
              <a:lnSpc>
                <a:spcPct val="120000"/>
              </a:lnSpc>
            </a:pPr>
            <a:r>
              <a:rPr lang="ru-RU" sz="2200" b="1" dirty="0" smtClean="0"/>
              <a:t>По </a:t>
            </a:r>
            <a:r>
              <a:rPr lang="ru-RU" sz="2200" b="1" dirty="0"/>
              <a:t>итогам 1 полугодия 2025 г. глубина переработки нефти в России составила 85,1%</a:t>
            </a:r>
          </a:p>
          <a:p>
            <a:endParaRPr lang="ru-RU"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12</a:t>
            </a:fld>
            <a:endParaRPr lang="en-US"/>
          </a:p>
        </p:txBody>
      </p:sp>
    </p:spTree>
    <p:extLst>
      <p:ext uri="{BB962C8B-B14F-4D97-AF65-F5344CB8AC3E}">
        <p14:creationId xmlns:p14="http://schemas.microsoft.com/office/powerpoint/2010/main" val="2161253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539552" y="627534"/>
            <a:ext cx="7462555" cy="422672"/>
          </a:xfrm>
        </p:spPr>
        <p:txBody>
          <a:bodyPr>
            <a:noAutofit/>
          </a:bodyPr>
          <a:lstStyle/>
          <a:p>
            <a:r>
              <a:rPr lang="ru-RU" sz="3200" dirty="0" smtClean="0"/>
              <a:t>Расчёт глубины переработки нефти, %</a:t>
            </a:r>
            <a:endParaRPr lang="ru-RU" sz="3200" dirty="0"/>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13</a:t>
            </a:fld>
            <a:endParaRPr lang="en-US"/>
          </a:p>
        </p:txBody>
      </p:sp>
      <p:sp>
        <p:nvSpPr>
          <p:cNvPr id="4" name="Прямоугольник 3"/>
          <p:cNvSpPr/>
          <p:nvPr/>
        </p:nvSpPr>
        <p:spPr>
          <a:xfrm>
            <a:off x="732301" y="2504243"/>
            <a:ext cx="8001890" cy="1862048"/>
          </a:xfrm>
          <a:prstGeom prst="rect">
            <a:avLst/>
          </a:prstGeom>
        </p:spPr>
        <p:txBody>
          <a:bodyPr wrap="square">
            <a:spAutoFit/>
          </a:bodyPr>
          <a:lstStyle/>
          <a:p>
            <a:pPr>
              <a:spcAft>
                <a:spcPts val="600"/>
              </a:spcAft>
            </a:pPr>
            <a:r>
              <a:rPr lang="ru-RU" sz="2000" dirty="0"/>
              <a:t>где </a:t>
            </a:r>
            <a:r>
              <a:rPr lang="ru-RU" sz="2000" dirty="0" err="1"/>
              <a:t>G</a:t>
            </a:r>
            <a:r>
              <a:rPr lang="ru-RU" sz="2000" baseline="-25000" dirty="0" err="1"/>
              <a:t>н</a:t>
            </a:r>
            <a:r>
              <a:rPr lang="ru-RU" sz="2000" dirty="0"/>
              <a:t> – объём переработанной нефти;</a:t>
            </a:r>
          </a:p>
          <a:p>
            <a:pPr>
              <a:spcAft>
                <a:spcPts val="600"/>
              </a:spcAft>
            </a:pPr>
            <a:r>
              <a:rPr lang="ru-RU" sz="2000" dirty="0" smtClean="0"/>
              <a:t>М </a:t>
            </a:r>
            <a:r>
              <a:rPr lang="ru-RU" sz="2000" dirty="0"/>
              <a:t>– объём производства мазута (котельного топлива);</a:t>
            </a:r>
          </a:p>
          <a:p>
            <a:pPr>
              <a:spcAft>
                <a:spcPts val="600"/>
              </a:spcAft>
            </a:pPr>
            <a:r>
              <a:rPr lang="ru-RU" sz="2000" dirty="0" err="1" smtClean="0"/>
              <a:t>G</a:t>
            </a:r>
            <a:r>
              <a:rPr lang="ru-RU" sz="2000" baseline="-25000" dirty="0" err="1" smtClean="0"/>
              <a:t>с.г</a:t>
            </a:r>
            <a:r>
              <a:rPr lang="ru-RU" sz="2000" dirty="0"/>
              <a:t>. – количество сухого газа от переработанной нефти, используемого как топливо;</a:t>
            </a:r>
          </a:p>
          <a:p>
            <a:pPr>
              <a:spcAft>
                <a:spcPts val="600"/>
              </a:spcAft>
            </a:pPr>
            <a:r>
              <a:rPr lang="ru-RU" sz="2000" dirty="0" smtClean="0"/>
              <a:t>П </a:t>
            </a:r>
            <a:r>
              <a:rPr lang="ru-RU" sz="2000" dirty="0"/>
              <a:t>– безвозвратные потери нефти.</a:t>
            </a:r>
          </a:p>
        </p:txBody>
      </p:sp>
      <p:pic>
        <p:nvPicPr>
          <p:cNvPr id="20484" name="Picture 4" descr="https://studfile.net/html/2706/215/html_cPqMoj7xhQ.YWea/img-KYcfNZ.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419622"/>
            <a:ext cx="4824536" cy="87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17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14</a:t>
            </a:fld>
            <a:endParaRPr lang="en-US"/>
          </a:p>
        </p:txBody>
      </p:sp>
      <p:pic>
        <p:nvPicPr>
          <p:cNvPr id="21506" name="Picture 2" descr="Устойчивая нефтепереработка в условиях эмбарго - Морские вести Росс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6" y="377756"/>
            <a:ext cx="8826915" cy="4413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053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0865" y="51470"/>
            <a:ext cx="8229600" cy="857250"/>
          </a:xfrm>
        </p:spPr>
        <p:txBody>
          <a:bodyPr/>
          <a:lstStyle/>
          <a:p>
            <a:r>
              <a:rPr lang="ru-RU" dirty="0"/>
              <a:t>И</a:t>
            </a:r>
            <a:r>
              <a:rPr lang="ru-RU" dirty="0" smtClean="0"/>
              <a:t>ндекс </a:t>
            </a:r>
            <a:r>
              <a:rPr lang="ru-RU" dirty="0"/>
              <a:t>Нельсона</a:t>
            </a:r>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15</a:t>
            </a:fld>
            <a:endParaRPr lang="en-US"/>
          </a:p>
        </p:txBody>
      </p:sp>
      <p:sp>
        <p:nvSpPr>
          <p:cNvPr id="4" name="Прямоугольник 3"/>
          <p:cNvSpPr/>
          <p:nvPr/>
        </p:nvSpPr>
        <p:spPr>
          <a:xfrm>
            <a:off x="233010" y="1047888"/>
            <a:ext cx="8910990" cy="646331"/>
          </a:xfrm>
          <a:prstGeom prst="rect">
            <a:avLst/>
          </a:prstGeom>
        </p:spPr>
        <p:txBody>
          <a:bodyPr wrap="square">
            <a:spAutoFit/>
          </a:bodyPr>
          <a:lstStyle/>
          <a:p>
            <a:r>
              <a:rPr lang="ru-RU" dirty="0"/>
              <a:t/>
            </a:r>
            <a:br>
              <a:rPr lang="ru-RU" dirty="0"/>
            </a:br>
            <a:endParaRPr lang="ru-RU" dirty="0"/>
          </a:p>
        </p:txBody>
      </p:sp>
      <p:sp>
        <p:nvSpPr>
          <p:cNvPr id="5" name="Прямоугольник 4"/>
          <p:cNvSpPr/>
          <p:nvPr/>
        </p:nvSpPr>
        <p:spPr>
          <a:xfrm>
            <a:off x="261445" y="1131590"/>
            <a:ext cx="8749480" cy="3477875"/>
          </a:xfrm>
          <a:prstGeom prst="rect">
            <a:avLst/>
          </a:prstGeom>
        </p:spPr>
        <p:txBody>
          <a:bodyPr wrap="square">
            <a:spAutoFit/>
          </a:bodyPr>
          <a:lstStyle/>
          <a:p>
            <a:pPr>
              <a:lnSpc>
                <a:spcPct val="110000"/>
              </a:lnSpc>
            </a:pPr>
            <a:r>
              <a:rPr lang="ru-RU" sz="2000" dirty="0"/>
              <a:t>Индекс Нельсона (индекс сложности) — это количественный показатель, используемый в нефтегазовой отрасли для оценки сложности нефтеперерабатывающего завода (НПЗ). </a:t>
            </a:r>
            <a:endParaRPr lang="ru-RU" sz="2000" dirty="0" smtClean="0"/>
          </a:p>
          <a:p>
            <a:pPr>
              <a:lnSpc>
                <a:spcPct val="110000"/>
              </a:lnSpc>
            </a:pPr>
            <a:r>
              <a:rPr lang="ru-RU" sz="2000" dirty="0" smtClean="0"/>
              <a:t>Он </a:t>
            </a:r>
            <a:r>
              <a:rPr lang="ru-RU" sz="2000" dirty="0"/>
              <a:t>отражает, насколько мощно вторичные процессы переработки нефти соотносятся с мощностью первичной перегонки, позволяя сравнивать и ранжировать НПЗ по их способности глубокой переработки. </a:t>
            </a:r>
            <a:endParaRPr lang="ru-RU" sz="2000" dirty="0" smtClean="0"/>
          </a:p>
          <a:p>
            <a:pPr>
              <a:lnSpc>
                <a:spcPct val="110000"/>
              </a:lnSpc>
            </a:pPr>
            <a:r>
              <a:rPr lang="ru-RU" sz="2000" dirty="0" smtClean="0"/>
              <a:t>Значение </a:t>
            </a:r>
            <a:r>
              <a:rPr lang="ru-RU" sz="2000" dirty="0"/>
              <a:t>у российских заводов оценивается в среднем 7,5. По этому показателю Россия находится на одном уровне со странами Центральной Азии и сильно отстает от США, индекс Нельсона НПЗ которых равен 11,6 и Европы - 9,2. </a:t>
            </a:r>
          </a:p>
        </p:txBody>
      </p:sp>
    </p:spTree>
    <p:extLst>
      <p:ext uri="{BB962C8B-B14F-4D97-AF65-F5344CB8AC3E}">
        <p14:creationId xmlns:p14="http://schemas.microsoft.com/office/powerpoint/2010/main" val="1589956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a:t>
            </a:r>
            <a:r>
              <a:rPr lang="ru-RU" dirty="0" smtClean="0"/>
              <a:t>ндекс </a:t>
            </a:r>
            <a:r>
              <a:rPr lang="ru-RU" dirty="0"/>
              <a:t>Нельсона</a:t>
            </a:r>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16</a:t>
            </a:fld>
            <a:endParaRPr lang="en-US"/>
          </a:p>
        </p:txBody>
      </p:sp>
      <p:pic>
        <p:nvPicPr>
          <p:cNvPr id="18434" name="Picture 2" descr="https://pronpz.ru/wp-content/uploads/2019/12/12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636" y="1154093"/>
            <a:ext cx="5572125" cy="146446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49794" y="3010549"/>
            <a:ext cx="8172656" cy="2585323"/>
          </a:xfrm>
          <a:prstGeom prst="rect">
            <a:avLst/>
          </a:prstGeom>
        </p:spPr>
        <p:txBody>
          <a:bodyPr wrap="square">
            <a:spAutoFit/>
          </a:bodyPr>
          <a:lstStyle/>
          <a:p>
            <a:pPr>
              <a:lnSpc>
                <a:spcPct val="150000"/>
              </a:lnSpc>
            </a:pPr>
            <a:r>
              <a:rPr lang="ru-RU" dirty="0" err="1"/>
              <a:t>F</a:t>
            </a:r>
            <a:r>
              <a:rPr lang="ru-RU" baseline="-25000" dirty="0" err="1"/>
              <a:t>i</a:t>
            </a:r>
            <a:r>
              <a:rPr lang="ru-RU" dirty="0"/>
              <a:t> – коэффициент сложности процесса </a:t>
            </a:r>
            <a:endParaRPr lang="ru-RU" dirty="0" smtClean="0"/>
          </a:p>
          <a:p>
            <a:pPr>
              <a:lnSpc>
                <a:spcPct val="150000"/>
              </a:lnSpc>
            </a:pPr>
            <a:r>
              <a:rPr lang="ru-RU" dirty="0" err="1" smtClean="0"/>
              <a:t>С</a:t>
            </a:r>
            <a:r>
              <a:rPr lang="ru-RU" baseline="-25000" dirty="0" err="1" smtClean="0"/>
              <a:t>i</a:t>
            </a:r>
            <a:r>
              <a:rPr lang="ru-RU" dirty="0" smtClean="0"/>
              <a:t> </a:t>
            </a:r>
            <a:r>
              <a:rPr lang="ru-RU" dirty="0"/>
              <a:t>– производственная мощность процесса </a:t>
            </a:r>
            <a:endParaRPr lang="ru-RU" dirty="0" smtClean="0"/>
          </a:p>
          <a:p>
            <a:pPr>
              <a:lnSpc>
                <a:spcPct val="150000"/>
              </a:lnSpc>
            </a:pPr>
            <a:r>
              <a:rPr lang="ru-RU" dirty="0" smtClean="0"/>
              <a:t>С</a:t>
            </a:r>
            <a:r>
              <a:rPr lang="ru-RU" baseline="-25000" dirty="0" smtClean="0"/>
              <a:t>CDU</a:t>
            </a:r>
            <a:r>
              <a:rPr lang="ru-RU" dirty="0" smtClean="0"/>
              <a:t> </a:t>
            </a:r>
            <a:r>
              <a:rPr lang="ru-RU" dirty="0"/>
              <a:t>– суммарная производственная мощность установок первичной переработки нефти</a:t>
            </a:r>
            <a:br>
              <a:rPr lang="ru-RU" dirty="0"/>
            </a:br>
            <a:r>
              <a:rPr lang="ru-RU" dirty="0"/>
              <a:t/>
            </a:r>
            <a:br>
              <a:rPr lang="ru-RU" dirty="0"/>
            </a:br>
            <a:endParaRPr lang="ru-RU" dirty="0"/>
          </a:p>
        </p:txBody>
      </p:sp>
    </p:spTree>
    <p:extLst>
      <p:ext uri="{BB962C8B-B14F-4D97-AF65-F5344CB8AC3E}">
        <p14:creationId xmlns:p14="http://schemas.microsoft.com/office/powerpoint/2010/main" val="14465089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17</a:t>
            </a:fld>
            <a:endParaRPr lang="en-US"/>
          </a:p>
        </p:txBody>
      </p:sp>
      <p:pic>
        <p:nvPicPr>
          <p:cNvPr id="19458" name="Picture 2" descr="https://articles-static-cdn.moluch.org/articles/j/62250/images/62250.00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787774"/>
            <a:ext cx="6912768" cy="2133518"/>
          </a:xfrm>
          <a:prstGeom prst="rect">
            <a:avLst/>
          </a:prstGeom>
          <a:noFill/>
          <a:extLst>
            <a:ext uri="{909E8E84-426E-40DD-AFC4-6F175D3DCCD1}">
              <a14:hiddenFill xmlns:a14="http://schemas.microsoft.com/office/drawing/2010/main">
                <a:solidFill>
                  <a:srgbClr val="FFFFFF"/>
                </a:solidFill>
              </a14:hiddenFill>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95486"/>
            <a:ext cx="6696744"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9382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501" y="377756"/>
            <a:ext cx="8542675" cy="422672"/>
          </a:xfrm>
        </p:spPr>
        <p:txBody>
          <a:bodyPr>
            <a:noAutofit/>
          </a:bodyPr>
          <a:lstStyle/>
          <a:p>
            <a:r>
              <a:rPr lang="ru-RU" sz="3200" dirty="0"/>
              <a:t>Основные проблемы </a:t>
            </a:r>
            <a:r>
              <a:rPr lang="ru-RU" sz="3200" dirty="0" smtClean="0"/>
              <a:t>переработки нефтяного сырья </a:t>
            </a:r>
            <a:r>
              <a:rPr lang="ru-RU" sz="3200" dirty="0"/>
              <a:t>в РФ в современных условиях</a:t>
            </a:r>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18</a:t>
            </a:fld>
            <a:endParaRPr lang="en-US"/>
          </a:p>
        </p:txBody>
      </p:sp>
      <p:sp>
        <p:nvSpPr>
          <p:cNvPr id="4" name="Прямоугольник 3"/>
          <p:cNvSpPr/>
          <p:nvPr/>
        </p:nvSpPr>
        <p:spPr>
          <a:xfrm>
            <a:off x="467543" y="1347614"/>
            <a:ext cx="8352929" cy="2554545"/>
          </a:xfrm>
          <a:prstGeom prst="rect">
            <a:avLst/>
          </a:prstGeom>
        </p:spPr>
        <p:txBody>
          <a:bodyPr wrap="square">
            <a:spAutoFit/>
          </a:bodyPr>
          <a:lstStyle/>
          <a:p>
            <a:r>
              <a:rPr lang="ru-RU" dirty="0" smtClean="0"/>
              <a:t>1</a:t>
            </a:r>
            <a:r>
              <a:rPr lang="ru-RU" sz="2000" dirty="0">
                <a:latin typeface="+mn-lt"/>
              </a:rPr>
              <a:t>. Истощение природных ресурсов и ухудшение экологии;</a:t>
            </a:r>
          </a:p>
          <a:p>
            <a:r>
              <a:rPr lang="ru-RU" sz="2000" dirty="0">
                <a:latin typeface="+mn-lt"/>
              </a:rPr>
              <a:t>2. Увеличение доли тяжелых и битуминозных нефтей;</a:t>
            </a:r>
          </a:p>
          <a:p>
            <a:r>
              <a:rPr lang="ru-RU" sz="2000" dirty="0">
                <a:latin typeface="+mn-lt"/>
              </a:rPr>
              <a:t>3. Ужесточение требований экологического регулирования для всех видов топлив и нефтепродуктов; </a:t>
            </a:r>
          </a:p>
          <a:p>
            <a:r>
              <a:rPr lang="ru-RU" sz="2000" dirty="0">
                <a:latin typeface="+mn-lt"/>
              </a:rPr>
              <a:t>4. Зависимость российской нефтепереработки и рынка нефтепродуктов от западных технологий;</a:t>
            </a:r>
          </a:p>
          <a:p>
            <a:r>
              <a:rPr lang="ru-RU" sz="2000" dirty="0">
                <a:latin typeface="+mn-lt"/>
              </a:rPr>
              <a:t>5. Освоение территории страны, мирового океана, Арктики и Антарктики;</a:t>
            </a:r>
          </a:p>
          <a:p>
            <a:r>
              <a:rPr lang="ru-RU" sz="2000" dirty="0">
                <a:latin typeface="+mn-lt"/>
              </a:rPr>
              <a:t>6. Отток инвестиций из нефтепереработки</a:t>
            </a:r>
            <a:r>
              <a:rPr lang="ru-RU" sz="2000" dirty="0" smtClean="0">
                <a:latin typeface="+mn-lt"/>
              </a:rPr>
              <a:t>;</a:t>
            </a:r>
            <a:endParaRPr lang="ru-RU" sz="2000" dirty="0">
              <a:latin typeface="+mn-lt"/>
            </a:endParaRPr>
          </a:p>
        </p:txBody>
      </p:sp>
    </p:spTree>
    <p:extLst>
      <p:ext uri="{BB962C8B-B14F-4D97-AF65-F5344CB8AC3E}">
        <p14:creationId xmlns:p14="http://schemas.microsoft.com/office/powerpoint/2010/main" val="2514298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501" y="377756"/>
            <a:ext cx="8542675" cy="422672"/>
          </a:xfrm>
        </p:spPr>
        <p:txBody>
          <a:bodyPr>
            <a:noAutofit/>
          </a:bodyPr>
          <a:lstStyle/>
          <a:p>
            <a:r>
              <a:rPr lang="ru-RU" sz="3200" dirty="0"/>
              <a:t>Основные проблемы </a:t>
            </a:r>
            <a:r>
              <a:rPr lang="ru-RU" sz="3200" dirty="0" smtClean="0"/>
              <a:t>переработки нефтяного сырья </a:t>
            </a:r>
            <a:r>
              <a:rPr lang="ru-RU" sz="3200" dirty="0"/>
              <a:t>в РФ в современных условиях</a:t>
            </a:r>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19</a:t>
            </a:fld>
            <a:endParaRPr lang="en-US"/>
          </a:p>
        </p:txBody>
      </p:sp>
      <p:sp>
        <p:nvSpPr>
          <p:cNvPr id="4" name="Прямоугольник 3"/>
          <p:cNvSpPr/>
          <p:nvPr/>
        </p:nvSpPr>
        <p:spPr>
          <a:xfrm>
            <a:off x="539552" y="1347614"/>
            <a:ext cx="8280920" cy="2862322"/>
          </a:xfrm>
          <a:prstGeom prst="rect">
            <a:avLst/>
          </a:prstGeom>
        </p:spPr>
        <p:txBody>
          <a:bodyPr wrap="square">
            <a:spAutoFit/>
          </a:bodyPr>
          <a:lstStyle/>
          <a:p>
            <a:r>
              <a:rPr lang="ru-RU" sz="2000" dirty="0" smtClean="0">
                <a:latin typeface="+mn-lt"/>
              </a:rPr>
              <a:t>7. Введение санкций в отношении банковской сферы и нефтяной отрасли </a:t>
            </a:r>
            <a:r>
              <a:rPr lang="ru-RU" sz="2000" dirty="0" err="1" smtClean="0">
                <a:latin typeface="+mn-lt"/>
              </a:rPr>
              <a:t>cо</a:t>
            </a:r>
            <a:r>
              <a:rPr lang="ru-RU" sz="2000" dirty="0" smtClean="0">
                <a:latin typeface="+mn-lt"/>
              </a:rPr>
              <a:t> стороны Америки и ЕС;</a:t>
            </a:r>
          </a:p>
          <a:p>
            <a:r>
              <a:rPr lang="ru-RU" sz="2000" dirty="0" smtClean="0">
                <a:latin typeface="+mn-lt"/>
              </a:rPr>
              <a:t>8. Замедление темпов модернизации;</a:t>
            </a:r>
          </a:p>
          <a:p>
            <a:r>
              <a:rPr lang="ru-RU" sz="2000" dirty="0" smtClean="0">
                <a:latin typeface="+mn-lt"/>
              </a:rPr>
              <a:t>9. Увеличение  доли  компонентов, произведенных  из возобновляемого сырья;</a:t>
            </a:r>
          </a:p>
          <a:p>
            <a:r>
              <a:rPr lang="ru-RU" sz="2000" dirty="0" smtClean="0">
                <a:latin typeface="+mn-lt"/>
              </a:rPr>
              <a:t>10. Разработка двигателей и автомобилей  нового поколения: автомобили на газомоторном топливе; электромобили с накопителями электрической энергии и с мотор колесом;  гибридные  двигатели; автомобили на водородных топливных элементах</a:t>
            </a:r>
            <a:endParaRPr lang="ru-RU" dirty="0"/>
          </a:p>
        </p:txBody>
      </p:sp>
    </p:spTree>
    <p:extLst>
      <p:ext uri="{BB962C8B-B14F-4D97-AF65-F5344CB8AC3E}">
        <p14:creationId xmlns:p14="http://schemas.microsoft.com/office/powerpoint/2010/main" val="1530671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1707654"/>
            <a:ext cx="7291118" cy="2100575"/>
          </a:xfrm>
          <a:prstGeom prst="rect">
            <a:avLst/>
          </a:prstGeom>
          <a:noFill/>
        </p:spPr>
        <p:txBody>
          <a:bodyPr wrap="square" lIns="68580" tIns="34290" rIns="68580" bIns="3429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3300" b="1" dirty="0">
                <a:solidFill>
                  <a:srgbClr val="00359E"/>
                </a:solidFill>
                <a:latin typeface="Arial" pitchFamily="34" charset="0"/>
                <a:cs typeface="Arial" pitchFamily="34" charset="0"/>
              </a:rPr>
              <a:t>«Термокаталитические процессы. Введение»</a:t>
            </a:r>
          </a:p>
          <a:p>
            <a:endParaRPr lang="ru-RU" sz="3300" b="1" dirty="0">
              <a:solidFill>
                <a:srgbClr val="00359E"/>
              </a:solidFill>
              <a:latin typeface="Arial" pitchFamily="34" charset="0"/>
              <a:cs typeface="Arial" pitchFamily="34" charset="0"/>
            </a:endParaRPr>
          </a:p>
          <a:p>
            <a:r>
              <a:rPr lang="ru-RU" sz="3300" b="1" dirty="0">
                <a:solidFill>
                  <a:srgbClr val="00359E"/>
                </a:solidFill>
                <a:latin typeface="Arial" pitchFamily="34" charset="0"/>
                <a:cs typeface="Arial" pitchFamily="34" charset="0"/>
              </a:rPr>
              <a:t>     </a:t>
            </a:r>
          </a:p>
        </p:txBody>
      </p:sp>
      <p:sp>
        <p:nvSpPr>
          <p:cNvPr id="9" name="TextBox 8"/>
          <p:cNvSpPr txBox="1"/>
          <p:nvPr/>
        </p:nvSpPr>
        <p:spPr>
          <a:xfrm>
            <a:off x="488163" y="3029144"/>
            <a:ext cx="4301370" cy="523220"/>
          </a:xfrm>
          <a:prstGeom prst="rect">
            <a:avLst/>
          </a:prstGeom>
          <a:noFill/>
        </p:spPr>
        <p:txBody>
          <a:bodyPr wrap="none" rtlCol="0">
            <a:spAutoFit/>
          </a:bodyPr>
          <a:lstStyle/>
          <a:p>
            <a:pPr lvl="0"/>
            <a:r>
              <a:rPr lang="ru-RU" sz="2800" b="1" dirty="0">
                <a:solidFill>
                  <a:srgbClr val="00359E"/>
                </a:solidFill>
                <a:latin typeface="Arial" pitchFamily="34" charset="0"/>
                <a:cs typeface="Arial" pitchFamily="34" charset="0"/>
              </a:rPr>
              <a:t>Проф. Пивоварова Н.А</a:t>
            </a:r>
          </a:p>
        </p:txBody>
      </p:sp>
      <p:pic>
        <p:nvPicPr>
          <p:cNvPr id="19"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WORK\АГТУ\Общая\новый бренндбук\Мокапы\доп\ыыыы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295" y="510381"/>
            <a:ext cx="3275625" cy="54466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WORK\АГТУ\Общая\новый бренндбук\Мокапы\доп\Безымяннффффф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6117" y="347645"/>
            <a:ext cx="1791700" cy="870136"/>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F:\WORK\АГТУ\Общая\новый бренндбук\Мокапы\доп\Roll Up 202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7" y="1519649"/>
            <a:ext cx="3712450" cy="36443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2400" y="1236502"/>
            <a:ext cx="896937"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61287" y="2311772"/>
            <a:ext cx="90805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61287" y="3435846"/>
            <a:ext cx="890587"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92200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9994" y="479017"/>
            <a:ext cx="8047620" cy="422672"/>
          </a:xfrm>
        </p:spPr>
        <p:txBody>
          <a:bodyPr>
            <a:noAutofit/>
          </a:bodyPr>
          <a:lstStyle/>
          <a:p>
            <a:r>
              <a:rPr lang="ru-RU" sz="3200" dirty="0" smtClean="0"/>
              <a:t>Основные </a:t>
            </a:r>
            <a:r>
              <a:rPr lang="ru-RU" sz="3200" dirty="0"/>
              <a:t>тенденции </a:t>
            </a:r>
            <a:r>
              <a:rPr lang="ru-RU" sz="3200" dirty="0" smtClean="0"/>
              <a:t>решения приоритетных </a:t>
            </a:r>
            <a:r>
              <a:rPr lang="ru-RU" sz="3200" dirty="0"/>
              <a:t>задач в </a:t>
            </a:r>
            <a:r>
              <a:rPr lang="ru-RU" sz="3200" dirty="0" smtClean="0"/>
              <a:t>нефтепереработке</a:t>
            </a:r>
            <a:endParaRPr lang="ru-RU" sz="3200" dirty="0"/>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20</a:t>
            </a:fld>
            <a:endParaRPr lang="en-US"/>
          </a:p>
        </p:txBody>
      </p:sp>
      <p:sp>
        <p:nvSpPr>
          <p:cNvPr id="4" name="Прямоугольник 3"/>
          <p:cNvSpPr/>
          <p:nvPr/>
        </p:nvSpPr>
        <p:spPr>
          <a:xfrm>
            <a:off x="296526" y="1221600"/>
            <a:ext cx="8325925" cy="3545586"/>
          </a:xfrm>
          <a:prstGeom prst="rect">
            <a:avLst/>
          </a:prstGeom>
        </p:spPr>
        <p:txBody>
          <a:bodyPr wrap="square">
            <a:spAutoFit/>
          </a:bodyPr>
          <a:lstStyle/>
          <a:p>
            <a:pPr marL="342900" lvl="0" indent="-342900">
              <a:lnSpc>
                <a:spcPct val="120000"/>
              </a:lnSpc>
              <a:buFont typeface="Wingdings" panose="05000000000000000000" pitchFamily="2" charset="2"/>
              <a:buChar char="v"/>
            </a:pPr>
            <a:r>
              <a:rPr lang="ru-RU" dirty="0" smtClean="0"/>
              <a:t>Импортозамещение </a:t>
            </a:r>
            <a:r>
              <a:rPr lang="ru-RU" dirty="0"/>
              <a:t>технологий, катализаторов, материалов, реагентов.</a:t>
            </a:r>
          </a:p>
          <a:p>
            <a:pPr marL="342900" lvl="0" indent="-342900">
              <a:lnSpc>
                <a:spcPct val="120000"/>
              </a:lnSpc>
              <a:spcAft>
                <a:spcPts val="600"/>
              </a:spcAft>
              <a:buFont typeface="Wingdings" panose="05000000000000000000" pitchFamily="2" charset="2"/>
              <a:buChar char="v"/>
            </a:pPr>
            <a:r>
              <a:rPr lang="ru-RU" dirty="0"/>
              <a:t>Смещение мирового спроса на нефтепродукты в страны Африки и Азиатско-Тихоокеанского регион. Приоритет поставкам на Восток;</a:t>
            </a:r>
          </a:p>
          <a:p>
            <a:pPr marL="342900" lvl="0" indent="-342900">
              <a:lnSpc>
                <a:spcPct val="120000"/>
              </a:lnSpc>
              <a:spcAft>
                <a:spcPts val="600"/>
              </a:spcAft>
              <a:buFont typeface="Wingdings" panose="05000000000000000000" pitchFamily="2" charset="2"/>
              <a:buChar char="v"/>
            </a:pPr>
            <a:r>
              <a:rPr lang="ru-RU" dirty="0"/>
              <a:t>Устойчивое снижение потребления котельного топлива;</a:t>
            </a:r>
          </a:p>
          <a:p>
            <a:pPr marL="342900" lvl="0" indent="-342900">
              <a:lnSpc>
                <a:spcPct val="120000"/>
              </a:lnSpc>
              <a:spcAft>
                <a:spcPts val="600"/>
              </a:spcAft>
              <a:buFont typeface="Wingdings" panose="05000000000000000000" pitchFamily="2" charset="2"/>
              <a:buChar char="v"/>
            </a:pPr>
            <a:r>
              <a:rPr lang="ru-RU" dirty="0"/>
              <a:t>Увеличение глубины переработки; </a:t>
            </a:r>
          </a:p>
          <a:p>
            <a:pPr marL="342900" lvl="0" indent="-342900">
              <a:lnSpc>
                <a:spcPct val="120000"/>
              </a:lnSpc>
              <a:spcAft>
                <a:spcPts val="600"/>
              </a:spcAft>
              <a:buFont typeface="Wingdings" panose="05000000000000000000" pitchFamily="2" charset="2"/>
              <a:buChar char="v"/>
            </a:pPr>
            <a:r>
              <a:rPr lang="ru-RU" dirty="0"/>
              <a:t>Повышение качества моторного топлива;</a:t>
            </a:r>
          </a:p>
          <a:p>
            <a:pPr marL="342900" lvl="0" indent="-342900">
              <a:lnSpc>
                <a:spcPct val="120000"/>
              </a:lnSpc>
              <a:spcAft>
                <a:spcPts val="600"/>
              </a:spcAft>
              <a:buFont typeface="Wingdings" panose="05000000000000000000" pitchFamily="2" charset="2"/>
              <a:buChar char="v"/>
            </a:pPr>
            <a:r>
              <a:rPr lang="ru-RU" dirty="0"/>
              <a:t>Рост нефтехимического производства;</a:t>
            </a:r>
          </a:p>
          <a:p>
            <a:pPr marL="342900" lvl="0" indent="-342900">
              <a:lnSpc>
                <a:spcPct val="120000"/>
              </a:lnSpc>
              <a:spcAft>
                <a:spcPts val="600"/>
              </a:spcAft>
              <a:buFont typeface="Wingdings" panose="05000000000000000000" pitchFamily="2" charset="2"/>
              <a:buChar char="v"/>
            </a:pPr>
            <a:r>
              <a:rPr lang="ru-RU" dirty="0"/>
              <a:t>Декарбонизация промышленности;</a:t>
            </a:r>
          </a:p>
          <a:p>
            <a:pPr marL="342900" lvl="0" indent="-342900">
              <a:lnSpc>
                <a:spcPct val="120000"/>
              </a:lnSpc>
              <a:spcAft>
                <a:spcPts val="600"/>
              </a:spcAft>
              <a:buFont typeface="Wingdings" panose="05000000000000000000" pitchFamily="2" charset="2"/>
              <a:buChar char="v"/>
            </a:pPr>
            <a:r>
              <a:rPr lang="ru-RU" dirty="0"/>
              <a:t>Внедрение искусственного интеллекта;</a:t>
            </a:r>
          </a:p>
        </p:txBody>
      </p:sp>
    </p:spTree>
    <p:extLst>
      <p:ext uri="{BB962C8B-B14F-4D97-AF65-F5344CB8AC3E}">
        <p14:creationId xmlns:p14="http://schemas.microsoft.com/office/powerpoint/2010/main" val="997492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t>Крупнейшие компании и НПЗ в России </a:t>
            </a:r>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21</a:t>
            </a:fld>
            <a:endParaRPr lang="en-US"/>
          </a:p>
        </p:txBody>
      </p:sp>
      <p:sp>
        <p:nvSpPr>
          <p:cNvPr id="4" name="Прямоугольник 3"/>
          <p:cNvSpPr/>
          <p:nvPr/>
        </p:nvSpPr>
        <p:spPr>
          <a:xfrm>
            <a:off x="168226" y="843558"/>
            <a:ext cx="8820980" cy="4207306"/>
          </a:xfrm>
          <a:prstGeom prst="rect">
            <a:avLst/>
          </a:prstGeom>
        </p:spPr>
        <p:txBody>
          <a:bodyPr wrap="square">
            <a:spAutoFit/>
          </a:bodyPr>
          <a:lstStyle/>
          <a:p>
            <a:pPr marL="285750" indent="-285750">
              <a:lnSpc>
                <a:spcPct val="110000"/>
              </a:lnSpc>
              <a:spcAft>
                <a:spcPts val="600"/>
              </a:spcAft>
              <a:buFont typeface="Wingdings" panose="05000000000000000000" pitchFamily="2" charset="2"/>
              <a:buChar char="q"/>
            </a:pPr>
            <a:r>
              <a:rPr lang="ru-RU" dirty="0" smtClean="0"/>
              <a:t>«</a:t>
            </a:r>
            <a:r>
              <a:rPr lang="ru-RU" dirty="0"/>
              <a:t>Роснефть» (ROSN). Лидер по объемам переработки нефти — 35% российского рынка. У компании 13 НПЗ в России, включая заводы ее дочки «</a:t>
            </a:r>
            <a:r>
              <a:rPr lang="ru-RU" dirty="0" err="1"/>
              <a:t>Башнефти</a:t>
            </a:r>
            <a:r>
              <a:rPr lang="ru-RU" dirty="0"/>
              <a:t>». Суммарная проектная мощность НПЗ — 118,4 </a:t>
            </a:r>
            <a:r>
              <a:rPr lang="ru-RU" dirty="0" smtClean="0"/>
              <a:t>млн </a:t>
            </a:r>
            <a:r>
              <a:rPr lang="ru-RU" dirty="0"/>
              <a:t>тонн нефти в год. Объем переработки: 94,4 </a:t>
            </a:r>
            <a:r>
              <a:rPr lang="ru-RU" dirty="0" smtClean="0"/>
              <a:t>млн </a:t>
            </a:r>
            <a:r>
              <a:rPr lang="ru-RU" dirty="0"/>
              <a:t>тонн. Глубина переработки: 76,2</a:t>
            </a:r>
            <a:r>
              <a:rPr lang="ru-RU" dirty="0" smtClean="0"/>
              <a:t>%</a:t>
            </a:r>
          </a:p>
          <a:p>
            <a:pPr marL="285750" indent="-285750">
              <a:lnSpc>
                <a:spcPct val="110000"/>
              </a:lnSpc>
              <a:spcAft>
                <a:spcPts val="600"/>
              </a:spcAft>
              <a:buFont typeface="Wingdings" panose="05000000000000000000" pitchFamily="2" charset="2"/>
              <a:buChar char="q"/>
            </a:pPr>
            <a:r>
              <a:rPr lang="ru-RU" dirty="0" smtClean="0"/>
              <a:t>«</a:t>
            </a:r>
            <a:r>
              <a:rPr lang="ru-RU" dirty="0"/>
              <a:t>Лукойл» (LKOH). Нефть и нефтепереработка дают 95% выручки компании, которая в 2022 году составила 2,87 трлн. рублей. У компании четыре НПЗ в России — в Перми, Волгограде, Нижнем Новгороде и Ухте. Объем переработки: 44,2 </a:t>
            </a:r>
            <a:r>
              <a:rPr lang="ru-RU" dirty="0" smtClean="0"/>
              <a:t>млн </a:t>
            </a:r>
            <a:r>
              <a:rPr lang="ru-RU" dirty="0"/>
              <a:t>тонн. Глубина переработки: до 87</a:t>
            </a:r>
            <a:r>
              <a:rPr lang="ru-RU" dirty="0" smtClean="0"/>
              <a:t>%</a:t>
            </a:r>
          </a:p>
          <a:p>
            <a:pPr marL="285750" indent="-285750">
              <a:lnSpc>
                <a:spcPct val="110000"/>
              </a:lnSpc>
              <a:spcAft>
                <a:spcPts val="600"/>
              </a:spcAft>
              <a:buFont typeface="Wingdings" panose="05000000000000000000" pitchFamily="2" charset="2"/>
              <a:buChar char="q"/>
            </a:pPr>
            <a:r>
              <a:rPr lang="ru-RU" dirty="0" smtClean="0"/>
              <a:t>«</a:t>
            </a:r>
            <a:r>
              <a:rPr lang="ru-RU" dirty="0"/>
              <a:t>Газпром-нефть» (SIBN). У компании два крупных НПЗ: Московский и Омский. Программа модернизации, которая к 2025 году составит 900 млрд. рублей, позволит нарастить мощности и глубину переработки. На Омском НПЗ последняя к концу 2022 года достигла почти 100% — рекордный показатель в России и мире. Объем переработки: 41 млн тонн. Глубина переработки: до </a:t>
            </a:r>
            <a:r>
              <a:rPr lang="ru-RU" dirty="0" smtClean="0"/>
              <a:t>100%</a:t>
            </a:r>
          </a:p>
        </p:txBody>
      </p:sp>
    </p:spTree>
    <p:extLst>
      <p:ext uri="{BB962C8B-B14F-4D97-AF65-F5344CB8AC3E}">
        <p14:creationId xmlns:p14="http://schemas.microsoft.com/office/powerpoint/2010/main" val="2835410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Крупнейшие компании и НПЗ в России </a:t>
            </a:r>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22</a:t>
            </a:fld>
            <a:endParaRPr lang="en-US"/>
          </a:p>
        </p:txBody>
      </p:sp>
      <p:sp>
        <p:nvSpPr>
          <p:cNvPr id="4" name="Прямоугольник 3"/>
          <p:cNvSpPr/>
          <p:nvPr/>
        </p:nvSpPr>
        <p:spPr>
          <a:xfrm>
            <a:off x="153143" y="1289108"/>
            <a:ext cx="8694332" cy="3216265"/>
          </a:xfrm>
          <a:prstGeom prst="rect">
            <a:avLst/>
          </a:prstGeom>
        </p:spPr>
        <p:txBody>
          <a:bodyPr wrap="square">
            <a:spAutoFit/>
          </a:bodyPr>
          <a:lstStyle/>
          <a:p>
            <a:pPr marL="285750" indent="-285750">
              <a:lnSpc>
                <a:spcPct val="110000"/>
              </a:lnSpc>
              <a:spcAft>
                <a:spcPts val="600"/>
              </a:spcAft>
              <a:buFont typeface="Wingdings" panose="05000000000000000000" pitchFamily="2" charset="2"/>
              <a:buChar char="q"/>
            </a:pPr>
            <a:r>
              <a:rPr lang="ru-RU" dirty="0" err="1" smtClean="0"/>
              <a:t>Славнефть</a:t>
            </a:r>
            <a:r>
              <a:rPr lang="ru-RU" dirty="0"/>
              <a:t>. Совместное предприятие «Газпром-нефти» и «Роснефти», которому принадлежит НПЗ «Ярославнефтеоргсинтез». Объем переработки: 17,9 млн. тонн. Глубина переработки: 67%. Завод выпускает бензин, дизтопливо, керосин, реактивное топливо, широкий спектр масел, битум и прочее. В 2024-2025 годах за счет модернизации завода планируется достичь глубины переработки в 99%. </a:t>
            </a:r>
          </a:p>
          <a:p>
            <a:pPr marL="285750" indent="-285750">
              <a:lnSpc>
                <a:spcPct val="110000"/>
              </a:lnSpc>
              <a:spcAft>
                <a:spcPts val="600"/>
              </a:spcAft>
              <a:buFont typeface="Wingdings" panose="05000000000000000000" pitchFamily="2" charset="2"/>
              <a:buChar char="q"/>
            </a:pPr>
            <a:r>
              <a:rPr lang="ru-RU" dirty="0"/>
              <a:t> «Сургутнефтегаз» (SNGS). У компании крупный НПЗ в городе Кириши Ленинградской области. Сырье поступает на завод по нефтепроводу из Западной Сибири. Так как это одна из самых закрытых компаний, которая не делится информацией, данные по переработке примерные. Объем переработки: 17 млн тонн. Глубина переработки: 63% в 2018 году</a:t>
            </a:r>
          </a:p>
        </p:txBody>
      </p:sp>
    </p:spTree>
    <p:extLst>
      <p:ext uri="{BB962C8B-B14F-4D97-AF65-F5344CB8AC3E}">
        <p14:creationId xmlns:p14="http://schemas.microsoft.com/office/powerpoint/2010/main" val="886772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627534"/>
            <a:ext cx="8136904" cy="422672"/>
          </a:xfrm>
        </p:spPr>
        <p:txBody>
          <a:bodyPr>
            <a:normAutofit fontScale="90000"/>
          </a:bodyPr>
          <a:lstStyle/>
          <a:p>
            <a:r>
              <a:rPr lang="ru-RU" sz="3600" dirty="0"/>
              <a:t>Модернизация и строительство новых НПЗ</a:t>
            </a:r>
            <a:r>
              <a:rPr lang="ru-RU" dirty="0"/>
              <a:t/>
            </a:r>
            <a:br>
              <a:rPr lang="ru-RU" dirty="0"/>
            </a:br>
            <a:endParaRPr lang="ru-RU" dirty="0"/>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23</a:t>
            </a:fld>
            <a:endParaRPr lang="en-US"/>
          </a:p>
        </p:txBody>
      </p:sp>
      <p:sp>
        <p:nvSpPr>
          <p:cNvPr id="4" name="Прямоугольник 3"/>
          <p:cNvSpPr/>
          <p:nvPr/>
        </p:nvSpPr>
        <p:spPr>
          <a:xfrm>
            <a:off x="285267" y="1187847"/>
            <a:ext cx="8685965" cy="3708708"/>
          </a:xfrm>
          <a:prstGeom prst="rect">
            <a:avLst/>
          </a:prstGeom>
        </p:spPr>
        <p:txBody>
          <a:bodyPr wrap="square">
            <a:spAutoFit/>
          </a:bodyPr>
          <a:lstStyle/>
          <a:p>
            <a:pPr>
              <a:lnSpc>
                <a:spcPct val="110000"/>
              </a:lnSpc>
              <a:spcAft>
                <a:spcPts val="600"/>
              </a:spcAft>
            </a:pPr>
            <a:r>
              <a:rPr lang="ru-RU" sz="2000" dirty="0" smtClean="0"/>
              <a:t>Правительством </a:t>
            </a:r>
            <a:r>
              <a:rPr lang="ru-RU" sz="2000" dirty="0"/>
              <a:t>Российской Федерации разработан План реализации мероприятий и этапы генеральной схемы развития нефтяной отрасли до 2035 </a:t>
            </a:r>
            <a:r>
              <a:rPr lang="ru-RU" sz="2000" dirty="0" smtClean="0"/>
              <a:t>года. </a:t>
            </a:r>
            <a:r>
              <a:rPr lang="ru-RU" sz="2000" dirty="0"/>
              <a:t>В нефтеперерабатывающей промышленности поэтапный план предусматривает к 2035 </a:t>
            </a:r>
            <a:r>
              <a:rPr lang="ru-RU" sz="2000" dirty="0" smtClean="0"/>
              <a:t>году:</a:t>
            </a:r>
            <a:endParaRPr lang="ru-RU" sz="2000" dirty="0"/>
          </a:p>
          <a:p>
            <a:pPr marL="285750" lvl="0" indent="-285750">
              <a:lnSpc>
                <a:spcPct val="110000"/>
              </a:lnSpc>
              <a:spcAft>
                <a:spcPts val="600"/>
              </a:spcAft>
              <a:buFont typeface="Courier New" panose="02070309020205020404" pitchFamily="49" charset="0"/>
              <a:buChar char="o"/>
            </a:pPr>
            <a:r>
              <a:rPr lang="ru-RU" sz="2000" dirty="0"/>
              <a:t>довести долю отечественных технологий и оборудования до не менее 80% </a:t>
            </a:r>
          </a:p>
          <a:p>
            <a:pPr marL="285750" lvl="0" indent="-285750">
              <a:lnSpc>
                <a:spcPct val="110000"/>
              </a:lnSpc>
              <a:spcAft>
                <a:spcPts val="600"/>
              </a:spcAft>
              <a:buFont typeface="Courier New" panose="02070309020205020404" pitchFamily="49" charset="0"/>
              <a:buChar char="o"/>
            </a:pPr>
            <a:r>
              <a:rPr lang="ru-RU" sz="2000" dirty="0"/>
              <a:t>увеличить средний выход светлых нефтепродуктов на российских НПЗ до не менее 75% - снизить до экономически эффективного уровня объём первичной переработки нефти за счёт сокращения производства тёмных нефтепродуктов с одновременным ростом производства моторных </a:t>
            </a:r>
            <a:r>
              <a:rPr lang="ru-RU" sz="2000" dirty="0" smtClean="0"/>
              <a:t>топлив,</a:t>
            </a:r>
          </a:p>
          <a:p>
            <a:pPr marL="285750" lvl="0" indent="-285750">
              <a:lnSpc>
                <a:spcPct val="110000"/>
              </a:lnSpc>
              <a:spcAft>
                <a:spcPts val="600"/>
              </a:spcAft>
              <a:buFont typeface="Courier New" panose="02070309020205020404" pitchFamily="49" charset="0"/>
              <a:buChar char="o"/>
            </a:pPr>
            <a:r>
              <a:rPr lang="ru-RU" sz="2000" dirty="0" smtClean="0"/>
              <a:t>глубину </a:t>
            </a:r>
            <a:r>
              <a:rPr lang="ru-RU" sz="2000" dirty="0"/>
              <a:t>переработки довести до 90-95</a:t>
            </a:r>
            <a:r>
              <a:rPr lang="ru-RU" sz="2000" dirty="0" smtClean="0"/>
              <a:t>%.</a:t>
            </a:r>
            <a:endParaRPr lang="ru-RU" sz="2000" dirty="0"/>
          </a:p>
        </p:txBody>
      </p:sp>
    </p:spTree>
    <p:extLst>
      <p:ext uri="{BB962C8B-B14F-4D97-AF65-F5344CB8AC3E}">
        <p14:creationId xmlns:p14="http://schemas.microsoft.com/office/powerpoint/2010/main" val="388189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268" y="555526"/>
            <a:ext cx="8587681" cy="422672"/>
          </a:xfrm>
        </p:spPr>
        <p:txBody>
          <a:bodyPr>
            <a:noAutofit/>
          </a:bodyPr>
          <a:lstStyle/>
          <a:p>
            <a:r>
              <a:rPr lang="ru-RU" sz="3200" dirty="0"/>
              <a:t>Модернизация и строительство новых НПЗ</a:t>
            </a:r>
            <a:br>
              <a:rPr lang="ru-RU" sz="3200" dirty="0"/>
            </a:br>
            <a:endParaRPr lang="ru-RU" sz="3200" dirty="0"/>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24</a:t>
            </a:fld>
            <a:endParaRPr lang="en-US"/>
          </a:p>
        </p:txBody>
      </p:sp>
      <p:sp>
        <p:nvSpPr>
          <p:cNvPr id="4" name="Прямоугольник 3"/>
          <p:cNvSpPr/>
          <p:nvPr/>
        </p:nvSpPr>
        <p:spPr>
          <a:xfrm>
            <a:off x="323528" y="843558"/>
            <a:ext cx="8424936" cy="4093428"/>
          </a:xfrm>
          <a:prstGeom prst="rect">
            <a:avLst/>
          </a:prstGeom>
        </p:spPr>
        <p:txBody>
          <a:bodyPr wrap="square">
            <a:spAutoFit/>
          </a:bodyPr>
          <a:lstStyle/>
          <a:p>
            <a:pPr marL="342900" indent="-342900">
              <a:buFont typeface="Courier New" panose="02070309020205020404" pitchFamily="49" charset="0"/>
              <a:buChar char="o"/>
            </a:pPr>
            <a:r>
              <a:rPr lang="ru-RU" sz="2000" dirty="0" smtClean="0"/>
              <a:t>1 </a:t>
            </a:r>
            <a:r>
              <a:rPr lang="ru-RU" sz="2000" dirty="0"/>
              <a:t>этап 2011-2020  г.: 89 установок вторичной переработки нефти -1,5 </a:t>
            </a:r>
            <a:r>
              <a:rPr lang="ru-RU" sz="2000" dirty="0" err="1" smtClean="0"/>
              <a:t>трл</a:t>
            </a:r>
            <a:r>
              <a:rPr lang="ru-RU" sz="2000" dirty="0" smtClean="0"/>
              <a:t> руб</a:t>
            </a:r>
            <a:r>
              <a:rPr lang="ru-RU" sz="2000" dirty="0"/>
              <a:t>.;</a:t>
            </a:r>
          </a:p>
          <a:p>
            <a:pPr marL="342900" indent="-342900">
              <a:buFont typeface="Courier New" panose="02070309020205020404" pitchFamily="49" charset="0"/>
              <a:buChar char="o"/>
            </a:pPr>
            <a:r>
              <a:rPr lang="ru-RU" sz="2000" dirty="0"/>
              <a:t>2 этап 2018-2035 г.: соглашение с 11 НПЗ о модернизации независимых НПЗ</a:t>
            </a:r>
          </a:p>
          <a:p>
            <a:pPr marL="342900" indent="-342900">
              <a:buFont typeface="Courier New" panose="02070309020205020404" pitchFamily="49" charset="0"/>
              <a:buChar char="o"/>
            </a:pPr>
            <a:r>
              <a:rPr lang="ru-RU" sz="2000" dirty="0"/>
              <a:t>19 установок вторичной переработки нефти более 13 млн. г/год – 253 млрд. руб. (до 2026 г.)</a:t>
            </a:r>
          </a:p>
          <a:p>
            <a:pPr marL="342900" indent="-342900">
              <a:buFont typeface="Courier New" panose="02070309020205020404" pitchFamily="49" charset="0"/>
              <a:buChar char="o"/>
            </a:pPr>
            <a:r>
              <a:rPr lang="ru-RU" sz="2000" dirty="0"/>
              <a:t>3 этап 2021-2030 г.: соглашение с 21 НПЗ, 50 установок глубокой переработки нефти на 1 </a:t>
            </a:r>
            <a:r>
              <a:rPr lang="ru-RU" sz="2000" dirty="0" err="1" smtClean="0"/>
              <a:t>трл</a:t>
            </a:r>
            <a:r>
              <a:rPr lang="ru-RU" sz="2000" dirty="0" smtClean="0"/>
              <a:t> </a:t>
            </a:r>
            <a:r>
              <a:rPr lang="ru-RU" sz="2000" dirty="0"/>
              <a:t>руб.</a:t>
            </a:r>
          </a:p>
          <a:p>
            <a:r>
              <a:rPr lang="ru-RU" sz="2000" dirty="0"/>
              <a:t>В частности, к 2030 году </a:t>
            </a:r>
            <a:r>
              <a:rPr lang="ru-RU" sz="2000" dirty="0" smtClean="0"/>
              <a:t>должны </a:t>
            </a:r>
            <a:r>
              <a:rPr lang="ru-RU" sz="2000" dirty="0"/>
              <a:t>быть </a:t>
            </a:r>
            <a:r>
              <a:rPr lang="ru-RU" sz="2000" dirty="0" smtClean="0"/>
              <a:t>модернизированы/построены : </a:t>
            </a:r>
            <a:endParaRPr lang="ru-RU" sz="2000" dirty="0"/>
          </a:p>
          <a:p>
            <a:r>
              <a:rPr lang="ru-RU" sz="2000" dirty="0"/>
              <a:t>Установки каталитического крекинга: Пермь – 1,8 млн. т/год (2026 г.), </a:t>
            </a:r>
            <a:r>
              <a:rPr lang="ru-RU" sz="2000" dirty="0" smtClean="0"/>
              <a:t>Сызрань </a:t>
            </a:r>
            <a:r>
              <a:rPr lang="ru-RU" sz="2000" dirty="0"/>
              <a:t>– 1,2 млн. т/год (2025 г.), 8 установок гидрокрекинга мощностью 20 </a:t>
            </a:r>
            <a:r>
              <a:rPr lang="ru-RU" sz="2000" dirty="0" smtClean="0"/>
              <a:t>млн </a:t>
            </a:r>
            <a:r>
              <a:rPr lang="ru-RU" sz="2000" dirty="0"/>
              <a:t>т/год (4 построены на 90%), 8 установок замедленного коксования мощностью 12 </a:t>
            </a:r>
            <a:r>
              <a:rPr lang="ru-RU" sz="2000" dirty="0" smtClean="0"/>
              <a:t>млн </a:t>
            </a:r>
            <a:r>
              <a:rPr lang="ru-RU" sz="2000" dirty="0"/>
              <a:t>т/год. </a:t>
            </a:r>
          </a:p>
        </p:txBody>
      </p:sp>
    </p:spTree>
    <p:extLst>
      <p:ext uri="{BB962C8B-B14F-4D97-AF65-F5344CB8AC3E}">
        <p14:creationId xmlns:p14="http://schemas.microsoft.com/office/powerpoint/2010/main" val="1800143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9502"/>
            <a:ext cx="8208912" cy="422672"/>
          </a:xfrm>
        </p:spPr>
        <p:txBody>
          <a:bodyPr>
            <a:noAutofit/>
          </a:bodyPr>
          <a:lstStyle/>
          <a:p>
            <a:r>
              <a:rPr lang="ru-RU" sz="3200" dirty="0"/>
              <a:t>Модернизация и строительство новых НПЗ</a:t>
            </a:r>
            <a:br>
              <a:rPr lang="ru-RU" sz="3200" dirty="0"/>
            </a:br>
            <a:endParaRPr lang="ru-RU" sz="3200" dirty="0"/>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25</a:t>
            </a:fld>
            <a:endParaRPr lang="en-US"/>
          </a:p>
        </p:txBody>
      </p:sp>
      <p:graphicFrame>
        <p:nvGraphicFramePr>
          <p:cNvPr id="5" name="Таблица 4"/>
          <p:cNvGraphicFramePr>
            <a:graphicFrameLocks noGrp="1"/>
          </p:cNvGraphicFramePr>
          <p:nvPr>
            <p:extLst>
              <p:ext uri="{D42A27DB-BD31-4B8C-83A1-F6EECF244321}">
                <p14:modId xmlns:p14="http://schemas.microsoft.com/office/powerpoint/2010/main" val="1460184641"/>
              </p:ext>
            </p:extLst>
          </p:nvPr>
        </p:nvGraphicFramePr>
        <p:xfrm>
          <a:off x="179512" y="843558"/>
          <a:ext cx="8775975" cy="4156687"/>
        </p:xfrm>
        <a:graphic>
          <a:graphicData uri="http://schemas.openxmlformats.org/drawingml/2006/table">
            <a:tbl>
              <a:tblPr firstRow="1" bandRow="1">
                <a:tableStyleId>{5C22544A-7EE6-4342-B048-85BDC9FD1C3A}</a:tableStyleId>
              </a:tblPr>
              <a:tblGrid>
                <a:gridCol w="3915435"/>
                <a:gridCol w="2745305"/>
                <a:gridCol w="2115235"/>
              </a:tblGrid>
              <a:tr h="274320">
                <a:tc>
                  <a:txBody>
                    <a:bodyPr/>
                    <a:lstStyle/>
                    <a:p>
                      <a:pPr indent="106680" algn="ctr">
                        <a:lnSpc>
                          <a:spcPct val="80000"/>
                        </a:lnSpc>
                        <a:spcAft>
                          <a:spcPts val="0"/>
                        </a:spcAft>
                      </a:pPr>
                      <a:r>
                        <a:rPr lang="ru-RU" sz="1600" kern="1200" dirty="0">
                          <a:effectLst/>
                        </a:rPr>
                        <a:t>Завод </a:t>
                      </a:r>
                      <a:endParaRPr lang="ru-RU" sz="1600" dirty="0">
                        <a:effectLst/>
                        <a:latin typeface="Calibri"/>
                        <a:ea typeface="Calibri"/>
                        <a:cs typeface="Times New Roman"/>
                      </a:endParaRPr>
                    </a:p>
                  </a:txBody>
                  <a:tcPr marL="68580" marR="68580" marT="0" marB="0"/>
                </a:tc>
                <a:tc>
                  <a:txBody>
                    <a:bodyPr/>
                    <a:lstStyle/>
                    <a:p>
                      <a:pPr indent="75565" algn="just">
                        <a:lnSpc>
                          <a:spcPct val="80000"/>
                        </a:lnSpc>
                        <a:spcAft>
                          <a:spcPts val="0"/>
                        </a:spcAft>
                      </a:pPr>
                      <a:r>
                        <a:rPr lang="ru-RU" sz="1600" kern="1200" dirty="0">
                          <a:effectLst/>
                        </a:rPr>
                        <a:t>Мощность, млн. т/год</a:t>
                      </a:r>
                      <a:endParaRPr lang="ru-RU" sz="1600" dirty="0">
                        <a:effectLst/>
                        <a:latin typeface="Calibri"/>
                        <a:ea typeface="Calibri"/>
                        <a:cs typeface="Times New Roman"/>
                      </a:endParaRPr>
                    </a:p>
                  </a:txBody>
                  <a:tcPr marL="68580" marR="68580" marT="0" marB="0"/>
                </a:tc>
                <a:tc>
                  <a:txBody>
                    <a:bodyPr/>
                    <a:lstStyle/>
                    <a:p>
                      <a:pPr indent="52070" algn="ctr">
                        <a:lnSpc>
                          <a:spcPct val="80000"/>
                        </a:lnSpc>
                        <a:spcAft>
                          <a:spcPts val="0"/>
                        </a:spcAft>
                      </a:pPr>
                      <a:r>
                        <a:rPr lang="ru-RU" sz="1600" kern="1200" dirty="0">
                          <a:effectLst/>
                        </a:rPr>
                        <a:t>Год ввода</a:t>
                      </a:r>
                      <a:endParaRPr lang="ru-RU" sz="1600" dirty="0">
                        <a:effectLst/>
                        <a:latin typeface="Calibri"/>
                        <a:ea typeface="Calibri"/>
                        <a:cs typeface="Times New Roman"/>
                      </a:endParaRPr>
                    </a:p>
                  </a:txBody>
                  <a:tcPr marL="68580" marR="68580" marT="0" marB="0"/>
                </a:tc>
              </a:tr>
              <a:tr h="274320">
                <a:tc gridSpan="3">
                  <a:txBody>
                    <a:bodyPr/>
                    <a:lstStyle/>
                    <a:p>
                      <a:pPr indent="180340" algn="ctr">
                        <a:lnSpc>
                          <a:spcPct val="80000"/>
                        </a:lnSpc>
                        <a:spcAft>
                          <a:spcPts val="0"/>
                        </a:spcAft>
                      </a:pPr>
                      <a:r>
                        <a:rPr lang="ru-RU" sz="1600" kern="1200" dirty="0" smtClean="0">
                          <a:effectLst/>
                        </a:rPr>
                        <a:t>    Каталитический </a:t>
                      </a:r>
                      <a:r>
                        <a:rPr lang="ru-RU" sz="1600" kern="1200" dirty="0">
                          <a:effectLst/>
                        </a:rPr>
                        <a:t>крекинг</a:t>
                      </a:r>
                      <a:endParaRPr lang="ru-RU" sz="1600" dirty="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r>
              <a:tr h="274320">
                <a:tc>
                  <a:txBody>
                    <a:bodyPr/>
                    <a:lstStyle/>
                    <a:p>
                      <a:pPr indent="180340" algn="ctr">
                        <a:lnSpc>
                          <a:spcPct val="80000"/>
                        </a:lnSpc>
                        <a:spcAft>
                          <a:spcPts val="0"/>
                        </a:spcAft>
                      </a:pPr>
                      <a:r>
                        <a:rPr lang="ru-RU" sz="1600" kern="1200" dirty="0" err="1">
                          <a:effectLst/>
                        </a:rPr>
                        <a:t>Сызранский</a:t>
                      </a:r>
                      <a:r>
                        <a:rPr lang="ru-RU" sz="1600" kern="1200" dirty="0">
                          <a:effectLst/>
                        </a:rPr>
                        <a:t> НПЗ</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dirty="0">
                          <a:effectLst/>
                        </a:rPr>
                        <a:t>1,2</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dirty="0">
                          <a:effectLst/>
                        </a:rPr>
                        <a:t>2024</a:t>
                      </a:r>
                      <a:endParaRPr lang="ru-RU" sz="1600" dirty="0">
                        <a:effectLst/>
                        <a:latin typeface="Calibri"/>
                        <a:ea typeface="Calibri"/>
                        <a:cs typeface="Times New Roman"/>
                      </a:endParaRPr>
                    </a:p>
                  </a:txBody>
                  <a:tcPr marL="68580" marR="68580" marT="0" marB="0"/>
                </a:tc>
              </a:tr>
              <a:tr h="274320">
                <a:tc gridSpan="3">
                  <a:txBody>
                    <a:bodyPr/>
                    <a:lstStyle/>
                    <a:p>
                      <a:pPr indent="180340" algn="ctr">
                        <a:lnSpc>
                          <a:spcPct val="80000"/>
                        </a:lnSpc>
                        <a:spcAft>
                          <a:spcPts val="0"/>
                        </a:spcAft>
                      </a:pPr>
                      <a:r>
                        <a:rPr lang="ru-RU" sz="1600" kern="1200" dirty="0">
                          <a:effectLst/>
                        </a:rPr>
                        <a:t>Гидрокрекинг</a:t>
                      </a:r>
                      <a:endParaRPr lang="ru-RU" sz="1600" dirty="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r>
              <a:tr h="274320">
                <a:tc>
                  <a:txBody>
                    <a:bodyPr/>
                    <a:lstStyle/>
                    <a:p>
                      <a:pPr indent="180340" algn="ctr">
                        <a:lnSpc>
                          <a:spcPct val="80000"/>
                        </a:lnSpc>
                        <a:spcAft>
                          <a:spcPts val="0"/>
                        </a:spcAft>
                      </a:pPr>
                      <a:r>
                        <a:rPr lang="ru-RU" sz="1600" kern="1200" dirty="0" err="1">
                          <a:effectLst/>
                        </a:rPr>
                        <a:t>Новокуйбышевский</a:t>
                      </a:r>
                      <a:r>
                        <a:rPr lang="ru-RU" sz="1600" kern="1200" dirty="0">
                          <a:effectLst/>
                        </a:rPr>
                        <a:t> НПЗ</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dirty="0">
                          <a:effectLst/>
                        </a:rPr>
                        <a:t>2,1</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dirty="0">
                          <a:effectLst/>
                        </a:rPr>
                        <a:t>2024</a:t>
                      </a:r>
                      <a:endParaRPr lang="ru-RU" sz="1600" dirty="0">
                        <a:effectLst/>
                        <a:latin typeface="Calibri"/>
                        <a:ea typeface="Calibri"/>
                        <a:cs typeface="Times New Roman"/>
                      </a:endParaRPr>
                    </a:p>
                  </a:txBody>
                  <a:tcPr marL="68580" marR="68580" marT="0" marB="0"/>
                </a:tc>
              </a:tr>
              <a:tr h="274320">
                <a:tc>
                  <a:txBody>
                    <a:bodyPr/>
                    <a:lstStyle/>
                    <a:p>
                      <a:pPr indent="180340" algn="ctr">
                        <a:lnSpc>
                          <a:spcPct val="80000"/>
                        </a:lnSpc>
                        <a:spcAft>
                          <a:spcPts val="0"/>
                        </a:spcAft>
                      </a:pPr>
                      <a:r>
                        <a:rPr lang="ru-RU" sz="1600" kern="1200" dirty="0" err="1">
                          <a:effectLst/>
                        </a:rPr>
                        <a:t>Туаписинский</a:t>
                      </a:r>
                      <a:r>
                        <a:rPr lang="ru-RU" sz="1600" kern="1200" dirty="0">
                          <a:effectLst/>
                        </a:rPr>
                        <a:t> НПЗ</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a:effectLst/>
                        </a:rPr>
                        <a:t>4,0</a:t>
                      </a:r>
                      <a:endParaRPr lang="ru-RU" sz="160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a:effectLst/>
                        </a:rPr>
                        <a:t>2024</a:t>
                      </a:r>
                      <a:endParaRPr lang="ru-RU" sz="1600">
                        <a:effectLst/>
                        <a:latin typeface="Calibri"/>
                        <a:ea typeface="Calibri"/>
                        <a:cs typeface="Times New Roman"/>
                      </a:endParaRPr>
                    </a:p>
                  </a:txBody>
                  <a:tcPr marL="68580" marR="68580" marT="0" marB="0"/>
                </a:tc>
              </a:tr>
              <a:tr h="274320">
                <a:tc>
                  <a:txBody>
                    <a:bodyPr/>
                    <a:lstStyle/>
                    <a:p>
                      <a:pPr indent="180340" algn="ctr">
                        <a:lnSpc>
                          <a:spcPct val="80000"/>
                        </a:lnSpc>
                        <a:spcAft>
                          <a:spcPts val="0"/>
                        </a:spcAft>
                      </a:pPr>
                      <a:r>
                        <a:rPr lang="ru-RU" sz="1600" kern="1200" dirty="0" err="1">
                          <a:effectLst/>
                        </a:rPr>
                        <a:t>Ачинский</a:t>
                      </a:r>
                      <a:r>
                        <a:rPr lang="ru-RU" sz="1600" kern="1200" dirty="0">
                          <a:effectLst/>
                        </a:rPr>
                        <a:t> НПЗ</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a:effectLst/>
                        </a:rPr>
                        <a:t>2,1</a:t>
                      </a:r>
                      <a:endParaRPr lang="ru-RU" sz="160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a:effectLst/>
                        </a:rPr>
                        <a:t>2024</a:t>
                      </a:r>
                      <a:endParaRPr lang="ru-RU" sz="1600">
                        <a:effectLst/>
                        <a:latin typeface="Calibri"/>
                        <a:ea typeface="Calibri"/>
                        <a:cs typeface="Times New Roman"/>
                      </a:endParaRPr>
                    </a:p>
                  </a:txBody>
                  <a:tcPr marL="68580" marR="68580" marT="0" marB="0"/>
                </a:tc>
              </a:tr>
              <a:tr h="274320">
                <a:tc>
                  <a:txBody>
                    <a:bodyPr/>
                    <a:lstStyle/>
                    <a:p>
                      <a:pPr indent="180340" algn="ctr">
                        <a:lnSpc>
                          <a:spcPct val="80000"/>
                        </a:lnSpc>
                        <a:spcAft>
                          <a:spcPts val="0"/>
                        </a:spcAft>
                      </a:pPr>
                      <a:r>
                        <a:rPr lang="ru-RU" sz="1600" kern="1200" dirty="0">
                          <a:effectLst/>
                        </a:rPr>
                        <a:t>Комсомольский НПЗ</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a:effectLst/>
                        </a:rPr>
                        <a:t>2,1</a:t>
                      </a:r>
                      <a:endParaRPr lang="ru-RU" sz="160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a:effectLst/>
                        </a:rPr>
                        <a:t>2024</a:t>
                      </a:r>
                      <a:endParaRPr lang="ru-RU" sz="1600">
                        <a:effectLst/>
                        <a:latin typeface="Calibri"/>
                        <a:ea typeface="Calibri"/>
                        <a:cs typeface="Times New Roman"/>
                      </a:endParaRPr>
                    </a:p>
                  </a:txBody>
                  <a:tcPr marL="68580" marR="68580" marT="0" marB="0"/>
                </a:tc>
              </a:tr>
              <a:tr h="274320">
                <a:tc>
                  <a:txBody>
                    <a:bodyPr/>
                    <a:lstStyle/>
                    <a:p>
                      <a:pPr indent="180340" algn="ctr">
                        <a:lnSpc>
                          <a:spcPct val="80000"/>
                        </a:lnSpc>
                        <a:spcAft>
                          <a:spcPts val="0"/>
                        </a:spcAft>
                      </a:pPr>
                      <a:r>
                        <a:rPr lang="ru-RU" sz="1600" kern="1200" dirty="0">
                          <a:effectLst/>
                        </a:rPr>
                        <a:t>Рязанский НПЗ</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a:effectLst/>
                        </a:rPr>
                        <a:t>2,2</a:t>
                      </a:r>
                      <a:endParaRPr lang="ru-RU" sz="160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a:effectLst/>
                        </a:rPr>
                        <a:t>2027</a:t>
                      </a:r>
                      <a:endParaRPr lang="ru-RU" sz="1600">
                        <a:effectLst/>
                        <a:latin typeface="Calibri"/>
                        <a:ea typeface="Calibri"/>
                        <a:cs typeface="Times New Roman"/>
                      </a:endParaRPr>
                    </a:p>
                  </a:txBody>
                  <a:tcPr marL="68580" marR="68580" marT="0" marB="0"/>
                </a:tc>
              </a:tr>
              <a:tr h="274320">
                <a:tc>
                  <a:txBody>
                    <a:bodyPr/>
                    <a:lstStyle/>
                    <a:p>
                      <a:pPr indent="180340" algn="ctr">
                        <a:lnSpc>
                          <a:spcPct val="80000"/>
                        </a:lnSpc>
                        <a:spcAft>
                          <a:spcPts val="0"/>
                        </a:spcAft>
                      </a:pPr>
                      <a:r>
                        <a:rPr lang="ru-RU" sz="1600" kern="1200" dirty="0">
                          <a:effectLst/>
                        </a:rPr>
                        <a:t>Московский НПЗ</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a:effectLst/>
                        </a:rPr>
                        <a:t>3,0</a:t>
                      </a:r>
                      <a:endParaRPr lang="ru-RU" sz="160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a:effectLst/>
                        </a:rPr>
                        <a:t>2025</a:t>
                      </a:r>
                      <a:endParaRPr lang="ru-RU" sz="1600">
                        <a:effectLst/>
                        <a:latin typeface="Calibri"/>
                        <a:ea typeface="Calibri"/>
                        <a:cs typeface="Times New Roman"/>
                      </a:endParaRPr>
                    </a:p>
                  </a:txBody>
                  <a:tcPr marL="68580" marR="68580" marT="0" marB="0"/>
                </a:tc>
              </a:tr>
              <a:tr h="274320">
                <a:tc>
                  <a:txBody>
                    <a:bodyPr/>
                    <a:lstStyle/>
                    <a:p>
                      <a:pPr indent="180340" algn="ctr">
                        <a:lnSpc>
                          <a:spcPct val="80000"/>
                        </a:lnSpc>
                        <a:spcAft>
                          <a:spcPts val="0"/>
                        </a:spcAft>
                      </a:pPr>
                      <a:r>
                        <a:rPr lang="ru-RU" sz="1600" kern="1200" dirty="0">
                          <a:effectLst/>
                        </a:rPr>
                        <a:t>Итого </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dirty="0">
                          <a:effectLst/>
                        </a:rPr>
                        <a:t>15,5</a:t>
                      </a:r>
                      <a:endParaRPr lang="ru-RU" sz="1600" dirty="0">
                        <a:effectLst/>
                        <a:latin typeface="Calibri"/>
                        <a:ea typeface="Calibri"/>
                        <a:cs typeface="Times New Roman"/>
                      </a:endParaRPr>
                    </a:p>
                  </a:txBody>
                  <a:tcPr marL="68580" marR="68580" marT="0" marB="0"/>
                </a:tc>
                <a:tc>
                  <a:txBody>
                    <a:bodyPr/>
                    <a:lstStyle/>
                    <a:p>
                      <a:pPr indent="180340" algn="just">
                        <a:lnSpc>
                          <a:spcPct val="80000"/>
                        </a:lnSpc>
                        <a:spcAft>
                          <a:spcPts val="0"/>
                        </a:spcAft>
                      </a:pPr>
                      <a:r>
                        <a:rPr lang="ru-RU" sz="1600" kern="1200">
                          <a:effectLst/>
                        </a:rPr>
                        <a:t> </a:t>
                      </a:r>
                      <a:endParaRPr lang="ru-RU" sz="1600">
                        <a:effectLst/>
                        <a:latin typeface="Calibri"/>
                        <a:ea typeface="Calibri"/>
                        <a:cs typeface="Times New Roman"/>
                      </a:endParaRPr>
                    </a:p>
                  </a:txBody>
                  <a:tcPr marL="68580" marR="68580" marT="0" marB="0"/>
                </a:tc>
              </a:tr>
              <a:tr h="274320">
                <a:tc gridSpan="3">
                  <a:txBody>
                    <a:bodyPr/>
                    <a:lstStyle/>
                    <a:p>
                      <a:pPr indent="180340" algn="ctr">
                        <a:lnSpc>
                          <a:spcPct val="80000"/>
                        </a:lnSpc>
                        <a:spcAft>
                          <a:spcPts val="0"/>
                        </a:spcAft>
                      </a:pPr>
                      <a:r>
                        <a:rPr lang="ru-RU" sz="1600" kern="1200" dirty="0">
                          <a:effectLst/>
                        </a:rPr>
                        <a:t>Замедленное коксование</a:t>
                      </a:r>
                      <a:endParaRPr lang="ru-RU" sz="1600" dirty="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r>
              <a:tr h="864847">
                <a:tc>
                  <a:txBody>
                    <a:bodyPr/>
                    <a:lstStyle/>
                    <a:p>
                      <a:pPr indent="180340" algn="ctr">
                        <a:lnSpc>
                          <a:spcPct val="80000"/>
                        </a:lnSpc>
                        <a:spcAft>
                          <a:spcPts val="0"/>
                        </a:spcAft>
                      </a:pPr>
                      <a:r>
                        <a:rPr lang="ru-RU" sz="1600" kern="1200" dirty="0">
                          <a:effectLst/>
                        </a:rPr>
                        <a:t>НПЗ: Московский</a:t>
                      </a:r>
                      <a:r>
                        <a:rPr lang="ru-RU" sz="1600" kern="1200" dirty="0" smtClean="0">
                          <a:effectLst/>
                        </a:rPr>
                        <a:t>, Ярославский</a:t>
                      </a:r>
                      <a:r>
                        <a:rPr lang="ru-RU" sz="1600" kern="1200" dirty="0">
                          <a:effectLst/>
                        </a:rPr>
                        <a:t>, Уфимский</a:t>
                      </a:r>
                      <a:r>
                        <a:rPr lang="ru-RU" sz="1600" kern="1200" dirty="0" smtClean="0">
                          <a:effectLst/>
                        </a:rPr>
                        <a:t>, </a:t>
                      </a:r>
                      <a:r>
                        <a:rPr lang="ru-RU" sz="1600" kern="1200" dirty="0" err="1" smtClean="0">
                          <a:effectLst/>
                        </a:rPr>
                        <a:t>Киришский</a:t>
                      </a:r>
                      <a:r>
                        <a:rPr lang="ru-RU" sz="1600" kern="1200" dirty="0">
                          <a:effectLst/>
                        </a:rPr>
                        <a:t>,</a:t>
                      </a:r>
                      <a:endParaRPr lang="ru-RU" sz="1600" dirty="0">
                        <a:effectLst/>
                      </a:endParaRPr>
                    </a:p>
                    <a:p>
                      <a:pPr indent="180340" algn="ctr">
                        <a:lnSpc>
                          <a:spcPct val="80000"/>
                        </a:lnSpc>
                        <a:spcAft>
                          <a:spcPts val="0"/>
                        </a:spcAft>
                      </a:pPr>
                      <a:r>
                        <a:rPr lang="ru-RU" sz="1600" kern="1200" dirty="0" err="1">
                          <a:effectLst/>
                        </a:rPr>
                        <a:t>Сызранский</a:t>
                      </a:r>
                      <a:r>
                        <a:rPr lang="ru-RU" sz="1600" kern="1200" dirty="0">
                          <a:effectLst/>
                        </a:rPr>
                        <a:t>, Кемеровский</a:t>
                      </a:r>
                      <a:endParaRPr lang="ru-RU" sz="1600" dirty="0">
                        <a:effectLst/>
                      </a:endParaRPr>
                    </a:p>
                    <a:p>
                      <a:pPr indent="180340" algn="ctr">
                        <a:lnSpc>
                          <a:spcPct val="80000"/>
                        </a:lnSpc>
                        <a:spcAft>
                          <a:spcPts val="0"/>
                        </a:spcAft>
                      </a:pPr>
                      <a:r>
                        <a:rPr lang="ru-RU" sz="1600" kern="1200" dirty="0">
                          <a:effectLst/>
                        </a:rPr>
                        <a:t> </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dirty="0">
                          <a:effectLst/>
                        </a:rPr>
                        <a:t>11,0</a:t>
                      </a:r>
                      <a:endParaRPr lang="ru-RU" sz="1600" dirty="0">
                        <a:effectLst/>
                        <a:latin typeface="Calibri"/>
                        <a:ea typeface="Calibri"/>
                        <a:cs typeface="Times New Roman"/>
                      </a:endParaRPr>
                    </a:p>
                  </a:txBody>
                  <a:tcPr marL="68580" marR="68580" marT="0" marB="0"/>
                </a:tc>
                <a:tc>
                  <a:txBody>
                    <a:bodyPr/>
                    <a:lstStyle/>
                    <a:p>
                      <a:pPr indent="180340" algn="ctr">
                        <a:lnSpc>
                          <a:spcPct val="80000"/>
                        </a:lnSpc>
                        <a:spcAft>
                          <a:spcPts val="0"/>
                        </a:spcAft>
                      </a:pPr>
                      <a:r>
                        <a:rPr lang="ru-RU" sz="1600" kern="1200" dirty="0">
                          <a:effectLst/>
                        </a:rPr>
                        <a:t>2024-2027</a:t>
                      </a:r>
                      <a:endParaRPr lang="ru-RU" sz="16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153265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6526" y="377756"/>
            <a:ext cx="7552565" cy="422672"/>
          </a:xfrm>
        </p:spPr>
        <p:txBody>
          <a:bodyPr>
            <a:normAutofit fontScale="90000"/>
          </a:bodyPr>
          <a:lstStyle/>
          <a:p>
            <a:r>
              <a:rPr lang="ru-RU" dirty="0"/>
              <a:t>Модернизация </a:t>
            </a:r>
            <a:r>
              <a:rPr lang="ru-RU" dirty="0" smtClean="0"/>
              <a:t>независимых НПЗ</a:t>
            </a:r>
            <a:r>
              <a:rPr lang="ru-RU" dirty="0"/>
              <a:t/>
            </a:r>
            <a:br>
              <a:rPr lang="ru-RU" dirty="0"/>
            </a:br>
            <a:endParaRPr lang="ru-RU" dirty="0"/>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26</a:t>
            </a:fld>
            <a:endParaRPr lang="en-US"/>
          </a:p>
        </p:txBody>
      </p:sp>
      <p:graphicFrame>
        <p:nvGraphicFramePr>
          <p:cNvPr id="4" name="Таблица 3"/>
          <p:cNvGraphicFramePr>
            <a:graphicFrameLocks noGrp="1"/>
          </p:cNvGraphicFramePr>
          <p:nvPr>
            <p:extLst>
              <p:ext uri="{D42A27DB-BD31-4B8C-83A1-F6EECF244321}">
                <p14:modId xmlns:p14="http://schemas.microsoft.com/office/powerpoint/2010/main" val="2706365798"/>
              </p:ext>
            </p:extLst>
          </p:nvPr>
        </p:nvGraphicFramePr>
        <p:xfrm>
          <a:off x="179512" y="553928"/>
          <a:ext cx="8640959" cy="4437328"/>
        </p:xfrm>
        <a:graphic>
          <a:graphicData uri="http://schemas.openxmlformats.org/drawingml/2006/table">
            <a:tbl>
              <a:tblPr firstRow="1" bandRow="1">
                <a:tableStyleId>{5C22544A-7EE6-4342-B048-85BDC9FD1C3A}</a:tableStyleId>
              </a:tblPr>
              <a:tblGrid>
                <a:gridCol w="1944216"/>
                <a:gridCol w="5976664"/>
                <a:gridCol w="720079"/>
              </a:tblGrid>
              <a:tr h="288032">
                <a:tc>
                  <a:txBody>
                    <a:bodyPr/>
                    <a:lstStyle/>
                    <a:p>
                      <a:pPr indent="90170" algn="ctr">
                        <a:lnSpc>
                          <a:spcPct val="115000"/>
                        </a:lnSpc>
                        <a:spcAft>
                          <a:spcPts val="0"/>
                        </a:spcAft>
                      </a:pPr>
                      <a:r>
                        <a:rPr lang="ru-RU" sz="1400" kern="1200" dirty="0">
                          <a:effectLst/>
                        </a:rPr>
                        <a:t>НПЗ</a:t>
                      </a:r>
                      <a:endParaRPr lang="ru-RU" sz="1400" dirty="0">
                        <a:effectLst/>
                        <a:latin typeface="Calibri"/>
                        <a:ea typeface="Calibri"/>
                        <a:cs typeface="Times New Roman"/>
                      </a:endParaRPr>
                    </a:p>
                  </a:txBody>
                  <a:tcPr marL="68580" marR="68580" marT="0" marB="0"/>
                </a:tc>
                <a:tc>
                  <a:txBody>
                    <a:bodyPr/>
                    <a:lstStyle/>
                    <a:p>
                      <a:pPr marL="21590" algn="ctr">
                        <a:lnSpc>
                          <a:spcPct val="115000"/>
                        </a:lnSpc>
                        <a:spcAft>
                          <a:spcPts val="0"/>
                        </a:spcAft>
                      </a:pPr>
                      <a:r>
                        <a:rPr lang="ru-RU" sz="1400" kern="1200" dirty="0">
                          <a:effectLst/>
                        </a:rPr>
                        <a:t>Установки</a:t>
                      </a:r>
                      <a:endParaRPr lang="ru-RU" sz="1400" dirty="0">
                        <a:effectLst/>
                        <a:latin typeface="Calibri"/>
                        <a:ea typeface="Calibri"/>
                        <a:cs typeface="Times New Roman"/>
                      </a:endParaRPr>
                    </a:p>
                  </a:txBody>
                  <a:tcPr marL="68580" marR="68580" marT="0" marB="0"/>
                </a:tc>
                <a:tc>
                  <a:txBody>
                    <a:bodyPr/>
                    <a:lstStyle/>
                    <a:p>
                      <a:pPr marL="21590">
                        <a:lnSpc>
                          <a:spcPct val="115000"/>
                        </a:lnSpc>
                        <a:spcAft>
                          <a:spcPts val="0"/>
                        </a:spcAft>
                      </a:pPr>
                      <a:r>
                        <a:rPr lang="ru-RU" sz="1400" kern="1200" dirty="0" smtClean="0">
                          <a:effectLst/>
                        </a:rPr>
                        <a:t>Млн </a:t>
                      </a:r>
                      <a:r>
                        <a:rPr lang="ru-RU" sz="1400" kern="1200" dirty="0">
                          <a:effectLst/>
                        </a:rPr>
                        <a:t>т/год</a:t>
                      </a:r>
                      <a:endParaRPr lang="ru-RU" sz="1400" dirty="0">
                        <a:effectLst/>
                        <a:latin typeface="Calibri"/>
                        <a:ea typeface="Calibri"/>
                        <a:cs typeface="Times New Roman"/>
                      </a:endParaRPr>
                    </a:p>
                  </a:txBody>
                  <a:tcPr marL="68580" marR="68580" marT="0" marB="0"/>
                </a:tc>
              </a:tr>
              <a:tr h="420624">
                <a:tc>
                  <a:txBody>
                    <a:bodyPr/>
                    <a:lstStyle/>
                    <a:p>
                      <a:pPr indent="90170" algn="just">
                        <a:lnSpc>
                          <a:spcPct val="115000"/>
                        </a:lnSpc>
                        <a:spcAft>
                          <a:spcPts val="0"/>
                        </a:spcAft>
                      </a:pPr>
                      <a:r>
                        <a:rPr lang="ru-RU" sz="1400" kern="1200">
                          <a:effectLst/>
                        </a:rPr>
                        <a:t>АО «НефтеХимСервис»</a:t>
                      </a:r>
                      <a:endParaRPr lang="ru-RU" sz="1400">
                        <a:effectLst/>
                        <a:latin typeface="Calibri"/>
                        <a:ea typeface="Calibri"/>
                        <a:cs typeface="Times New Roman"/>
                      </a:endParaRPr>
                    </a:p>
                  </a:txBody>
                  <a:tcPr marL="68580" marR="68580" marT="0" marB="0"/>
                </a:tc>
                <a:tc>
                  <a:txBody>
                    <a:bodyPr/>
                    <a:lstStyle/>
                    <a:p>
                      <a:pPr marL="21590" algn="just">
                        <a:lnSpc>
                          <a:spcPct val="115000"/>
                        </a:lnSpc>
                        <a:spcAft>
                          <a:spcPts val="0"/>
                        </a:spcAft>
                      </a:pPr>
                      <a:r>
                        <a:rPr lang="ru-RU" sz="1400" kern="1200">
                          <a:effectLst/>
                        </a:rPr>
                        <a:t>Комплекс комбинированной установки по переработке прямогонных бензиновых фракций</a:t>
                      </a:r>
                      <a:endParaRPr lang="ru-RU" sz="1400">
                        <a:effectLst/>
                        <a:latin typeface="Calibri"/>
                        <a:ea typeface="Calibri"/>
                        <a:cs typeface="Times New Roman"/>
                      </a:endParaRPr>
                    </a:p>
                  </a:txBody>
                  <a:tcPr marL="68580" marR="68580" marT="0" marB="0"/>
                </a:tc>
                <a:tc>
                  <a:txBody>
                    <a:bodyPr/>
                    <a:lstStyle/>
                    <a:p>
                      <a:pPr indent="111125" algn="just">
                        <a:lnSpc>
                          <a:spcPct val="115000"/>
                        </a:lnSpc>
                        <a:spcAft>
                          <a:spcPts val="0"/>
                        </a:spcAft>
                      </a:pPr>
                      <a:r>
                        <a:rPr lang="ru-RU" sz="1400" kern="1200">
                          <a:effectLst/>
                        </a:rPr>
                        <a:t>3,0</a:t>
                      </a:r>
                      <a:endParaRPr lang="ru-RU" sz="1400">
                        <a:effectLst/>
                        <a:latin typeface="Calibri"/>
                        <a:ea typeface="Calibri"/>
                        <a:cs typeface="Times New Roman"/>
                      </a:endParaRPr>
                    </a:p>
                  </a:txBody>
                  <a:tcPr marL="68580" marR="68580" marT="0" marB="0"/>
                </a:tc>
              </a:tr>
              <a:tr h="630936">
                <a:tc>
                  <a:txBody>
                    <a:bodyPr/>
                    <a:lstStyle/>
                    <a:p>
                      <a:pPr indent="90170" algn="just">
                        <a:lnSpc>
                          <a:spcPct val="115000"/>
                        </a:lnSpc>
                        <a:spcAft>
                          <a:spcPts val="0"/>
                        </a:spcAft>
                      </a:pPr>
                      <a:r>
                        <a:rPr lang="ru-RU" sz="1400" kern="1200">
                          <a:effectLst/>
                        </a:rPr>
                        <a:t>АО «Новошахтинский</a:t>
                      </a:r>
                      <a:endParaRPr lang="ru-RU" sz="1400">
                        <a:effectLst/>
                      </a:endParaRPr>
                    </a:p>
                    <a:p>
                      <a:pPr indent="90170" algn="just">
                        <a:lnSpc>
                          <a:spcPct val="115000"/>
                        </a:lnSpc>
                        <a:spcAft>
                          <a:spcPts val="0"/>
                        </a:spcAft>
                      </a:pPr>
                      <a:r>
                        <a:rPr lang="ru-RU" sz="1400" kern="1200">
                          <a:effectLst/>
                        </a:rPr>
                        <a:t>завод нефтепродуктов»</a:t>
                      </a:r>
                      <a:endParaRPr lang="ru-RU" sz="1400">
                        <a:effectLst/>
                        <a:latin typeface="Calibri"/>
                        <a:ea typeface="Calibri"/>
                        <a:cs typeface="Times New Roman"/>
                      </a:endParaRPr>
                    </a:p>
                  </a:txBody>
                  <a:tcPr marL="68580" marR="68580" marT="0" marB="0"/>
                </a:tc>
                <a:tc>
                  <a:txBody>
                    <a:bodyPr/>
                    <a:lstStyle/>
                    <a:p>
                      <a:pPr marL="21590" algn="just">
                        <a:lnSpc>
                          <a:spcPct val="115000"/>
                        </a:lnSpc>
                        <a:spcAft>
                          <a:spcPts val="0"/>
                        </a:spcAft>
                      </a:pPr>
                      <a:r>
                        <a:rPr lang="ru-RU" sz="1400" kern="1200" dirty="0">
                          <a:effectLst/>
                        </a:rPr>
                        <a:t>Комбинированная установка производства автомобильных бензинов</a:t>
                      </a:r>
                      <a:r>
                        <a:rPr lang="ru-RU" sz="1400" kern="1200" dirty="0" smtClean="0">
                          <a:effectLst/>
                        </a:rPr>
                        <a:t>; Гидроочистка </a:t>
                      </a:r>
                      <a:r>
                        <a:rPr lang="ru-RU" sz="1400" kern="1200" dirty="0">
                          <a:effectLst/>
                        </a:rPr>
                        <a:t>средних дистиллятных фракций, Гидрокрекинг, Установка замедленного коксования</a:t>
                      </a:r>
                      <a:endParaRPr lang="ru-RU" sz="1400" dirty="0">
                        <a:effectLst/>
                        <a:latin typeface="Calibri"/>
                        <a:ea typeface="Calibri"/>
                        <a:cs typeface="Times New Roman"/>
                      </a:endParaRPr>
                    </a:p>
                  </a:txBody>
                  <a:tcPr marL="68580" marR="68580" marT="0" marB="0"/>
                </a:tc>
                <a:tc>
                  <a:txBody>
                    <a:bodyPr/>
                    <a:lstStyle/>
                    <a:p>
                      <a:pPr indent="111125" algn="just">
                        <a:lnSpc>
                          <a:spcPct val="115000"/>
                        </a:lnSpc>
                        <a:spcAft>
                          <a:spcPts val="0"/>
                        </a:spcAft>
                      </a:pPr>
                      <a:r>
                        <a:rPr lang="ru-RU" sz="1400" kern="1200">
                          <a:effectLst/>
                        </a:rPr>
                        <a:t>5,5</a:t>
                      </a:r>
                      <a:endParaRPr lang="ru-RU" sz="1400">
                        <a:effectLst/>
                        <a:latin typeface="Calibri"/>
                        <a:ea typeface="Calibri"/>
                        <a:cs typeface="Times New Roman"/>
                      </a:endParaRPr>
                    </a:p>
                  </a:txBody>
                  <a:tcPr marL="68580" marR="68580" marT="0" marB="0"/>
                </a:tc>
              </a:tr>
              <a:tr h="420624">
                <a:tc>
                  <a:txBody>
                    <a:bodyPr/>
                    <a:lstStyle/>
                    <a:p>
                      <a:pPr indent="90170" algn="just">
                        <a:lnSpc>
                          <a:spcPct val="115000"/>
                        </a:lnSpc>
                        <a:spcAft>
                          <a:spcPts val="0"/>
                        </a:spcAft>
                      </a:pPr>
                      <a:r>
                        <a:rPr lang="ru-RU" sz="1400" kern="1200">
                          <a:effectLst/>
                        </a:rPr>
                        <a:t>ООО «Афипский НПЗ»</a:t>
                      </a:r>
                      <a:endParaRPr lang="ru-RU" sz="1400">
                        <a:effectLst/>
                        <a:latin typeface="Calibri"/>
                        <a:ea typeface="Calibri"/>
                        <a:cs typeface="Times New Roman"/>
                      </a:endParaRPr>
                    </a:p>
                  </a:txBody>
                  <a:tcPr marL="68580" marR="68580" marT="0" marB="0"/>
                </a:tc>
                <a:tc>
                  <a:txBody>
                    <a:bodyPr/>
                    <a:lstStyle/>
                    <a:p>
                      <a:pPr marL="21590" algn="just">
                        <a:lnSpc>
                          <a:spcPct val="115000"/>
                        </a:lnSpc>
                        <a:spcAft>
                          <a:spcPts val="0"/>
                        </a:spcAft>
                      </a:pPr>
                      <a:r>
                        <a:rPr lang="ru-RU" sz="1400" kern="1200">
                          <a:effectLst/>
                        </a:rPr>
                        <a:t>Установка вакуумной перегонки мазута и висбрекинга гудрона; гидрокрекинг</a:t>
                      </a:r>
                      <a:endParaRPr lang="ru-RU" sz="1400">
                        <a:effectLst/>
                        <a:latin typeface="Calibri"/>
                        <a:ea typeface="Calibri"/>
                        <a:cs typeface="Times New Roman"/>
                      </a:endParaRPr>
                    </a:p>
                  </a:txBody>
                  <a:tcPr marL="68580" marR="68580" marT="0" marB="0"/>
                </a:tc>
                <a:tc>
                  <a:txBody>
                    <a:bodyPr/>
                    <a:lstStyle/>
                    <a:p>
                      <a:pPr indent="111125" algn="just">
                        <a:lnSpc>
                          <a:spcPct val="115000"/>
                        </a:lnSpc>
                        <a:spcAft>
                          <a:spcPts val="0"/>
                        </a:spcAft>
                      </a:pPr>
                      <a:r>
                        <a:rPr lang="ru-RU" sz="1400" kern="1200">
                          <a:effectLst/>
                        </a:rPr>
                        <a:t>5,4</a:t>
                      </a:r>
                      <a:endParaRPr lang="ru-RU" sz="1400">
                        <a:effectLst/>
                        <a:latin typeface="Calibri"/>
                        <a:ea typeface="Calibri"/>
                        <a:cs typeface="Times New Roman"/>
                      </a:endParaRPr>
                    </a:p>
                  </a:txBody>
                  <a:tcPr marL="68580" marR="68580" marT="0" marB="0"/>
                </a:tc>
              </a:tr>
              <a:tr h="470434">
                <a:tc>
                  <a:txBody>
                    <a:bodyPr/>
                    <a:lstStyle/>
                    <a:p>
                      <a:pPr indent="90170" algn="just">
                        <a:lnSpc>
                          <a:spcPct val="115000"/>
                        </a:lnSpc>
                        <a:spcAft>
                          <a:spcPts val="0"/>
                        </a:spcAft>
                      </a:pPr>
                      <a:r>
                        <a:rPr lang="ru-RU" sz="1400" kern="1200" dirty="0">
                          <a:effectLst/>
                        </a:rPr>
                        <a:t>ПАО </a:t>
                      </a:r>
                      <a:r>
                        <a:rPr lang="ru-RU" sz="1400" kern="1200" dirty="0" smtClean="0">
                          <a:effectLst/>
                        </a:rPr>
                        <a:t>«</a:t>
                      </a:r>
                      <a:r>
                        <a:rPr lang="ru-RU" sz="1400" kern="1200" dirty="0">
                          <a:effectLst/>
                        </a:rPr>
                        <a:t>Орскнефтеоргсинтез»</a:t>
                      </a:r>
                      <a:endParaRPr lang="ru-RU" sz="1400" dirty="0">
                        <a:effectLst/>
                        <a:latin typeface="Calibri"/>
                        <a:ea typeface="Calibri"/>
                        <a:cs typeface="Times New Roman"/>
                      </a:endParaRPr>
                    </a:p>
                  </a:txBody>
                  <a:tcPr marL="68580" marR="68580" marT="0" marB="0"/>
                </a:tc>
                <a:tc>
                  <a:txBody>
                    <a:bodyPr/>
                    <a:lstStyle/>
                    <a:p>
                      <a:pPr marL="21590" algn="just">
                        <a:lnSpc>
                          <a:spcPct val="115000"/>
                        </a:lnSpc>
                        <a:spcAft>
                          <a:spcPts val="0"/>
                        </a:spcAft>
                      </a:pPr>
                      <a:r>
                        <a:rPr lang="ru-RU" sz="1400" kern="1200">
                          <a:effectLst/>
                        </a:rPr>
                        <a:t>Установка замедленного коксования, гидроочистка бензиновых и дизельных фракций с блоком подготовки водорода</a:t>
                      </a:r>
                      <a:endParaRPr lang="ru-RU" sz="1400">
                        <a:effectLst/>
                        <a:latin typeface="Calibri"/>
                        <a:ea typeface="Calibri"/>
                        <a:cs typeface="Times New Roman"/>
                      </a:endParaRPr>
                    </a:p>
                  </a:txBody>
                  <a:tcPr marL="68580" marR="68580" marT="0" marB="0"/>
                </a:tc>
                <a:tc>
                  <a:txBody>
                    <a:bodyPr/>
                    <a:lstStyle/>
                    <a:p>
                      <a:pPr indent="111125" algn="just">
                        <a:lnSpc>
                          <a:spcPct val="115000"/>
                        </a:lnSpc>
                        <a:spcAft>
                          <a:spcPts val="0"/>
                        </a:spcAft>
                      </a:pPr>
                      <a:r>
                        <a:rPr lang="ru-RU" sz="1400" kern="1200">
                          <a:effectLst/>
                        </a:rPr>
                        <a:t>4,8</a:t>
                      </a:r>
                      <a:endParaRPr lang="ru-RU" sz="1400">
                        <a:effectLst/>
                        <a:latin typeface="Calibri"/>
                        <a:ea typeface="Calibri"/>
                        <a:cs typeface="Times New Roman"/>
                      </a:endParaRPr>
                    </a:p>
                  </a:txBody>
                  <a:tcPr marL="68580" marR="68580" marT="0" marB="0"/>
                </a:tc>
              </a:tr>
              <a:tr h="1002232">
                <a:tc>
                  <a:txBody>
                    <a:bodyPr/>
                    <a:lstStyle/>
                    <a:p>
                      <a:pPr indent="90170" algn="just">
                        <a:lnSpc>
                          <a:spcPct val="115000"/>
                        </a:lnSpc>
                        <a:spcAft>
                          <a:spcPts val="0"/>
                        </a:spcAft>
                      </a:pPr>
                      <a:r>
                        <a:rPr lang="ru-RU" sz="1400" kern="1200" dirty="0">
                          <a:effectLst/>
                        </a:rPr>
                        <a:t>АО </a:t>
                      </a:r>
                      <a:endParaRPr lang="ru-RU" sz="1400" kern="1200" dirty="0" smtClean="0">
                        <a:effectLst/>
                      </a:endParaRPr>
                    </a:p>
                    <a:p>
                      <a:pPr indent="90170" algn="just">
                        <a:lnSpc>
                          <a:spcPct val="115000"/>
                        </a:lnSpc>
                        <a:spcAft>
                          <a:spcPts val="0"/>
                        </a:spcAft>
                      </a:pPr>
                      <a:r>
                        <a:rPr lang="ru-RU" sz="1400" kern="1200" dirty="0" smtClean="0">
                          <a:effectLst/>
                        </a:rPr>
                        <a:t>«</a:t>
                      </a:r>
                      <a:r>
                        <a:rPr lang="ru-RU" sz="1400" kern="1200" dirty="0" err="1">
                          <a:effectLst/>
                        </a:rPr>
                        <a:t>Антипинский</a:t>
                      </a:r>
                      <a:r>
                        <a:rPr lang="ru-RU" sz="1400" kern="1200" dirty="0">
                          <a:effectLst/>
                        </a:rPr>
                        <a:t> НПЗ»</a:t>
                      </a:r>
                      <a:endParaRPr lang="ru-RU" sz="1400" dirty="0">
                        <a:effectLst/>
                        <a:latin typeface="Calibri"/>
                        <a:ea typeface="Calibri"/>
                        <a:cs typeface="Times New Roman"/>
                      </a:endParaRPr>
                    </a:p>
                  </a:txBody>
                  <a:tcPr marL="68580" marR="68580" marT="0" marB="0"/>
                </a:tc>
                <a:tc>
                  <a:txBody>
                    <a:bodyPr/>
                    <a:lstStyle/>
                    <a:p>
                      <a:pPr marL="21590" algn="just">
                        <a:lnSpc>
                          <a:spcPct val="115000"/>
                        </a:lnSpc>
                        <a:spcAft>
                          <a:spcPts val="0"/>
                        </a:spcAft>
                      </a:pPr>
                      <a:r>
                        <a:rPr lang="ru-RU" sz="1400" kern="1200">
                          <a:effectLst/>
                        </a:rPr>
                        <a:t>ЭЛОУ-АТ-3, гидроочистка дизельного топлива (ГО-1, ГО-2), производство водорода, сера, вакуумная перегонка мазута, Установка замедленного коксования, комбинированная установка производства высокооктановых бензинов  (гидроочистка бензина, риформинг НРК, изомеризация)</a:t>
                      </a:r>
                      <a:endParaRPr lang="ru-RU" sz="1400">
                        <a:effectLst/>
                        <a:latin typeface="Calibri"/>
                        <a:ea typeface="Calibri"/>
                        <a:cs typeface="Times New Roman"/>
                      </a:endParaRPr>
                    </a:p>
                  </a:txBody>
                  <a:tcPr marL="68580" marR="68580" marT="0" marB="0"/>
                </a:tc>
                <a:tc>
                  <a:txBody>
                    <a:bodyPr/>
                    <a:lstStyle/>
                    <a:p>
                      <a:pPr indent="111125" algn="just">
                        <a:lnSpc>
                          <a:spcPct val="115000"/>
                        </a:lnSpc>
                        <a:spcAft>
                          <a:spcPts val="0"/>
                        </a:spcAft>
                      </a:pPr>
                      <a:r>
                        <a:rPr lang="ru-RU" sz="1400" kern="1200">
                          <a:effectLst/>
                        </a:rPr>
                        <a:t>4,9</a:t>
                      </a:r>
                      <a:endParaRPr lang="ru-RU" sz="1400">
                        <a:effectLst/>
                        <a:latin typeface="Calibri"/>
                        <a:ea typeface="Calibri"/>
                        <a:cs typeface="Times New Roman"/>
                      </a:endParaRPr>
                    </a:p>
                  </a:txBody>
                  <a:tcPr marL="68580" marR="68580" marT="0" marB="0"/>
                </a:tc>
              </a:tr>
              <a:tr h="219461">
                <a:tc>
                  <a:txBody>
                    <a:bodyPr/>
                    <a:lstStyle/>
                    <a:p>
                      <a:pPr indent="90170" algn="just">
                        <a:lnSpc>
                          <a:spcPct val="115000"/>
                        </a:lnSpc>
                        <a:spcAft>
                          <a:spcPts val="0"/>
                        </a:spcAft>
                      </a:pPr>
                      <a:r>
                        <a:rPr lang="ru-RU" sz="1400" kern="1200">
                          <a:effectLst/>
                        </a:rPr>
                        <a:t>ООО «Ильский НПЗ»</a:t>
                      </a:r>
                      <a:endParaRPr lang="ru-RU" sz="1400">
                        <a:effectLst/>
                        <a:latin typeface="Calibri"/>
                        <a:ea typeface="Calibri"/>
                        <a:cs typeface="Times New Roman"/>
                      </a:endParaRPr>
                    </a:p>
                  </a:txBody>
                  <a:tcPr marL="68580" marR="68580" marT="0" marB="0"/>
                </a:tc>
                <a:tc>
                  <a:txBody>
                    <a:bodyPr/>
                    <a:lstStyle/>
                    <a:p>
                      <a:pPr marL="21590" algn="just">
                        <a:lnSpc>
                          <a:spcPct val="115000"/>
                        </a:lnSpc>
                        <a:spcAft>
                          <a:spcPts val="0"/>
                        </a:spcAft>
                      </a:pPr>
                      <a:r>
                        <a:rPr lang="ru-RU" sz="1400" kern="1200">
                          <a:effectLst/>
                        </a:rPr>
                        <a:t>Установка риформинга ЛК-1500БК</a:t>
                      </a:r>
                      <a:endParaRPr lang="ru-RU" sz="1400">
                        <a:effectLst/>
                        <a:latin typeface="Calibri"/>
                        <a:ea typeface="Calibri"/>
                        <a:cs typeface="Times New Roman"/>
                      </a:endParaRPr>
                    </a:p>
                  </a:txBody>
                  <a:tcPr marL="68580" marR="68580" marT="0" marB="0"/>
                </a:tc>
                <a:tc>
                  <a:txBody>
                    <a:bodyPr/>
                    <a:lstStyle/>
                    <a:p>
                      <a:pPr indent="111125" algn="just">
                        <a:lnSpc>
                          <a:spcPct val="115000"/>
                        </a:lnSpc>
                        <a:spcAft>
                          <a:spcPts val="0"/>
                        </a:spcAft>
                      </a:pPr>
                      <a:r>
                        <a:rPr lang="ru-RU" sz="1400" kern="1200">
                          <a:effectLst/>
                        </a:rPr>
                        <a:t>3,0</a:t>
                      </a:r>
                      <a:endParaRPr lang="ru-RU" sz="1400">
                        <a:effectLst/>
                        <a:latin typeface="Calibri"/>
                        <a:ea typeface="Calibri"/>
                        <a:cs typeface="Times New Roman"/>
                      </a:endParaRPr>
                    </a:p>
                  </a:txBody>
                  <a:tcPr marL="68580" marR="68580" marT="0" marB="0"/>
                </a:tc>
              </a:tr>
              <a:tr h="474716">
                <a:tc>
                  <a:txBody>
                    <a:bodyPr/>
                    <a:lstStyle/>
                    <a:p>
                      <a:pPr indent="90170" algn="just">
                        <a:lnSpc>
                          <a:spcPct val="115000"/>
                        </a:lnSpc>
                        <a:spcAft>
                          <a:spcPts val="0"/>
                        </a:spcAft>
                      </a:pPr>
                      <a:r>
                        <a:rPr lang="ru-RU" sz="1400" kern="1200">
                          <a:effectLst/>
                        </a:rPr>
                        <a:t>ООО «Славянск-Эко»</a:t>
                      </a:r>
                      <a:endParaRPr lang="ru-RU" sz="1400">
                        <a:effectLst/>
                        <a:latin typeface="Calibri"/>
                        <a:ea typeface="Calibri"/>
                        <a:cs typeface="Times New Roman"/>
                      </a:endParaRPr>
                    </a:p>
                  </a:txBody>
                  <a:tcPr marL="68580" marR="68580" marT="0" marB="0"/>
                </a:tc>
                <a:tc>
                  <a:txBody>
                    <a:bodyPr/>
                    <a:lstStyle/>
                    <a:p>
                      <a:pPr marL="21590" algn="just">
                        <a:lnSpc>
                          <a:spcPct val="115000"/>
                        </a:lnSpc>
                        <a:spcAft>
                          <a:spcPts val="0"/>
                        </a:spcAft>
                      </a:pPr>
                      <a:r>
                        <a:rPr lang="ru-RU" sz="1400" kern="1200" dirty="0">
                          <a:effectLst/>
                        </a:rPr>
                        <a:t>Гидроочистка бензина, риформинг, изомеризация</a:t>
                      </a:r>
                      <a:r>
                        <a:rPr lang="ru-RU" sz="1400" kern="1200" dirty="0" smtClean="0">
                          <a:effectLst/>
                        </a:rPr>
                        <a:t>; Гидроочистка </a:t>
                      </a:r>
                      <a:r>
                        <a:rPr lang="ru-RU" sz="1400" kern="1200" dirty="0">
                          <a:effectLst/>
                        </a:rPr>
                        <a:t>дизельного топлива, установка производства синтез-газа.</a:t>
                      </a:r>
                      <a:endParaRPr lang="ru-RU" sz="1400" dirty="0">
                        <a:effectLst/>
                        <a:latin typeface="Calibri"/>
                        <a:ea typeface="Calibri"/>
                        <a:cs typeface="Times New Roman"/>
                      </a:endParaRPr>
                    </a:p>
                  </a:txBody>
                  <a:tcPr marL="68580" marR="68580" marT="0" marB="0"/>
                </a:tc>
                <a:tc>
                  <a:txBody>
                    <a:bodyPr/>
                    <a:lstStyle/>
                    <a:p>
                      <a:pPr indent="111125" algn="just">
                        <a:lnSpc>
                          <a:spcPct val="115000"/>
                        </a:lnSpc>
                        <a:spcAft>
                          <a:spcPts val="0"/>
                        </a:spcAft>
                      </a:pPr>
                      <a:r>
                        <a:rPr lang="ru-RU" sz="1400" kern="1200" dirty="0">
                          <a:effectLst/>
                        </a:rPr>
                        <a:t>3,3</a:t>
                      </a:r>
                      <a:endParaRPr lang="ru-RU" sz="14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4030131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A4F29382-848F-494E-8822-57D052203B74}" type="slidenum">
              <a:rPr lang="en-US" smtClean="0"/>
              <a:pPr>
                <a:defRPr/>
              </a:pPr>
              <a:t>27</a:t>
            </a:fld>
            <a:endParaRPr lang="en-US"/>
          </a:p>
        </p:txBody>
      </p:sp>
      <p:graphicFrame>
        <p:nvGraphicFramePr>
          <p:cNvPr id="3" name="Таблица 2"/>
          <p:cNvGraphicFramePr>
            <a:graphicFrameLocks noGrp="1"/>
          </p:cNvGraphicFramePr>
          <p:nvPr>
            <p:extLst>
              <p:ext uri="{D42A27DB-BD31-4B8C-83A1-F6EECF244321}">
                <p14:modId xmlns:p14="http://schemas.microsoft.com/office/powerpoint/2010/main" val="753653550"/>
              </p:ext>
            </p:extLst>
          </p:nvPr>
        </p:nvGraphicFramePr>
        <p:xfrm>
          <a:off x="1475656" y="104444"/>
          <a:ext cx="6120681" cy="5056742"/>
        </p:xfrm>
        <a:graphic>
          <a:graphicData uri="http://schemas.openxmlformats.org/drawingml/2006/table">
            <a:tbl>
              <a:tblPr/>
              <a:tblGrid>
                <a:gridCol w="2040227"/>
                <a:gridCol w="2040227"/>
                <a:gridCol w="2040227"/>
              </a:tblGrid>
              <a:tr h="281946">
                <a:tc>
                  <a:txBody>
                    <a:bodyPr/>
                    <a:lstStyle/>
                    <a:p>
                      <a:pPr algn="ctr"/>
                      <a:r>
                        <a:rPr lang="ru-RU" sz="800" dirty="0">
                          <a:effectLst/>
                        </a:rPr>
                        <a:t>Федеральный округ</a:t>
                      </a:r>
                    </a:p>
                  </a:txBody>
                  <a:tcPr marL="33683" marR="33683" marT="12631" marB="12631" anchor="ctr">
                    <a:lnL>
                      <a:noFill/>
                    </a:lnL>
                    <a:lnR>
                      <a:noFill/>
                    </a:lnR>
                    <a:lnT>
                      <a:noFill/>
                    </a:lnT>
                    <a:lnB>
                      <a:noFill/>
                    </a:lnB>
                  </a:tcPr>
                </a:tc>
                <a:tc>
                  <a:txBody>
                    <a:bodyPr/>
                    <a:lstStyle/>
                    <a:p>
                      <a:pPr algn="ctr"/>
                      <a:r>
                        <a:rPr lang="ru-RU" sz="800">
                          <a:effectLst/>
                        </a:rPr>
                        <a:t>Регион</a:t>
                      </a:r>
                    </a:p>
                  </a:txBody>
                  <a:tcPr marL="33683" marR="33683" marT="12631" marB="12631" anchor="ctr">
                    <a:lnL>
                      <a:noFill/>
                    </a:lnL>
                    <a:lnR>
                      <a:noFill/>
                    </a:lnR>
                    <a:lnT>
                      <a:noFill/>
                    </a:lnT>
                    <a:lnB>
                      <a:noFill/>
                    </a:lnB>
                  </a:tcPr>
                </a:tc>
                <a:tc>
                  <a:txBody>
                    <a:bodyPr/>
                    <a:lstStyle/>
                    <a:p>
                      <a:pPr algn="ctr"/>
                      <a:r>
                        <a:rPr lang="ru-RU" sz="800">
                          <a:effectLst/>
                        </a:rPr>
                        <a:t>Мощности по переработке</a:t>
                      </a:r>
                      <a:br>
                        <a:rPr lang="ru-RU" sz="800">
                          <a:effectLst/>
                        </a:rPr>
                      </a:br>
                      <a:r>
                        <a:rPr lang="ru-RU" sz="800">
                          <a:effectLst/>
                        </a:rPr>
                        <a:t>(млн. тонн)/кол-во НПЗ</a:t>
                      </a:r>
                    </a:p>
                  </a:txBody>
                  <a:tcPr marL="33683" marR="33683" marT="12631" marB="12631" anchor="ctr">
                    <a:lnL>
                      <a:noFill/>
                    </a:lnL>
                    <a:lnR>
                      <a:noFill/>
                    </a:lnR>
                    <a:lnT>
                      <a:noFill/>
                    </a:lnT>
                    <a:lnB>
                      <a:noFill/>
                    </a:lnB>
                  </a:tcPr>
                </a:tc>
              </a:tr>
              <a:tr h="196914">
                <a:tc rowSpan="9">
                  <a:txBody>
                    <a:bodyPr/>
                    <a:lstStyle/>
                    <a:p>
                      <a:r>
                        <a:rPr lang="ru-RU" sz="900" u="none" strike="noStrike" dirty="0">
                          <a:solidFill>
                            <a:srgbClr val="0645AD"/>
                          </a:solidFill>
                          <a:effectLst/>
                          <a:hlinkClick r:id="rId2" tooltip="Приволжский ФО"/>
                        </a:rPr>
                        <a:t>Привол</a:t>
                      </a:r>
                      <a:r>
                        <a:rPr lang="ru-RU" sz="900" u="none" strike="noStrike" dirty="0">
                          <a:solidFill>
                            <a:schemeClr val="tx1"/>
                          </a:solidFill>
                          <a:effectLst/>
                          <a:hlinkClick r:id="rId2" tooltip="Приволжский ФО"/>
                        </a:rPr>
                        <a:t>ж</a:t>
                      </a:r>
                      <a:r>
                        <a:rPr lang="ru-RU" sz="900" u="none" strike="noStrike" dirty="0">
                          <a:solidFill>
                            <a:srgbClr val="0645AD"/>
                          </a:solidFill>
                          <a:effectLst/>
                          <a:hlinkClick r:id="rId2" tooltip="Приволжский ФО"/>
                        </a:rPr>
                        <a:t>ский ФО</a:t>
                      </a:r>
                      <a:endParaRPr lang="ru-RU" sz="900" dirty="0">
                        <a:effectLst/>
                      </a:endParaRPr>
                    </a:p>
                  </a:txBody>
                  <a:tcPr marL="33683" marR="33683" marT="12631" marB="12631" anchor="ctr">
                    <a:lnL>
                      <a:noFill/>
                    </a:lnL>
                    <a:lnR>
                      <a:noFill/>
                    </a:lnR>
                    <a:lnT>
                      <a:noFill/>
                    </a:lnT>
                    <a:lnB>
                      <a:noFill/>
                    </a:lnB>
                  </a:tcPr>
                </a:tc>
                <a:tc>
                  <a:txBody>
                    <a:bodyPr/>
                    <a:lstStyle/>
                    <a:p>
                      <a:r>
                        <a:rPr lang="ru-RU" sz="800" u="none" strike="noStrike" dirty="0">
                          <a:solidFill>
                            <a:schemeClr val="tx1"/>
                          </a:solidFill>
                          <a:effectLst/>
                          <a:hlinkClick r:id="rId3" tooltip="Республика Башкортостан"/>
                        </a:rPr>
                        <a:t>Республика Башкортостан</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a:effectLst/>
                        </a:rPr>
                        <a:t>34.1/4</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4" tooltip="Самарская область"/>
                        </a:rPr>
                        <a:t>Самарская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a:effectLst/>
                        </a:rPr>
                        <a:t>22.4/4</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5" tooltip="Республика Татарстан"/>
                        </a:rPr>
                        <a:t>Республика Татарстан</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a:effectLst/>
                        </a:rPr>
                        <a:t>17/2</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6" tooltip="Нижегородская область"/>
                        </a:rPr>
                        <a:t>Нижегородская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17/1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7" tooltip="Пермская область"/>
                        </a:rPr>
                        <a:t>Пермская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a:effectLst/>
                        </a:rPr>
                        <a:t>13.1/1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8" tooltip="Саратовская область"/>
                        </a:rPr>
                        <a:t>Саратовская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7/1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9" tooltip="Оренбургская область"/>
                        </a:rPr>
                        <a:t>Оренбургская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6.6/1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10" tooltip="Республика Марий Эл"/>
                        </a:rPr>
                        <a:t>Республика Марий Эл</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1.44/1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i="1" u="none" dirty="0">
                          <a:solidFill>
                            <a:schemeClr val="tx1"/>
                          </a:solidFill>
                          <a:effectLst/>
                        </a:rPr>
                        <a:t>Итого:</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118.64/15</a:t>
                      </a:r>
                    </a:p>
                  </a:txBody>
                  <a:tcPr marL="33683" marR="33683" marT="12631" marB="12631" anchor="ctr">
                    <a:lnL>
                      <a:noFill/>
                    </a:lnL>
                    <a:lnR>
                      <a:noFill/>
                    </a:lnR>
                    <a:lnT>
                      <a:noFill/>
                    </a:lnT>
                    <a:lnB>
                      <a:noFill/>
                    </a:lnB>
                  </a:tcPr>
                </a:tc>
              </a:tr>
              <a:tr h="137401">
                <a:tc rowSpan="4">
                  <a:txBody>
                    <a:bodyPr/>
                    <a:lstStyle/>
                    <a:p>
                      <a:r>
                        <a:rPr lang="ru-RU" sz="900" u="none" strike="noStrike" dirty="0">
                          <a:solidFill>
                            <a:srgbClr val="0645AD"/>
                          </a:solidFill>
                          <a:effectLst/>
                          <a:hlinkClick r:id="rId11" tooltip="Центральный ФО"/>
                        </a:rPr>
                        <a:t>Центральный ФО</a:t>
                      </a:r>
                      <a:endParaRPr lang="ru-RU" sz="900" dirty="0">
                        <a:effectLst/>
                      </a:endParaRPr>
                    </a:p>
                  </a:txBody>
                  <a:tcPr marL="33683" marR="33683" marT="12631" marB="12631" anchor="ctr">
                    <a:lnL>
                      <a:noFill/>
                    </a:lnL>
                    <a:lnR>
                      <a:noFill/>
                    </a:lnR>
                    <a:lnT>
                      <a:noFill/>
                    </a:lnT>
                    <a:lnB>
                      <a:noFill/>
                    </a:lnB>
                  </a:tcPr>
                </a:tc>
                <a:tc>
                  <a:txBody>
                    <a:bodyPr/>
                    <a:lstStyle/>
                    <a:p>
                      <a:r>
                        <a:rPr lang="ru-RU" sz="700" u="none" strike="noStrike" dirty="0">
                          <a:solidFill>
                            <a:schemeClr val="tx1"/>
                          </a:solidFill>
                          <a:effectLst/>
                          <a:hlinkClick r:id="rId12" tooltip="Рязанская область"/>
                        </a:rPr>
                        <a:t>Рязанская</a:t>
                      </a:r>
                      <a:r>
                        <a:rPr lang="ru-RU" sz="800" u="none" strike="noStrike" dirty="0">
                          <a:solidFill>
                            <a:schemeClr val="tx1"/>
                          </a:solidFill>
                          <a:effectLst/>
                          <a:hlinkClick r:id="rId12" tooltip="Рязанская область"/>
                        </a:rPr>
                        <a:t>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a:effectLst/>
                        </a:rPr>
                        <a:t>17.1/1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13" tooltip="Ярославская область"/>
                        </a:rPr>
                        <a:t>Ярославская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15.72/1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14" tooltip="Москва"/>
                        </a:rPr>
                        <a:t>Москва</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10.5/1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i="1" u="none" dirty="0">
                          <a:solidFill>
                            <a:schemeClr val="tx1"/>
                          </a:solidFill>
                          <a:effectLst/>
                        </a:rPr>
                        <a:t>Итого:</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43.32/3</a:t>
                      </a:r>
                    </a:p>
                  </a:txBody>
                  <a:tcPr marL="33683" marR="33683" marT="12631" marB="12631" anchor="ctr">
                    <a:lnL>
                      <a:noFill/>
                    </a:lnL>
                    <a:lnR>
                      <a:noFill/>
                    </a:lnR>
                    <a:lnT>
                      <a:noFill/>
                    </a:lnT>
                    <a:lnB>
                      <a:noFill/>
                    </a:lnB>
                  </a:tcPr>
                </a:tc>
              </a:tr>
              <a:tr h="137401">
                <a:tc rowSpan="5">
                  <a:txBody>
                    <a:bodyPr/>
                    <a:lstStyle/>
                    <a:p>
                      <a:r>
                        <a:rPr lang="ru-RU" sz="900" u="none" strike="noStrike" dirty="0">
                          <a:solidFill>
                            <a:srgbClr val="0645AD"/>
                          </a:solidFill>
                          <a:effectLst/>
                          <a:hlinkClick r:id="rId15" tooltip="Сибирский ФО"/>
                        </a:rPr>
                        <a:t>Сибирский ФО</a:t>
                      </a:r>
                      <a:endParaRPr lang="ru-RU" sz="900" dirty="0">
                        <a:effectLst/>
                      </a:endParaRPr>
                    </a:p>
                  </a:txBody>
                  <a:tcPr marL="33683" marR="33683" marT="12631" marB="12631" anchor="ctr">
                    <a:lnL>
                      <a:noFill/>
                    </a:lnL>
                    <a:lnR>
                      <a:noFill/>
                    </a:lnR>
                    <a:lnT>
                      <a:noFill/>
                    </a:lnT>
                    <a:lnB>
                      <a:noFill/>
                    </a:lnB>
                  </a:tcPr>
                </a:tc>
                <a:tc>
                  <a:txBody>
                    <a:bodyPr/>
                    <a:lstStyle/>
                    <a:p>
                      <a:r>
                        <a:rPr lang="ru-RU" sz="800" u="none" strike="noStrike" dirty="0">
                          <a:solidFill>
                            <a:schemeClr val="tx1"/>
                          </a:solidFill>
                          <a:effectLst/>
                          <a:hlinkClick r:id="rId16" tooltip="Омская область"/>
                        </a:rPr>
                        <a:t>Омская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21/1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17" tooltip="Иркутская область"/>
                        </a:rPr>
                        <a:t>Иркутская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10.2/1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18" tooltip="Красноярский край"/>
                        </a:rPr>
                        <a:t>Красноярский край</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7.5/1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19" tooltip="Кемеровская область"/>
                        </a:rPr>
                        <a:t>Кемеровская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4.97/3</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i="1" u="none" dirty="0">
                          <a:solidFill>
                            <a:schemeClr val="tx1"/>
                          </a:solidFill>
                          <a:effectLst/>
                        </a:rPr>
                        <a:t>Итого:</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43.67/6</a:t>
                      </a:r>
                    </a:p>
                  </a:txBody>
                  <a:tcPr marL="33683" marR="33683" marT="12631" marB="12631" anchor="ctr">
                    <a:lnL>
                      <a:noFill/>
                    </a:lnL>
                    <a:lnR>
                      <a:noFill/>
                    </a:lnR>
                    <a:lnT>
                      <a:noFill/>
                    </a:lnT>
                    <a:lnB>
                      <a:noFill/>
                    </a:lnB>
                  </a:tcPr>
                </a:tc>
              </a:tr>
              <a:tr h="137401">
                <a:tc rowSpan="5">
                  <a:txBody>
                    <a:bodyPr/>
                    <a:lstStyle/>
                    <a:p>
                      <a:r>
                        <a:rPr lang="ru-RU" sz="900" u="none" strike="noStrike" dirty="0">
                          <a:solidFill>
                            <a:srgbClr val="0645AD"/>
                          </a:solidFill>
                          <a:effectLst/>
                          <a:hlinkClick r:id="rId20" tooltip="Южный ФО"/>
                        </a:rPr>
                        <a:t>Южный ФО</a:t>
                      </a:r>
                      <a:endParaRPr lang="ru-RU" sz="900" dirty="0">
                        <a:effectLst/>
                      </a:endParaRPr>
                    </a:p>
                  </a:txBody>
                  <a:tcPr marL="33683" marR="33683" marT="12631" marB="12631" anchor="ctr">
                    <a:lnL>
                      <a:noFill/>
                    </a:lnL>
                    <a:lnR>
                      <a:noFill/>
                    </a:lnR>
                    <a:lnT>
                      <a:noFill/>
                    </a:lnT>
                    <a:lnB>
                      <a:noFill/>
                    </a:lnB>
                  </a:tcPr>
                </a:tc>
                <a:tc>
                  <a:txBody>
                    <a:bodyPr/>
                    <a:lstStyle/>
                    <a:p>
                      <a:r>
                        <a:rPr lang="ru-RU" sz="800" u="none" strike="noStrike" dirty="0">
                          <a:solidFill>
                            <a:schemeClr val="tx1"/>
                          </a:solidFill>
                          <a:effectLst/>
                          <a:hlinkClick r:id="rId21" tooltip="Краснодарский край"/>
                        </a:rPr>
                        <a:t>Краснодарский край</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29.74/5</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22" tooltip="Волгоградская область"/>
                        </a:rPr>
                        <a:t>Волгоградская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14.5/1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23" tooltip="Ростовская область"/>
                        </a:rPr>
                        <a:t>Ростовская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5/1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24" tooltip="Астраханская область"/>
                        </a:rPr>
                        <a:t>Астраханская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3.3/1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i="1" u="none" dirty="0">
                          <a:solidFill>
                            <a:schemeClr val="tx1"/>
                          </a:solidFill>
                          <a:effectLst/>
                        </a:rPr>
                        <a:t>Итого:</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52.54/8</a:t>
                      </a:r>
                    </a:p>
                  </a:txBody>
                  <a:tcPr marL="33683" marR="33683" marT="12631" marB="12631" anchor="ctr">
                    <a:lnL>
                      <a:noFill/>
                    </a:lnL>
                    <a:lnR>
                      <a:noFill/>
                    </a:lnR>
                    <a:lnT>
                      <a:noFill/>
                    </a:lnT>
                    <a:lnB>
                      <a:noFill/>
                    </a:lnB>
                  </a:tcPr>
                </a:tc>
              </a:tr>
              <a:tr h="137401">
                <a:tc rowSpan="3">
                  <a:txBody>
                    <a:bodyPr/>
                    <a:lstStyle/>
                    <a:p>
                      <a:r>
                        <a:rPr lang="ru-RU" sz="900" u="none" strike="noStrike" dirty="0">
                          <a:solidFill>
                            <a:srgbClr val="0645AD"/>
                          </a:solidFill>
                          <a:effectLst/>
                          <a:hlinkClick r:id="rId25" tooltip="Северо-Западный ФО"/>
                        </a:rPr>
                        <a:t>Северо-Западный ФО</a:t>
                      </a:r>
                      <a:endParaRPr lang="ru-RU" sz="900" dirty="0">
                        <a:effectLst/>
                      </a:endParaRPr>
                    </a:p>
                  </a:txBody>
                  <a:tcPr marL="33683" marR="33683" marT="12631" marB="12631" anchor="ctr">
                    <a:lnL>
                      <a:noFill/>
                    </a:lnL>
                    <a:lnR>
                      <a:noFill/>
                    </a:lnR>
                    <a:lnT>
                      <a:noFill/>
                    </a:lnT>
                    <a:lnB>
                      <a:noFill/>
                    </a:lnB>
                  </a:tcPr>
                </a:tc>
                <a:tc>
                  <a:txBody>
                    <a:bodyPr/>
                    <a:lstStyle/>
                    <a:p>
                      <a:r>
                        <a:rPr lang="ru-RU" sz="800" u="none" strike="noStrike" dirty="0">
                          <a:solidFill>
                            <a:schemeClr val="tx1"/>
                          </a:solidFill>
                          <a:effectLst/>
                          <a:hlinkClick r:id="rId26" tooltip="Ленинградская область"/>
                        </a:rPr>
                        <a:t>Ленинградская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20.1/1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27" tooltip="Республика Коми"/>
                        </a:rPr>
                        <a:t>Республика Коми</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4.2/1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i="1" u="none" dirty="0">
                          <a:solidFill>
                            <a:schemeClr val="tx1"/>
                          </a:solidFill>
                          <a:effectLst/>
                        </a:rPr>
                        <a:t>Итого:</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24.3/2</a:t>
                      </a:r>
                    </a:p>
                  </a:txBody>
                  <a:tcPr marL="33683" marR="33683" marT="12631" marB="12631" anchor="ctr">
                    <a:lnL>
                      <a:noFill/>
                    </a:lnL>
                    <a:lnR>
                      <a:noFill/>
                    </a:lnR>
                    <a:lnT>
                      <a:noFill/>
                    </a:lnT>
                    <a:lnB>
                      <a:noFill/>
                    </a:lnB>
                  </a:tcPr>
                </a:tc>
              </a:tr>
              <a:tr h="151629">
                <a:tc>
                  <a:txBody>
                    <a:bodyPr/>
                    <a:lstStyle/>
                    <a:p>
                      <a:r>
                        <a:rPr lang="ru-RU" sz="900" u="none" strike="noStrike" dirty="0">
                          <a:solidFill>
                            <a:srgbClr val="0645AD"/>
                          </a:solidFill>
                          <a:effectLst/>
                          <a:hlinkClick r:id="rId28" tooltip="Дальневосточный ФО"/>
                        </a:rPr>
                        <a:t>Дальневосточный ФО</a:t>
                      </a:r>
                      <a:endParaRPr lang="ru-RU" sz="900" dirty="0">
                        <a:effectLst/>
                      </a:endParaRPr>
                    </a:p>
                  </a:txBody>
                  <a:tcPr marL="33683" marR="33683" marT="12631" marB="12631" anchor="ctr">
                    <a:lnL>
                      <a:noFill/>
                    </a:lnL>
                    <a:lnR>
                      <a:noFill/>
                    </a:lnR>
                    <a:lnT>
                      <a:noFill/>
                    </a:lnT>
                    <a:lnB>
                      <a:noFill/>
                    </a:lnB>
                  </a:tcPr>
                </a:tc>
                <a:tc>
                  <a:txBody>
                    <a:bodyPr/>
                    <a:lstStyle/>
                    <a:p>
                      <a:r>
                        <a:rPr lang="ru-RU" sz="800" u="none" strike="noStrike" dirty="0">
                          <a:solidFill>
                            <a:schemeClr val="tx1"/>
                          </a:solidFill>
                          <a:effectLst/>
                          <a:hlinkClick r:id="rId29" tooltip="Хабаровский край"/>
                        </a:rPr>
                        <a:t>Хабаровский край</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13.3/2</a:t>
                      </a:r>
                    </a:p>
                  </a:txBody>
                  <a:tcPr marL="33683" marR="33683" marT="12631" marB="12631" anchor="ctr">
                    <a:lnL>
                      <a:noFill/>
                    </a:lnL>
                    <a:lnR>
                      <a:noFill/>
                    </a:lnR>
                    <a:lnT>
                      <a:noFill/>
                    </a:lnT>
                    <a:lnB>
                      <a:noFill/>
                    </a:lnB>
                  </a:tcPr>
                </a:tc>
              </a:tr>
              <a:tr h="137401">
                <a:tc rowSpan="4">
                  <a:txBody>
                    <a:bodyPr/>
                    <a:lstStyle/>
                    <a:p>
                      <a:r>
                        <a:rPr lang="ru-RU" sz="900" u="none" strike="noStrike" dirty="0">
                          <a:solidFill>
                            <a:srgbClr val="0645AD"/>
                          </a:solidFill>
                          <a:effectLst/>
                          <a:hlinkClick r:id="rId30" tooltip="Уральский ФО"/>
                        </a:rPr>
                        <a:t>Уральский ФО</a:t>
                      </a:r>
                      <a:endParaRPr lang="ru-RU" sz="900" dirty="0">
                        <a:effectLst/>
                      </a:endParaRPr>
                    </a:p>
                  </a:txBody>
                  <a:tcPr marL="33683" marR="33683" marT="12631" marB="12631" anchor="ctr">
                    <a:lnL>
                      <a:noFill/>
                    </a:lnL>
                    <a:lnR>
                      <a:noFill/>
                    </a:lnR>
                    <a:lnT>
                      <a:noFill/>
                    </a:lnT>
                    <a:lnB>
                      <a:noFill/>
                    </a:lnB>
                  </a:tcPr>
                </a:tc>
                <a:tc>
                  <a:txBody>
                    <a:bodyPr/>
                    <a:lstStyle/>
                    <a:p>
                      <a:r>
                        <a:rPr lang="ru-RU" sz="800" u="none" strike="noStrike" dirty="0">
                          <a:solidFill>
                            <a:schemeClr val="tx1"/>
                          </a:solidFill>
                          <a:effectLst/>
                          <a:hlinkClick r:id="rId31" tooltip="Тюменская область"/>
                        </a:rPr>
                        <a:t>Тюменская область</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7.5/1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32" tooltip="ХМАО"/>
                        </a:rPr>
                        <a:t>ХМАО</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5.58/2</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u="none" strike="noStrike" dirty="0">
                          <a:solidFill>
                            <a:schemeClr val="tx1"/>
                          </a:solidFill>
                          <a:effectLst/>
                          <a:hlinkClick r:id="rId33" tooltip="ЯНАО"/>
                        </a:rPr>
                        <a:t>ЯНАО</a:t>
                      </a:r>
                      <a:endParaRPr lang="ru-RU" sz="800" u="none"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0.35/1</a:t>
                      </a:r>
                    </a:p>
                  </a:txBody>
                  <a:tcPr marL="33683" marR="33683" marT="12631" marB="12631" anchor="ctr">
                    <a:lnL>
                      <a:noFill/>
                    </a:lnL>
                    <a:lnR>
                      <a:noFill/>
                    </a:lnR>
                    <a:lnT>
                      <a:noFill/>
                    </a:lnT>
                    <a:lnB>
                      <a:noFill/>
                    </a:lnB>
                  </a:tcPr>
                </a:tc>
              </a:tr>
              <a:tr h="137401">
                <a:tc vMerge="1">
                  <a:txBody>
                    <a:bodyPr/>
                    <a:lstStyle/>
                    <a:p>
                      <a:endParaRPr lang="ru-RU"/>
                    </a:p>
                  </a:txBody>
                  <a:tcPr/>
                </a:tc>
                <a:tc>
                  <a:txBody>
                    <a:bodyPr/>
                    <a:lstStyle/>
                    <a:p>
                      <a:r>
                        <a:rPr lang="ru-RU" sz="800" i="1" dirty="0">
                          <a:solidFill>
                            <a:schemeClr val="tx1"/>
                          </a:solidFill>
                          <a:effectLst/>
                        </a:rPr>
                        <a:t>Итого:</a:t>
                      </a:r>
                      <a:endParaRPr lang="ru-RU" sz="800" dirty="0">
                        <a:solidFill>
                          <a:schemeClr val="tx1"/>
                        </a:solidFill>
                        <a:effectLst/>
                      </a:endParaRPr>
                    </a:p>
                  </a:txBody>
                  <a:tcPr marL="33683" marR="33683" marT="12631" marB="12631" anchor="ctr">
                    <a:lnL>
                      <a:noFill/>
                    </a:lnL>
                    <a:lnR>
                      <a:noFill/>
                    </a:lnR>
                    <a:lnT>
                      <a:noFill/>
                    </a:lnT>
                    <a:lnB>
                      <a:noFill/>
                    </a:lnB>
                  </a:tcPr>
                </a:tc>
                <a:tc>
                  <a:txBody>
                    <a:bodyPr/>
                    <a:lstStyle/>
                    <a:p>
                      <a:r>
                        <a:rPr lang="ru-RU" sz="800" dirty="0">
                          <a:effectLst/>
                        </a:rPr>
                        <a:t>13.43/4</a:t>
                      </a:r>
                    </a:p>
                  </a:txBody>
                  <a:tcPr marL="33683" marR="33683" marT="12631" marB="12631" anchor="ctr">
                    <a:lnL>
                      <a:noFill/>
                    </a:lnL>
                    <a:lnR>
                      <a:noFill/>
                    </a:lnR>
                    <a:lnT>
                      <a:noFill/>
                    </a:lnT>
                    <a:lnB>
                      <a:noFill/>
                    </a:lnB>
                  </a:tcPr>
                </a:tc>
              </a:tr>
              <a:tr h="137401">
                <a:tc gridSpan="2">
                  <a:txBody>
                    <a:bodyPr/>
                    <a:lstStyle/>
                    <a:p>
                      <a:pPr algn="ctr"/>
                      <a:r>
                        <a:rPr lang="ru-RU" sz="800" b="1" i="1" dirty="0">
                          <a:solidFill>
                            <a:schemeClr val="tx1"/>
                          </a:solidFill>
                          <a:effectLst/>
                        </a:rPr>
                        <a:t>Итого:</a:t>
                      </a:r>
                      <a:endParaRPr lang="ru-RU" sz="800" dirty="0">
                        <a:solidFill>
                          <a:schemeClr val="tx1"/>
                        </a:solidFill>
                        <a:effectLst/>
                      </a:endParaRPr>
                    </a:p>
                  </a:txBody>
                  <a:tcPr marL="33683" marR="33683" marT="12631" marB="12631" anchor="ctr">
                    <a:lnL>
                      <a:noFill/>
                    </a:lnL>
                    <a:lnR>
                      <a:noFill/>
                    </a:lnR>
                    <a:lnT>
                      <a:noFill/>
                    </a:lnT>
                    <a:lnB>
                      <a:noFill/>
                    </a:lnB>
                  </a:tcPr>
                </a:tc>
                <a:tc hMerge="1">
                  <a:txBody>
                    <a:bodyPr/>
                    <a:lstStyle/>
                    <a:p>
                      <a:endParaRPr lang="ru-RU"/>
                    </a:p>
                  </a:txBody>
                  <a:tcPr/>
                </a:tc>
                <a:tc>
                  <a:txBody>
                    <a:bodyPr/>
                    <a:lstStyle/>
                    <a:p>
                      <a:r>
                        <a:rPr lang="ru-RU" sz="800" b="1" dirty="0">
                          <a:effectLst/>
                        </a:rPr>
                        <a:t>309.2</a:t>
                      </a:r>
                      <a:r>
                        <a:rPr lang="ru-RU" sz="800" dirty="0">
                          <a:effectLst/>
                        </a:rPr>
                        <a:t>/40</a:t>
                      </a:r>
                    </a:p>
                  </a:txBody>
                  <a:tcPr marL="33683" marR="33683" marT="12631" marB="12631" anchor="ctr">
                    <a:lnL>
                      <a:noFill/>
                    </a:lnL>
                    <a:lnR>
                      <a:noFill/>
                    </a:lnR>
                    <a:lnT>
                      <a:noFill/>
                    </a:lnT>
                    <a:lnB>
                      <a:noFill/>
                    </a:lnB>
                  </a:tcPr>
                </a:tc>
              </a:tr>
            </a:tbl>
          </a:graphicData>
        </a:graphic>
      </p:graphicFrame>
    </p:spTree>
    <p:extLst>
      <p:ext uri="{BB962C8B-B14F-4D97-AF65-F5344CB8AC3E}">
        <p14:creationId xmlns:p14="http://schemas.microsoft.com/office/powerpoint/2010/main" val="1573387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7494"/>
            <a:ext cx="8784976" cy="422672"/>
          </a:xfrm>
        </p:spPr>
        <p:txBody>
          <a:bodyPr>
            <a:noAutofit/>
          </a:bodyPr>
          <a:lstStyle/>
          <a:p>
            <a:r>
              <a:rPr lang="ru-RU" sz="2400" b="0" dirty="0"/>
              <a:t>Основные нефтеперерабатывающие </a:t>
            </a:r>
            <a:r>
              <a:rPr lang="ru-RU" sz="2400" b="0" dirty="0" smtClean="0"/>
              <a:t>заводы РФ</a:t>
            </a:r>
            <a:endParaRPr lang="ru-RU" sz="2400"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28</a:t>
            </a:fld>
            <a:endParaRPr lang="en-US"/>
          </a:p>
        </p:txBody>
      </p:sp>
      <p:graphicFrame>
        <p:nvGraphicFramePr>
          <p:cNvPr id="8" name="Объект 7"/>
          <p:cNvGraphicFramePr>
            <a:graphicFrameLocks noGrp="1"/>
          </p:cNvGraphicFramePr>
          <p:nvPr>
            <p:ph idx="1"/>
            <p:extLst>
              <p:ext uri="{D42A27DB-BD31-4B8C-83A1-F6EECF244321}">
                <p14:modId xmlns:p14="http://schemas.microsoft.com/office/powerpoint/2010/main" val="3189866221"/>
              </p:ext>
            </p:extLst>
          </p:nvPr>
        </p:nvGraphicFramePr>
        <p:xfrm>
          <a:off x="431540" y="782802"/>
          <a:ext cx="8300264" cy="4099614"/>
        </p:xfrm>
        <a:graphic>
          <a:graphicData uri="http://schemas.openxmlformats.org/drawingml/2006/table">
            <a:tbl>
              <a:tblPr/>
              <a:tblGrid>
                <a:gridCol w="1435092"/>
                <a:gridCol w="1086016"/>
                <a:gridCol w="1086016"/>
                <a:gridCol w="1086016"/>
                <a:gridCol w="1086016"/>
                <a:gridCol w="1086016"/>
                <a:gridCol w="1435092"/>
              </a:tblGrid>
              <a:tr h="375851">
                <a:tc>
                  <a:txBody>
                    <a:bodyPr/>
                    <a:lstStyle/>
                    <a:p>
                      <a:pPr algn="l" fontAlgn="auto"/>
                      <a:r>
                        <a:rPr lang="ru-RU" sz="800" b="0" dirty="0">
                          <a:effectLst/>
                          <a:latin typeface="inherit"/>
                        </a:rPr>
                        <a:t>№№</a:t>
                      </a:r>
                    </a:p>
                  </a:txBody>
                  <a:tcPr marL="38442"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Федеральный округ</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НПЗ</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Контролирующий акционер</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Мощность по переработке, млн т</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Глубина переработки (2015 г.), %</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dirty="0">
                          <a:effectLst/>
                          <a:latin typeface="inherit"/>
                        </a:rPr>
                        <a:t>Год пуска завода</a:t>
                      </a:r>
                    </a:p>
                  </a:txBody>
                  <a:tcPr marL="21967" marR="38442" marT="16475" marB="16475" anchor="ctr">
                    <a:lnL>
                      <a:noFill/>
                    </a:lnL>
                    <a:lnR>
                      <a:noFill/>
                    </a:lnR>
                    <a:lnT>
                      <a:noFill/>
                    </a:lnT>
                    <a:lnB>
                      <a:noFill/>
                    </a:lnB>
                    <a:solidFill>
                      <a:srgbClr val="FFFFFF"/>
                    </a:solidFill>
                  </a:tcPr>
                </a:tc>
              </a:tr>
              <a:tr h="261551">
                <a:tc>
                  <a:txBody>
                    <a:bodyPr/>
                    <a:lstStyle/>
                    <a:p>
                      <a:pPr algn="l" fontAlgn="auto"/>
                      <a:endParaRPr lang="ru-RU" sz="800" b="0">
                        <a:effectLst/>
                        <a:latin typeface="inherit"/>
                      </a:endParaRPr>
                    </a:p>
                  </a:txBody>
                  <a:tcPr marL="38442"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Северо-Западный ФО</a:t>
                      </a:r>
                    </a:p>
                  </a:txBody>
                  <a:tcPr marL="21967" marR="21967" marT="16475" marB="16475"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1967" marR="38442" marT="16475" marB="16475" anchor="ctr">
                    <a:lnL>
                      <a:noFill/>
                    </a:lnL>
                    <a:lnR>
                      <a:noFill/>
                    </a:lnR>
                    <a:lnT>
                      <a:noFill/>
                    </a:lnT>
                    <a:lnB>
                      <a:noFill/>
                    </a:lnB>
                    <a:solidFill>
                      <a:srgbClr val="EEF5FA"/>
                    </a:solidFill>
                  </a:tcPr>
                </a:tc>
              </a:tr>
              <a:tr h="359339">
                <a:tc>
                  <a:txBody>
                    <a:bodyPr/>
                    <a:lstStyle/>
                    <a:p>
                      <a:pPr algn="l" fontAlgn="auto"/>
                      <a:r>
                        <a:rPr lang="ru-RU" sz="800" b="0">
                          <a:effectLst/>
                          <a:latin typeface="inherit"/>
                        </a:rPr>
                        <a:t>1</a:t>
                      </a:r>
                    </a:p>
                  </a:txBody>
                  <a:tcPr marL="38442"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Ленинградская область</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КиришиНОС (ООО «КИНЕФ»)</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Сургутнефтегаз</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20,1</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65,3</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1966</a:t>
                      </a:r>
                    </a:p>
                  </a:txBody>
                  <a:tcPr marL="21967" marR="38442" marT="16475" marB="16475" anchor="ctr">
                    <a:lnL>
                      <a:noFill/>
                    </a:lnL>
                    <a:lnR>
                      <a:noFill/>
                    </a:lnR>
                    <a:lnT>
                      <a:noFill/>
                    </a:lnT>
                    <a:lnB>
                      <a:noFill/>
                    </a:lnB>
                    <a:solidFill>
                      <a:srgbClr val="FFFFFF"/>
                    </a:solidFill>
                  </a:tcPr>
                </a:tc>
              </a:tr>
              <a:tr h="250061">
                <a:tc>
                  <a:txBody>
                    <a:bodyPr/>
                    <a:lstStyle/>
                    <a:p>
                      <a:pPr algn="l" fontAlgn="auto"/>
                      <a:r>
                        <a:rPr lang="ru-RU" sz="800" b="0">
                          <a:effectLst/>
                          <a:latin typeface="inherit"/>
                        </a:rPr>
                        <a:t>2</a:t>
                      </a:r>
                    </a:p>
                  </a:txBody>
                  <a:tcPr marL="38442" marR="21967" marT="16475" marB="16475" anchor="ctr">
                    <a:lnL>
                      <a:noFill/>
                    </a:lnL>
                    <a:lnR>
                      <a:noFill/>
                    </a:lnR>
                    <a:lnT>
                      <a:noFill/>
                    </a:lnT>
                    <a:lnB>
                      <a:noFill/>
                    </a:lnB>
                    <a:solidFill>
                      <a:srgbClr val="EEF5FA"/>
                    </a:solidFill>
                  </a:tcPr>
                </a:tc>
                <a:tc>
                  <a:txBody>
                    <a:bodyPr/>
                    <a:lstStyle/>
                    <a:p>
                      <a:pPr algn="ctr" fontAlgn="auto"/>
                      <a:r>
                        <a:rPr lang="ru-RU" sz="800" b="0" dirty="0">
                          <a:effectLst/>
                          <a:latin typeface="inherit"/>
                        </a:rPr>
                        <a:t>Республика Коми</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Ухтинский НПЗ</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Лукойл</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4</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63,3</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1934</a:t>
                      </a:r>
                    </a:p>
                  </a:txBody>
                  <a:tcPr marL="21967" marR="38442" marT="16475" marB="16475" anchor="ctr">
                    <a:lnL>
                      <a:noFill/>
                    </a:lnL>
                    <a:lnR>
                      <a:noFill/>
                    </a:lnR>
                    <a:lnT>
                      <a:noFill/>
                    </a:lnT>
                    <a:lnB>
                      <a:noFill/>
                    </a:lnB>
                    <a:solidFill>
                      <a:srgbClr val="EEF5FA"/>
                    </a:solidFill>
                  </a:tcPr>
                </a:tc>
              </a:tr>
              <a:tr h="250061">
                <a:tc>
                  <a:txBody>
                    <a:bodyPr/>
                    <a:lstStyle/>
                    <a:p>
                      <a:pPr algn="l" fontAlgn="auto"/>
                      <a:endParaRPr lang="ru-RU" sz="800" b="0">
                        <a:effectLst/>
                        <a:latin typeface="inherit"/>
                      </a:endParaRPr>
                    </a:p>
                  </a:txBody>
                  <a:tcPr marL="38442"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Центральный ФО</a:t>
                      </a:r>
                    </a:p>
                  </a:txBody>
                  <a:tcPr marL="21967" marR="21967" marT="16475" marB="16475"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1967" marR="38442" marT="16475" marB="16475" anchor="ctr">
                    <a:lnL>
                      <a:noFill/>
                    </a:lnL>
                    <a:lnR>
                      <a:noFill/>
                    </a:lnR>
                    <a:lnT>
                      <a:noFill/>
                    </a:lnT>
                    <a:lnB>
                      <a:noFill/>
                    </a:lnB>
                    <a:solidFill>
                      <a:srgbClr val="FFFFFF"/>
                    </a:solidFill>
                  </a:tcPr>
                </a:tc>
              </a:tr>
              <a:tr h="250061">
                <a:tc>
                  <a:txBody>
                    <a:bodyPr/>
                    <a:lstStyle/>
                    <a:p>
                      <a:pPr algn="l" fontAlgn="auto"/>
                      <a:r>
                        <a:rPr lang="ru-RU" sz="800" b="0">
                          <a:effectLst/>
                          <a:latin typeface="inherit"/>
                        </a:rPr>
                        <a:t>3</a:t>
                      </a:r>
                    </a:p>
                  </a:txBody>
                  <a:tcPr marL="38442"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г. Москва</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Московский НПЗ</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Газпром нефть</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11</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71,5</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1938</a:t>
                      </a:r>
                    </a:p>
                  </a:txBody>
                  <a:tcPr marL="21967" marR="38442" marT="16475" marB="16475" anchor="ctr">
                    <a:lnL>
                      <a:noFill/>
                    </a:lnL>
                    <a:lnR>
                      <a:noFill/>
                    </a:lnR>
                    <a:lnT>
                      <a:noFill/>
                    </a:lnT>
                    <a:lnB>
                      <a:noFill/>
                    </a:lnB>
                    <a:solidFill>
                      <a:srgbClr val="EEF5FA"/>
                    </a:solidFill>
                  </a:tcPr>
                </a:tc>
              </a:tr>
              <a:tr h="261551">
                <a:tc>
                  <a:txBody>
                    <a:bodyPr/>
                    <a:lstStyle/>
                    <a:p>
                      <a:pPr algn="l" fontAlgn="auto"/>
                      <a:r>
                        <a:rPr lang="ru-RU" sz="800" b="0">
                          <a:effectLst/>
                          <a:latin typeface="inherit"/>
                        </a:rPr>
                        <a:t>4</a:t>
                      </a:r>
                    </a:p>
                  </a:txBody>
                  <a:tcPr marL="38442"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Рязанская область</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Рязанская НПК</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Роснефть</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18,8</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65,5</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1960</a:t>
                      </a:r>
                    </a:p>
                  </a:txBody>
                  <a:tcPr marL="21967" marR="38442" marT="16475" marB="16475" anchor="ctr">
                    <a:lnL>
                      <a:noFill/>
                    </a:lnL>
                    <a:lnR>
                      <a:noFill/>
                    </a:lnR>
                    <a:lnT>
                      <a:noFill/>
                    </a:lnT>
                    <a:lnB>
                      <a:noFill/>
                    </a:lnB>
                    <a:solidFill>
                      <a:srgbClr val="FFFFFF"/>
                    </a:solidFill>
                  </a:tcPr>
                </a:tc>
              </a:tr>
              <a:tr h="468618">
                <a:tc>
                  <a:txBody>
                    <a:bodyPr/>
                    <a:lstStyle/>
                    <a:p>
                      <a:pPr algn="l" fontAlgn="auto"/>
                      <a:r>
                        <a:rPr lang="ru-RU" sz="800" b="0">
                          <a:effectLst/>
                          <a:latin typeface="inherit"/>
                        </a:rPr>
                        <a:t>5</a:t>
                      </a:r>
                    </a:p>
                  </a:txBody>
                  <a:tcPr marL="38442"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Ярославская область</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Савнефть-ЯНОС</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Славнефть (50% Газпром, 50% Роснефть)</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15</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63,2</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1961</a:t>
                      </a:r>
                    </a:p>
                  </a:txBody>
                  <a:tcPr marL="21967" marR="38442" marT="16475" marB="16475" anchor="ctr">
                    <a:lnL>
                      <a:noFill/>
                    </a:lnL>
                    <a:lnR>
                      <a:noFill/>
                    </a:lnR>
                    <a:lnT>
                      <a:noFill/>
                    </a:lnT>
                    <a:lnB>
                      <a:noFill/>
                    </a:lnB>
                    <a:solidFill>
                      <a:srgbClr val="EEF5FA"/>
                    </a:solidFill>
                  </a:tcPr>
                </a:tc>
              </a:tr>
              <a:tr h="250061">
                <a:tc>
                  <a:txBody>
                    <a:bodyPr/>
                    <a:lstStyle/>
                    <a:p>
                      <a:pPr algn="l" fontAlgn="auto"/>
                      <a:endParaRPr lang="ru-RU" sz="800" b="0">
                        <a:effectLst/>
                        <a:latin typeface="inherit"/>
                      </a:endParaRPr>
                    </a:p>
                  </a:txBody>
                  <a:tcPr marL="38442"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Приволжский ФО</a:t>
                      </a:r>
                    </a:p>
                  </a:txBody>
                  <a:tcPr marL="21967" marR="21967" marT="16475" marB="16475"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1967" marR="21967" marT="16475" marB="16475"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1967" marR="38442" marT="16475" marB="16475" anchor="ctr">
                    <a:lnL>
                      <a:noFill/>
                    </a:lnL>
                    <a:lnR>
                      <a:noFill/>
                    </a:lnR>
                    <a:lnT>
                      <a:noFill/>
                    </a:lnT>
                    <a:lnB>
                      <a:noFill/>
                    </a:lnB>
                    <a:solidFill>
                      <a:srgbClr val="FFFFFF"/>
                    </a:solidFill>
                  </a:tcPr>
                </a:tc>
              </a:tr>
              <a:tr h="261551">
                <a:tc>
                  <a:txBody>
                    <a:bodyPr/>
                    <a:lstStyle/>
                    <a:p>
                      <a:pPr algn="l" fontAlgn="auto"/>
                      <a:r>
                        <a:rPr lang="ru-RU" sz="800" b="0">
                          <a:effectLst/>
                          <a:latin typeface="inherit"/>
                        </a:rPr>
                        <a:t>6</a:t>
                      </a:r>
                    </a:p>
                  </a:txBody>
                  <a:tcPr marL="38442"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Нижегородская область</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Нижегородский НПЗ</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Лукойл</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17</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64,2</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1958</a:t>
                      </a:r>
                    </a:p>
                  </a:txBody>
                  <a:tcPr marL="21967" marR="38442" marT="16475" marB="16475" anchor="ctr">
                    <a:lnL>
                      <a:noFill/>
                    </a:lnL>
                    <a:lnR>
                      <a:noFill/>
                    </a:lnR>
                    <a:lnT>
                      <a:noFill/>
                    </a:lnT>
                    <a:lnB>
                      <a:noFill/>
                    </a:lnB>
                    <a:solidFill>
                      <a:srgbClr val="EEF5FA"/>
                    </a:solidFill>
                  </a:tcPr>
                </a:tc>
              </a:tr>
              <a:tr h="261551">
                <a:tc>
                  <a:txBody>
                    <a:bodyPr/>
                    <a:lstStyle/>
                    <a:p>
                      <a:pPr algn="l" fontAlgn="auto"/>
                      <a:r>
                        <a:rPr lang="ru-RU" sz="800" b="0">
                          <a:effectLst/>
                          <a:latin typeface="inherit"/>
                        </a:rPr>
                        <a:t>7</a:t>
                      </a:r>
                    </a:p>
                  </a:txBody>
                  <a:tcPr marL="38442"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Республика Марий Эл</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Марийский НПЗ</a:t>
                      </a:r>
                    </a:p>
                  </a:txBody>
                  <a:tcPr marL="21967" marR="21967" marT="16475" marB="16475" anchor="ctr">
                    <a:lnL>
                      <a:noFill/>
                    </a:lnL>
                    <a:lnR>
                      <a:noFill/>
                    </a:lnR>
                    <a:lnT>
                      <a:noFill/>
                    </a:lnT>
                    <a:lnB>
                      <a:noFill/>
                    </a:lnB>
                    <a:solidFill>
                      <a:srgbClr val="FFFFFF"/>
                    </a:solidFill>
                  </a:tcPr>
                </a:tc>
                <a:tc>
                  <a:txBody>
                    <a:bodyPr/>
                    <a:lstStyle/>
                    <a:p>
                      <a:pPr algn="ctr" fontAlgn="auto"/>
                      <a:r>
                        <a:rPr lang="en-US" sz="800" b="0">
                          <a:effectLst/>
                          <a:latin typeface="inherit"/>
                        </a:rPr>
                        <a:t>New Stream</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1,44</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46,9</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1998</a:t>
                      </a:r>
                    </a:p>
                  </a:txBody>
                  <a:tcPr marL="21967" marR="38442" marT="16475" marB="16475" anchor="ctr">
                    <a:lnL>
                      <a:noFill/>
                    </a:lnL>
                    <a:lnR>
                      <a:noFill/>
                    </a:lnR>
                    <a:lnT>
                      <a:noFill/>
                    </a:lnT>
                    <a:lnB>
                      <a:noFill/>
                    </a:lnB>
                    <a:solidFill>
                      <a:srgbClr val="FFFFFF"/>
                    </a:solidFill>
                  </a:tcPr>
                </a:tc>
              </a:tr>
              <a:tr h="250061">
                <a:tc>
                  <a:txBody>
                    <a:bodyPr/>
                    <a:lstStyle/>
                    <a:p>
                      <a:pPr algn="l" fontAlgn="auto"/>
                      <a:r>
                        <a:rPr lang="ru-RU" sz="800" b="0">
                          <a:effectLst/>
                          <a:latin typeface="inherit"/>
                        </a:rPr>
                        <a:t>8</a:t>
                      </a:r>
                    </a:p>
                  </a:txBody>
                  <a:tcPr marL="38442"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Пермский край</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Пермский НПЗ</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Лукойл</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13,1</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82,4</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1958</a:t>
                      </a:r>
                    </a:p>
                  </a:txBody>
                  <a:tcPr marL="21967" marR="38442" marT="16475" marB="16475" anchor="ctr">
                    <a:lnL>
                      <a:noFill/>
                    </a:lnL>
                    <a:lnR>
                      <a:noFill/>
                    </a:lnR>
                    <a:lnT>
                      <a:noFill/>
                    </a:lnT>
                    <a:lnB>
                      <a:noFill/>
                    </a:lnB>
                    <a:solidFill>
                      <a:srgbClr val="EEF5FA"/>
                    </a:solidFill>
                  </a:tcPr>
                </a:tc>
              </a:tr>
              <a:tr h="261551">
                <a:tc>
                  <a:txBody>
                    <a:bodyPr/>
                    <a:lstStyle/>
                    <a:p>
                      <a:pPr algn="l" fontAlgn="auto"/>
                      <a:r>
                        <a:rPr lang="ru-RU" sz="800" b="0">
                          <a:effectLst/>
                          <a:latin typeface="inherit"/>
                        </a:rPr>
                        <a:t>9</a:t>
                      </a:r>
                    </a:p>
                  </a:txBody>
                  <a:tcPr marL="38442"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Республика Татарстан</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ТАИФ-НК</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ТАИФ</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8,3</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dirty="0">
                          <a:effectLst/>
                          <a:latin typeface="inherit"/>
                        </a:rPr>
                        <a:t>75,5</a:t>
                      </a:r>
                    </a:p>
                  </a:txBody>
                  <a:tcPr marL="21967" marR="21967" marT="16475" marB="16475" anchor="ctr">
                    <a:lnL>
                      <a:noFill/>
                    </a:lnL>
                    <a:lnR>
                      <a:noFill/>
                    </a:lnR>
                    <a:lnT>
                      <a:noFill/>
                    </a:lnT>
                    <a:lnB>
                      <a:noFill/>
                    </a:lnB>
                    <a:solidFill>
                      <a:srgbClr val="FFFFFF"/>
                    </a:solidFill>
                  </a:tcPr>
                </a:tc>
                <a:tc>
                  <a:txBody>
                    <a:bodyPr/>
                    <a:lstStyle/>
                    <a:p>
                      <a:pPr algn="ctr" fontAlgn="auto"/>
                      <a:r>
                        <a:rPr lang="ru-RU" sz="800" b="0">
                          <a:effectLst/>
                          <a:latin typeface="inherit"/>
                        </a:rPr>
                        <a:t>2002</a:t>
                      </a:r>
                    </a:p>
                  </a:txBody>
                  <a:tcPr marL="21967" marR="38442" marT="16475" marB="16475" anchor="ctr">
                    <a:lnL>
                      <a:noFill/>
                    </a:lnL>
                    <a:lnR>
                      <a:noFill/>
                    </a:lnR>
                    <a:lnT>
                      <a:noFill/>
                    </a:lnT>
                    <a:lnB>
                      <a:noFill/>
                    </a:lnB>
                    <a:solidFill>
                      <a:srgbClr val="FFFFFF"/>
                    </a:solidFill>
                  </a:tcPr>
                </a:tc>
              </a:tr>
              <a:tr h="261551">
                <a:tc>
                  <a:txBody>
                    <a:bodyPr/>
                    <a:lstStyle/>
                    <a:p>
                      <a:pPr algn="l" fontAlgn="auto"/>
                      <a:r>
                        <a:rPr lang="ru-RU" sz="800" b="0">
                          <a:effectLst/>
                          <a:latin typeface="inherit"/>
                        </a:rPr>
                        <a:t>10</a:t>
                      </a:r>
                    </a:p>
                  </a:txBody>
                  <a:tcPr marL="38442"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Республика Татарстан</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ТАНЕКО</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dirty="0">
                          <a:effectLst/>
                          <a:latin typeface="inherit"/>
                        </a:rPr>
                        <a:t>Татнефть</a:t>
                      </a:r>
                    </a:p>
                  </a:txBody>
                  <a:tcPr marL="21967" marR="21967" marT="16475" marB="16475" anchor="ctr">
                    <a:lnL>
                      <a:noFill/>
                    </a:lnL>
                    <a:lnR>
                      <a:noFill/>
                    </a:lnR>
                    <a:lnT>
                      <a:noFill/>
                    </a:lnT>
                    <a:lnB>
                      <a:noFill/>
                    </a:lnB>
                    <a:solidFill>
                      <a:srgbClr val="EEF5FA"/>
                    </a:solidFill>
                  </a:tcPr>
                </a:tc>
                <a:tc>
                  <a:txBody>
                    <a:bodyPr/>
                    <a:lstStyle/>
                    <a:p>
                      <a:pPr algn="ctr" fontAlgn="auto"/>
                      <a:r>
                        <a:rPr lang="ru-RU" sz="800" b="0">
                          <a:effectLst/>
                          <a:latin typeface="inherit"/>
                        </a:rPr>
                        <a:t>7</a:t>
                      </a:r>
                    </a:p>
                  </a:txBody>
                  <a:tcPr marL="21967" marR="21967" marT="16475" marB="16475" anchor="ctr">
                    <a:lnL>
                      <a:noFill/>
                    </a:lnL>
                    <a:lnR>
                      <a:noFill/>
                    </a:lnR>
                    <a:lnT>
                      <a:noFill/>
                    </a:lnT>
                    <a:lnB>
                      <a:noFill/>
                    </a:lnB>
                    <a:solidFill>
                      <a:srgbClr val="EEF5FA"/>
                    </a:solidFill>
                  </a:tcPr>
                </a:tc>
                <a:tc>
                  <a:txBody>
                    <a:bodyPr/>
                    <a:lstStyle/>
                    <a:p>
                      <a:pPr algn="ctr" fontAlgn="auto"/>
                      <a:endParaRPr lang="ru-RU" sz="800" b="0" dirty="0">
                        <a:effectLst/>
                        <a:latin typeface="inherit"/>
                      </a:endParaRPr>
                    </a:p>
                  </a:txBody>
                  <a:tcPr marL="21967" marR="21967" marT="16475" marB="16475" anchor="ctr">
                    <a:lnL>
                      <a:noFill/>
                    </a:lnL>
                    <a:lnR>
                      <a:noFill/>
                    </a:lnR>
                    <a:lnT>
                      <a:noFill/>
                    </a:lnT>
                    <a:lnB>
                      <a:noFill/>
                    </a:lnB>
                    <a:solidFill>
                      <a:srgbClr val="EEF5FA"/>
                    </a:solidFill>
                  </a:tcPr>
                </a:tc>
                <a:tc>
                  <a:txBody>
                    <a:bodyPr/>
                    <a:lstStyle/>
                    <a:p>
                      <a:pPr algn="ctr" fontAlgn="auto"/>
                      <a:r>
                        <a:rPr lang="ru-RU" sz="800" b="0" dirty="0">
                          <a:effectLst/>
                          <a:latin typeface="inherit"/>
                        </a:rPr>
                        <a:t>2011</a:t>
                      </a:r>
                    </a:p>
                  </a:txBody>
                  <a:tcPr marL="21967" marR="38442" marT="16475" marB="16475" anchor="ctr">
                    <a:lnL>
                      <a:noFill/>
                    </a:lnL>
                    <a:lnR>
                      <a:noFill/>
                    </a:lnR>
                    <a:lnT>
                      <a:noFill/>
                    </a:lnT>
                    <a:lnB>
                      <a:noFill/>
                    </a:lnB>
                    <a:solidFill>
                      <a:srgbClr val="EEF5FA"/>
                    </a:solidFill>
                  </a:tcPr>
                </a:tc>
              </a:tr>
            </a:tbl>
          </a:graphicData>
        </a:graphic>
      </p:graphicFrame>
    </p:spTree>
    <p:extLst>
      <p:ext uri="{BB962C8B-B14F-4D97-AF65-F5344CB8AC3E}">
        <p14:creationId xmlns:p14="http://schemas.microsoft.com/office/powerpoint/2010/main" val="4149302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91728"/>
            <a:ext cx="5347320" cy="422672"/>
          </a:xfrm>
        </p:spPr>
        <p:txBody>
          <a:bodyPr>
            <a:normAutofit fontScale="90000"/>
          </a:bodyPr>
          <a:lstStyle/>
          <a:p>
            <a:r>
              <a:rPr lang="ru-RU" sz="2400" b="0" dirty="0"/>
              <a:t>Основные нефтеперерабатывающие заводы Российской Федерации</a:t>
            </a:r>
            <a:endParaRPr lang="ru-RU" sz="2400"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2523496681"/>
              </p:ext>
            </p:extLst>
          </p:nvPr>
        </p:nvGraphicFramePr>
        <p:xfrm>
          <a:off x="116503" y="1200150"/>
          <a:ext cx="8820981" cy="3688231"/>
        </p:xfrm>
        <a:graphic>
          <a:graphicData uri="http://schemas.openxmlformats.org/drawingml/2006/table">
            <a:tbl>
              <a:tblPr/>
              <a:tblGrid>
                <a:gridCol w="810093"/>
                <a:gridCol w="1485165"/>
                <a:gridCol w="1440160"/>
                <a:gridCol w="950001"/>
                <a:gridCol w="1432732"/>
                <a:gridCol w="1270098"/>
                <a:gridCol w="1432732"/>
              </a:tblGrid>
              <a:tr h="358988">
                <a:tc>
                  <a:txBody>
                    <a:bodyPr/>
                    <a:lstStyle/>
                    <a:p>
                      <a:pPr marL="0" algn="ctr" defTabSz="914400" rtl="0" eaLnBrk="1" fontAlgn="auto" latinLnBrk="0" hangingPunct="1"/>
                      <a:r>
                        <a:rPr lang="ru-RU" sz="800" b="0" kern="1200" dirty="0">
                          <a:solidFill>
                            <a:schemeClr val="tx1"/>
                          </a:solidFill>
                          <a:effectLst/>
                          <a:latin typeface="inherit"/>
                          <a:ea typeface="+mn-ea"/>
                          <a:cs typeface="+mn-cs"/>
                        </a:rPr>
                        <a:t>11</a:t>
                      </a:r>
                    </a:p>
                  </a:txBody>
                  <a:tcPr marL="133350" marR="76200" marT="57150" marB="57150" anchor="ctr">
                    <a:lnL>
                      <a:noFill/>
                    </a:lnL>
                    <a:lnR>
                      <a:noFill/>
                    </a:lnR>
                    <a:lnT>
                      <a:noFill/>
                    </a:lnT>
                    <a:lnB>
                      <a:noFill/>
                    </a:lnB>
                    <a:solidFill>
                      <a:srgbClr val="EEF5FA"/>
                    </a:solidFill>
                  </a:tcPr>
                </a:tc>
                <a:tc>
                  <a:txBody>
                    <a:bodyPr/>
                    <a:lstStyle/>
                    <a:p>
                      <a:pPr marL="0" algn="ctr" defTabSz="914400" rtl="0" eaLnBrk="1" fontAlgn="auto" latinLnBrk="0" hangingPunct="1"/>
                      <a:r>
                        <a:rPr lang="ru-RU" sz="800" b="0" kern="1200" dirty="0">
                          <a:solidFill>
                            <a:schemeClr val="tx1"/>
                          </a:solidFill>
                          <a:effectLst/>
                          <a:latin typeface="inherit"/>
                          <a:ea typeface="+mn-ea"/>
                          <a:cs typeface="+mn-cs"/>
                        </a:rPr>
                        <a:t>Самарская область</a:t>
                      </a:r>
                    </a:p>
                  </a:txBody>
                  <a:tcPr marL="76200" marR="76200" marT="57150" marB="57150" anchor="ctr">
                    <a:lnL>
                      <a:noFill/>
                    </a:lnL>
                    <a:lnR>
                      <a:noFill/>
                    </a:lnR>
                    <a:lnT>
                      <a:noFill/>
                    </a:lnT>
                    <a:lnB>
                      <a:noFill/>
                    </a:lnB>
                    <a:solidFill>
                      <a:srgbClr val="EEF5FA"/>
                    </a:solidFill>
                  </a:tcPr>
                </a:tc>
                <a:tc>
                  <a:txBody>
                    <a:bodyPr/>
                    <a:lstStyle/>
                    <a:p>
                      <a:pPr marL="0" algn="ctr" defTabSz="914400" rtl="0" eaLnBrk="1" fontAlgn="auto" latinLnBrk="0" hangingPunct="1"/>
                      <a:r>
                        <a:rPr lang="ru-RU" sz="800" b="0" kern="1200" dirty="0">
                          <a:solidFill>
                            <a:schemeClr val="tx1"/>
                          </a:solidFill>
                          <a:effectLst/>
                          <a:latin typeface="inherit"/>
                          <a:ea typeface="+mn-ea"/>
                          <a:cs typeface="+mn-cs"/>
                        </a:rPr>
                        <a:t>Куйбышевский НПЗ</a:t>
                      </a:r>
                    </a:p>
                  </a:txBody>
                  <a:tcPr marL="76200" marR="76200" marT="57150" marB="57150" anchor="ctr">
                    <a:lnL>
                      <a:noFill/>
                    </a:lnL>
                    <a:lnR>
                      <a:noFill/>
                    </a:lnR>
                    <a:lnT>
                      <a:noFill/>
                    </a:lnT>
                    <a:lnB>
                      <a:noFill/>
                    </a:lnB>
                    <a:solidFill>
                      <a:srgbClr val="EEF5FA"/>
                    </a:solidFill>
                  </a:tcPr>
                </a:tc>
                <a:tc>
                  <a:txBody>
                    <a:bodyPr/>
                    <a:lstStyle/>
                    <a:p>
                      <a:pPr marL="0" algn="ctr" defTabSz="914400" rtl="0" eaLnBrk="1" fontAlgn="auto" latinLnBrk="0" hangingPunct="1"/>
                      <a:r>
                        <a:rPr lang="ru-RU" sz="800" b="0" kern="1200" dirty="0">
                          <a:solidFill>
                            <a:schemeClr val="tx1"/>
                          </a:solidFill>
                          <a:effectLst/>
                          <a:latin typeface="inherit"/>
                          <a:ea typeface="+mn-ea"/>
                          <a:cs typeface="+mn-cs"/>
                        </a:rPr>
                        <a:t>Роснефть</a:t>
                      </a:r>
                    </a:p>
                  </a:txBody>
                  <a:tcPr marL="76200" marR="76200" marT="57150" marB="57150" anchor="ctr">
                    <a:lnL>
                      <a:noFill/>
                    </a:lnL>
                    <a:lnR>
                      <a:noFill/>
                    </a:lnR>
                    <a:lnT>
                      <a:noFill/>
                    </a:lnT>
                    <a:lnB>
                      <a:noFill/>
                    </a:lnB>
                    <a:solidFill>
                      <a:srgbClr val="EEF5FA"/>
                    </a:solidFill>
                  </a:tcPr>
                </a:tc>
                <a:tc>
                  <a:txBody>
                    <a:bodyPr/>
                    <a:lstStyle/>
                    <a:p>
                      <a:pPr marL="0" algn="ctr" defTabSz="914400" rtl="0" eaLnBrk="1" fontAlgn="auto" latinLnBrk="0" hangingPunct="1"/>
                      <a:r>
                        <a:rPr lang="ru-RU" sz="800" b="0" kern="1200" dirty="0">
                          <a:solidFill>
                            <a:schemeClr val="tx1"/>
                          </a:solidFill>
                          <a:effectLst/>
                          <a:latin typeface="inherit"/>
                          <a:ea typeface="+mn-ea"/>
                          <a:cs typeface="+mn-cs"/>
                        </a:rPr>
                        <a:t>6,8</a:t>
                      </a:r>
                    </a:p>
                  </a:txBody>
                  <a:tcPr marL="76200" marR="76200" marT="57150" marB="57150" anchor="ctr">
                    <a:lnL>
                      <a:noFill/>
                    </a:lnL>
                    <a:lnR>
                      <a:noFill/>
                    </a:lnR>
                    <a:lnT>
                      <a:noFill/>
                    </a:lnT>
                    <a:lnB>
                      <a:noFill/>
                    </a:lnB>
                    <a:solidFill>
                      <a:srgbClr val="EEF5FA"/>
                    </a:solidFill>
                  </a:tcPr>
                </a:tc>
                <a:tc>
                  <a:txBody>
                    <a:bodyPr/>
                    <a:lstStyle/>
                    <a:p>
                      <a:pPr marL="0" algn="ctr" defTabSz="914400" rtl="0" eaLnBrk="1" fontAlgn="auto" latinLnBrk="0" hangingPunct="1"/>
                      <a:r>
                        <a:rPr lang="ru-RU" sz="800" b="0" kern="1200" dirty="0">
                          <a:solidFill>
                            <a:schemeClr val="tx1"/>
                          </a:solidFill>
                          <a:effectLst/>
                          <a:latin typeface="inherit"/>
                          <a:ea typeface="+mn-ea"/>
                          <a:cs typeface="+mn-cs"/>
                        </a:rPr>
                        <a:t>66,5</a:t>
                      </a:r>
                    </a:p>
                  </a:txBody>
                  <a:tcPr marL="76200" marR="76200" marT="57150" marB="57150" anchor="ctr">
                    <a:lnL>
                      <a:noFill/>
                    </a:lnL>
                    <a:lnR>
                      <a:noFill/>
                    </a:lnR>
                    <a:lnB>
                      <a:noFill/>
                    </a:lnB>
                    <a:solidFill>
                      <a:srgbClr val="EEF5FA"/>
                    </a:solidFill>
                  </a:tcPr>
                </a:tc>
                <a:tc>
                  <a:txBody>
                    <a:bodyPr/>
                    <a:lstStyle/>
                    <a:p>
                      <a:pPr marL="0" algn="ctr" defTabSz="914400" rtl="0" eaLnBrk="1" fontAlgn="auto" latinLnBrk="0" hangingPunct="1"/>
                      <a:r>
                        <a:rPr lang="ru-RU" sz="800" b="0" kern="1200" dirty="0">
                          <a:solidFill>
                            <a:schemeClr val="tx1"/>
                          </a:solidFill>
                          <a:effectLst/>
                          <a:latin typeface="inherit"/>
                          <a:ea typeface="+mn-ea"/>
                          <a:cs typeface="+mn-cs"/>
                        </a:rPr>
                        <a:t>1945</a:t>
                      </a:r>
                    </a:p>
                  </a:txBody>
                  <a:tcPr marL="76200" marR="133350" marT="57150" marB="57150" anchor="ctr">
                    <a:lnL>
                      <a:noFill/>
                    </a:lnL>
                    <a:lnR>
                      <a:noFill/>
                    </a:lnR>
                    <a:lnB>
                      <a:noFill/>
                    </a:lnB>
                    <a:solidFill>
                      <a:srgbClr val="EEF5FA"/>
                    </a:solidFill>
                  </a:tcPr>
                </a:tc>
              </a:tr>
              <a:tr h="279711">
                <a:tc>
                  <a:txBody>
                    <a:bodyPr/>
                    <a:lstStyle/>
                    <a:p>
                      <a:pPr algn="ctr" fontAlgn="auto"/>
                      <a:r>
                        <a:rPr lang="ru-RU" sz="800" b="0" dirty="0">
                          <a:effectLst/>
                          <a:latin typeface="inherit"/>
                        </a:rPr>
                        <a:t>12</a:t>
                      </a:r>
                    </a:p>
                  </a:txBody>
                  <a:tcPr marL="39796" marR="22741" marT="17056" marB="17056" anchor="ctr">
                    <a:lnL>
                      <a:noFill/>
                    </a:lnL>
                    <a:lnR>
                      <a:noFill/>
                    </a:lnR>
                    <a:lnT>
                      <a:noFill/>
                    </a:lnT>
                    <a:lnB>
                      <a:noFill/>
                    </a:lnB>
                    <a:solidFill>
                      <a:srgbClr val="EEF5FA"/>
                    </a:solidFill>
                  </a:tcPr>
                </a:tc>
                <a:tc>
                  <a:txBody>
                    <a:bodyPr/>
                    <a:lstStyle/>
                    <a:p>
                      <a:pPr algn="ctr" fontAlgn="auto"/>
                      <a:r>
                        <a:rPr lang="ru-RU" sz="800" b="0" dirty="0">
                          <a:effectLst/>
                          <a:latin typeface="inherit"/>
                        </a:rPr>
                        <a:t>Самарская область</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dirty="0" err="1">
                          <a:effectLst/>
                          <a:latin typeface="inherit"/>
                        </a:rPr>
                        <a:t>Новокуйбышевский</a:t>
                      </a:r>
                      <a:r>
                        <a:rPr lang="ru-RU" sz="800" b="0" dirty="0">
                          <a:effectLst/>
                          <a:latin typeface="inherit"/>
                        </a:rPr>
                        <a:t> НПЗ</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dirty="0">
                          <a:effectLst/>
                          <a:latin typeface="inherit"/>
                        </a:rPr>
                        <a:t>Роснефть</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dirty="0">
                          <a:effectLst/>
                          <a:latin typeface="inherit"/>
                        </a:rPr>
                        <a:t>8,8</a:t>
                      </a:r>
                    </a:p>
                  </a:txBody>
                  <a:tcPr marL="22741" marR="22741" marT="17056" marB="17056" anchor="ctr">
                    <a:lnL>
                      <a:noFill/>
                    </a:lnL>
                    <a:lnR>
                      <a:noFill/>
                    </a:lnR>
                    <a:lnT>
                      <a:noFill/>
                    </a:lnT>
                    <a:lnB>
                      <a:noFill/>
                    </a:lnB>
                    <a:solidFill>
                      <a:srgbClr val="EEF5FA"/>
                    </a:solidFill>
                  </a:tcPr>
                </a:tc>
                <a:tc>
                  <a:txBody>
                    <a:bodyPr/>
                    <a:lstStyle/>
                    <a:p>
                      <a:pPr algn="ctr" fontAlgn="auto"/>
                      <a:endParaRPr lang="ru-RU" sz="800" b="0" dirty="0">
                        <a:effectLst/>
                        <a:latin typeface="inherit"/>
                      </a:endParaRPr>
                    </a:p>
                  </a:txBody>
                  <a:tcPr marL="22741" marR="22741" marT="17056" marB="17056" anchor="ctr">
                    <a:lnL>
                      <a:noFill/>
                    </a:lnL>
                    <a:lnR>
                      <a:noFill/>
                    </a:lnR>
                    <a:lnT w="12700" cmpd="sng">
                      <a:noFill/>
                      <a:prstDash val="solid"/>
                    </a:lnT>
                    <a:lnB>
                      <a:noFill/>
                    </a:lnB>
                    <a:solidFill>
                      <a:srgbClr val="EEF5FA"/>
                    </a:solidFill>
                  </a:tcPr>
                </a:tc>
                <a:tc>
                  <a:txBody>
                    <a:bodyPr/>
                    <a:lstStyle/>
                    <a:p>
                      <a:pPr algn="ctr" fontAlgn="auto"/>
                      <a:r>
                        <a:rPr lang="ru-RU" sz="800" b="0" dirty="0">
                          <a:effectLst/>
                          <a:latin typeface="inherit"/>
                        </a:rPr>
                        <a:t>1951</a:t>
                      </a:r>
                    </a:p>
                  </a:txBody>
                  <a:tcPr marL="22741" marR="39796" marT="17056" marB="17056" anchor="ctr">
                    <a:lnL>
                      <a:noFill/>
                    </a:lnL>
                    <a:lnR>
                      <a:noFill/>
                    </a:lnR>
                    <a:lnT w="12700" cmpd="sng">
                      <a:noFill/>
                      <a:prstDash val="solid"/>
                    </a:lnT>
                    <a:lnB>
                      <a:noFill/>
                    </a:lnB>
                    <a:solidFill>
                      <a:srgbClr val="EEF5FA"/>
                    </a:solidFill>
                  </a:tcPr>
                </a:tc>
              </a:tr>
              <a:tr h="218311">
                <a:tc>
                  <a:txBody>
                    <a:bodyPr/>
                    <a:lstStyle/>
                    <a:p>
                      <a:pPr algn="ctr" fontAlgn="auto"/>
                      <a:r>
                        <a:rPr lang="ru-RU" sz="800" b="0" dirty="0">
                          <a:effectLst/>
                          <a:latin typeface="inherit"/>
                        </a:rPr>
                        <a:t>13</a:t>
                      </a:r>
                    </a:p>
                  </a:txBody>
                  <a:tcPr marL="39796" marR="22741" marT="17056" marB="17056" anchor="ctr">
                    <a:lnL>
                      <a:noFill/>
                    </a:lnL>
                    <a:lnR>
                      <a:noFill/>
                    </a:lnR>
                    <a:lnT>
                      <a:noFill/>
                    </a:lnT>
                    <a:lnB>
                      <a:noFill/>
                    </a:lnB>
                    <a:solidFill>
                      <a:srgbClr val="FFFFFF"/>
                    </a:solidFill>
                  </a:tcPr>
                </a:tc>
                <a:tc>
                  <a:txBody>
                    <a:bodyPr/>
                    <a:lstStyle/>
                    <a:p>
                      <a:pPr algn="ctr" fontAlgn="auto"/>
                      <a:r>
                        <a:rPr lang="ru-RU" sz="800" b="0" dirty="0">
                          <a:effectLst/>
                          <a:latin typeface="inherit"/>
                        </a:rPr>
                        <a:t>Самарская область</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Сызранский НПЗ</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Роснефть</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8,5</a:t>
                      </a:r>
                    </a:p>
                  </a:txBody>
                  <a:tcPr marL="22741" marR="22741" marT="17056" marB="17056"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1942</a:t>
                      </a:r>
                    </a:p>
                  </a:txBody>
                  <a:tcPr marL="22741" marR="39796" marT="17056" marB="17056" anchor="ctr">
                    <a:lnL>
                      <a:noFill/>
                    </a:lnL>
                    <a:lnR>
                      <a:noFill/>
                    </a:lnR>
                    <a:lnT>
                      <a:noFill/>
                    </a:lnT>
                    <a:lnB>
                      <a:noFill/>
                    </a:lnB>
                    <a:solidFill>
                      <a:srgbClr val="FFFFFF"/>
                    </a:solidFill>
                  </a:tcPr>
                </a:tc>
              </a:tr>
              <a:tr h="218311">
                <a:tc>
                  <a:txBody>
                    <a:bodyPr/>
                    <a:lstStyle/>
                    <a:p>
                      <a:pPr algn="ctr" fontAlgn="auto"/>
                      <a:r>
                        <a:rPr lang="ru-RU" sz="800" b="0" dirty="0">
                          <a:effectLst/>
                          <a:latin typeface="inherit"/>
                        </a:rPr>
                        <a:t>14</a:t>
                      </a:r>
                    </a:p>
                  </a:txBody>
                  <a:tcPr marL="39796"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Саратовская область</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Саратовский НПЗ</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Роснефть</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7</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73,7</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1934</a:t>
                      </a:r>
                    </a:p>
                  </a:txBody>
                  <a:tcPr marL="22741" marR="39796" marT="17056" marB="17056" anchor="ctr">
                    <a:lnL>
                      <a:noFill/>
                    </a:lnL>
                    <a:lnR>
                      <a:noFill/>
                    </a:lnR>
                    <a:lnT>
                      <a:noFill/>
                    </a:lnT>
                    <a:lnB>
                      <a:noFill/>
                    </a:lnB>
                    <a:solidFill>
                      <a:srgbClr val="EEF5FA"/>
                    </a:solidFill>
                  </a:tcPr>
                </a:tc>
              </a:tr>
              <a:tr h="279711">
                <a:tc>
                  <a:txBody>
                    <a:bodyPr/>
                    <a:lstStyle/>
                    <a:p>
                      <a:pPr algn="ctr" fontAlgn="auto"/>
                      <a:r>
                        <a:rPr lang="ru-RU" sz="800" b="0" dirty="0">
                          <a:effectLst/>
                          <a:latin typeface="inherit"/>
                        </a:rPr>
                        <a:t>15</a:t>
                      </a:r>
                    </a:p>
                  </a:txBody>
                  <a:tcPr marL="39796"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Республика Башкортостан</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Уфимский НПЗ</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Башнефть</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7,5</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82,8</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1938</a:t>
                      </a:r>
                    </a:p>
                  </a:txBody>
                  <a:tcPr marL="22741" marR="39796" marT="17056" marB="17056" anchor="ctr">
                    <a:lnL>
                      <a:noFill/>
                    </a:lnL>
                    <a:lnR>
                      <a:noFill/>
                    </a:lnR>
                    <a:lnT>
                      <a:noFill/>
                    </a:lnT>
                    <a:lnB>
                      <a:noFill/>
                    </a:lnB>
                    <a:solidFill>
                      <a:srgbClr val="FFFFFF"/>
                    </a:solidFill>
                  </a:tcPr>
                </a:tc>
              </a:tr>
              <a:tr h="279711">
                <a:tc>
                  <a:txBody>
                    <a:bodyPr/>
                    <a:lstStyle/>
                    <a:p>
                      <a:pPr algn="ctr" fontAlgn="auto"/>
                      <a:r>
                        <a:rPr lang="ru-RU" sz="800" b="0" dirty="0">
                          <a:effectLst/>
                          <a:latin typeface="inherit"/>
                        </a:rPr>
                        <a:t>16</a:t>
                      </a:r>
                    </a:p>
                  </a:txBody>
                  <a:tcPr marL="39796"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Республика Башкортостан</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Ново-Уфимский НПЗ</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Башнефть</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7,1</a:t>
                      </a:r>
                    </a:p>
                  </a:txBody>
                  <a:tcPr marL="22741" marR="22741" marT="17056" marB="17056"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1951</a:t>
                      </a:r>
                    </a:p>
                  </a:txBody>
                  <a:tcPr marL="22741" marR="39796" marT="17056" marB="17056" anchor="ctr">
                    <a:lnL>
                      <a:noFill/>
                    </a:lnL>
                    <a:lnR>
                      <a:noFill/>
                    </a:lnR>
                    <a:lnT>
                      <a:noFill/>
                    </a:lnT>
                    <a:lnB>
                      <a:noFill/>
                    </a:lnB>
                    <a:solidFill>
                      <a:srgbClr val="EEF5FA"/>
                    </a:solidFill>
                  </a:tcPr>
                </a:tc>
              </a:tr>
              <a:tr h="279711">
                <a:tc>
                  <a:txBody>
                    <a:bodyPr/>
                    <a:lstStyle/>
                    <a:p>
                      <a:pPr algn="ctr" fontAlgn="auto"/>
                      <a:r>
                        <a:rPr lang="ru-RU" sz="800" b="0" dirty="0">
                          <a:effectLst/>
                          <a:latin typeface="inherit"/>
                        </a:rPr>
                        <a:t>17</a:t>
                      </a:r>
                    </a:p>
                  </a:txBody>
                  <a:tcPr marL="39796"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Республика Башкортостан</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Уфанефтехим</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Башнефть</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9,5</a:t>
                      </a:r>
                    </a:p>
                  </a:txBody>
                  <a:tcPr marL="22741" marR="22741" marT="17056" marB="17056"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1957</a:t>
                      </a:r>
                    </a:p>
                  </a:txBody>
                  <a:tcPr marL="22741" marR="39796" marT="17056" marB="17056" anchor="ctr">
                    <a:lnL>
                      <a:noFill/>
                    </a:lnL>
                    <a:lnR>
                      <a:noFill/>
                    </a:lnR>
                    <a:lnT>
                      <a:noFill/>
                    </a:lnT>
                    <a:lnB>
                      <a:noFill/>
                    </a:lnB>
                    <a:solidFill>
                      <a:srgbClr val="FFFFFF"/>
                    </a:solidFill>
                  </a:tcPr>
                </a:tc>
              </a:tr>
              <a:tr h="279711">
                <a:tc>
                  <a:txBody>
                    <a:bodyPr/>
                    <a:lstStyle/>
                    <a:p>
                      <a:pPr algn="ctr" fontAlgn="auto"/>
                      <a:r>
                        <a:rPr lang="ru-RU" sz="800" b="0" dirty="0">
                          <a:effectLst/>
                          <a:latin typeface="inherit"/>
                        </a:rPr>
                        <a:t>18</a:t>
                      </a:r>
                    </a:p>
                  </a:txBody>
                  <a:tcPr marL="39796"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Республика Башкортостан</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Салаватнефтеорг-синтез</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Газпром</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10</a:t>
                      </a:r>
                    </a:p>
                  </a:txBody>
                  <a:tcPr marL="22741" marR="22741" marT="17056" marB="17056"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1952</a:t>
                      </a:r>
                    </a:p>
                  </a:txBody>
                  <a:tcPr marL="22741" marR="39796" marT="17056" marB="17056" anchor="ctr">
                    <a:lnL>
                      <a:noFill/>
                    </a:lnL>
                    <a:lnR>
                      <a:noFill/>
                    </a:lnR>
                    <a:lnT>
                      <a:noFill/>
                    </a:lnT>
                    <a:lnB>
                      <a:noFill/>
                    </a:lnB>
                    <a:solidFill>
                      <a:srgbClr val="EEF5FA"/>
                    </a:solidFill>
                  </a:tcPr>
                </a:tc>
              </a:tr>
              <a:tr h="279711">
                <a:tc>
                  <a:txBody>
                    <a:bodyPr/>
                    <a:lstStyle/>
                    <a:p>
                      <a:pPr algn="ctr" fontAlgn="auto"/>
                      <a:r>
                        <a:rPr lang="ru-RU" sz="800" b="0" dirty="0">
                          <a:effectLst/>
                          <a:latin typeface="inherit"/>
                        </a:rPr>
                        <a:t>19</a:t>
                      </a:r>
                    </a:p>
                  </a:txBody>
                  <a:tcPr marL="39796"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Оренбургская область</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Орск-нефтеоргсинтез</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ФортеИнвест</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6,6</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66,1</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1935</a:t>
                      </a:r>
                    </a:p>
                  </a:txBody>
                  <a:tcPr marL="22741" marR="39796" marT="17056" marB="17056" anchor="ctr">
                    <a:lnL>
                      <a:noFill/>
                    </a:lnL>
                    <a:lnR>
                      <a:noFill/>
                    </a:lnR>
                    <a:lnT>
                      <a:noFill/>
                    </a:lnT>
                    <a:lnB>
                      <a:noFill/>
                    </a:lnB>
                    <a:solidFill>
                      <a:srgbClr val="FFFFFF"/>
                    </a:solidFill>
                  </a:tcPr>
                </a:tc>
              </a:tr>
              <a:tr h="156911">
                <a:tc>
                  <a:txBody>
                    <a:bodyPr/>
                    <a:lstStyle/>
                    <a:p>
                      <a:pPr algn="ctr" fontAlgn="auto"/>
                      <a:endParaRPr lang="ru-RU" sz="800" b="0" dirty="0">
                        <a:effectLst/>
                        <a:latin typeface="inherit"/>
                      </a:endParaRPr>
                    </a:p>
                  </a:txBody>
                  <a:tcPr marL="39796"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Южный ФО</a:t>
                      </a:r>
                    </a:p>
                  </a:txBody>
                  <a:tcPr marL="22741" marR="22741" marT="17056" marB="17056"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2741" marR="22741" marT="17056" marB="17056"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2741" marR="22741" marT="17056" marB="17056"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2741" marR="22741" marT="17056" marB="17056"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2741" marR="22741" marT="17056" marB="17056"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2741" marR="39796" marT="17056" marB="17056" anchor="ctr">
                    <a:lnL>
                      <a:noFill/>
                    </a:lnL>
                    <a:lnR>
                      <a:noFill/>
                    </a:lnR>
                    <a:lnT>
                      <a:noFill/>
                    </a:lnT>
                    <a:lnB>
                      <a:noFill/>
                    </a:lnB>
                    <a:solidFill>
                      <a:srgbClr val="EEF5FA"/>
                    </a:solidFill>
                  </a:tcPr>
                </a:tc>
              </a:tr>
              <a:tr h="218311">
                <a:tc>
                  <a:txBody>
                    <a:bodyPr/>
                    <a:lstStyle/>
                    <a:p>
                      <a:pPr algn="ctr" fontAlgn="auto"/>
                      <a:r>
                        <a:rPr lang="ru-RU" sz="800" b="0" dirty="0">
                          <a:effectLst/>
                          <a:latin typeface="inherit"/>
                        </a:rPr>
                        <a:t>20</a:t>
                      </a:r>
                    </a:p>
                  </a:txBody>
                  <a:tcPr marL="39796"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Волгоградская область</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Волгоградский НПЗ</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Лукойл</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15,7</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92,5</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1957</a:t>
                      </a:r>
                    </a:p>
                  </a:txBody>
                  <a:tcPr marL="22741" marR="39796" marT="17056" marB="17056" anchor="ctr">
                    <a:lnL>
                      <a:noFill/>
                    </a:lnL>
                    <a:lnR>
                      <a:noFill/>
                    </a:lnR>
                    <a:lnT>
                      <a:noFill/>
                    </a:lnT>
                    <a:lnB>
                      <a:noFill/>
                    </a:lnB>
                    <a:solidFill>
                      <a:srgbClr val="FFFFFF"/>
                    </a:solidFill>
                  </a:tcPr>
                </a:tc>
              </a:tr>
              <a:tr h="218311">
                <a:tc>
                  <a:txBody>
                    <a:bodyPr/>
                    <a:lstStyle/>
                    <a:p>
                      <a:pPr algn="ctr" fontAlgn="auto"/>
                      <a:r>
                        <a:rPr lang="ru-RU" sz="800" b="0" dirty="0">
                          <a:effectLst/>
                          <a:latin typeface="inherit"/>
                        </a:rPr>
                        <a:t>21</a:t>
                      </a:r>
                    </a:p>
                  </a:txBody>
                  <a:tcPr marL="39796"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Астраханская область</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Астраханский ГПЗ</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Газпром</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3,3</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84,2</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1981</a:t>
                      </a:r>
                    </a:p>
                  </a:txBody>
                  <a:tcPr marL="22741" marR="39796" marT="17056" marB="17056" anchor="ctr">
                    <a:lnL>
                      <a:noFill/>
                    </a:lnL>
                    <a:lnR>
                      <a:noFill/>
                    </a:lnR>
                    <a:lnT>
                      <a:noFill/>
                    </a:lnT>
                    <a:lnB>
                      <a:noFill/>
                    </a:lnB>
                    <a:solidFill>
                      <a:srgbClr val="EEF5FA"/>
                    </a:solidFill>
                  </a:tcPr>
                </a:tc>
              </a:tr>
              <a:tr h="218311">
                <a:tc>
                  <a:txBody>
                    <a:bodyPr/>
                    <a:lstStyle/>
                    <a:p>
                      <a:pPr algn="ctr" fontAlgn="auto"/>
                      <a:r>
                        <a:rPr lang="ru-RU" sz="800" b="0" dirty="0">
                          <a:effectLst/>
                          <a:latin typeface="inherit"/>
                        </a:rPr>
                        <a:t>22</a:t>
                      </a:r>
                    </a:p>
                  </a:txBody>
                  <a:tcPr marL="39796"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Ростовская область</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Новошахтинский НПЗ</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Юг Руси</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2,5</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55,3</a:t>
                      </a:r>
                    </a:p>
                  </a:txBody>
                  <a:tcPr marL="22741" marR="22741" marT="17056" marB="17056" anchor="ctr">
                    <a:lnL>
                      <a:noFill/>
                    </a:lnL>
                    <a:lnR>
                      <a:noFill/>
                    </a:lnR>
                    <a:lnT>
                      <a:noFill/>
                    </a:lnT>
                    <a:lnB>
                      <a:noFill/>
                    </a:lnB>
                    <a:solidFill>
                      <a:srgbClr val="FFFFFF"/>
                    </a:solidFill>
                  </a:tcPr>
                </a:tc>
                <a:tc>
                  <a:txBody>
                    <a:bodyPr/>
                    <a:lstStyle/>
                    <a:p>
                      <a:pPr algn="ctr" fontAlgn="auto"/>
                      <a:r>
                        <a:rPr lang="ru-RU" sz="800" b="0">
                          <a:effectLst/>
                          <a:latin typeface="inherit"/>
                        </a:rPr>
                        <a:t>2009</a:t>
                      </a:r>
                    </a:p>
                  </a:txBody>
                  <a:tcPr marL="22741" marR="39796" marT="17056" marB="17056" anchor="ctr">
                    <a:lnL>
                      <a:noFill/>
                    </a:lnL>
                    <a:lnR>
                      <a:noFill/>
                    </a:lnR>
                    <a:lnT>
                      <a:noFill/>
                    </a:lnT>
                    <a:lnB>
                      <a:noFill/>
                    </a:lnB>
                    <a:solidFill>
                      <a:srgbClr val="FFFFFF"/>
                    </a:solidFill>
                  </a:tcPr>
                </a:tc>
              </a:tr>
              <a:tr h="402511">
                <a:tc>
                  <a:txBody>
                    <a:bodyPr/>
                    <a:lstStyle/>
                    <a:p>
                      <a:pPr algn="ctr" fontAlgn="auto"/>
                      <a:r>
                        <a:rPr lang="ru-RU" sz="800" b="0" dirty="0">
                          <a:effectLst/>
                          <a:latin typeface="inherit"/>
                        </a:rPr>
                        <a:t>23</a:t>
                      </a:r>
                    </a:p>
                  </a:txBody>
                  <a:tcPr marL="39796"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Краснодарский край</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Краснодарский НПЗ - Краснодарэконефть</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РуссНефть</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3</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a:effectLst/>
                          <a:latin typeface="inherit"/>
                        </a:rPr>
                        <a:t>52,4</a:t>
                      </a:r>
                    </a:p>
                  </a:txBody>
                  <a:tcPr marL="22741" marR="22741" marT="17056" marB="17056" anchor="ctr">
                    <a:lnL>
                      <a:noFill/>
                    </a:lnL>
                    <a:lnR>
                      <a:noFill/>
                    </a:lnR>
                    <a:lnT>
                      <a:noFill/>
                    </a:lnT>
                    <a:lnB>
                      <a:noFill/>
                    </a:lnB>
                    <a:solidFill>
                      <a:srgbClr val="EEF5FA"/>
                    </a:solidFill>
                  </a:tcPr>
                </a:tc>
                <a:tc>
                  <a:txBody>
                    <a:bodyPr/>
                    <a:lstStyle/>
                    <a:p>
                      <a:pPr algn="ctr" fontAlgn="auto"/>
                      <a:r>
                        <a:rPr lang="ru-RU" sz="800" b="0" dirty="0">
                          <a:effectLst/>
                          <a:latin typeface="inherit"/>
                        </a:rPr>
                        <a:t>1911</a:t>
                      </a:r>
                    </a:p>
                  </a:txBody>
                  <a:tcPr marL="22741" marR="39796" marT="17056" marB="17056" anchor="ctr">
                    <a:lnL>
                      <a:noFill/>
                    </a:lnL>
                    <a:lnR>
                      <a:noFill/>
                    </a:lnR>
                    <a:lnT>
                      <a:noFill/>
                    </a:lnT>
                    <a:lnB>
                      <a:noFill/>
                    </a:lnB>
                    <a:solidFill>
                      <a:srgbClr val="EEF5FA"/>
                    </a:solidFill>
                  </a:tcPr>
                </a:tc>
              </a:tr>
            </a:tbl>
          </a:graphicData>
        </a:graphic>
      </p:graphicFrame>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29</a:t>
            </a:fld>
            <a:endParaRPr lang="en-US"/>
          </a:p>
        </p:txBody>
      </p:sp>
    </p:spTree>
    <p:extLst>
      <p:ext uri="{BB962C8B-B14F-4D97-AF65-F5344CB8AC3E}">
        <p14:creationId xmlns:p14="http://schemas.microsoft.com/office/powerpoint/2010/main" val="993529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p:txBody>
          <a:bodyPr/>
          <a:lstStyle/>
          <a:p>
            <a:pPr>
              <a:defRPr/>
            </a:pPr>
            <a:fld id="{9ED069E9-1CAE-4294-AF6C-1C624B380209}" type="slidenum">
              <a:rPr lang="en-US" smtClean="0"/>
              <a:pPr>
                <a:defRPr/>
              </a:pPr>
              <a:t>3</a:t>
            </a:fld>
            <a:endParaRPr lang="en-US"/>
          </a:p>
        </p:txBody>
      </p:sp>
      <p:sp>
        <p:nvSpPr>
          <p:cNvPr id="6" name="Заголовок 5"/>
          <p:cNvSpPr>
            <a:spLocks noGrp="1"/>
          </p:cNvSpPr>
          <p:nvPr>
            <p:ph type="title"/>
          </p:nvPr>
        </p:nvSpPr>
        <p:spPr/>
        <p:txBody>
          <a:bodyPr>
            <a:normAutofit fontScale="90000"/>
          </a:bodyPr>
          <a:lstStyle/>
          <a:p>
            <a:r>
              <a:rPr lang="ru-RU" dirty="0" smtClean="0"/>
              <a:t>Мировые извлекаемые запасы горючих ископаемых</a:t>
            </a:r>
            <a:endParaRPr lang="ru-RU" dirty="0"/>
          </a:p>
        </p:txBody>
      </p:sp>
      <p:graphicFrame>
        <p:nvGraphicFramePr>
          <p:cNvPr id="2" name="Таблица 1"/>
          <p:cNvGraphicFramePr>
            <a:graphicFrameLocks noGrp="1"/>
          </p:cNvGraphicFramePr>
          <p:nvPr>
            <p:extLst>
              <p:ext uri="{D42A27DB-BD31-4B8C-83A1-F6EECF244321}">
                <p14:modId xmlns:p14="http://schemas.microsoft.com/office/powerpoint/2010/main" val="3131440837"/>
              </p:ext>
            </p:extLst>
          </p:nvPr>
        </p:nvGraphicFramePr>
        <p:xfrm>
          <a:off x="566556" y="1187846"/>
          <a:ext cx="8055895" cy="3307868"/>
        </p:xfrm>
        <a:graphic>
          <a:graphicData uri="http://schemas.openxmlformats.org/drawingml/2006/table">
            <a:tbl>
              <a:tblPr firstRow="1" bandRow="1">
                <a:tableStyleId>{5C22544A-7EE6-4342-B048-85BDC9FD1C3A}</a:tableStyleId>
              </a:tblPr>
              <a:tblGrid>
                <a:gridCol w="2880320"/>
                <a:gridCol w="1260140"/>
                <a:gridCol w="1260140"/>
                <a:gridCol w="1530170"/>
                <a:gridCol w="1125125"/>
              </a:tblGrid>
              <a:tr h="617220">
                <a:tc>
                  <a:txBody>
                    <a:bodyPr/>
                    <a:lstStyle/>
                    <a:p>
                      <a:r>
                        <a:rPr lang="ru-RU" sz="1800" dirty="0" smtClean="0"/>
                        <a:t>Вид горючего ископаемого</a:t>
                      </a:r>
                      <a:endParaRPr lang="ru-RU" sz="1800" dirty="0"/>
                    </a:p>
                  </a:txBody>
                  <a:tcPr marT="34290" marB="34290"/>
                </a:tc>
                <a:tc>
                  <a:txBody>
                    <a:bodyPr/>
                    <a:lstStyle/>
                    <a:p>
                      <a:r>
                        <a:rPr lang="ru-RU" sz="1800" dirty="0" smtClean="0"/>
                        <a:t>10</a:t>
                      </a:r>
                      <a:r>
                        <a:rPr lang="ru-RU" sz="1800" baseline="30000" dirty="0" smtClean="0"/>
                        <a:t>9</a:t>
                      </a:r>
                      <a:r>
                        <a:rPr lang="ru-RU" sz="1800" baseline="0" dirty="0" smtClean="0"/>
                        <a:t> т</a:t>
                      </a:r>
                      <a:endParaRPr lang="ru-RU" sz="1800" dirty="0"/>
                    </a:p>
                  </a:txBody>
                  <a:tcPr marT="34290" marB="34290"/>
                </a:tc>
                <a:tc>
                  <a:txBody>
                    <a:bodyPr/>
                    <a:lstStyle/>
                    <a:p>
                      <a:r>
                        <a:rPr lang="ru-RU" sz="1800" dirty="0" smtClean="0"/>
                        <a:t>10</a:t>
                      </a:r>
                      <a:r>
                        <a:rPr lang="ru-RU" sz="1800" baseline="30000" dirty="0" smtClean="0"/>
                        <a:t>12 </a:t>
                      </a:r>
                      <a:r>
                        <a:rPr lang="ru-RU" sz="1800" baseline="0" dirty="0" smtClean="0"/>
                        <a:t>м</a:t>
                      </a:r>
                      <a:r>
                        <a:rPr lang="ru-RU" sz="1800" baseline="30000" dirty="0" smtClean="0"/>
                        <a:t>3</a:t>
                      </a:r>
                      <a:endParaRPr lang="ru-RU" sz="1800" dirty="0"/>
                    </a:p>
                  </a:txBody>
                  <a:tcPr marT="34290" marB="34290"/>
                </a:tc>
                <a:tc>
                  <a:txBody>
                    <a:bodyPr/>
                    <a:lstStyle/>
                    <a:p>
                      <a:r>
                        <a:rPr lang="ru-RU" sz="1800" dirty="0" smtClean="0"/>
                        <a:t>10</a:t>
                      </a:r>
                      <a:r>
                        <a:rPr lang="ru-RU" sz="1800" baseline="30000" dirty="0" smtClean="0"/>
                        <a:t>9</a:t>
                      </a:r>
                      <a:r>
                        <a:rPr lang="ru-RU" sz="1800" dirty="0" smtClean="0"/>
                        <a:t>  т</a:t>
                      </a:r>
                      <a:r>
                        <a:rPr lang="ru-RU" sz="1800" baseline="0" dirty="0" smtClean="0"/>
                        <a:t> </a:t>
                      </a:r>
                      <a:r>
                        <a:rPr lang="ru-RU" sz="1800" dirty="0" err="1" smtClean="0"/>
                        <a:t>у.т</a:t>
                      </a:r>
                      <a:r>
                        <a:rPr lang="ru-RU" sz="1800" dirty="0" smtClean="0"/>
                        <a:t>.</a:t>
                      </a:r>
                      <a:endParaRPr lang="ru-RU" sz="1800" dirty="0"/>
                    </a:p>
                  </a:txBody>
                  <a:tcPr marT="34290" marB="34290"/>
                </a:tc>
                <a:tc>
                  <a:txBody>
                    <a:bodyPr/>
                    <a:lstStyle/>
                    <a:p>
                      <a:r>
                        <a:rPr lang="ru-RU" sz="1800" dirty="0" smtClean="0"/>
                        <a:t>% </a:t>
                      </a:r>
                      <a:r>
                        <a:rPr lang="ru-RU" sz="1800" dirty="0" err="1" smtClean="0"/>
                        <a:t>экв</a:t>
                      </a:r>
                      <a:endParaRPr lang="ru-RU" sz="1800" dirty="0"/>
                    </a:p>
                  </a:txBody>
                  <a:tcPr marT="34290" marB="34290"/>
                </a:tc>
              </a:tr>
              <a:tr h="361639">
                <a:tc>
                  <a:txBody>
                    <a:bodyPr/>
                    <a:lstStyle/>
                    <a:p>
                      <a:r>
                        <a:rPr lang="ru-RU" sz="1800" dirty="0" smtClean="0"/>
                        <a:t>Нефть</a:t>
                      </a:r>
                      <a:endParaRPr lang="ru-RU" sz="1800" dirty="0"/>
                    </a:p>
                  </a:txBody>
                  <a:tcPr marT="34290" marB="34290"/>
                </a:tc>
                <a:tc>
                  <a:txBody>
                    <a:bodyPr/>
                    <a:lstStyle/>
                    <a:p>
                      <a:pPr algn="ctr"/>
                      <a:r>
                        <a:rPr lang="ru-RU" sz="1800" dirty="0" smtClean="0"/>
                        <a:t>139,5</a:t>
                      </a:r>
                      <a:endParaRPr lang="ru-RU" sz="1800" dirty="0"/>
                    </a:p>
                  </a:txBody>
                  <a:tcPr marT="34290" marB="34290"/>
                </a:tc>
                <a:tc>
                  <a:txBody>
                    <a:bodyPr/>
                    <a:lstStyle/>
                    <a:p>
                      <a:pPr algn="ctr"/>
                      <a:r>
                        <a:rPr lang="ru-RU" sz="1800" dirty="0" smtClean="0"/>
                        <a:t>-</a:t>
                      </a:r>
                      <a:endParaRPr lang="ru-RU" sz="1800" dirty="0"/>
                    </a:p>
                  </a:txBody>
                  <a:tcPr marT="34290" marB="34290"/>
                </a:tc>
                <a:tc>
                  <a:txBody>
                    <a:bodyPr/>
                    <a:lstStyle/>
                    <a:p>
                      <a:pPr algn="ctr"/>
                      <a:r>
                        <a:rPr lang="ru-RU" sz="1800" dirty="0" smtClean="0"/>
                        <a:t>208,5</a:t>
                      </a:r>
                      <a:endParaRPr lang="ru-RU" sz="1800" dirty="0"/>
                    </a:p>
                  </a:txBody>
                  <a:tcPr marT="34290" marB="34290"/>
                </a:tc>
                <a:tc>
                  <a:txBody>
                    <a:bodyPr/>
                    <a:lstStyle/>
                    <a:p>
                      <a:pPr algn="ctr"/>
                      <a:r>
                        <a:rPr lang="ru-RU" sz="1800" dirty="0" smtClean="0"/>
                        <a:t>16,03</a:t>
                      </a:r>
                      <a:endParaRPr lang="ru-RU" sz="1800" dirty="0"/>
                    </a:p>
                  </a:txBody>
                  <a:tcPr marT="34290" marB="34290"/>
                </a:tc>
              </a:tr>
              <a:tr h="342900">
                <a:tc>
                  <a:txBody>
                    <a:bodyPr/>
                    <a:lstStyle/>
                    <a:p>
                      <a:r>
                        <a:rPr lang="ru-RU" sz="1800" dirty="0" smtClean="0"/>
                        <a:t>Газ </a:t>
                      </a:r>
                      <a:endParaRPr lang="ru-RU" sz="1800" dirty="0"/>
                    </a:p>
                  </a:txBody>
                  <a:tcPr marT="34290" marB="34290"/>
                </a:tc>
                <a:tc>
                  <a:txBody>
                    <a:bodyPr/>
                    <a:lstStyle/>
                    <a:p>
                      <a:pPr algn="ctr"/>
                      <a:r>
                        <a:rPr lang="ru-RU" sz="1800" dirty="0" smtClean="0"/>
                        <a:t>-</a:t>
                      </a:r>
                      <a:endParaRPr lang="ru-RU" sz="1800" dirty="0"/>
                    </a:p>
                  </a:txBody>
                  <a:tcPr marT="34290" marB="34290"/>
                </a:tc>
                <a:tc>
                  <a:txBody>
                    <a:bodyPr/>
                    <a:lstStyle/>
                    <a:p>
                      <a:pPr algn="ctr"/>
                      <a:r>
                        <a:rPr lang="ru-RU" sz="1800" dirty="0" smtClean="0"/>
                        <a:t>144,8</a:t>
                      </a:r>
                      <a:endParaRPr lang="ru-RU" sz="1800" dirty="0"/>
                    </a:p>
                  </a:txBody>
                  <a:tcPr marT="34290" marB="34290"/>
                </a:tc>
                <a:tc>
                  <a:txBody>
                    <a:bodyPr/>
                    <a:lstStyle/>
                    <a:p>
                      <a:pPr algn="ctr"/>
                      <a:r>
                        <a:rPr lang="ru-RU" sz="1800" dirty="0" smtClean="0"/>
                        <a:t>188,2</a:t>
                      </a:r>
                      <a:endParaRPr lang="ru-RU" sz="1800" dirty="0"/>
                    </a:p>
                  </a:txBody>
                  <a:tcPr marT="34290" marB="34290"/>
                </a:tc>
                <a:tc>
                  <a:txBody>
                    <a:bodyPr/>
                    <a:lstStyle/>
                    <a:p>
                      <a:pPr algn="ctr"/>
                      <a:r>
                        <a:rPr lang="ru-RU" sz="1800" dirty="0" smtClean="0"/>
                        <a:t>14,47</a:t>
                      </a:r>
                      <a:endParaRPr lang="ru-RU" sz="1800" dirty="0"/>
                    </a:p>
                  </a:txBody>
                  <a:tcPr marT="34290" marB="34290"/>
                </a:tc>
              </a:tr>
              <a:tr h="399683">
                <a:tc>
                  <a:txBody>
                    <a:bodyPr/>
                    <a:lstStyle/>
                    <a:p>
                      <a:r>
                        <a:rPr lang="ru-RU" sz="1800" dirty="0" smtClean="0"/>
                        <a:t>Каменный уголь </a:t>
                      </a:r>
                      <a:endParaRPr lang="ru-RU" sz="1800" dirty="0"/>
                    </a:p>
                  </a:txBody>
                  <a:tcPr marT="34290" marB="34290"/>
                </a:tc>
                <a:tc>
                  <a:txBody>
                    <a:bodyPr/>
                    <a:lstStyle/>
                    <a:p>
                      <a:pPr algn="ctr"/>
                      <a:r>
                        <a:rPr lang="ru-RU" sz="1800" dirty="0" smtClean="0"/>
                        <a:t>547,1</a:t>
                      </a:r>
                      <a:endParaRPr lang="ru-RU" sz="1800" dirty="0"/>
                    </a:p>
                  </a:txBody>
                  <a:tcPr marT="34290" marB="34290"/>
                </a:tc>
                <a:tc>
                  <a:txBody>
                    <a:bodyPr/>
                    <a:lstStyle/>
                    <a:p>
                      <a:pPr algn="ctr"/>
                      <a:r>
                        <a:rPr lang="ru-RU" sz="1800" dirty="0" smtClean="0"/>
                        <a:t>-</a:t>
                      </a:r>
                      <a:endParaRPr lang="ru-RU" sz="1800" dirty="0"/>
                    </a:p>
                  </a:txBody>
                  <a:tcPr marT="34290" marB="34290"/>
                </a:tc>
                <a:tc>
                  <a:txBody>
                    <a:bodyPr/>
                    <a:lstStyle/>
                    <a:p>
                      <a:pPr algn="ctr"/>
                      <a:r>
                        <a:rPr lang="ru-RU" sz="1800" dirty="0" smtClean="0"/>
                        <a:t>519,7</a:t>
                      </a:r>
                      <a:endParaRPr lang="ru-RU" sz="1800" dirty="0"/>
                    </a:p>
                  </a:txBody>
                  <a:tcPr marT="34290" marB="34290"/>
                </a:tc>
                <a:tc>
                  <a:txBody>
                    <a:bodyPr/>
                    <a:lstStyle/>
                    <a:p>
                      <a:pPr algn="ctr"/>
                      <a:r>
                        <a:rPr lang="ru-RU" sz="1800" dirty="0" smtClean="0"/>
                        <a:t>39,96</a:t>
                      </a:r>
                      <a:endParaRPr lang="ru-RU" sz="1800" dirty="0"/>
                    </a:p>
                  </a:txBody>
                  <a:tcPr marT="34290" marB="34290"/>
                </a:tc>
              </a:tr>
              <a:tr h="342900">
                <a:tc>
                  <a:txBody>
                    <a:bodyPr/>
                    <a:lstStyle/>
                    <a:p>
                      <a:r>
                        <a:rPr lang="ru-RU" sz="1800" dirty="0" smtClean="0"/>
                        <a:t>Бурый уголь</a:t>
                      </a:r>
                      <a:endParaRPr lang="ru-RU" sz="1800" dirty="0"/>
                    </a:p>
                  </a:txBody>
                  <a:tcPr marT="34290" marB="34290"/>
                </a:tc>
                <a:tc>
                  <a:txBody>
                    <a:bodyPr/>
                    <a:lstStyle/>
                    <a:p>
                      <a:pPr algn="ctr"/>
                      <a:r>
                        <a:rPr lang="ru-RU" sz="1800" dirty="0" smtClean="0"/>
                        <a:t>543,0</a:t>
                      </a:r>
                      <a:endParaRPr lang="ru-RU" sz="1800" dirty="0"/>
                    </a:p>
                  </a:txBody>
                  <a:tcPr marT="34290" marB="34290"/>
                </a:tc>
                <a:tc>
                  <a:txBody>
                    <a:bodyPr/>
                    <a:lstStyle/>
                    <a:p>
                      <a:pPr algn="ctr"/>
                      <a:r>
                        <a:rPr lang="ru-RU" sz="1800" dirty="0" smtClean="0"/>
                        <a:t>-</a:t>
                      </a:r>
                      <a:endParaRPr lang="ru-RU" sz="1800" dirty="0"/>
                    </a:p>
                  </a:txBody>
                  <a:tcPr marT="34290" marB="34290"/>
                </a:tc>
                <a:tc>
                  <a:txBody>
                    <a:bodyPr/>
                    <a:lstStyle/>
                    <a:p>
                      <a:pPr algn="ctr"/>
                      <a:r>
                        <a:rPr lang="ru-RU" sz="1800" dirty="0" smtClean="0"/>
                        <a:t>519,7</a:t>
                      </a:r>
                      <a:endParaRPr lang="ru-RU" sz="1800" dirty="0"/>
                    </a:p>
                  </a:txBody>
                  <a:tcPr marT="34290" marB="34290"/>
                </a:tc>
                <a:tc>
                  <a:txBody>
                    <a:bodyPr/>
                    <a:lstStyle/>
                    <a:p>
                      <a:pPr algn="ctr"/>
                      <a:r>
                        <a:rPr lang="ru-RU" sz="1800" dirty="0" smtClean="0"/>
                        <a:t>39,96</a:t>
                      </a:r>
                      <a:endParaRPr lang="ru-RU" sz="1800" dirty="0"/>
                    </a:p>
                  </a:txBody>
                  <a:tcPr marT="34290" marB="34290"/>
                </a:tc>
              </a:tr>
              <a:tr h="891540">
                <a:tc>
                  <a:txBody>
                    <a:bodyPr/>
                    <a:lstStyle/>
                    <a:p>
                      <a:r>
                        <a:rPr lang="ru-RU" sz="1800" dirty="0" smtClean="0"/>
                        <a:t>Сланцы, тяжёлые </a:t>
                      </a:r>
                      <a:r>
                        <a:rPr lang="ru-RU" sz="1800" baseline="0" dirty="0" smtClean="0"/>
                        <a:t> нефти, природные битумы</a:t>
                      </a:r>
                      <a:endParaRPr lang="ru-RU" sz="1800" dirty="0"/>
                    </a:p>
                  </a:txBody>
                  <a:tcPr marT="34290" marB="34290"/>
                </a:tc>
                <a:tc>
                  <a:txBody>
                    <a:bodyPr/>
                    <a:lstStyle/>
                    <a:p>
                      <a:pPr algn="ctr"/>
                      <a:r>
                        <a:rPr lang="ru-RU" sz="1800" dirty="0" smtClean="0"/>
                        <a:t>-</a:t>
                      </a:r>
                      <a:endParaRPr lang="ru-RU" sz="1800" dirty="0"/>
                    </a:p>
                  </a:txBody>
                  <a:tcPr marT="34290" marB="34290"/>
                </a:tc>
                <a:tc>
                  <a:txBody>
                    <a:bodyPr/>
                    <a:lstStyle/>
                    <a:p>
                      <a:pPr algn="ctr"/>
                      <a:r>
                        <a:rPr lang="ru-RU" sz="1800" dirty="0" smtClean="0"/>
                        <a:t>-</a:t>
                      </a:r>
                      <a:endParaRPr lang="ru-RU" sz="1800" dirty="0"/>
                    </a:p>
                  </a:txBody>
                  <a:tcPr marT="34290" marB="34290"/>
                </a:tc>
                <a:tc>
                  <a:txBody>
                    <a:bodyPr/>
                    <a:lstStyle/>
                    <a:p>
                      <a:pPr algn="ctr"/>
                      <a:r>
                        <a:rPr lang="ru-RU" sz="1800" dirty="0" smtClean="0"/>
                        <a:t>129</a:t>
                      </a:r>
                      <a:endParaRPr lang="ru-RU" sz="1800" dirty="0"/>
                    </a:p>
                  </a:txBody>
                  <a:tcPr marT="34290" marB="34290"/>
                </a:tc>
                <a:tc>
                  <a:txBody>
                    <a:bodyPr/>
                    <a:lstStyle/>
                    <a:p>
                      <a:pPr algn="ctr"/>
                      <a:r>
                        <a:rPr lang="ru-RU" sz="1800" dirty="0" smtClean="0"/>
                        <a:t>9,92</a:t>
                      </a:r>
                      <a:endParaRPr lang="ru-RU" sz="1800" dirty="0"/>
                    </a:p>
                  </a:txBody>
                  <a:tcPr marT="34290" marB="34290"/>
                </a:tc>
              </a:tr>
              <a:tr h="351986">
                <a:tc>
                  <a:txBody>
                    <a:bodyPr/>
                    <a:lstStyle/>
                    <a:p>
                      <a:r>
                        <a:rPr lang="ru-RU" sz="1800" dirty="0" smtClean="0"/>
                        <a:t>Всего </a:t>
                      </a:r>
                      <a:endParaRPr lang="ru-RU" sz="1800" dirty="0"/>
                    </a:p>
                  </a:txBody>
                  <a:tcPr marT="34290" marB="34290"/>
                </a:tc>
                <a:tc>
                  <a:txBody>
                    <a:bodyPr/>
                    <a:lstStyle/>
                    <a:p>
                      <a:pPr algn="ctr"/>
                      <a:endParaRPr lang="ru-RU" sz="1800" dirty="0"/>
                    </a:p>
                  </a:txBody>
                  <a:tcPr marT="34290" marB="34290"/>
                </a:tc>
                <a:tc>
                  <a:txBody>
                    <a:bodyPr/>
                    <a:lstStyle/>
                    <a:p>
                      <a:pPr algn="ctr"/>
                      <a:endParaRPr lang="ru-RU" sz="1800" dirty="0"/>
                    </a:p>
                  </a:txBody>
                  <a:tcPr marT="34290" marB="34290"/>
                </a:tc>
                <a:tc>
                  <a:txBody>
                    <a:bodyPr/>
                    <a:lstStyle/>
                    <a:p>
                      <a:pPr algn="ctr"/>
                      <a:r>
                        <a:rPr lang="ru-RU" sz="1800" dirty="0" smtClean="0"/>
                        <a:t>1300,6</a:t>
                      </a:r>
                      <a:endParaRPr lang="ru-RU" sz="1800" dirty="0"/>
                    </a:p>
                  </a:txBody>
                  <a:tcPr marT="34290" marB="34290"/>
                </a:tc>
                <a:tc>
                  <a:txBody>
                    <a:bodyPr/>
                    <a:lstStyle/>
                    <a:p>
                      <a:pPr algn="ctr"/>
                      <a:r>
                        <a:rPr lang="ru-RU" sz="1800" dirty="0" smtClean="0"/>
                        <a:t>100</a:t>
                      </a:r>
                      <a:endParaRPr lang="ru-RU" sz="1800" dirty="0"/>
                    </a:p>
                  </a:txBody>
                  <a:tcPr marT="34290" marB="34290"/>
                </a:tc>
              </a:tr>
            </a:tbl>
          </a:graphicData>
        </a:graphic>
      </p:graphicFrame>
    </p:spTree>
    <p:extLst>
      <p:ext uri="{BB962C8B-B14F-4D97-AF65-F5344CB8AC3E}">
        <p14:creationId xmlns:p14="http://schemas.microsoft.com/office/powerpoint/2010/main" val="2956131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91728"/>
            <a:ext cx="5257310" cy="422672"/>
          </a:xfrm>
        </p:spPr>
        <p:txBody>
          <a:bodyPr>
            <a:normAutofit fontScale="90000"/>
          </a:bodyPr>
          <a:lstStyle/>
          <a:p>
            <a:r>
              <a:rPr lang="ru-RU" sz="2400" b="0" dirty="0"/>
              <a:t>Основные нефтеперерабатывающие заводы Российской Федерации</a:t>
            </a:r>
            <a:endParaRPr lang="ru-RU" sz="2400"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2056219517"/>
              </p:ext>
            </p:extLst>
          </p:nvPr>
        </p:nvGraphicFramePr>
        <p:xfrm>
          <a:off x="296524" y="985324"/>
          <a:ext cx="8174436" cy="3730110"/>
        </p:xfrm>
        <a:graphic>
          <a:graphicData uri="http://schemas.openxmlformats.org/drawingml/2006/table">
            <a:tbl>
              <a:tblPr/>
              <a:tblGrid>
                <a:gridCol w="855096"/>
                <a:gridCol w="1627794"/>
                <a:gridCol w="1069552"/>
                <a:gridCol w="1069552"/>
                <a:gridCol w="1069552"/>
                <a:gridCol w="1069552"/>
                <a:gridCol w="1413338"/>
              </a:tblGrid>
              <a:tr h="264914">
                <a:tc>
                  <a:txBody>
                    <a:bodyPr/>
                    <a:lstStyle/>
                    <a:p>
                      <a:pPr algn="ctr" fontAlgn="auto"/>
                      <a:r>
                        <a:rPr lang="ru-RU" sz="800" b="0" dirty="0">
                          <a:effectLst/>
                          <a:latin typeface="inherit"/>
                        </a:rPr>
                        <a:t>24</a:t>
                      </a:r>
                    </a:p>
                  </a:txBody>
                  <a:tcPr marL="42366"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Краснодарский край</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Афипский НПЗ</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НефтеГазИндустрия</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6</a:t>
                      </a: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1964</a:t>
                      </a:r>
                    </a:p>
                  </a:txBody>
                  <a:tcPr marL="24209" marR="42366" marT="18157" marB="18157" anchor="ctr">
                    <a:lnL>
                      <a:noFill/>
                    </a:lnL>
                    <a:lnR>
                      <a:noFill/>
                    </a:lnR>
                    <a:lnT>
                      <a:noFill/>
                    </a:lnT>
                    <a:lnB>
                      <a:noFill/>
                    </a:lnB>
                    <a:solidFill>
                      <a:srgbClr val="FFFFFF"/>
                    </a:solidFill>
                  </a:tcPr>
                </a:tc>
              </a:tr>
              <a:tr h="428506">
                <a:tc>
                  <a:txBody>
                    <a:bodyPr/>
                    <a:lstStyle/>
                    <a:p>
                      <a:pPr algn="ctr" fontAlgn="auto"/>
                      <a:r>
                        <a:rPr lang="ru-RU" sz="800" b="0" dirty="0">
                          <a:effectLst/>
                          <a:latin typeface="inherit"/>
                        </a:rPr>
                        <a:t>25</a:t>
                      </a:r>
                    </a:p>
                  </a:txBody>
                  <a:tcPr marL="42366" marR="24209" marT="18157" marB="18157" anchor="ctr">
                    <a:lnL>
                      <a:noFill/>
                    </a:lnL>
                    <a:lnR>
                      <a:noFill/>
                    </a:lnR>
                    <a:lnT>
                      <a:noFill/>
                    </a:lnT>
                    <a:lnB>
                      <a:noFill/>
                    </a:lnB>
                    <a:solidFill>
                      <a:srgbClr val="EEF5FA"/>
                    </a:solidFill>
                  </a:tcPr>
                </a:tc>
                <a:tc>
                  <a:txBody>
                    <a:bodyPr/>
                    <a:lstStyle/>
                    <a:p>
                      <a:pPr algn="ctr" fontAlgn="auto"/>
                      <a:r>
                        <a:rPr lang="ru-RU" sz="800" b="0" dirty="0">
                          <a:effectLst/>
                          <a:latin typeface="inherit"/>
                        </a:rPr>
                        <a:t>Краснодарский край</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Ильский НПЗ</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Кубанская нефтегазовая компания</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2,22</a:t>
                      </a:r>
                    </a:p>
                  </a:txBody>
                  <a:tcPr marL="24209" marR="24209" marT="18157" marB="18157"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2002</a:t>
                      </a:r>
                    </a:p>
                  </a:txBody>
                  <a:tcPr marL="24209" marR="42366" marT="18157" marB="18157" anchor="ctr">
                    <a:lnL>
                      <a:noFill/>
                    </a:lnL>
                    <a:lnR>
                      <a:noFill/>
                    </a:lnR>
                    <a:lnT>
                      <a:noFill/>
                    </a:lnT>
                    <a:lnB>
                      <a:noFill/>
                    </a:lnB>
                    <a:solidFill>
                      <a:srgbClr val="EEF5FA"/>
                    </a:solidFill>
                  </a:tcPr>
                </a:tc>
              </a:tr>
              <a:tr h="264914">
                <a:tc>
                  <a:txBody>
                    <a:bodyPr/>
                    <a:lstStyle/>
                    <a:p>
                      <a:pPr algn="ctr" fontAlgn="auto"/>
                      <a:r>
                        <a:rPr lang="ru-RU" sz="800" b="0" dirty="0">
                          <a:effectLst/>
                          <a:latin typeface="inherit"/>
                        </a:rPr>
                        <a:t>26</a:t>
                      </a:r>
                    </a:p>
                  </a:txBody>
                  <a:tcPr marL="42366"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Краснодарский край</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Туапсинский НПЗ</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Роснефть</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12</a:t>
                      </a: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1929</a:t>
                      </a:r>
                    </a:p>
                  </a:txBody>
                  <a:tcPr marL="24209" marR="42366" marT="18157" marB="18157" anchor="ctr">
                    <a:lnL>
                      <a:noFill/>
                    </a:lnL>
                    <a:lnR>
                      <a:noFill/>
                    </a:lnR>
                    <a:lnT>
                      <a:noFill/>
                    </a:lnT>
                    <a:lnB>
                      <a:noFill/>
                    </a:lnB>
                    <a:solidFill>
                      <a:srgbClr val="FFFFFF"/>
                    </a:solidFill>
                  </a:tcPr>
                </a:tc>
              </a:tr>
              <a:tr h="167045">
                <a:tc>
                  <a:txBody>
                    <a:bodyPr/>
                    <a:lstStyle/>
                    <a:p>
                      <a:pPr algn="ctr" fontAlgn="auto"/>
                      <a:endParaRPr lang="ru-RU" sz="800" b="0" dirty="0">
                        <a:effectLst/>
                        <a:latin typeface="inherit"/>
                      </a:endParaRPr>
                    </a:p>
                  </a:txBody>
                  <a:tcPr marL="42366"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Уральский ФО</a:t>
                      </a:r>
                    </a:p>
                  </a:txBody>
                  <a:tcPr marL="24209" marR="24209" marT="18157" marB="18157"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EEF5FA"/>
                    </a:solidFill>
                  </a:tcPr>
                </a:tc>
                <a:tc>
                  <a:txBody>
                    <a:bodyPr/>
                    <a:lstStyle/>
                    <a:p>
                      <a:pPr algn="ctr" fontAlgn="auto"/>
                      <a:endParaRPr lang="ru-RU" sz="800" b="0">
                        <a:effectLst/>
                        <a:latin typeface="inherit"/>
                      </a:endParaRPr>
                    </a:p>
                  </a:txBody>
                  <a:tcPr marL="24209" marR="42366" marT="18157" marB="18157" anchor="ctr">
                    <a:lnL>
                      <a:noFill/>
                    </a:lnL>
                    <a:lnR>
                      <a:noFill/>
                    </a:lnR>
                    <a:lnT>
                      <a:noFill/>
                    </a:lnT>
                    <a:lnB>
                      <a:noFill/>
                    </a:lnB>
                    <a:solidFill>
                      <a:srgbClr val="EEF5FA"/>
                    </a:solidFill>
                  </a:tcPr>
                </a:tc>
              </a:tr>
              <a:tr h="264914">
                <a:tc>
                  <a:txBody>
                    <a:bodyPr/>
                    <a:lstStyle/>
                    <a:p>
                      <a:pPr algn="ctr" fontAlgn="auto"/>
                      <a:r>
                        <a:rPr lang="ru-RU" sz="800" b="0" dirty="0">
                          <a:effectLst/>
                          <a:latin typeface="inherit"/>
                        </a:rPr>
                        <a:t>27</a:t>
                      </a:r>
                    </a:p>
                  </a:txBody>
                  <a:tcPr marL="42366"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Тюменская область</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Антипинский НПЗ</a:t>
                      </a:r>
                    </a:p>
                  </a:txBody>
                  <a:tcPr marL="24209" marR="24209" marT="18157" marB="18157" anchor="ctr">
                    <a:lnL>
                      <a:noFill/>
                    </a:lnL>
                    <a:lnR>
                      <a:noFill/>
                    </a:lnR>
                    <a:lnT>
                      <a:noFill/>
                    </a:lnT>
                    <a:lnB>
                      <a:noFill/>
                    </a:lnB>
                    <a:solidFill>
                      <a:srgbClr val="FFFFFF"/>
                    </a:solidFill>
                  </a:tcPr>
                </a:tc>
                <a:tc>
                  <a:txBody>
                    <a:bodyPr/>
                    <a:lstStyle/>
                    <a:p>
                      <a:pPr algn="ctr" fontAlgn="auto"/>
                      <a:r>
                        <a:rPr lang="en-US" sz="800" b="0">
                          <a:effectLst/>
                          <a:latin typeface="inherit"/>
                        </a:rPr>
                        <a:t>New Stream</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9,04</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81,3</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2006</a:t>
                      </a:r>
                    </a:p>
                  </a:txBody>
                  <a:tcPr marL="24209" marR="42366" marT="18157" marB="18157" anchor="ctr">
                    <a:lnL>
                      <a:noFill/>
                    </a:lnL>
                    <a:lnR>
                      <a:noFill/>
                    </a:lnR>
                    <a:lnT>
                      <a:noFill/>
                    </a:lnT>
                    <a:lnB>
                      <a:noFill/>
                    </a:lnB>
                    <a:solidFill>
                      <a:srgbClr val="FFFFFF"/>
                    </a:solidFill>
                  </a:tcPr>
                </a:tc>
              </a:tr>
              <a:tr h="167045">
                <a:tc>
                  <a:txBody>
                    <a:bodyPr/>
                    <a:lstStyle/>
                    <a:p>
                      <a:pPr algn="ctr" fontAlgn="auto"/>
                      <a:r>
                        <a:rPr lang="ru-RU" sz="800" b="0" dirty="0">
                          <a:effectLst/>
                          <a:latin typeface="inherit"/>
                        </a:rPr>
                        <a:t>28</a:t>
                      </a:r>
                    </a:p>
                  </a:txBody>
                  <a:tcPr marL="42366"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ХМАО-Югра</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Сургутский ЗСК</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Газпром</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4</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51,1</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1985</a:t>
                      </a:r>
                    </a:p>
                  </a:txBody>
                  <a:tcPr marL="24209" marR="42366" marT="18157" marB="18157" anchor="ctr">
                    <a:lnL>
                      <a:noFill/>
                    </a:lnL>
                    <a:lnR>
                      <a:noFill/>
                    </a:lnR>
                    <a:lnT>
                      <a:noFill/>
                    </a:lnT>
                    <a:lnB>
                      <a:noFill/>
                    </a:lnB>
                    <a:solidFill>
                      <a:srgbClr val="EEF5FA"/>
                    </a:solidFill>
                  </a:tcPr>
                </a:tc>
              </a:tr>
              <a:tr h="167045">
                <a:tc>
                  <a:txBody>
                    <a:bodyPr/>
                    <a:lstStyle/>
                    <a:p>
                      <a:pPr algn="ctr" fontAlgn="auto"/>
                      <a:endParaRPr lang="ru-RU" sz="800" b="0" dirty="0">
                        <a:effectLst/>
                        <a:latin typeface="inherit"/>
                      </a:endParaRPr>
                    </a:p>
                  </a:txBody>
                  <a:tcPr marL="42366"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Сибирский ФО</a:t>
                      </a: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42366" marT="18157" marB="18157" anchor="ctr">
                    <a:lnL>
                      <a:noFill/>
                    </a:lnL>
                    <a:lnR>
                      <a:noFill/>
                    </a:lnR>
                    <a:lnT>
                      <a:noFill/>
                    </a:lnT>
                    <a:lnB>
                      <a:noFill/>
                    </a:lnB>
                    <a:solidFill>
                      <a:srgbClr val="FFFFFF"/>
                    </a:solidFill>
                  </a:tcPr>
                </a:tc>
              </a:tr>
              <a:tr h="167045">
                <a:tc>
                  <a:txBody>
                    <a:bodyPr/>
                    <a:lstStyle/>
                    <a:p>
                      <a:pPr algn="ctr" fontAlgn="auto"/>
                      <a:r>
                        <a:rPr lang="ru-RU" sz="800" b="0" dirty="0">
                          <a:effectLst/>
                          <a:latin typeface="inherit"/>
                        </a:rPr>
                        <a:t>29</a:t>
                      </a:r>
                    </a:p>
                  </a:txBody>
                  <a:tcPr marL="42366"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Омская область</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Омский НПЗ</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Газпром нефть</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20,9</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92,6</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1955</a:t>
                      </a:r>
                    </a:p>
                  </a:txBody>
                  <a:tcPr marL="24209" marR="42366" marT="18157" marB="18157" anchor="ctr">
                    <a:lnL>
                      <a:noFill/>
                    </a:lnL>
                    <a:lnR>
                      <a:noFill/>
                    </a:lnR>
                    <a:lnT>
                      <a:noFill/>
                    </a:lnT>
                    <a:lnB>
                      <a:noFill/>
                    </a:lnB>
                    <a:solidFill>
                      <a:srgbClr val="EEF5FA"/>
                    </a:solidFill>
                  </a:tcPr>
                </a:tc>
              </a:tr>
              <a:tr h="232410">
                <a:tc>
                  <a:txBody>
                    <a:bodyPr/>
                    <a:lstStyle/>
                    <a:p>
                      <a:pPr algn="ctr" fontAlgn="auto"/>
                      <a:r>
                        <a:rPr lang="ru-RU" sz="800" b="0" dirty="0">
                          <a:effectLst/>
                          <a:latin typeface="inherit"/>
                        </a:rPr>
                        <a:t>30</a:t>
                      </a:r>
                    </a:p>
                  </a:txBody>
                  <a:tcPr marL="42366"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Красноярский край</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Ачинский НПЗ</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Роснефть</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7,5</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64,2</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1982</a:t>
                      </a:r>
                    </a:p>
                  </a:txBody>
                  <a:tcPr marL="24209" marR="42366" marT="18157" marB="18157" anchor="ctr">
                    <a:lnL>
                      <a:noFill/>
                    </a:lnL>
                    <a:lnR>
                      <a:noFill/>
                    </a:lnR>
                    <a:lnT>
                      <a:noFill/>
                    </a:lnT>
                    <a:lnB>
                      <a:noFill/>
                    </a:lnB>
                    <a:solidFill>
                      <a:srgbClr val="FFFFFF"/>
                    </a:solidFill>
                  </a:tcPr>
                </a:tc>
              </a:tr>
              <a:tr h="232410">
                <a:tc>
                  <a:txBody>
                    <a:bodyPr/>
                    <a:lstStyle/>
                    <a:p>
                      <a:pPr algn="ctr" fontAlgn="auto"/>
                      <a:r>
                        <a:rPr lang="ru-RU" sz="800" b="0" dirty="0">
                          <a:effectLst/>
                          <a:latin typeface="inherit"/>
                        </a:rPr>
                        <a:t>31</a:t>
                      </a:r>
                    </a:p>
                  </a:txBody>
                  <a:tcPr marL="42366"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Иркутская область</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Ангарская НХК</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Роснефть</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10,2</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73,2</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1955</a:t>
                      </a:r>
                    </a:p>
                  </a:txBody>
                  <a:tcPr marL="24209" marR="42366" marT="18157" marB="18157" anchor="ctr">
                    <a:lnL>
                      <a:noFill/>
                    </a:lnL>
                    <a:lnR>
                      <a:noFill/>
                    </a:lnR>
                    <a:lnT>
                      <a:noFill/>
                    </a:lnT>
                    <a:lnB>
                      <a:noFill/>
                    </a:lnB>
                    <a:solidFill>
                      <a:srgbClr val="EEF5FA"/>
                    </a:solidFill>
                  </a:tcPr>
                </a:tc>
              </a:tr>
              <a:tr h="232410">
                <a:tc>
                  <a:txBody>
                    <a:bodyPr/>
                    <a:lstStyle/>
                    <a:p>
                      <a:pPr algn="ctr" fontAlgn="auto"/>
                      <a:r>
                        <a:rPr lang="ru-RU" sz="800" b="0" dirty="0">
                          <a:effectLst/>
                          <a:latin typeface="inherit"/>
                        </a:rPr>
                        <a:t>32</a:t>
                      </a:r>
                    </a:p>
                  </a:txBody>
                  <a:tcPr marL="42366"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Тюменская область</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СИБУР Тобольск</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СИБУР</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3,8</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81,3</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1986</a:t>
                      </a:r>
                    </a:p>
                  </a:txBody>
                  <a:tcPr marL="24209" marR="42366" marT="18157" marB="18157" anchor="ctr">
                    <a:lnL>
                      <a:noFill/>
                    </a:lnL>
                    <a:lnR>
                      <a:noFill/>
                    </a:lnR>
                    <a:lnT>
                      <a:noFill/>
                    </a:lnT>
                    <a:lnB>
                      <a:noFill/>
                    </a:lnB>
                    <a:solidFill>
                      <a:srgbClr val="FFFFFF"/>
                    </a:solidFill>
                  </a:tcPr>
                </a:tc>
              </a:tr>
              <a:tr h="379214">
                <a:tc>
                  <a:txBody>
                    <a:bodyPr/>
                    <a:lstStyle/>
                    <a:p>
                      <a:pPr algn="ctr" fontAlgn="auto"/>
                      <a:r>
                        <a:rPr lang="ru-RU" sz="800" b="0" dirty="0">
                          <a:effectLst/>
                          <a:latin typeface="inherit"/>
                        </a:rPr>
                        <a:t>33</a:t>
                      </a:r>
                    </a:p>
                  </a:txBody>
                  <a:tcPr marL="42366"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Кемеровская область</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Яйский НПЗ</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ЗАО «НефтеХимСервис»</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3</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58</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2012</a:t>
                      </a:r>
                    </a:p>
                  </a:txBody>
                  <a:tcPr marL="24209" marR="42366" marT="18157" marB="18157" anchor="ctr">
                    <a:lnL>
                      <a:noFill/>
                    </a:lnL>
                    <a:lnR>
                      <a:noFill/>
                    </a:lnR>
                    <a:lnT>
                      <a:noFill/>
                    </a:lnT>
                    <a:lnB>
                      <a:noFill/>
                    </a:lnB>
                    <a:solidFill>
                      <a:srgbClr val="EEF5FA"/>
                    </a:solidFill>
                  </a:tcPr>
                </a:tc>
              </a:tr>
              <a:tr h="232410">
                <a:tc>
                  <a:txBody>
                    <a:bodyPr/>
                    <a:lstStyle/>
                    <a:p>
                      <a:pPr algn="ctr" fontAlgn="auto"/>
                      <a:endParaRPr lang="ru-RU" sz="800" b="0" dirty="0">
                        <a:effectLst/>
                        <a:latin typeface="inherit"/>
                      </a:endParaRPr>
                    </a:p>
                  </a:txBody>
                  <a:tcPr marL="42366"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Дальневосточный ФО</a:t>
                      </a: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42366" marT="18157" marB="18157" anchor="ctr">
                    <a:lnL>
                      <a:noFill/>
                    </a:lnL>
                    <a:lnR>
                      <a:noFill/>
                    </a:lnR>
                    <a:lnT>
                      <a:noFill/>
                    </a:lnT>
                    <a:lnB>
                      <a:noFill/>
                    </a:lnB>
                    <a:solidFill>
                      <a:srgbClr val="FFFFFF"/>
                    </a:solidFill>
                  </a:tcPr>
                </a:tc>
              </a:tr>
              <a:tr h="264914">
                <a:tc>
                  <a:txBody>
                    <a:bodyPr/>
                    <a:lstStyle/>
                    <a:p>
                      <a:pPr algn="ctr" fontAlgn="auto"/>
                      <a:r>
                        <a:rPr lang="ru-RU" sz="800" b="0" dirty="0">
                          <a:effectLst/>
                          <a:latin typeface="inherit"/>
                        </a:rPr>
                        <a:t>34</a:t>
                      </a:r>
                    </a:p>
                  </a:txBody>
                  <a:tcPr marL="42366"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Хабаровский край</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Хабаровский НПЗ</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НК Альянс</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4,4</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76,4</a:t>
                      </a:r>
                    </a:p>
                  </a:txBody>
                  <a:tcPr marL="24209" marR="24209" marT="18157" marB="18157" anchor="ctr">
                    <a:lnL>
                      <a:noFill/>
                    </a:lnL>
                    <a:lnR>
                      <a:noFill/>
                    </a:lnR>
                    <a:lnT>
                      <a:noFill/>
                    </a:lnT>
                    <a:lnB>
                      <a:noFill/>
                    </a:lnB>
                    <a:solidFill>
                      <a:srgbClr val="EEF5FA"/>
                    </a:solidFill>
                  </a:tcPr>
                </a:tc>
                <a:tc>
                  <a:txBody>
                    <a:bodyPr/>
                    <a:lstStyle/>
                    <a:p>
                      <a:pPr algn="ctr" fontAlgn="auto"/>
                      <a:r>
                        <a:rPr lang="ru-RU" sz="800" b="0">
                          <a:effectLst/>
                          <a:latin typeface="inherit"/>
                        </a:rPr>
                        <a:t>1936</a:t>
                      </a:r>
                    </a:p>
                  </a:txBody>
                  <a:tcPr marL="24209" marR="42366" marT="18157" marB="18157" anchor="ctr">
                    <a:lnL>
                      <a:noFill/>
                    </a:lnL>
                    <a:lnR>
                      <a:noFill/>
                    </a:lnR>
                    <a:lnT>
                      <a:noFill/>
                    </a:lnT>
                    <a:lnB>
                      <a:noFill/>
                    </a:lnB>
                    <a:solidFill>
                      <a:srgbClr val="EEF5FA"/>
                    </a:solidFill>
                  </a:tcPr>
                </a:tc>
              </a:tr>
              <a:tr h="264914">
                <a:tc>
                  <a:txBody>
                    <a:bodyPr/>
                    <a:lstStyle/>
                    <a:p>
                      <a:pPr algn="ctr" fontAlgn="auto"/>
                      <a:r>
                        <a:rPr lang="ru-RU" sz="800" b="0" dirty="0">
                          <a:effectLst/>
                          <a:latin typeface="inherit"/>
                        </a:rPr>
                        <a:t>35</a:t>
                      </a:r>
                    </a:p>
                  </a:txBody>
                  <a:tcPr marL="42366"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Хабаровский край</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Комсомольский НПЗ</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Роснефть</a:t>
                      </a:r>
                    </a:p>
                  </a:txBody>
                  <a:tcPr marL="24209" marR="24209" marT="18157" marB="18157" anchor="ctr">
                    <a:lnL>
                      <a:noFill/>
                    </a:lnL>
                    <a:lnR>
                      <a:noFill/>
                    </a:lnR>
                    <a:lnT>
                      <a:noFill/>
                    </a:lnT>
                    <a:lnB>
                      <a:noFill/>
                    </a:lnB>
                    <a:solidFill>
                      <a:srgbClr val="FFFFFF"/>
                    </a:solidFill>
                  </a:tcPr>
                </a:tc>
                <a:tc>
                  <a:txBody>
                    <a:bodyPr/>
                    <a:lstStyle/>
                    <a:p>
                      <a:pPr algn="ctr" fontAlgn="auto"/>
                      <a:r>
                        <a:rPr lang="ru-RU" sz="800" b="0">
                          <a:effectLst/>
                          <a:latin typeface="inherit"/>
                        </a:rPr>
                        <a:t>8</a:t>
                      </a:r>
                    </a:p>
                  </a:txBody>
                  <a:tcPr marL="24209" marR="24209" marT="18157" marB="18157" anchor="ctr">
                    <a:lnL>
                      <a:noFill/>
                    </a:lnL>
                    <a:lnR>
                      <a:noFill/>
                    </a:lnR>
                    <a:lnT>
                      <a:noFill/>
                    </a:lnT>
                    <a:lnB>
                      <a:noFill/>
                    </a:lnB>
                    <a:solidFill>
                      <a:srgbClr val="FFFFFF"/>
                    </a:solidFill>
                  </a:tcPr>
                </a:tc>
                <a:tc>
                  <a:txBody>
                    <a:bodyPr/>
                    <a:lstStyle/>
                    <a:p>
                      <a:pPr algn="ctr" fontAlgn="auto"/>
                      <a:endParaRPr lang="ru-RU" sz="800" b="0">
                        <a:effectLst/>
                        <a:latin typeface="inherit"/>
                      </a:endParaRPr>
                    </a:p>
                  </a:txBody>
                  <a:tcPr marL="24209" marR="24209" marT="18157" marB="18157" anchor="ctr">
                    <a:lnL>
                      <a:noFill/>
                    </a:lnL>
                    <a:lnR>
                      <a:noFill/>
                    </a:lnR>
                    <a:lnT>
                      <a:noFill/>
                    </a:lnT>
                    <a:lnB>
                      <a:noFill/>
                    </a:lnB>
                    <a:solidFill>
                      <a:srgbClr val="FFFFFF"/>
                    </a:solidFill>
                  </a:tcPr>
                </a:tc>
                <a:tc>
                  <a:txBody>
                    <a:bodyPr/>
                    <a:lstStyle/>
                    <a:p>
                      <a:pPr algn="ctr" fontAlgn="auto"/>
                      <a:r>
                        <a:rPr lang="ru-RU" sz="800" b="0" dirty="0">
                          <a:effectLst/>
                          <a:latin typeface="inherit"/>
                        </a:rPr>
                        <a:t>1942</a:t>
                      </a:r>
                    </a:p>
                  </a:txBody>
                  <a:tcPr marL="24209" marR="42366" marT="18157" marB="18157" anchor="ctr">
                    <a:lnL>
                      <a:noFill/>
                    </a:lnL>
                    <a:lnR>
                      <a:noFill/>
                    </a:lnR>
                    <a:lnT>
                      <a:noFill/>
                    </a:lnT>
                    <a:lnB>
                      <a:noFill/>
                    </a:lnB>
                    <a:solidFill>
                      <a:srgbClr val="FFFFFF"/>
                    </a:solidFill>
                  </a:tcPr>
                </a:tc>
              </a:tr>
            </a:tbl>
          </a:graphicData>
        </a:graphic>
      </p:graphicFrame>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30</a:t>
            </a:fld>
            <a:endParaRPr lang="en-US"/>
          </a:p>
        </p:txBody>
      </p:sp>
    </p:spTree>
    <p:extLst>
      <p:ext uri="{BB962C8B-B14F-4D97-AF65-F5344CB8AC3E}">
        <p14:creationId xmlns:p14="http://schemas.microsoft.com/office/powerpoint/2010/main" val="1314653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614032"/>
            <a:ext cx="7416824" cy="422672"/>
          </a:xfrm>
        </p:spPr>
        <p:txBody>
          <a:bodyPr>
            <a:normAutofit fontScale="90000"/>
          </a:bodyPr>
          <a:lstStyle/>
          <a:p>
            <a:r>
              <a:rPr lang="ru-RU" sz="3600" dirty="0" smtClean="0"/>
              <a:t>Сроки эксплуатации российских НПЗ</a:t>
            </a:r>
            <a:r>
              <a:rPr lang="ru-RU" dirty="0" smtClean="0"/>
              <a:t/>
            </a:r>
            <a:br>
              <a:rPr lang="ru-RU" dirty="0" smtClean="0"/>
            </a:br>
            <a:endParaRPr lang="ru-RU"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31</a:t>
            </a:fld>
            <a:endParaRPr lang="en-US"/>
          </a:p>
        </p:txBody>
      </p:sp>
      <p:pic>
        <p:nvPicPr>
          <p:cNvPr id="5" name="Содержимое 4" descr="http://burneft.ru/images/2011-05/02.01.gif"/>
          <p:cNvPicPr>
            <a:picLocks noGrp="1"/>
          </p:cNvPicPr>
          <p:nvPr>
            <p:ph idx="1"/>
          </p:nvPr>
        </p:nvPicPr>
        <p:blipFill>
          <a:blip r:embed="rId2" cstate="print"/>
          <a:srcRect/>
          <a:stretch>
            <a:fillRect/>
          </a:stretch>
        </p:blipFill>
        <p:spPr bwMode="auto">
          <a:xfrm>
            <a:off x="1403648" y="1289106"/>
            <a:ext cx="6408712" cy="3586899"/>
          </a:xfrm>
          <a:prstGeom prst="rect">
            <a:avLst/>
          </a:prstGeom>
          <a:noFill/>
          <a:ln w="9525">
            <a:noFill/>
            <a:miter lim="800000"/>
            <a:headEnd/>
            <a:tailEnd/>
          </a:ln>
        </p:spPr>
      </p:pic>
    </p:spTree>
    <p:extLst>
      <p:ext uri="{BB962C8B-B14F-4D97-AF65-F5344CB8AC3E}">
        <p14:creationId xmlns:p14="http://schemas.microsoft.com/office/powerpoint/2010/main" val="1847162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510" y="445264"/>
            <a:ext cx="8317650" cy="422672"/>
          </a:xfrm>
        </p:spPr>
        <p:txBody>
          <a:bodyPr>
            <a:noAutofit/>
          </a:bodyPr>
          <a:lstStyle/>
          <a:p>
            <a:r>
              <a:rPr lang="ru-RU" sz="3200" dirty="0" smtClean="0"/>
              <a:t>Структура технологических процессов переработки нефти (% от первичной переработки)</a:t>
            </a:r>
            <a:endParaRPr lang="ru-RU" sz="3200"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32</a:t>
            </a:fld>
            <a:endParaRPr lang="en-US"/>
          </a:p>
        </p:txBody>
      </p:sp>
      <p:pic>
        <p:nvPicPr>
          <p:cNvPr id="30722" name="Picture 2"/>
          <p:cNvPicPr>
            <a:picLocks noGrp="1" noChangeAspect="1" noChangeArrowheads="1"/>
          </p:cNvPicPr>
          <p:nvPr>
            <p:ph idx="1"/>
          </p:nvPr>
        </p:nvPicPr>
        <p:blipFill>
          <a:blip r:embed="rId2" cstate="print"/>
          <a:srcRect/>
          <a:stretch>
            <a:fillRect/>
          </a:stretch>
        </p:blipFill>
        <p:spPr bwMode="auto">
          <a:xfrm>
            <a:off x="251520" y="1491630"/>
            <a:ext cx="8345866" cy="3421199"/>
          </a:xfrm>
          <a:prstGeom prst="rect">
            <a:avLst/>
          </a:prstGeom>
          <a:noFill/>
          <a:ln w="9525">
            <a:noFill/>
            <a:miter lim="800000"/>
            <a:headEnd/>
            <a:tailEnd/>
          </a:ln>
        </p:spPr>
      </p:pic>
    </p:spTree>
    <p:extLst>
      <p:ext uri="{BB962C8B-B14F-4D97-AF65-F5344CB8AC3E}">
        <p14:creationId xmlns:p14="http://schemas.microsoft.com/office/powerpoint/2010/main" val="1973077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339502"/>
            <a:ext cx="7920880" cy="422672"/>
          </a:xfrm>
        </p:spPr>
        <p:txBody>
          <a:bodyPr>
            <a:noAutofit/>
          </a:bodyPr>
          <a:lstStyle/>
          <a:p>
            <a:r>
              <a:rPr lang="ru-RU" sz="3200" dirty="0" smtClean="0"/>
              <a:t>Изменение глубины переработки нефти</a:t>
            </a:r>
            <a:br>
              <a:rPr lang="ru-RU" sz="3200" dirty="0" smtClean="0"/>
            </a:br>
            <a:endParaRPr lang="ru-RU" sz="3200"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33</a:t>
            </a:fld>
            <a:endParaRPr lang="en-US"/>
          </a:p>
        </p:txBody>
      </p:sp>
      <p:pic>
        <p:nvPicPr>
          <p:cNvPr id="5" name="Содержимое 4" descr="http://burneft.ru/images/2011-05/02.05.gif"/>
          <p:cNvPicPr>
            <a:picLocks noGrp="1"/>
          </p:cNvPicPr>
          <p:nvPr>
            <p:ph idx="1"/>
          </p:nvPr>
        </p:nvPicPr>
        <p:blipFill>
          <a:blip r:embed="rId2" cstate="print"/>
          <a:srcRect/>
          <a:stretch>
            <a:fillRect/>
          </a:stretch>
        </p:blipFill>
        <p:spPr bwMode="auto">
          <a:xfrm>
            <a:off x="683567" y="483518"/>
            <a:ext cx="7848873" cy="4383487"/>
          </a:xfrm>
          <a:prstGeom prst="rect">
            <a:avLst/>
          </a:prstGeom>
          <a:noFill/>
          <a:ln w="9525">
            <a:noFill/>
            <a:miter lim="800000"/>
            <a:headEnd/>
            <a:tailEnd/>
          </a:ln>
        </p:spPr>
      </p:pic>
    </p:spTree>
    <p:extLst>
      <p:ext uri="{BB962C8B-B14F-4D97-AF65-F5344CB8AC3E}">
        <p14:creationId xmlns:p14="http://schemas.microsoft.com/office/powerpoint/2010/main" val="4259174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6514" y="681540"/>
            <a:ext cx="8757973" cy="422672"/>
          </a:xfrm>
        </p:spPr>
        <p:txBody>
          <a:bodyPr>
            <a:noAutofit/>
          </a:bodyPr>
          <a:lstStyle/>
          <a:p>
            <a:r>
              <a:rPr lang="ru-RU" sz="3200" dirty="0" smtClean="0"/>
              <a:t>Распространённость процессов переработки нефти</a:t>
            </a:r>
            <a:br>
              <a:rPr lang="ru-RU" sz="3200" dirty="0" smtClean="0"/>
            </a:br>
            <a:endParaRPr lang="ru-RU" sz="3200"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34</a:t>
            </a:fld>
            <a:endParaRPr lang="en-US"/>
          </a:p>
        </p:txBody>
      </p:sp>
      <p:pic>
        <p:nvPicPr>
          <p:cNvPr id="7" name="Содержимое 6" descr="http://burneft.ru/images/2011-05/02.07.gif"/>
          <p:cNvPicPr>
            <a:picLocks noGrp="1"/>
          </p:cNvPicPr>
          <p:nvPr>
            <p:ph idx="1"/>
          </p:nvPr>
        </p:nvPicPr>
        <p:blipFill>
          <a:blip r:embed="rId2" cstate="print"/>
          <a:srcRect/>
          <a:stretch>
            <a:fillRect/>
          </a:stretch>
        </p:blipFill>
        <p:spPr bwMode="auto">
          <a:xfrm>
            <a:off x="1061610" y="1120338"/>
            <a:ext cx="6966774" cy="4023161"/>
          </a:xfrm>
          <a:prstGeom prst="rect">
            <a:avLst/>
          </a:prstGeom>
          <a:noFill/>
          <a:ln w="9525">
            <a:noFill/>
            <a:miter lim="800000"/>
            <a:headEnd/>
            <a:tailEnd/>
          </a:ln>
        </p:spPr>
      </p:pic>
    </p:spTree>
    <p:extLst>
      <p:ext uri="{BB962C8B-B14F-4D97-AF65-F5344CB8AC3E}">
        <p14:creationId xmlns:p14="http://schemas.microsoft.com/office/powerpoint/2010/main" val="3000008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157010" y="267494"/>
            <a:ext cx="8874985" cy="422672"/>
          </a:xfrm>
        </p:spPr>
        <p:txBody>
          <a:bodyPr>
            <a:noAutofit/>
          </a:bodyPr>
          <a:lstStyle/>
          <a:p>
            <a:r>
              <a:rPr lang="ru-RU" sz="3200" dirty="0" smtClean="0"/>
              <a:t>Классификация нефтепродуктов</a:t>
            </a:r>
            <a:endParaRPr lang="ru-RU" sz="3200" dirty="0"/>
          </a:p>
        </p:txBody>
      </p:sp>
      <p:sp>
        <p:nvSpPr>
          <p:cNvPr id="7" name="Номер слайда 6"/>
          <p:cNvSpPr>
            <a:spLocks noGrp="1"/>
          </p:cNvSpPr>
          <p:nvPr>
            <p:ph type="sldNum" sz="quarter" idx="12"/>
          </p:nvPr>
        </p:nvSpPr>
        <p:spPr/>
        <p:txBody>
          <a:bodyPr/>
          <a:lstStyle/>
          <a:p>
            <a:pPr>
              <a:defRPr/>
            </a:pPr>
            <a:fld id="{82B4511F-BB4A-49BA-9185-68B0AC604144}" type="slidenum">
              <a:rPr lang="en-US" smtClean="0"/>
              <a:pPr>
                <a:defRPr/>
              </a:pPr>
              <a:t>35</a:t>
            </a:fld>
            <a:endParaRPr lang="en-US"/>
          </a:p>
        </p:txBody>
      </p:sp>
      <p:pic>
        <p:nvPicPr>
          <p:cNvPr id="34820" name="Picture 4"/>
          <p:cNvPicPr>
            <a:picLocks noChangeAspect="1" noChangeArrowheads="1"/>
          </p:cNvPicPr>
          <p:nvPr/>
        </p:nvPicPr>
        <p:blipFill>
          <a:blip r:embed="rId2" cstate="print"/>
          <a:srcRect/>
          <a:stretch>
            <a:fillRect/>
          </a:stretch>
        </p:blipFill>
        <p:spPr bwMode="auto">
          <a:xfrm>
            <a:off x="899592" y="1015429"/>
            <a:ext cx="7632848" cy="3813232"/>
          </a:xfrm>
          <a:prstGeom prst="rect">
            <a:avLst/>
          </a:prstGeom>
          <a:noFill/>
          <a:ln w="9525">
            <a:noFill/>
            <a:miter lim="800000"/>
            <a:headEnd/>
            <a:tailEnd/>
          </a:ln>
        </p:spPr>
      </p:pic>
    </p:spTree>
    <p:extLst>
      <p:ext uri="{BB962C8B-B14F-4D97-AF65-F5344CB8AC3E}">
        <p14:creationId xmlns:p14="http://schemas.microsoft.com/office/powerpoint/2010/main" val="1246367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565571"/>
          </a:xfrm>
        </p:spPr>
        <p:txBody>
          <a:bodyPr>
            <a:noAutofit/>
          </a:bodyPr>
          <a:lstStyle/>
          <a:p>
            <a:r>
              <a:rPr lang="ru-RU" sz="3200" dirty="0" smtClean="0"/>
              <a:t>Классификация топлив</a:t>
            </a:r>
            <a:endParaRPr lang="ru-RU" sz="3200" dirty="0"/>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36</a:t>
            </a:fld>
            <a:endParaRPr lang="en-US"/>
          </a:p>
        </p:txBody>
      </p:sp>
      <p:pic>
        <p:nvPicPr>
          <p:cNvPr id="35842" name="Picture 2"/>
          <p:cNvPicPr>
            <a:picLocks noChangeAspect="1" noChangeArrowheads="1"/>
          </p:cNvPicPr>
          <p:nvPr/>
        </p:nvPicPr>
        <p:blipFill>
          <a:blip r:embed="rId2" cstate="print"/>
          <a:srcRect/>
          <a:stretch>
            <a:fillRect/>
          </a:stretch>
        </p:blipFill>
        <p:spPr bwMode="auto">
          <a:xfrm>
            <a:off x="827584" y="771551"/>
            <a:ext cx="7848872" cy="4061702"/>
          </a:xfrm>
          <a:prstGeom prst="rect">
            <a:avLst/>
          </a:prstGeom>
          <a:noFill/>
          <a:ln w="9525">
            <a:noFill/>
            <a:miter lim="800000"/>
            <a:headEnd/>
            <a:tailEnd/>
          </a:ln>
        </p:spPr>
      </p:pic>
    </p:spTree>
    <p:extLst>
      <p:ext uri="{BB962C8B-B14F-4D97-AF65-F5344CB8AC3E}">
        <p14:creationId xmlns:p14="http://schemas.microsoft.com/office/powerpoint/2010/main" val="109880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2195" y="123478"/>
            <a:ext cx="8229600" cy="857250"/>
          </a:xfrm>
        </p:spPr>
        <p:txBody>
          <a:bodyPr>
            <a:normAutofit/>
          </a:bodyPr>
          <a:lstStyle/>
          <a:p>
            <a:r>
              <a:rPr lang="ru-RU" sz="3200" dirty="0" smtClean="0"/>
              <a:t>Международная классификация топлив</a:t>
            </a:r>
            <a:endParaRPr lang="ru-RU" sz="3200" dirty="0"/>
          </a:p>
        </p:txBody>
      </p:sp>
      <p:sp>
        <p:nvSpPr>
          <p:cNvPr id="3" name="Номер слайда 2"/>
          <p:cNvSpPr>
            <a:spLocks noGrp="1"/>
          </p:cNvSpPr>
          <p:nvPr>
            <p:ph type="sldNum" sz="quarter" idx="12"/>
          </p:nvPr>
        </p:nvSpPr>
        <p:spPr/>
        <p:txBody>
          <a:bodyPr/>
          <a:lstStyle/>
          <a:p>
            <a:pPr>
              <a:defRPr/>
            </a:pPr>
            <a:fld id="{C518329E-D271-4A73-A9F2-C2E8F03F73D7}" type="slidenum">
              <a:rPr lang="en-US" smtClean="0"/>
              <a:pPr>
                <a:defRPr/>
              </a:pPr>
              <a:t>37</a:t>
            </a:fld>
            <a:endParaRPr lang="en-US"/>
          </a:p>
        </p:txBody>
      </p:sp>
      <p:sp>
        <p:nvSpPr>
          <p:cNvPr id="36868" name="Rectangle 4"/>
          <p:cNvSpPr>
            <a:spLocks noChangeArrowheads="1"/>
          </p:cNvSpPr>
          <p:nvPr/>
        </p:nvSpPr>
        <p:spPr bwMode="auto">
          <a:xfrm>
            <a:off x="755576" y="1449819"/>
            <a:ext cx="7704856"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Топлива                                                                           </a:t>
            </a:r>
            <a:r>
              <a:rPr kumimoji="0" lang="en-US" sz="24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endParaRPr kumimoji="0" lang="ru-RU"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Газообразные топлива                                                   </a:t>
            </a:r>
            <a:r>
              <a:rPr kumimoji="0" lang="en-US" sz="24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a:t>
            </a:r>
            <a:endParaRPr kumimoji="0" lang="ru-RU"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Сжиженные газы                                                             </a:t>
            </a:r>
            <a:r>
              <a:rPr kumimoji="0" lang="en-US" sz="24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endParaRPr kumimoji="0" lang="ru-RU"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Дистиллятные топлива                                                   </a:t>
            </a:r>
            <a:r>
              <a:rPr kumimoji="0" lang="en-US" sz="24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t>
            </a:r>
            <a:endParaRPr kumimoji="0" lang="ru-RU"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Остаточные топлива                                                       </a:t>
            </a:r>
            <a:r>
              <a:rPr kumimoji="0" lang="en-US" sz="24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endParaRPr kumimoji="0" lang="ru-RU"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Нефтяной кокс                                                                </a:t>
            </a:r>
            <a:r>
              <a:rPr kumimoji="0" lang="en-US" sz="24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t>
            </a:r>
            <a:endParaRPr kumimoji="0" lang="ru-RU"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Топлива для стационарных двигателей                        </a:t>
            </a:r>
            <a:r>
              <a:rPr kumimoji="0" lang="en-US" sz="24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endParaRPr kumimoji="0" lang="ru-RU"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Топлива для морских двигателей                                 </a:t>
            </a:r>
            <a:r>
              <a:rPr kumimoji="0" lang="en-US" sz="24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
            </a:r>
            <a:endParaRPr kumimoji="0" lang="en-US" sz="240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01027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505" y="310249"/>
            <a:ext cx="8550950" cy="422672"/>
          </a:xfrm>
        </p:spPr>
        <p:txBody>
          <a:bodyPr>
            <a:noAutofit/>
          </a:bodyPr>
          <a:lstStyle/>
          <a:p>
            <a:r>
              <a:rPr lang="ru-RU" sz="3200" dirty="0" smtClean="0"/>
              <a:t>Классификация физико-химических процессов переработки нефтегазового сырья</a:t>
            </a:r>
            <a:endParaRPr lang="ru-RU" sz="3200"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38</a:t>
            </a:fld>
            <a:endParaRPr lang="en-US"/>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347614"/>
            <a:ext cx="8136904" cy="3375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0967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95486"/>
            <a:ext cx="8856984" cy="360040"/>
          </a:xfrm>
        </p:spPr>
        <p:txBody>
          <a:bodyPr>
            <a:noAutofit/>
          </a:bodyPr>
          <a:lstStyle/>
          <a:p>
            <a:r>
              <a:rPr lang="ru-RU" sz="2800" dirty="0" smtClean="0"/>
              <a:t>Классификация физико-химических процессов переработки углеводородного сырья</a:t>
            </a:r>
            <a:endParaRPr lang="ru-RU" sz="2800"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39</a:t>
            </a:fld>
            <a:endParaRPr lang="en-US"/>
          </a:p>
        </p:txBody>
      </p:sp>
      <p:pic>
        <p:nvPicPr>
          <p:cNvPr id="31746" name="Picture 2"/>
          <p:cNvPicPr>
            <a:picLocks noGrp="1" noChangeAspect="1" noChangeArrowheads="1"/>
          </p:cNvPicPr>
          <p:nvPr>
            <p:ph idx="1"/>
          </p:nvPr>
        </p:nvPicPr>
        <p:blipFill>
          <a:blip r:embed="rId2" cstate="print"/>
          <a:srcRect/>
          <a:stretch>
            <a:fillRect/>
          </a:stretch>
        </p:blipFill>
        <p:spPr bwMode="auto">
          <a:xfrm>
            <a:off x="899592" y="771550"/>
            <a:ext cx="7488832" cy="4277466"/>
          </a:xfrm>
          <a:prstGeom prst="rect">
            <a:avLst/>
          </a:prstGeom>
          <a:noFill/>
          <a:ln w="9525">
            <a:noFill/>
            <a:miter lim="800000"/>
            <a:headEnd/>
            <a:tailEnd/>
          </a:ln>
        </p:spPr>
      </p:pic>
    </p:spTree>
    <p:extLst>
      <p:ext uri="{BB962C8B-B14F-4D97-AF65-F5344CB8AC3E}">
        <p14:creationId xmlns:p14="http://schemas.microsoft.com/office/powerpoint/2010/main" val="2319924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Grp="1" noChangeAspect="1" noChangeArrowheads="1"/>
          </p:cNvPicPr>
          <p:nvPr>
            <p:ph idx="1"/>
          </p:nvPr>
        </p:nvPicPr>
        <p:blipFill>
          <a:blip r:embed="rId2" cstate="print"/>
          <a:srcRect/>
          <a:stretch>
            <a:fillRect/>
          </a:stretch>
        </p:blipFill>
        <p:spPr bwMode="auto">
          <a:xfrm rot="21304335">
            <a:off x="3077924" y="951548"/>
            <a:ext cx="5451986" cy="3719501"/>
          </a:xfrm>
          <a:prstGeom prst="rect">
            <a:avLst/>
          </a:prstGeom>
          <a:noFill/>
          <a:ln w="9525">
            <a:noFill/>
            <a:miter lim="800000"/>
            <a:headEnd/>
            <a:tailEnd/>
          </a:ln>
        </p:spPr>
      </p:pic>
      <p:sp>
        <p:nvSpPr>
          <p:cNvPr id="5" name="Заголовок 4"/>
          <p:cNvSpPr>
            <a:spLocks noGrp="1"/>
          </p:cNvSpPr>
          <p:nvPr>
            <p:ph type="title"/>
          </p:nvPr>
        </p:nvSpPr>
        <p:spPr>
          <a:xfrm>
            <a:off x="296525" y="175234"/>
            <a:ext cx="7920880" cy="871538"/>
          </a:xfrm>
        </p:spPr>
        <p:txBody>
          <a:bodyPr>
            <a:normAutofit fontScale="90000"/>
          </a:bodyPr>
          <a:lstStyle/>
          <a:p>
            <a:r>
              <a:rPr lang="ru-RU" sz="2800" dirty="0" smtClean="0"/>
              <a:t>Прогноз структуры мирового производства первичных энергоносителей</a:t>
            </a:r>
            <a:endParaRPr lang="ru-RU" sz="2800" dirty="0"/>
          </a:p>
        </p:txBody>
      </p:sp>
      <p:sp>
        <p:nvSpPr>
          <p:cNvPr id="7" name="Текст 6"/>
          <p:cNvSpPr>
            <a:spLocks noGrp="1"/>
          </p:cNvSpPr>
          <p:nvPr>
            <p:ph type="body" sz="half" idx="2"/>
          </p:nvPr>
        </p:nvSpPr>
        <p:spPr>
          <a:xfrm>
            <a:off x="457202" y="1076327"/>
            <a:ext cx="2134578" cy="3518297"/>
          </a:xfrm>
        </p:spPr>
        <p:txBody>
          <a:bodyPr>
            <a:normAutofit lnSpcReduction="10000"/>
          </a:bodyPr>
          <a:lstStyle/>
          <a:p>
            <a:endParaRPr lang="ru-RU" sz="2000" dirty="0" smtClean="0"/>
          </a:p>
          <a:p>
            <a:endParaRPr lang="ru-RU" sz="2000" dirty="0" smtClean="0"/>
          </a:p>
          <a:p>
            <a:endParaRPr lang="ru-RU" sz="2000" dirty="0" smtClean="0"/>
          </a:p>
          <a:p>
            <a:r>
              <a:rPr lang="ru-RU" sz="2000" dirty="0" smtClean="0"/>
              <a:t>1 – уголь</a:t>
            </a:r>
          </a:p>
          <a:p>
            <a:r>
              <a:rPr lang="ru-RU" sz="2000" dirty="0" smtClean="0"/>
              <a:t>2 – нефть</a:t>
            </a:r>
          </a:p>
          <a:p>
            <a:r>
              <a:rPr lang="ru-RU" sz="2000" dirty="0" smtClean="0"/>
              <a:t>3 – газ</a:t>
            </a:r>
          </a:p>
          <a:p>
            <a:r>
              <a:rPr lang="ru-RU" sz="2000" dirty="0" smtClean="0"/>
              <a:t>4 – гидроресурсы</a:t>
            </a:r>
          </a:p>
          <a:p>
            <a:r>
              <a:rPr lang="ru-RU" sz="2000" dirty="0" smtClean="0"/>
              <a:t>5 – ядерная энергия</a:t>
            </a:r>
          </a:p>
          <a:p>
            <a:r>
              <a:rPr lang="ru-RU" sz="2000" dirty="0" smtClean="0"/>
              <a:t>6 - прочие</a:t>
            </a:r>
            <a:endParaRPr lang="ru-RU" sz="2000"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4</a:t>
            </a:fld>
            <a:endParaRPr lang="en-US"/>
          </a:p>
        </p:txBody>
      </p:sp>
    </p:spTree>
    <p:extLst>
      <p:ext uri="{BB962C8B-B14F-4D97-AF65-F5344CB8AC3E}">
        <p14:creationId xmlns:p14="http://schemas.microsoft.com/office/powerpoint/2010/main" val="878828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WORK\АГТУ\Общая\ФОН РОМБЫ\Обложка темн..jpg"/>
          <p:cNvPicPr>
            <a:picLocks noChangeAspect="1" noChangeArrowheads="1"/>
          </p:cNvPicPr>
          <p:nvPr/>
        </p:nvPicPr>
        <p:blipFill rotWithShape="1">
          <a:blip r:embed="rId2">
            <a:extLst>
              <a:ext uri="{28A0092B-C50C-407E-A947-70E740481C1C}">
                <a14:useLocalDpi xmlns:a14="http://schemas.microsoft.com/office/drawing/2010/main" val="0"/>
              </a:ext>
            </a:extLst>
          </a:blip>
          <a:srcRect l="1361" t="23806" r="43588"/>
          <a:stretch/>
        </p:blipFill>
        <p:spPr bwMode="auto">
          <a:xfrm rot="5400000">
            <a:off x="36617" y="-39241"/>
            <a:ext cx="5143503" cy="522198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rot="5400000">
            <a:off x="37930" y="-37932"/>
            <a:ext cx="5143502" cy="5219362"/>
          </a:xfrm>
          <a:prstGeom prst="rect">
            <a:avLst/>
          </a:prstGeom>
          <a:solidFill>
            <a:srgbClr val="00359E">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29" name="Picture 5" descr="C:\Users\Tolkanev\Downloads\IMG_4717.jpg"/>
          <p:cNvPicPr>
            <a:picLocks noChangeAspect="1" noChangeArrowheads="1"/>
          </p:cNvPicPr>
          <p:nvPr/>
        </p:nvPicPr>
        <p:blipFill rotWithShape="1">
          <a:blip r:embed="rId3">
            <a:extLst>
              <a:ext uri="{28A0092B-C50C-407E-A947-70E740481C1C}">
                <a14:useLocalDpi xmlns:a14="http://schemas.microsoft.com/office/drawing/2010/main" val="0"/>
              </a:ext>
            </a:extLst>
          </a:blip>
          <a:srcRect l="26055" r="23075"/>
          <a:stretch/>
        </p:blipFill>
        <p:spPr bwMode="auto">
          <a:xfrm>
            <a:off x="5219362" y="0"/>
            <a:ext cx="3924638"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9362" y="0"/>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flipH="1">
            <a:off x="6774005" y="2773506"/>
            <a:ext cx="2211709" cy="2528282"/>
          </a:xfrm>
          <a:prstGeom prst="rect">
            <a:avLst/>
          </a:prstGeom>
          <a:noFill/>
          <a:extLst>
            <a:ext uri="{909E8E84-426E-40DD-AFC4-6F175D3DCCD1}">
              <a14:hiddenFill xmlns:a14="http://schemas.microsoft.com/office/drawing/2010/main">
                <a:solidFill>
                  <a:srgbClr val="FFFFFF"/>
                </a:solidFill>
              </a14:hiddenFill>
            </a:ext>
          </a:extLst>
        </p:spPr>
      </p:pic>
      <p:sp>
        <p:nvSpPr>
          <p:cNvPr id="8" name="Равнобедренный треугольник 7"/>
          <p:cNvSpPr/>
          <p:nvPr/>
        </p:nvSpPr>
        <p:spPr>
          <a:xfrm rot="10800000">
            <a:off x="4705071" y="-1"/>
            <a:ext cx="1028582" cy="430128"/>
          </a:xfrm>
          <a:prstGeom prst="triangl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30" name="Picture 6" descr="F:\WORK\АГТУ\Общая\новый бренндбук\Мокапы\доп\ыыыы1 — копия.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8163" y="515506"/>
            <a:ext cx="4138206" cy="688092"/>
          </a:xfrm>
          <a:prstGeom prst="rect">
            <a:avLst/>
          </a:prstGeom>
          <a:noFill/>
          <a:extLst>
            <a:ext uri="{909E8E84-426E-40DD-AFC4-6F175D3DCCD1}">
              <a14:hiddenFill xmlns:a14="http://schemas.microsoft.com/office/drawing/2010/main">
                <a:solidFill>
                  <a:srgbClr val="FFFFFF"/>
                </a:solidFill>
              </a14:hiddenFill>
            </a:ext>
          </a:extLst>
        </p:spPr>
      </p:pic>
      <p:sp>
        <p:nvSpPr>
          <p:cNvPr id="12" name="Заголовок 1"/>
          <p:cNvSpPr txBox="1">
            <a:spLocks/>
          </p:cNvSpPr>
          <p:nvPr/>
        </p:nvSpPr>
        <p:spPr>
          <a:xfrm>
            <a:off x="107504" y="1844707"/>
            <a:ext cx="5040560" cy="9906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600" dirty="0" smtClean="0">
                <a:solidFill>
                  <a:schemeClr val="bg1"/>
                </a:solidFill>
              </a:rPr>
              <a:t>Кафедра «Химическая технология </a:t>
            </a:r>
          </a:p>
          <a:p>
            <a:r>
              <a:rPr lang="ru-RU" sz="1600" dirty="0" smtClean="0">
                <a:solidFill>
                  <a:schemeClr val="bg1"/>
                </a:solidFill>
              </a:rPr>
              <a:t>переработки нефти и газа»</a:t>
            </a:r>
            <a:r>
              <a:rPr lang="en-US" sz="1600" dirty="0" smtClean="0">
                <a:solidFill>
                  <a:schemeClr val="bg1"/>
                </a:solidFill>
              </a:rPr>
              <a:t/>
            </a:r>
            <a:br>
              <a:rPr lang="en-US" sz="1600" dirty="0" smtClean="0">
                <a:solidFill>
                  <a:schemeClr val="bg1"/>
                </a:solidFill>
              </a:rPr>
            </a:br>
            <a:r>
              <a:rPr lang="ru-RU" sz="1600" dirty="0" smtClean="0">
                <a:solidFill>
                  <a:schemeClr val="bg1"/>
                </a:solidFill>
              </a:rPr>
              <a:t>Астраханского государственного технического университета</a:t>
            </a:r>
            <a:r>
              <a:rPr lang="en-US" sz="1600" dirty="0" smtClean="0">
                <a:solidFill>
                  <a:schemeClr val="bg1"/>
                </a:solidFill>
              </a:rPr>
              <a:t/>
            </a:r>
            <a:br>
              <a:rPr lang="en-US" sz="1600" dirty="0" smtClean="0">
                <a:solidFill>
                  <a:schemeClr val="bg1"/>
                </a:solidFill>
              </a:rPr>
            </a:br>
            <a:r>
              <a:rPr lang="ru-RU" sz="1600" dirty="0" smtClean="0">
                <a:solidFill>
                  <a:schemeClr val="bg1"/>
                </a:solidFill>
              </a:rPr>
              <a:t/>
            </a:r>
            <a:br>
              <a:rPr lang="ru-RU" sz="1600" dirty="0" smtClean="0">
                <a:solidFill>
                  <a:schemeClr val="bg1"/>
                </a:solidFill>
              </a:rPr>
            </a:br>
            <a:r>
              <a:rPr lang="ru-RU" sz="1600" dirty="0" smtClean="0">
                <a:solidFill>
                  <a:schemeClr val="bg1"/>
                </a:solidFill>
              </a:rPr>
              <a:t>Электронная почта и телефон: </a:t>
            </a:r>
            <a:br>
              <a:rPr lang="ru-RU" sz="1600" dirty="0" smtClean="0">
                <a:solidFill>
                  <a:schemeClr val="bg1"/>
                </a:solidFill>
              </a:rPr>
            </a:br>
            <a:r>
              <a:rPr lang="ru-RU" sz="1600" dirty="0" smtClean="0">
                <a:solidFill>
                  <a:schemeClr val="bg1"/>
                </a:solidFill>
              </a:rPr>
              <a:t>E-</a:t>
            </a:r>
            <a:r>
              <a:rPr lang="ru-RU" sz="1600" dirty="0" err="1" smtClean="0">
                <a:solidFill>
                  <a:schemeClr val="bg1"/>
                </a:solidFill>
              </a:rPr>
              <a:t>mail</a:t>
            </a:r>
            <a:r>
              <a:rPr lang="ru-RU" sz="1600" dirty="0" smtClean="0">
                <a:solidFill>
                  <a:schemeClr val="bg1"/>
                </a:solidFill>
              </a:rPr>
              <a:t>: </a:t>
            </a:r>
            <a:r>
              <a:rPr lang="en-US" sz="1600" dirty="0" smtClean="0">
                <a:solidFill>
                  <a:schemeClr val="bg1"/>
                </a:solidFill>
              </a:rPr>
              <a:t>n.pivovarova@astu.ru</a:t>
            </a:r>
            <a:r>
              <a:rPr lang="ru-RU" sz="1600" dirty="0" smtClean="0">
                <a:solidFill>
                  <a:schemeClr val="bg1"/>
                </a:solidFill>
              </a:rPr>
              <a:t/>
            </a:r>
            <a:br>
              <a:rPr lang="ru-RU" sz="1600" dirty="0" smtClean="0">
                <a:solidFill>
                  <a:schemeClr val="bg1"/>
                </a:solidFill>
              </a:rPr>
            </a:br>
            <a:r>
              <a:rPr lang="ru-RU" sz="1600" dirty="0" smtClean="0">
                <a:solidFill>
                  <a:schemeClr val="bg1"/>
                </a:solidFill>
              </a:rPr>
              <a:t>Тел.: +7(8512)61-42-50;     +7(917)190-74-85</a:t>
            </a:r>
            <a:br>
              <a:rPr lang="ru-RU" sz="1600" dirty="0" smtClean="0">
                <a:solidFill>
                  <a:schemeClr val="bg1"/>
                </a:solidFill>
              </a:rPr>
            </a:br>
            <a:r>
              <a:rPr lang="ru-RU" sz="1600" dirty="0" smtClean="0">
                <a:solidFill>
                  <a:schemeClr val="bg1"/>
                </a:solidFill>
              </a:rPr>
              <a:t/>
            </a:r>
            <a:br>
              <a:rPr lang="ru-RU" sz="1600" dirty="0" smtClean="0">
                <a:solidFill>
                  <a:schemeClr val="bg1"/>
                </a:solidFill>
              </a:rPr>
            </a:br>
            <a:endParaRPr lang="ru-RU" sz="1600" dirty="0">
              <a:solidFill>
                <a:schemeClr val="bg1"/>
              </a:solidFill>
            </a:endParaRPr>
          </a:p>
        </p:txBody>
      </p:sp>
      <p:pic>
        <p:nvPicPr>
          <p:cNvPr id="13"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87577" y="142964"/>
            <a:ext cx="896937"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87577" y="1457770"/>
            <a:ext cx="90805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87577" y="2693073"/>
            <a:ext cx="890587"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6140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ru-RU" sz="2800" dirty="0" smtClean="0"/>
              <a:t>Прогноз структуры мирового производства первичных энергоносителей до 2050</a:t>
            </a:r>
            <a:endParaRPr lang="ru-RU" sz="2800"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5</a:t>
            </a:fld>
            <a:endParaRPr lang="en-US"/>
          </a:p>
        </p:txBody>
      </p:sp>
      <p:sp>
        <p:nvSpPr>
          <p:cNvPr id="7" name="Текст 6"/>
          <p:cNvSpPr>
            <a:spLocks noGrp="1"/>
          </p:cNvSpPr>
          <p:nvPr>
            <p:ph type="body" sz="half" idx="4294967295"/>
          </p:nvPr>
        </p:nvSpPr>
        <p:spPr>
          <a:xfrm>
            <a:off x="179512" y="1058863"/>
            <a:ext cx="8712968" cy="3519487"/>
          </a:xfrm>
        </p:spPr>
        <p:txBody>
          <a:bodyPr>
            <a:normAutofit/>
          </a:bodyPr>
          <a:lstStyle/>
          <a:p>
            <a:endParaRPr lang="ru-RU" sz="2000" dirty="0" smtClean="0"/>
          </a:p>
          <a:p>
            <a:endParaRPr lang="ru-RU" sz="2000" dirty="0" smtClean="0"/>
          </a:p>
        </p:txBody>
      </p:sp>
      <p:sp>
        <p:nvSpPr>
          <p:cNvPr id="3" name="Прямоугольник 2"/>
          <p:cNvSpPr/>
          <p:nvPr/>
        </p:nvSpPr>
        <p:spPr>
          <a:xfrm>
            <a:off x="344791" y="987574"/>
            <a:ext cx="8640960" cy="4093428"/>
          </a:xfrm>
          <a:prstGeom prst="rect">
            <a:avLst/>
          </a:prstGeom>
        </p:spPr>
        <p:txBody>
          <a:bodyPr wrap="square">
            <a:spAutoFit/>
          </a:bodyPr>
          <a:lstStyle/>
          <a:p>
            <a:r>
              <a:rPr lang="ru-RU" sz="2000" b="1" dirty="0" smtClean="0"/>
              <a:t>Замедление </a:t>
            </a:r>
            <a:r>
              <a:rPr lang="ru-RU" sz="2000" b="1" dirty="0"/>
              <a:t>роста</a:t>
            </a:r>
            <a:r>
              <a:rPr lang="ru-RU" sz="2000" dirty="0"/>
              <a:t>: Темпы роста потребления первичной энергии существенно снизятся по сравнению со второй половиной XX века</a:t>
            </a:r>
            <a:r>
              <a:rPr lang="ru-RU" sz="2000" dirty="0" smtClean="0"/>
              <a:t>. Роль </a:t>
            </a:r>
            <a:r>
              <a:rPr lang="ru-RU" sz="2000" dirty="0"/>
              <a:t>развивающихся стран: Драйвером роста спроса останутся государства Азии, Африки и Латинской Америки, в то время как в развитых странах абсолютное энергопотребление будет сокращаться</a:t>
            </a:r>
            <a:r>
              <a:rPr lang="ru-RU" sz="2000" dirty="0" smtClean="0"/>
              <a:t>. Пик </a:t>
            </a:r>
            <a:r>
              <a:rPr lang="ru-RU" sz="2000" dirty="0"/>
              <a:t>ископаемого топлива: Мир приближается к прохождению суммарного пика потребления традиционных углеводородов, однако нефть и газ сохранят значимую долю в </a:t>
            </a:r>
            <a:r>
              <a:rPr lang="ru-RU" sz="2000" dirty="0" smtClean="0"/>
              <a:t>энергобалансе. </a:t>
            </a:r>
          </a:p>
          <a:p>
            <a:r>
              <a:rPr lang="ru-RU" sz="2000" b="1" dirty="0" smtClean="0"/>
              <a:t>Жидкие </a:t>
            </a:r>
            <a:r>
              <a:rPr lang="ru-RU" sz="2000" b="1" dirty="0"/>
              <a:t>углеводороды </a:t>
            </a:r>
            <a:r>
              <a:rPr lang="ru-RU" sz="2000" dirty="0"/>
              <a:t>(нефть): Сохранят наибольшую долю в структуре энергопотребления (около 27% по оценкам аналитиков, например, в сценарных прогнозах ПАО «НК «Роснефть»). </a:t>
            </a:r>
            <a:endParaRPr lang="ru-RU" sz="2000" dirty="0" smtClean="0"/>
          </a:p>
          <a:p>
            <a:r>
              <a:rPr lang="ru-RU" sz="2000" dirty="0" smtClean="0"/>
              <a:t>Основная </a:t>
            </a:r>
            <a:r>
              <a:rPr lang="ru-RU" sz="2000" dirty="0"/>
              <a:t>добыча (более 70%) будет сосредоточена в СНГ, на Ближнем Востоке и в </a:t>
            </a:r>
            <a:r>
              <a:rPr lang="ru-RU" sz="2000" dirty="0" smtClean="0"/>
              <a:t>Северной Америке. </a:t>
            </a:r>
            <a:endParaRPr lang="ru-RU" sz="2000" dirty="0"/>
          </a:p>
        </p:txBody>
      </p:sp>
    </p:spTree>
    <p:extLst>
      <p:ext uri="{BB962C8B-B14F-4D97-AF65-F5344CB8AC3E}">
        <p14:creationId xmlns:p14="http://schemas.microsoft.com/office/powerpoint/2010/main" val="1633040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ru-RU" sz="2800" dirty="0" smtClean="0"/>
              <a:t>Прогноз структуры мирового производства первичных энергоносителей до 2050</a:t>
            </a:r>
            <a:endParaRPr lang="ru-RU" sz="2800"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6</a:t>
            </a:fld>
            <a:endParaRPr lang="en-US"/>
          </a:p>
        </p:txBody>
      </p:sp>
      <p:sp>
        <p:nvSpPr>
          <p:cNvPr id="7" name="Текст 6"/>
          <p:cNvSpPr>
            <a:spLocks noGrp="1"/>
          </p:cNvSpPr>
          <p:nvPr>
            <p:ph type="body" sz="half" idx="4294967295"/>
          </p:nvPr>
        </p:nvSpPr>
        <p:spPr>
          <a:xfrm>
            <a:off x="179512" y="1058863"/>
            <a:ext cx="8712968" cy="3519487"/>
          </a:xfrm>
        </p:spPr>
        <p:txBody>
          <a:bodyPr>
            <a:normAutofit/>
          </a:bodyPr>
          <a:lstStyle/>
          <a:p>
            <a:endParaRPr lang="ru-RU" sz="2000" dirty="0" smtClean="0"/>
          </a:p>
          <a:p>
            <a:endParaRPr lang="ru-RU" sz="2000" dirty="0" smtClean="0"/>
          </a:p>
        </p:txBody>
      </p:sp>
      <p:sp>
        <p:nvSpPr>
          <p:cNvPr id="3" name="Прямоугольник 2"/>
          <p:cNvSpPr/>
          <p:nvPr/>
        </p:nvSpPr>
        <p:spPr>
          <a:xfrm>
            <a:off x="467544" y="1491630"/>
            <a:ext cx="8208912" cy="2862322"/>
          </a:xfrm>
          <a:prstGeom prst="rect">
            <a:avLst/>
          </a:prstGeom>
        </p:spPr>
        <p:txBody>
          <a:bodyPr wrap="square">
            <a:spAutoFit/>
          </a:bodyPr>
          <a:lstStyle/>
          <a:p>
            <a:r>
              <a:rPr lang="ru-RU" sz="2000" b="1" dirty="0" smtClean="0"/>
              <a:t>Природный газ</a:t>
            </a:r>
            <a:r>
              <a:rPr lang="ru-RU" sz="2000" dirty="0" smtClean="0"/>
              <a:t>: Спрос на газ продолжит расти на протяжении большей части прогнозного периода (ожидается прирост на десятки процентов к 2050 году по сравнению с началом 2020-х) благодаря относительной </a:t>
            </a:r>
            <a:r>
              <a:rPr lang="ru-RU" sz="2000" dirty="0" err="1" smtClean="0"/>
              <a:t>экологичности</a:t>
            </a:r>
            <a:r>
              <a:rPr lang="ru-RU" sz="2000" dirty="0" smtClean="0"/>
              <a:t> и гибкости для маневрирования энергосистем. </a:t>
            </a:r>
          </a:p>
          <a:p>
            <a:r>
              <a:rPr lang="ru-RU" sz="2000" b="1" dirty="0" smtClean="0"/>
              <a:t>Уголь</a:t>
            </a:r>
            <a:r>
              <a:rPr lang="ru-RU" sz="2000" dirty="0" smtClean="0"/>
              <a:t>: Его доля будет постепенно снижаться под давлением экологических ограничений, однако в ряде развивающихся стран Азии угольная генерация останется важной базой  источники энергии (ВИЭ): Солнечная и ветровая энергетика покажут самые высокие темпы прироста. </a:t>
            </a:r>
            <a:r>
              <a:rPr lang="ru-RU" sz="2000" dirty="0" smtClean="0"/>
              <a:t> </a:t>
            </a:r>
            <a:endParaRPr lang="ru-RU" sz="2000" dirty="0"/>
          </a:p>
        </p:txBody>
      </p:sp>
    </p:spTree>
    <p:extLst>
      <p:ext uri="{BB962C8B-B14F-4D97-AF65-F5344CB8AC3E}">
        <p14:creationId xmlns:p14="http://schemas.microsoft.com/office/powerpoint/2010/main" val="17464770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23478"/>
            <a:ext cx="8229600" cy="857250"/>
          </a:xfrm>
        </p:spPr>
        <p:txBody>
          <a:bodyPr>
            <a:noAutofit/>
          </a:bodyPr>
          <a:lstStyle/>
          <a:p>
            <a:r>
              <a:rPr lang="ru-RU" sz="2800" dirty="0"/>
              <a:t>Структура мирового производства и потребления первичных энергоносителей до 2050</a:t>
            </a:r>
          </a:p>
        </p:txBody>
      </p:sp>
      <p:sp>
        <p:nvSpPr>
          <p:cNvPr id="3" name="Объект 2"/>
          <p:cNvSpPr>
            <a:spLocks noGrp="1"/>
          </p:cNvSpPr>
          <p:nvPr>
            <p:ph idx="1"/>
          </p:nvPr>
        </p:nvSpPr>
        <p:spPr>
          <a:xfrm>
            <a:off x="161511" y="1086584"/>
            <a:ext cx="8874985" cy="4005446"/>
          </a:xfrm>
        </p:spPr>
        <p:txBody>
          <a:bodyPr>
            <a:normAutofit fontScale="85000" lnSpcReduction="10000"/>
          </a:bodyPr>
          <a:lstStyle/>
          <a:p>
            <a:pPr marL="0" indent="0">
              <a:lnSpc>
                <a:spcPct val="120000"/>
              </a:lnSpc>
              <a:buNone/>
            </a:pPr>
            <a:r>
              <a:rPr lang="ru-RU" sz="2000" dirty="0"/>
              <a:t>На фоне замедления экономического роста (в 1,4–1,8 раз в 2022–2050 </a:t>
            </a:r>
            <a:r>
              <a:rPr lang="ru-RU" sz="2000" dirty="0" smtClean="0"/>
              <a:t>в </a:t>
            </a:r>
            <a:r>
              <a:rPr lang="ru-RU" sz="2000" dirty="0"/>
              <a:t>сравнении с </a:t>
            </a:r>
            <a:r>
              <a:rPr lang="ru-RU" sz="2000" dirty="0" smtClean="0"/>
              <a:t>1990–2021)и </a:t>
            </a:r>
            <a:r>
              <a:rPr lang="ru-RU" sz="2000" dirty="0"/>
              <a:t>замедления роста численности населения (в 2 раза от уровня </a:t>
            </a:r>
            <a:r>
              <a:rPr lang="ru-RU" sz="2000" dirty="0" smtClean="0"/>
              <a:t>2021) </a:t>
            </a:r>
            <a:r>
              <a:rPr lang="ru-RU" sz="2000" dirty="0"/>
              <a:t>во всех рассмотренных сценариях ожидается сокращение темпов роста потребления первичной энергии (в 2,5–3 раза) и электроэнергии (в 1,3–2,5 раза). Наиболее значительные приросты объемов потребления энергоресурсов обеспечат развивающиеся страны Азии, где в прогнозном периоде будут самые высокие темпы роста </a:t>
            </a:r>
            <a:r>
              <a:rPr lang="ru-RU" sz="2000" dirty="0" smtClean="0"/>
              <a:t>ВВП</a:t>
            </a:r>
            <a:r>
              <a:rPr lang="ru-RU" sz="2000" dirty="0"/>
              <a:t>.</a:t>
            </a:r>
          </a:p>
          <a:p>
            <a:pPr marL="0" indent="0">
              <a:lnSpc>
                <a:spcPct val="120000"/>
              </a:lnSpc>
              <a:buNone/>
            </a:pPr>
            <a:r>
              <a:rPr lang="ru-RU" sz="2000" dirty="0"/>
              <a:t>Стремительно трансформируется электроэнергетика, где доля возобновляемых источников энергии (ВИЭ) и атомной энергии к концу прогнозного периода увеличится до 57–70%. Постепенно электрифицируются секторы конечного потребления энергии. Начинается эпоха активной </a:t>
            </a:r>
            <a:r>
              <a:rPr lang="ru-RU" sz="2000" dirty="0" err="1"/>
              <a:t>межтопливной</a:t>
            </a:r>
            <a:r>
              <a:rPr lang="ru-RU" sz="2000" dirty="0"/>
              <a:t> конкуренции в транспортном секторе. Из ископаемых топлив только газу удастся показывать относительно стабильную долю в мировом энергобалансе с растущими объемами потребления; доли угля и нефти будут сокращаться. </a:t>
            </a:r>
            <a:endParaRPr lang="en-US" sz="2000" dirty="0" smtClean="0"/>
          </a:p>
          <a:p>
            <a:endParaRPr lang="ru-RU" sz="2000"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7</a:t>
            </a:fld>
            <a:endParaRPr lang="en-US"/>
          </a:p>
        </p:txBody>
      </p:sp>
    </p:spTree>
    <p:extLst>
      <p:ext uri="{BB962C8B-B14F-4D97-AF65-F5344CB8AC3E}">
        <p14:creationId xmlns:p14="http://schemas.microsoft.com/office/powerpoint/2010/main" val="2108473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Прогноз развития энергетики мира и России до 2050 года</a:t>
            </a:r>
          </a:p>
        </p:txBody>
      </p:sp>
      <p:sp>
        <p:nvSpPr>
          <p:cNvPr id="3" name="Объект 2"/>
          <p:cNvSpPr>
            <a:spLocks noGrp="1"/>
          </p:cNvSpPr>
          <p:nvPr>
            <p:ph idx="1"/>
          </p:nvPr>
        </p:nvSpPr>
        <p:spPr>
          <a:xfrm>
            <a:off x="107505" y="1347614"/>
            <a:ext cx="8496944" cy="3486150"/>
          </a:xfrm>
        </p:spPr>
        <p:txBody>
          <a:bodyPr>
            <a:normAutofit fontScale="92500" lnSpcReduction="20000"/>
          </a:bodyPr>
          <a:lstStyle/>
          <a:p>
            <a:r>
              <a:rPr lang="ru-RU" sz="2000" dirty="0" smtClean="0"/>
              <a:t>Мировые </a:t>
            </a:r>
            <a:r>
              <a:rPr lang="ru-RU" sz="2000" dirty="0"/>
              <a:t>выбросы парниковых газов от сжигания топлив, включая </a:t>
            </a:r>
            <a:r>
              <a:rPr lang="ru-RU" sz="2000" dirty="0" err="1"/>
              <a:t>биотопливо</a:t>
            </a:r>
            <a:r>
              <a:rPr lang="ru-RU" sz="2000" dirty="0"/>
              <a:t>, без учета улавливания и захоронения, пройдут пик во всех рассмотренных сценариях в середине прогнозного периода. Во многом к 2050 г. энергоемкость мировой экономики, удельные выбросы энергетики, прогресс в достижении Целей устойчивого развития, включая уровень энергетической бедности, будут определяться способностью государств координировать усилия между собой, а также политикой в области торговых барьеров и технологического трансфера.</a:t>
            </a:r>
          </a:p>
          <a:p>
            <a:r>
              <a:rPr lang="ru-RU" sz="2000" dirty="0"/>
              <a:t>Расширение использования </a:t>
            </a:r>
            <a:r>
              <a:rPr lang="ru-RU" sz="2000" dirty="0" smtClean="0"/>
              <a:t>возобновляемых источников энергии (ВИЭ) </a:t>
            </a:r>
            <a:r>
              <a:rPr lang="ru-RU" sz="2000" dirty="0"/>
              <a:t>с нестабильной выработкой в электроэнергетике приведет к росту волатильности цен на газ и уголь и повышению потребности в системах резервирования и накопления электроэнергии. Ключевыми производителями нефти и газа в мире останутся Ближний Восток, Северная Америка и СНГ, суммарно обеспечивая свыше 70% мировой добычи.</a:t>
            </a:r>
          </a:p>
          <a:p>
            <a:endParaRPr lang="ru-RU" sz="2000" dirty="0"/>
          </a:p>
        </p:txBody>
      </p:sp>
      <p:sp>
        <p:nvSpPr>
          <p:cNvPr id="4" name="Номер слайда 3"/>
          <p:cNvSpPr>
            <a:spLocks noGrp="1"/>
          </p:cNvSpPr>
          <p:nvPr>
            <p:ph type="sldNum" sz="quarter" idx="12"/>
          </p:nvPr>
        </p:nvSpPr>
        <p:spPr/>
        <p:txBody>
          <a:bodyPr/>
          <a:lstStyle/>
          <a:p>
            <a:pPr>
              <a:defRPr/>
            </a:pPr>
            <a:fld id="{8A0402B9-1DF6-4B53-AFD3-C6D3D47A159C}" type="slidenum">
              <a:rPr lang="en-US" smtClean="0"/>
              <a:pPr>
                <a:defRPr/>
              </a:pPr>
              <a:t>8</a:t>
            </a:fld>
            <a:endParaRPr lang="en-US"/>
          </a:p>
        </p:txBody>
      </p:sp>
    </p:spTree>
    <p:extLst>
      <p:ext uri="{BB962C8B-B14F-4D97-AF65-F5344CB8AC3E}">
        <p14:creationId xmlns:p14="http://schemas.microsoft.com/office/powerpoint/2010/main" val="3475197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p:txBody>
          <a:bodyPr/>
          <a:lstStyle/>
          <a:p>
            <a:pPr>
              <a:defRPr/>
            </a:pPr>
            <a:fld id="{9ED069E9-1CAE-4294-AF6C-1C624B380209}" type="slidenum">
              <a:rPr lang="en-US" smtClean="0"/>
              <a:pPr>
                <a:defRPr/>
              </a:pPr>
              <a:t>9</a:t>
            </a:fld>
            <a:endParaRPr lang="en-US"/>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16027"/>
            <a:ext cx="8280920" cy="4151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521550" y="985324"/>
            <a:ext cx="4572000" cy="369332"/>
          </a:xfrm>
          <a:prstGeom prst="rect">
            <a:avLst/>
          </a:prstGeom>
        </p:spPr>
        <p:txBody>
          <a:bodyPr>
            <a:spAutoFit/>
          </a:bodyPr>
          <a:lstStyle/>
          <a:p>
            <a:r>
              <a:rPr lang="en-US" dirty="0">
                <a:solidFill>
                  <a:schemeClr val="bg1"/>
                </a:solidFill>
              </a:rPr>
              <a:t>…………………………………………………..</a:t>
            </a:r>
            <a:endParaRPr lang="ru-RU" dirty="0"/>
          </a:p>
        </p:txBody>
      </p:sp>
      <p:sp>
        <p:nvSpPr>
          <p:cNvPr id="8" name="Прямоугольник 7"/>
          <p:cNvSpPr/>
          <p:nvPr/>
        </p:nvSpPr>
        <p:spPr>
          <a:xfrm>
            <a:off x="464363" y="4495714"/>
            <a:ext cx="7875875" cy="523220"/>
          </a:xfrm>
          <a:prstGeom prst="rect">
            <a:avLst/>
          </a:prstGeom>
        </p:spPr>
        <p:txBody>
          <a:bodyPr wrap="square">
            <a:spAutoFit/>
          </a:bodyPr>
          <a:lstStyle/>
          <a:p>
            <a:r>
              <a:rPr lang="ru-RU" sz="1400" dirty="0"/>
              <a:t>тонна нефтяного эквивалента, примерно соответствует 10 Гкал (</a:t>
            </a:r>
            <a:r>
              <a:rPr lang="ru-RU" sz="1400" dirty="0" err="1"/>
              <a:t>гигакалориям</a:t>
            </a:r>
            <a:r>
              <a:rPr lang="ru-RU" sz="1400" dirty="0"/>
              <a:t>), 42 ГДж (</a:t>
            </a:r>
            <a:r>
              <a:rPr lang="ru-RU" sz="1400" dirty="0" err="1"/>
              <a:t>гигаджоулям</a:t>
            </a:r>
            <a:r>
              <a:rPr lang="ru-RU" sz="1400" dirty="0"/>
              <a:t>) или 11.6 </a:t>
            </a:r>
            <a:r>
              <a:rPr lang="ru-RU" sz="1400" dirty="0" err="1"/>
              <a:t>МВт·ч</a:t>
            </a:r>
            <a:r>
              <a:rPr lang="ru-RU" sz="1400" dirty="0"/>
              <a:t> (мегаватт-часам).</a:t>
            </a:r>
          </a:p>
        </p:txBody>
      </p:sp>
    </p:spTree>
    <p:extLst>
      <p:ext uri="{BB962C8B-B14F-4D97-AF65-F5344CB8AC3E}">
        <p14:creationId xmlns:p14="http://schemas.microsoft.com/office/powerpoint/2010/main" val="794800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4361</TotalTime>
  <Words>2308</Words>
  <Application>Microsoft Office PowerPoint</Application>
  <PresentationFormat>Экран (16:9)</PresentationFormat>
  <Paragraphs>566</Paragraphs>
  <Slides>40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Тема Office</vt:lpstr>
      <vt:lpstr>Презентация PowerPoint</vt:lpstr>
      <vt:lpstr>Презентация PowerPoint</vt:lpstr>
      <vt:lpstr>Мировые извлекаемые запасы горючих ископаемых</vt:lpstr>
      <vt:lpstr>Прогноз структуры мирового производства первичных энергоносителей</vt:lpstr>
      <vt:lpstr>Прогноз структуры мирового производства первичных энергоносителей до 2050</vt:lpstr>
      <vt:lpstr>Прогноз структуры мирового производства первичных энергоносителей до 2050</vt:lpstr>
      <vt:lpstr>Структура мирового производства и потребления первичных энергоносителей до 2050</vt:lpstr>
      <vt:lpstr>Прогноз развития энергетики мира и России до 2050 года</vt:lpstr>
      <vt:lpstr>Презентация PowerPoint</vt:lpstr>
      <vt:lpstr>Презентация PowerPoint</vt:lpstr>
      <vt:lpstr>Презентация PowerPoint</vt:lpstr>
      <vt:lpstr>Состояние нефтеперерабатывающей отрасли в РФ</vt:lpstr>
      <vt:lpstr>Расчёт глубины переработки нефти, %</vt:lpstr>
      <vt:lpstr>Презентация PowerPoint</vt:lpstr>
      <vt:lpstr>Индекс Нельсона</vt:lpstr>
      <vt:lpstr>Индекс Нельсона</vt:lpstr>
      <vt:lpstr>Презентация PowerPoint</vt:lpstr>
      <vt:lpstr>Основные проблемы переработки нефтяного сырья в РФ в современных условиях</vt:lpstr>
      <vt:lpstr>Основные проблемы переработки нефтяного сырья в РФ в современных условиях</vt:lpstr>
      <vt:lpstr>Основные тенденции решения приоритетных задач в нефтепереработке</vt:lpstr>
      <vt:lpstr>Крупнейшие компании и НПЗ в России </vt:lpstr>
      <vt:lpstr>Крупнейшие компании и НПЗ в России </vt:lpstr>
      <vt:lpstr>Модернизация и строительство новых НПЗ </vt:lpstr>
      <vt:lpstr>Модернизация и строительство новых НПЗ </vt:lpstr>
      <vt:lpstr>Модернизация и строительство новых НПЗ </vt:lpstr>
      <vt:lpstr>Модернизация независимых НПЗ </vt:lpstr>
      <vt:lpstr>Презентация PowerPoint</vt:lpstr>
      <vt:lpstr>Основные нефтеперерабатывающие заводы РФ</vt:lpstr>
      <vt:lpstr>Основные нефтеперерабатывающие заводы Российской Федерации</vt:lpstr>
      <vt:lpstr>Основные нефтеперерабатывающие заводы Российской Федерации</vt:lpstr>
      <vt:lpstr>Сроки эксплуатации российских НПЗ </vt:lpstr>
      <vt:lpstr>Структура технологических процессов переработки нефти (% от первичной переработки)</vt:lpstr>
      <vt:lpstr>Изменение глубины переработки нефти </vt:lpstr>
      <vt:lpstr>Распространённость процессов переработки нефти </vt:lpstr>
      <vt:lpstr>Классификация нефтепродуктов</vt:lpstr>
      <vt:lpstr>Классификация топлив</vt:lpstr>
      <vt:lpstr>Международная классификация топлив</vt:lpstr>
      <vt:lpstr>Классификация физико-химических процессов переработки нефтегазового сырья</vt:lpstr>
      <vt:lpstr>Классификация физико-химических процессов переработки углеводородного сырья</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Nadezhda Pivovarova</cp:lastModifiedBy>
  <cp:revision>40</cp:revision>
  <dcterms:created xsi:type="dcterms:W3CDTF">2023-03-16T06:56:48Z</dcterms:created>
  <dcterms:modified xsi:type="dcterms:W3CDTF">2026-09-07T14:28:57Z</dcterms:modified>
</cp:coreProperties>
</file>