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41"/>
  </p:notesMasterIdLst>
  <p:handoutMasterIdLst>
    <p:handoutMasterId r:id="rId42"/>
  </p:handoutMasterIdLst>
  <p:sldIdLst>
    <p:sldId id="256" r:id="rId2"/>
    <p:sldId id="368" r:id="rId3"/>
    <p:sldId id="369" r:id="rId4"/>
    <p:sldId id="370" r:id="rId5"/>
    <p:sldId id="371" r:id="rId6"/>
    <p:sldId id="372" r:id="rId7"/>
    <p:sldId id="400" r:id="rId8"/>
    <p:sldId id="373" r:id="rId9"/>
    <p:sldId id="402" r:id="rId10"/>
    <p:sldId id="374" r:id="rId11"/>
    <p:sldId id="399" r:id="rId12"/>
    <p:sldId id="375" r:id="rId13"/>
    <p:sldId id="376" r:id="rId14"/>
    <p:sldId id="377" r:id="rId15"/>
    <p:sldId id="378" r:id="rId16"/>
    <p:sldId id="403" r:id="rId17"/>
    <p:sldId id="379" r:id="rId18"/>
    <p:sldId id="404" r:id="rId19"/>
    <p:sldId id="380" r:id="rId20"/>
    <p:sldId id="381" r:id="rId21"/>
    <p:sldId id="382" r:id="rId22"/>
    <p:sldId id="405" r:id="rId23"/>
    <p:sldId id="418" r:id="rId24"/>
    <p:sldId id="384" r:id="rId25"/>
    <p:sldId id="385" r:id="rId26"/>
    <p:sldId id="386" r:id="rId27"/>
    <p:sldId id="387" r:id="rId28"/>
    <p:sldId id="388" r:id="rId29"/>
    <p:sldId id="389" r:id="rId30"/>
    <p:sldId id="390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8" r:id="rId39"/>
    <p:sldId id="320" r:id="rId40"/>
  </p:sldIdLst>
  <p:sldSz cx="9144000" cy="5143500" type="screen16x9"/>
  <p:notesSz cx="6858000" cy="9947275"/>
  <p:defaultTextStyle>
    <a:defPPr>
      <a:defRPr lang="en-US"/>
    </a:defPPr>
    <a:lvl1pPr marL="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 autoAdjust="0"/>
  </p:normalViewPr>
  <p:slideViewPr>
    <p:cSldViewPr snapToGrid="0">
      <p:cViewPr>
        <p:scale>
          <a:sx n="93" d="100"/>
          <a:sy n="93" d="100"/>
        </p:scale>
        <p:origin x="-2070" y="-9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2119BC27-2B3C-41CB-AD11-BF3FAC8F9E9E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C47EE76-9C8F-4E84-9BFF-7ED859115A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181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B2AB585C-744B-4D7A-B3AB-2EAF21A8114B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69710184-71FD-4948-B5A1-ABCB1733EB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7295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1"/>
            <a:ext cx="5825202" cy="1234727"/>
          </a:xfrm>
        </p:spPr>
        <p:txBody>
          <a:bodyPr anchor="b">
            <a:noAutofit/>
          </a:bodyPr>
          <a:lstStyle>
            <a:lvl1pPr algn="r">
              <a:defRPr sz="41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67B96-6466-4C28-B4B9-15BC1EFE26BF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8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5E91-B5A7-44D4-87A9-276529E7CE15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56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2AD74-7C80-4C7B-B497-444843B36D87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825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2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5AE18-2E51-4F3D-8162-BB48A0C21E3A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6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42F0-001C-4806-B340-C2E78108C55A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6737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4F0-3D92-4717-A385-D6A77AF37935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76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A8C7-913B-4B0F-9F58-9B5A98CA160C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41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457201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457201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42A4-CD31-43D1-A22E-D5D0F024EF60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58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7097-C342-4686-B996-D7A46BE53E49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6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B836A-E577-45BB-A82A-4010506FDBD7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7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1620443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3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3AF9-71D8-4869-8011-01ACDCCC5F3D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19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1620738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0" y="2052935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8" y="1620738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9" y="2052935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0224-F4B9-46E5-9512-C0DDB1E1A5C4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8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D7273-77DF-450B-9FE1-03F1715C926C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3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ECBC-33EE-4BDE-A533-6D60E724354B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7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4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3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788" indent="0">
              <a:buNone/>
              <a:defRPr sz="1100"/>
            </a:lvl2pPr>
            <a:lvl3pPr marL="685578" indent="0">
              <a:buNone/>
              <a:defRPr sz="900"/>
            </a:lvl3pPr>
            <a:lvl4pPr marL="1028366" indent="0">
              <a:buNone/>
              <a:defRPr sz="800"/>
            </a:lvl4pPr>
            <a:lvl5pPr marL="1371154" indent="0">
              <a:buNone/>
              <a:defRPr sz="800"/>
            </a:lvl5pPr>
            <a:lvl6pPr marL="1713944" indent="0">
              <a:buNone/>
              <a:defRPr sz="800"/>
            </a:lvl6pPr>
            <a:lvl7pPr marL="2056732" indent="0">
              <a:buNone/>
              <a:defRPr sz="800"/>
            </a:lvl7pPr>
            <a:lvl8pPr marL="2399520" indent="0">
              <a:buNone/>
              <a:defRPr sz="800"/>
            </a:lvl8pPr>
            <a:lvl9pPr marL="274230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B773-5FF7-47EB-9DA2-2F01FE0AF302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09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3600451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1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2" indent="0">
              <a:buNone/>
              <a:defRPr sz="1200"/>
            </a:lvl2pPr>
            <a:lvl3pPr marL="685783" indent="0">
              <a:buNone/>
              <a:defRPr sz="1200"/>
            </a:lvl3pPr>
            <a:lvl4pPr marL="1028675" indent="0">
              <a:buNone/>
              <a:defRPr sz="1200"/>
            </a:lvl4pPr>
            <a:lvl5pPr marL="1371566" indent="0">
              <a:buNone/>
              <a:defRPr sz="1200"/>
            </a:lvl5pPr>
            <a:lvl6pPr marL="1714457" indent="0">
              <a:buNone/>
              <a:defRPr sz="1200"/>
            </a:lvl6pPr>
            <a:lvl7pPr marL="2057348" indent="0">
              <a:buNone/>
              <a:defRPr sz="1200"/>
            </a:lvl7pPr>
            <a:lvl8pPr marL="2400240" indent="0">
              <a:buNone/>
              <a:defRPr sz="1200"/>
            </a:lvl8pPr>
            <a:lvl9pPr marL="2743132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C736-C033-40DF-BEAC-2E71B807FEE8}" type="datetime1">
              <a:rPr lang="ru-RU" smtClean="0"/>
              <a:pPr/>
              <a:t>15.03.2026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68579" tIns="34289" rIns="68579" bIns="34289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3"/>
            <a:ext cx="6447501" cy="2910580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3"/>
            <a:ext cx="68395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3442-F458-482B-A264-F035EF6027C4}" type="datetime1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3"/>
            <a:ext cx="4723209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4531023"/>
            <a:ext cx="51250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6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342892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68" indent="-25716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6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506" y="2089828"/>
            <a:ext cx="7289800" cy="1234727"/>
          </a:xfrm>
        </p:spPr>
        <p:txBody>
          <a:bodyPr/>
          <a:lstStyle/>
          <a:p>
            <a:pPr algn="ctr"/>
            <a:r>
              <a:rPr lang="ru-RU" sz="3200" dirty="0"/>
              <a:t>Физико-химия </a:t>
            </a:r>
            <a:br>
              <a:rPr lang="ru-RU" sz="3200" dirty="0"/>
            </a:br>
            <a:r>
              <a:rPr lang="ru-RU" sz="3200" dirty="0"/>
              <a:t>нефтяных дисперсных систем</a:t>
            </a:r>
            <a:br>
              <a:rPr lang="ru-RU" sz="3200" dirty="0"/>
            </a:br>
            <a:r>
              <a:rPr lang="ru-RU" sz="3200" dirty="0"/>
              <a:t>(часть 1)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446" y="3660932"/>
            <a:ext cx="7658636" cy="9110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Кафедра «</a:t>
            </a:r>
            <a:r>
              <a:rPr lang="ru-RU" sz="2000" dirty="0">
                <a:solidFill>
                  <a:srgbClr val="0070C0"/>
                </a:solidFill>
              </a:rPr>
              <a:t>Химическая технология переработки нефти и газа» 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Проф., д.т.н., Пивоварова Н.А.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Астраханский государственный технически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88" y="268942"/>
            <a:ext cx="6113847" cy="117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604384"/>
            <a:ext cx="891778" cy="93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82" y="298926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1800784"/>
            <a:ext cx="906408" cy="90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35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135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Седиментационные</a:t>
            </a:r>
            <a:r>
              <a:rPr lang="ru-RU" dirty="0" smtClean="0"/>
              <a:t> методы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88602" y="774458"/>
            <a:ext cx="8509508" cy="2754306"/>
          </a:xfrm>
        </p:spPr>
        <p:txBody>
          <a:bodyPr>
            <a:noAutofit/>
          </a:bodyPr>
          <a:lstStyle/>
          <a:p>
            <a:r>
              <a:rPr lang="ru-RU" sz="1800" dirty="0" err="1"/>
              <a:t>Седиментационный</a:t>
            </a:r>
            <a:r>
              <a:rPr lang="ru-RU" sz="1800" dirty="0"/>
              <a:t> метод — это способ определения среднего размера частиц в нефтяных дисперсных системах (НДС) или суспензиях, основанный на измерении скорости оседания (или всплывания) частиц под действием гравитации. Метод применяется для средне- и грубодисперсных систем с размером частиц от 2 до 15 мкм и более, основан на связи между радиусом частицы и скоростью её седиментации, описываемой законом Стокса. </a:t>
            </a:r>
            <a:endParaRPr lang="ru-RU" sz="1800" dirty="0" smtClean="0"/>
          </a:p>
          <a:p>
            <a:r>
              <a:rPr lang="ru-RU" sz="1800" dirty="0"/>
              <a:t>Используются </a:t>
            </a:r>
            <a:r>
              <a:rPr lang="ru-RU" sz="1800" dirty="0" err="1"/>
              <a:t>седиментометры</a:t>
            </a:r>
            <a:r>
              <a:rPr lang="ru-RU" sz="1800" dirty="0"/>
              <a:t> (например, весы </a:t>
            </a:r>
            <a:r>
              <a:rPr lang="ru-RU" sz="1800" dirty="0" err="1"/>
              <a:t>Фигуровского</a:t>
            </a:r>
            <a:r>
              <a:rPr lang="ru-RU" sz="1800" dirty="0"/>
              <a:t>)</a:t>
            </a:r>
          </a:p>
          <a:p>
            <a:r>
              <a:rPr lang="ru-RU" sz="1800" dirty="0" smtClean="0"/>
              <a:t>Время </a:t>
            </a:r>
            <a:r>
              <a:rPr lang="ru-RU" sz="1800" dirty="0"/>
              <a:t>измеряют по моменту прекращения изменения массы осадка на чашечке динамометра в сосуде, оно соответствует времени оседания всех частиц. Таким образом, определяют радиус монодисперсных частиц НДС. Метод применим и для </a:t>
            </a:r>
            <a:r>
              <a:rPr lang="ru-RU" sz="1800" dirty="0" smtClean="0"/>
              <a:t>полидисперсных </a:t>
            </a:r>
            <a:r>
              <a:rPr lang="ru-RU" sz="1800" dirty="0"/>
              <a:t>НДС, в которой частицы дисперсной фазы </a:t>
            </a:r>
            <a:r>
              <a:rPr lang="ru-RU" sz="1800" dirty="0" smtClean="0"/>
              <a:t>распределены </a:t>
            </a:r>
            <a:r>
              <a:rPr lang="ru-RU" sz="1800" dirty="0"/>
              <a:t>по некоторому закону.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135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Седиментационные</a:t>
            </a:r>
            <a:r>
              <a:rPr lang="ru-RU" dirty="0" smtClean="0"/>
              <a:t> методы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70554" y="891779"/>
            <a:ext cx="8509508" cy="2552403"/>
          </a:xfrm>
        </p:spPr>
        <p:txBody>
          <a:bodyPr>
            <a:noAutofit/>
          </a:bodyPr>
          <a:lstStyle/>
          <a:p>
            <a:r>
              <a:rPr lang="ru-RU" sz="1800" dirty="0"/>
              <a:t>При седиментации оседание частицы происходит под действием силы тяжести (или центробежных сил) и силы вязкого трения, пропорциональной скорости движения. </a:t>
            </a:r>
            <a:endParaRPr lang="ru-RU" sz="1800" dirty="0" smtClean="0"/>
          </a:p>
          <a:p>
            <a:r>
              <a:rPr lang="ru-RU" sz="1800" dirty="0" smtClean="0"/>
              <a:t>Из </a:t>
            </a:r>
            <a:r>
              <a:rPr lang="ru-RU" sz="1800" dirty="0"/>
              <a:t>условия равенства этих сил при установившемся равномерном движении частицы формула для расчета её </a:t>
            </a:r>
            <a:r>
              <a:rPr lang="ru-RU" sz="1800" dirty="0" smtClean="0"/>
              <a:t>радиуса </a:t>
            </a:r>
            <a:r>
              <a:rPr lang="en-US" sz="2000" b="1" i="1" dirty="0" smtClean="0"/>
              <a:t>R</a:t>
            </a:r>
            <a:r>
              <a:rPr lang="ru-RU" sz="1800" dirty="0" smtClean="0"/>
              <a:t>  </a:t>
            </a:r>
            <a:r>
              <a:rPr lang="ru-RU" sz="1800" dirty="0"/>
              <a:t>следующая</a:t>
            </a:r>
            <a:r>
              <a:rPr lang="ru-RU" sz="1800" dirty="0" smtClean="0"/>
              <a:t>: </a:t>
            </a:r>
            <a:endParaRPr lang="ru-RU" sz="1800" dirty="0"/>
          </a:p>
          <a:p>
            <a:endParaRPr lang="ru-RU" sz="1800" dirty="0" smtClean="0"/>
          </a:p>
          <a:p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где </a:t>
            </a:r>
            <a:r>
              <a:rPr lang="ru-RU" sz="1800" i="1" dirty="0"/>
              <a:t>η</a:t>
            </a:r>
            <a:r>
              <a:rPr lang="ru-RU" sz="1800" dirty="0"/>
              <a:t> – вязкость дисперсионной среды;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i="1" dirty="0"/>
              <a:t>(</a:t>
            </a:r>
            <a:r>
              <a:rPr lang="en-US" sz="1800" i="1" dirty="0"/>
              <a:t>d</a:t>
            </a:r>
            <a:r>
              <a:rPr lang="ru-RU" sz="1800" i="1" dirty="0"/>
              <a:t> – </a:t>
            </a:r>
            <a:r>
              <a:rPr lang="en-US" sz="1800" i="1" dirty="0"/>
              <a:t>d</a:t>
            </a:r>
            <a:r>
              <a:rPr lang="ru-RU" sz="1800" i="1" baseline="-25000" dirty="0"/>
              <a:t>0</a:t>
            </a:r>
            <a:r>
              <a:rPr lang="ru-RU" sz="1800" i="1" dirty="0"/>
              <a:t>) </a:t>
            </a:r>
            <a:r>
              <a:rPr lang="ru-RU" sz="1800" dirty="0"/>
              <a:t>– разность плотностей дисперсной фазы и дисперсионной среды;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i="1" dirty="0"/>
              <a:t>Н</a:t>
            </a:r>
            <a:r>
              <a:rPr lang="ru-RU" sz="1800" dirty="0"/>
              <a:t> – высота сосуда;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i="1" dirty="0"/>
              <a:t>g</a:t>
            </a:r>
            <a:r>
              <a:rPr lang="ru-RU" sz="1800" dirty="0"/>
              <a:t> – ускорение свободного падения;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i="1" dirty="0" err="1"/>
              <a:t>t</a:t>
            </a:r>
            <a:r>
              <a:rPr lang="en-US" sz="1800" i="1" baseline="-25000" dirty="0" err="1"/>
              <a:t>r</a:t>
            </a:r>
            <a:r>
              <a:rPr lang="ru-RU" sz="1800" dirty="0"/>
              <a:t> – время оседания частиц.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/>
          </a:p>
        </p:txBody>
      </p:sp>
      <p:pic>
        <p:nvPicPr>
          <p:cNvPr id="192554" name="Picture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26" y="2527636"/>
            <a:ext cx="2604476" cy="81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71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Кондуктометрический метод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06796" y="620830"/>
            <a:ext cx="8280920" cy="40504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/>
              <a:t>Определение дисперсности кондуктометрическим методом основано на измерении электрического сопротивления в момент прохождения частицей калиброванного микроотверстия. Особенностью метода является то, что:</a:t>
            </a:r>
          </a:p>
          <a:p>
            <a:pPr lvl="0">
              <a:spcBef>
                <a:spcPts val="0"/>
              </a:spcBef>
            </a:pPr>
            <a:r>
              <a:rPr lang="ru-RU" sz="1800" dirty="0"/>
              <a:t>достоверные результаты при применении этого метода можно получить только при малой концентрации частиц дисперсной фазы. Увеличение концентрации приводит к возрастанию вероятности попадания в межэлектродную область нескольких частиц одновременно, поэтому применяют растворители: обычно исследуют 20-25 %-</a:t>
            </a:r>
            <a:r>
              <a:rPr lang="ru-RU" sz="1800" dirty="0" err="1"/>
              <a:t>ные</a:t>
            </a:r>
            <a:r>
              <a:rPr lang="ru-RU" sz="1800" dirty="0"/>
              <a:t> растворы нефтепродуктов в бензоле.</a:t>
            </a:r>
          </a:p>
          <a:p>
            <a:pPr lvl="0">
              <a:spcBef>
                <a:spcPts val="0"/>
              </a:spcBef>
            </a:pPr>
            <a:r>
              <a:rPr lang="ru-RU" sz="1800" dirty="0"/>
              <a:t>Кроме того, среда должна быть электропроводной. С этой целью добавляют электролит (раствор </a:t>
            </a:r>
            <a:r>
              <a:rPr lang="en-US" sz="1800" dirty="0" err="1" smtClean="0"/>
              <a:t>LiCl</a:t>
            </a:r>
            <a:r>
              <a:rPr lang="en-US" sz="1800" dirty="0" smtClean="0"/>
              <a:t> </a:t>
            </a:r>
            <a:r>
              <a:rPr lang="ru-RU" sz="1800" dirty="0"/>
              <a:t>в бутаноле).</a:t>
            </a:r>
          </a:p>
          <a:p>
            <a:pPr lvl="0">
              <a:spcBef>
                <a:spcPts val="0"/>
              </a:spcBef>
            </a:pPr>
            <a:r>
              <a:rPr lang="ru-RU" sz="1800" dirty="0"/>
              <a:t>Электролит и растворитель должны быть предварительно тщательно очищены от механических примесей и пыли.</a:t>
            </a:r>
          </a:p>
          <a:p>
            <a:pPr lvl="0">
              <a:spcBef>
                <a:spcPts val="0"/>
              </a:spcBef>
            </a:pPr>
            <a:r>
              <a:rPr lang="ru-RU" sz="1800" dirty="0"/>
              <a:t>Система должна быть </a:t>
            </a:r>
            <a:r>
              <a:rPr lang="ru-RU" sz="1800" dirty="0" err="1"/>
              <a:t>кинематически</a:t>
            </a:r>
            <a:r>
              <a:rPr lang="ru-RU" sz="1800" dirty="0"/>
              <a:t> устойчивой хотя бы на время проведения опыта (10 минут).</a:t>
            </a:r>
          </a:p>
          <a:p>
            <a:pPr lvl="0">
              <a:spcBef>
                <a:spcPts val="0"/>
              </a:spcBef>
            </a:pPr>
            <a:endParaRPr lang="ru-RU" sz="1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92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135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Гель-проникающая</a:t>
            </a:r>
            <a:r>
              <a:rPr lang="ru-RU" dirty="0" smtClean="0"/>
              <a:t> хроматография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262648" y="609677"/>
            <a:ext cx="8881352" cy="436115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Принцип метода ГПХ заключается в том, что при прохождении раствора </a:t>
            </a:r>
            <a:endParaRPr lang="ru-RU" sz="16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/>
              <a:t> </a:t>
            </a:r>
            <a:r>
              <a:rPr lang="ru-RU" sz="1600" dirty="0" smtClean="0"/>
              <a:t>   нефтепродукта </a:t>
            </a:r>
            <a:r>
              <a:rPr lang="ru-RU" sz="1600" dirty="0"/>
              <a:t>через колонку, заполненную твердым гелем, происходит разделение </a:t>
            </a:r>
            <a:r>
              <a:rPr lang="ru-RU" sz="1600" dirty="0" smtClean="0"/>
              <a:t>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/>
              <a:t> </a:t>
            </a:r>
            <a:r>
              <a:rPr lang="ru-RU" sz="1600" dirty="0" smtClean="0"/>
              <a:t>   компонентов </a:t>
            </a:r>
            <a:r>
              <a:rPr lang="ru-RU" sz="1600" dirty="0"/>
              <a:t>этого раствора за счет различной способности их проникать в поры геля. </a:t>
            </a:r>
            <a:endParaRPr lang="ru-RU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/>
              <a:t>Поры </a:t>
            </a:r>
            <a:r>
              <a:rPr lang="ru-RU" sz="1600" dirty="0"/>
              <a:t>в частицах геля имеют неодинаковые размеры. Те молекулы образца, которые слишком велики, чтобы войти в самые крупные поры, не задерживаются гелем: двигаясь между частицами геля, они первыми выходят из колонки. Молекулы средних размеров могут входить только в некоторые поры, двигаясь по колонке с промежуточной скоростью. </a:t>
            </a:r>
            <a:endParaRPr lang="ru-RU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/>
              <a:t>Самые </a:t>
            </a:r>
            <a:r>
              <a:rPr lang="ru-RU" sz="1600" dirty="0"/>
              <a:t>маленькие молекулы входят во все поры геля, поэтому задерживаются в наибольшей степени и появляются на </a:t>
            </a:r>
            <a:r>
              <a:rPr lang="ru-RU" sz="1600" dirty="0" err="1"/>
              <a:t>хроматограмме</a:t>
            </a:r>
            <a:r>
              <a:rPr lang="ru-RU" sz="1600" dirty="0"/>
              <a:t> последними.  Гель выбирают по интервалу его проницаемости. </a:t>
            </a:r>
            <a:endParaRPr lang="ru-RU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/>
              <a:t>При </a:t>
            </a:r>
            <a:r>
              <a:rPr lang="ru-RU" sz="1600" dirty="0"/>
              <a:t>анализе используют калибровочный график, который отражает размеры молекул стандартных веществ и распределение пор в геле. При исследовании НДС в качестве растворителя обычно применяют бензол. </a:t>
            </a:r>
            <a:r>
              <a:rPr lang="ru-RU" sz="1600" dirty="0" smtClean="0"/>
              <a:t>Результаты </a:t>
            </a:r>
            <a:r>
              <a:rPr lang="ru-RU" sz="1600" dirty="0"/>
              <a:t>представляют в виде кривой с координатами относительный объем удерживания </a:t>
            </a:r>
            <a:r>
              <a:rPr lang="en-US" sz="1600" dirty="0"/>
              <a:t>V</a:t>
            </a:r>
            <a:r>
              <a:rPr lang="ru-RU" sz="1600" baseline="-25000" dirty="0" err="1"/>
              <a:t>отн</a:t>
            </a:r>
            <a:r>
              <a:rPr lang="ru-RU" sz="1600" dirty="0"/>
              <a:t> – диаметр d, </a:t>
            </a:r>
            <a:r>
              <a:rPr lang="ru-RU" sz="1600" dirty="0" err="1"/>
              <a:t>нм</a:t>
            </a:r>
            <a:r>
              <a:rPr lang="ru-RU" sz="1600" dirty="0"/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90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209" y="97277"/>
            <a:ext cx="6447501" cy="9906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Распределение по размерам частиц компонентов остатков разных нефтей по данным гель-проникающей хроматографии 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024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21600"/>
            <a:ext cx="5513778" cy="3843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608455"/>
              </p:ext>
            </p:extLst>
          </p:nvPr>
        </p:nvGraphicFramePr>
        <p:xfrm>
          <a:off x="8190689" y="0"/>
          <a:ext cx="8743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0689" y="0"/>
                        <a:ext cx="874375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4048" y="1674917"/>
            <a:ext cx="39604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и 1</a:t>
            </a: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’ –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остаток и асфальтены нефти Вест-</a:t>
            </a:r>
            <a:r>
              <a:rPr lang="ru-RU" sz="1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Кост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lvl="0">
              <a:spcBef>
                <a:spcPct val="0"/>
              </a:spcBef>
            </a:pPr>
            <a:endParaRPr lang="en-US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ct val="0"/>
              </a:spcBef>
            </a:pP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и 2</a:t>
            </a: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’ –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остаток и асфальтены кувейтской нефти</a:t>
            </a:r>
          </a:p>
          <a:p>
            <a:pPr lvl="0">
              <a:spcBef>
                <a:spcPct val="0"/>
              </a:spcBef>
            </a:pPr>
            <a:r>
              <a:rPr lang="ru-RU" sz="2000" cap="small" dirty="0">
                <a:solidFill>
                  <a:srgbClr val="575F6D"/>
                </a:solidFill>
                <a:ea typeface="+mj-ea"/>
                <a:cs typeface="+mj-cs"/>
              </a:rPr>
              <a:t> </a:t>
            </a:r>
            <a:r>
              <a:rPr lang="ru-RU" sz="2000" cap="small" dirty="0" smtClean="0">
                <a:solidFill>
                  <a:srgbClr val="575F6D"/>
                </a:solidFill>
                <a:ea typeface="+mj-ea"/>
                <a:cs typeface="+mj-cs"/>
              </a:rPr>
              <a:t>            </a:t>
            </a:r>
            <a:endParaRPr lang="ru-RU" sz="2000" b="1" cap="small" dirty="0">
              <a:solidFill>
                <a:srgbClr val="575F6D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995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31" y="330666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Турбидиметрия</a:t>
            </a:r>
            <a:r>
              <a:rPr lang="ru-RU" sz="2700" dirty="0" smtClean="0"/>
              <a:t>. </a:t>
            </a:r>
            <a:br>
              <a:rPr lang="ru-RU" sz="2700" dirty="0" smtClean="0"/>
            </a:br>
            <a:r>
              <a:rPr lang="ru-RU" sz="2700" dirty="0" smtClean="0"/>
              <a:t>Измерение оптической плотности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365" y="1346187"/>
            <a:ext cx="8127507" cy="3527370"/>
          </a:xfrm>
        </p:spPr>
        <p:txBody>
          <a:bodyPr>
            <a:noAutofit/>
          </a:bodyPr>
          <a:lstStyle/>
          <a:p>
            <a:pPr indent="288000" algn="just"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Метод основан на измерении оптической плотности жидкого образца при определенной длине волны проходящего света. Измерения величин оптической плотности проводятся при заданной длине волны света (λ</a:t>
            </a:r>
            <a:r>
              <a:rPr lang="ru-RU" sz="1800" baseline="-25000" dirty="0" smtClean="0"/>
              <a:t>1</a:t>
            </a:r>
            <a:r>
              <a:rPr lang="ru-RU" sz="1800" dirty="0" smtClean="0"/>
              <a:t>=400 нм, λ</a:t>
            </a:r>
            <a:r>
              <a:rPr lang="ru-RU" sz="1800" baseline="-25000" dirty="0" smtClean="0"/>
              <a:t>2</a:t>
            </a:r>
            <a:r>
              <a:rPr lang="ru-RU" sz="1800" dirty="0" smtClean="0"/>
              <a:t>=530 нм, λ</a:t>
            </a:r>
            <a:r>
              <a:rPr lang="ru-RU" sz="1800" baseline="-25000" dirty="0" smtClean="0"/>
              <a:t>3</a:t>
            </a:r>
            <a:r>
              <a:rPr lang="ru-RU" sz="1800" dirty="0" smtClean="0"/>
              <a:t>=680 нм</a:t>
            </a:r>
            <a:r>
              <a:rPr lang="en-US" sz="1800" dirty="0"/>
              <a:t> </a:t>
            </a:r>
            <a:r>
              <a:rPr lang="ru-RU" sz="1800" dirty="0" smtClean="0"/>
              <a:t>и др.).</a:t>
            </a:r>
          </a:p>
          <a:p>
            <a:pPr indent="288000" algn="just"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Полученные данные используются для расчета размеров частиц дисперсной фазы. Для расчета необходимо задать плотность вещества дисперсной фазы, исходя из природы входящих в ее состав соединений. Считая, что смолисто-асфальтеновые вещества как наиболее высокомолекулярные и склонные к физическим межмолекулярным взаимодействиям являются основными веществами, составляющими дисперсную фазу, принимают плотность вещества ССЕ</a:t>
            </a: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612864"/>
              </p:ext>
            </p:extLst>
          </p:nvPr>
        </p:nvGraphicFramePr>
        <p:xfrm>
          <a:off x="7973291" y="18255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3291" y="18255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640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7474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Турбидиметрия</a:t>
            </a:r>
            <a:r>
              <a:rPr lang="ru-RU" sz="2700" dirty="0" smtClean="0"/>
              <a:t>. Измерение оптической плотности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748709"/>
            <a:ext cx="8640960" cy="3831060"/>
          </a:xfrm>
        </p:spPr>
        <p:txBody>
          <a:bodyPr>
            <a:noAutofit/>
          </a:bodyPr>
          <a:lstStyle/>
          <a:p>
            <a:pPr indent="288000"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Рассчитывают удельную поверхность частиц </a:t>
            </a:r>
            <a:r>
              <a:rPr lang="en-US" sz="1800" dirty="0" smtClean="0"/>
              <a:t>S</a:t>
            </a:r>
            <a:r>
              <a:rPr lang="ru-RU" sz="1800" dirty="0" smtClean="0"/>
              <a:t> по уравнению:</a:t>
            </a:r>
          </a:p>
          <a:p>
            <a:pPr indent="288000">
              <a:spcBef>
                <a:spcPts val="0"/>
              </a:spcBef>
              <a:spcAft>
                <a:spcPts val="600"/>
              </a:spcAft>
            </a:pPr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где коэффициент: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Тогда диаметр частиц, нм:</a:t>
            </a:r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800" dirty="0" smtClean="0"/>
              <a:t>где </a:t>
            </a:r>
            <a:r>
              <a:rPr lang="ru-RU" sz="1800" dirty="0"/>
              <a:t>ρ – плотность самой плотной части вещества ССЕ, равная 1,12 г/см</a:t>
            </a:r>
            <a:r>
              <a:rPr lang="ru-RU" sz="1800" baseline="30000" dirty="0"/>
              <a:t>3</a:t>
            </a:r>
            <a:r>
              <a:rPr lang="ru-RU" sz="1800" dirty="0"/>
              <a:t>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4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9690" y="1238402"/>
            <a:ext cx="3206633" cy="300622"/>
          </a:xfrm>
          <a:prstGeom prst="rect">
            <a:avLst/>
          </a:prstGeom>
          <a:noFill/>
        </p:spPr>
      </p:pic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0260" y="3347049"/>
            <a:ext cx="1354790" cy="646604"/>
          </a:xfrm>
          <a:prstGeom prst="rect">
            <a:avLst/>
          </a:prstGeom>
          <a:noFill/>
        </p:spPr>
      </p:pic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455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9446" y="4555880"/>
            <a:ext cx="2216877" cy="343526"/>
          </a:xfrm>
          <a:prstGeom prst="rect">
            <a:avLst/>
          </a:prstGeom>
          <a:noFill/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64800"/>
              </p:ext>
            </p:extLst>
          </p:nvPr>
        </p:nvGraphicFramePr>
        <p:xfrm>
          <a:off x="7973291" y="18255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Picture" r:id="rId6" imgW="1156349" imgH="1156349" progId="Word.Picture.8">
                  <p:embed/>
                </p:oleObj>
              </mc:Choice>
              <mc:Fallback>
                <p:oleObj name="Picture" r:id="rId6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3291" y="18255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89" y="1736554"/>
            <a:ext cx="3035029" cy="126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5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31" y="299138"/>
            <a:ext cx="7237473" cy="367550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Фотокорреляционная</a:t>
            </a:r>
            <a:r>
              <a:rPr lang="ru-RU" sz="2700" dirty="0" smtClean="0"/>
              <a:t>  лазерная спектроскопия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84731" y="1039044"/>
            <a:ext cx="8640960" cy="326058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Определяют функцию рассеянного дисперсной системой света, показывающую отклонение числа частиц в изучаемом объекте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/>
              <a:t>    от среднего значения.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В результате броуновского движения число частиц в исследуемой ограниченной области (в кювете) не является постоянным. Вследствие этого происходит флуктуация интенсивности рассеяния света, которая определятся, согласно формуле Релея,  объёмом и числом частиц дисперсной фазы наряду с другими характеристиками системы.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253372"/>
              </p:ext>
            </p:extLst>
          </p:nvPr>
        </p:nvGraphicFramePr>
        <p:xfrm>
          <a:off x="7908586" y="153889"/>
          <a:ext cx="106892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8586" y="153889"/>
                        <a:ext cx="1068929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391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31" y="299138"/>
            <a:ext cx="7237473" cy="367550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Фотокорреляционная</a:t>
            </a:r>
            <a:r>
              <a:rPr lang="ru-RU" sz="2700" dirty="0" smtClean="0"/>
              <a:t>  лазерная спектроскопия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7061" y="1039044"/>
            <a:ext cx="8640960" cy="353295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В качестве источников излучения в методе ФКС служат лазеры, позволяющие получать </a:t>
            </a:r>
            <a:r>
              <a:rPr lang="ru-RU" sz="1800" dirty="0" err="1" smtClean="0"/>
              <a:t>высокомонохроматичные</a:t>
            </a:r>
            <a:r>
              <a:rPr lang="ru-RU" sz="1800" dirty="0" smtClean="0"/>
              <a:t> пучки.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/>
              <a:t>Пределы измерения размеров частиц ФКС составляют от нескольких нанометров до десятых долей микрометра.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Преимущество метода в том, что можно измерять размеры частиц в практически непрозрачных средах.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Недостаток – энергия лазерного луча способна преобразовать дисперсную структуру НДС в процессе анализа.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338801"/>
              </p:ext>
            </p:extLst>
          </p:nvPr>
        </p:nvGraphicFramePr>
        <p:xfrm>
          <a:off x="7908586" y="153889"/>
          <a:ext cx="106892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8586" y="153889"/>
                        <a:ext cx="1068929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91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907" y="155643"/>
            <a:ext cx="6447501" cy="990600"/>
          </a:xfrm>
        </p:spPr>
        <p:txBody>
          <a:bodyPr/>
          <a:lstStyle/>
          <a:p>
            <a:r>
              <a:rPr lang="ru-RU" dirty="0" smtClean="0"/>
              <a:t>ЯМР-спектроскопия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5627" y="813957"/>
            <a:ext cx="8276076" cy="3972051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Метод импульсного ядерного магнитного резонанса обладает высокой чувствительностью к характеру молекулярных движений и основан на явлении спинового эха в присутствии градиентов магнитного поля.	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Ядра, входящие в атомы и молекулы, обладают магнитными моментами и спинами. Вся совокупность спинов образует спиновую систему вещества: статическую и решёточную части. Спин-решёточное и спин-спиновое взаимодействие характеризуются временами релаксации после наступления резонанса в результате воздействия сильного магнитного поля.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Времена релаксации зависят от состояния дисперсной фазы и дисперсионной среды.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Наноразмеры. «Нано» означает изменение масштаба в 10-9 1 нм = 10-9 м.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52" y="37428"/>
            <a:ext cx="8856984" cy="50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621" y="147612"/>
            <a:ext cx="4730962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Соотношение размеров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7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/>
          <a:lstStyle/>
          <a:p>
            <a:r>
              <a:rPr lang="ru-RU" dirty="0" smtClean="0"/>
              <a:t>ЭПР-спектроскопия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4824" y="683556"/>
            <a:ext cx="8784077" cy="432618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Применение спиновых зондов позволяет исследовать процессы          развития </a:t>
            </a:r>
            <a:r>
              <a:rPr lang="ru-RU" sz="1800" dirty="0" err="1" smtClean="0"/>
              <a:t>микрогетерогенности</a:t>
            </a:r>
            <a:r>
              <a:rPr lang="ru-RU" sz="1800" dirty="0" smtClean="0"/>
              <a:t> и структурообразования в НДС.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Метод заключается в изучении резонанса спиновых зондов-радикалов в пере</a:t>
            </a:r>
            <a:r>
              <a:rPr lang="ru-RU" sz="1800" dirty="0"/>
              <a:t>менном электромагнитном </a:t>
            </a:r>
            <a:r>
              <a:rPr lang="ru-RU" sz="1800" dirty="0" smtClean="0"/>
              <a:t>поле.</a:t>
            </a:r>
            <a:endParaRPr lang="ru-RU" sz="18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Магнитный момент электрона может быть направлен по линии напряженности внешнего магнитного поля, либо против них.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Переходы электронов между этими состояниями можно стимулировать переменным электромагнитным полем. В момент резонанса происходит поглощение энергии.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Чем выше степень упорядоченности системы, тем ниже подвижность молекул и больше времени требуется радикалу для переориентации в магнитном поле.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Степень упорядоченности и подвижность молекул связаны с размерами дисперсной фазы. 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z="1800" smtClean="0"/>
              <a:pPr/>
              <a:t>20</a:t>
            </a:fld>
            <a:endParaRPr lang="ru-RU" sz="180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4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480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ЭПР-спектроскопия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46190" y="595974"/>
            <a:ext cx="418107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Изменение количества парамагнитных центров в прямогонных остатках при воздействии  постоянного </a:t>
            </a:r>
            <a:endParaRPr lang="ru-RU" sz="1600" b="1" dirty="0" smtClean="0"/>
          </a:p>
          <a:p>
            <a:r>
              <a:rPr lang="ru-RU" sz="1600" b="1" dirty="0" smtClean="0"/>
              <a:t>магнитного </a:t>
            </a:r>
            <a:r>
              <a:rPr lang="ru-RU" sz="1600" b="1" dirty="0"/>
              <a:t>поля</a:t>
            </a:r>
            <a:endParaRPr lang="ru-RU" sz="1600" dirty="0"/>
          </a:p>
          <a:p>
            <a:r>
              <a:rPr lang="ru-RU" sz="1600" b="1" dirty="0"/>
              <a:t> </a:t>
            </a:r>
            <a:r>
              <a:rPr lang="ru-RU" sz="1600" dirty="0" smtClean="0"/>
              <a:t>1 </a:t>
            </a:r>
            <a:r>
              <a:rPr lang="ru-RU" sz="1600" dirty="0"/>
              <a:t>– смесь мазута и полугудрона  без магнитной обработки (</a:t>
            </a:r>
            <a:r>
              <a:rPr lang="ru-RU" sz="1600" dirty="0" err="1"/>
              <a:t>бмо</a:t>
            </a:r>
            <a:r>
              <a:rPr lang="ru-RU" sz="1600" dirty="0"/>
              <a:t>);  </a:t>
            </a:r>
            <a:endParaRPr lang="ru-RU" sz="1600" dirty="0" smtClean="0"/>
          </a:p>
          <a:p>
            <a:r>
              <a:rPr lang="ru-RU" sz="1600" dirty="0" smtClean="0"/>
              <a:t>2 </a:t>
            </a:r>
            <a:r>
              <a:rPr lang="ru-RU" sz="1600" dirty="0"/>
              <a:t>- смесь мазута и полугудрона  с магнитной обработкой при двукратном  пересечении магнитного поля (смо2);  </a:t>
            </a:r>
            <a:endParaRPr lang="ru-RU" sz="1600" dirty="0" smtClean="0"/>
          </a:p>
          <a:p>
            <a:r>
              <a:rPr lang="ru-RU" sz="1600" dirty="0" smtClean="0"/>
              <a:t>3 </a:t>
            </a:r>
            <a:r>
              <a:rPr lang="ru-RU" sz="1600" dirty="0"/>
              <a:t>– полугудрон (</a:t>
            </a:r>
            <a:r>
              <a:rPr lang="ru-RU" sz="1600" dirty="0" err="1"/>
              <a:t>бмо</a:t>
            </a:r>
            <a:r>
              <a:rPr lang="ru-RU" sz="1600" dirty="0"/>
              <a:t>);  </a:t>
            </a:r>
            <a:r>
              <a:rPr lang="ru-RU" sz="1600" dirty="0" smtClean="0"/>
              <a:t>4 </a:t>
            </a:r>
            <a:r>
              <a:rPr lang="ru-RU" sz="1600" dirty="0"/>
              <a:t>– полугудрон (смо1);  </a:t>
            </a:r>
            <a:r>
              <a:rPr lang="ru-RU" sz="1600" dirty="0" smtClean="0"/>
              <a:t>5 </a:t>
            </a:r>
            <a:r>
              <a:rPr lang="ru-RU" sz="1600" dirty="0"/>
              <a:t>– полугудрон (смо2);   </a:t>
            </a:r>
            <a:endParaRPr lang="ru-RU" sz="1600" dirty="0" smtClean="0"/>
          </a:p>
          <a:p>
            <a:r>
              <a:rPr lang="ru-RU" sz="1600" dirty="0" smtClean="0"/>
              <a:t>6 </a:t>
            </a:r>
            <a:r>
              <a:rPr lang="ru-RU" sz="1600" dirty="0"/>
              <a:t>– смесь мазута и гудрона ГВА (</a:t>
            </a:r>
            <a:r>
              <a:rPr lang="ru-RU" sz="1600" dirty="0" err="1"/>
              <a:t>бмо</a:t>
            </a:r>
            <a:r>
              <a:rPr lang="ru-RU" sz="1600" dirty="0"/>
              <a:t>);    </a:t>
            </a:r>
            <a:endParaRPr lang="ru-RU" sz="1600" dirty="0" smtClean="0"/>
          </a:p>
          <a:p>
            <a:r>
              <a:rPr lang="ru-RU" sz="1600" dirty="0" smtClean="0"/>
              <a:t>7 </a:t>
            </a:r>
            <a:r>
              <a:rPr lang="ru-RU" sz="1600" dirty="0"/>
              <a:t>- смесь  мазута и гудрона ГВА  (смо1);   8 - смесь  мазута и гудрона ГВА (смо2); </a:t>
            </a:r>
          </a:p>
          <a:p>
            <a:r>
              <a:rPr lang="ru-RU" sz="1600" dirty="0"/>
              <a:t>9 – гудрон ГВА (</a:t>
            </a:r>
            <a:r>
              <a:rPr lang="ru-RU" sz="1600" dirty="0" err="1"/>
              <a:t>бмо</a:t>
            </a:r>
            <a:r>
              <a:rPr lang="ru-RU" sz="1600" dirty="0"/>
              <a:t>);   </a:t>
            </a:r>
            <a:endParaRPr lang="ru-RU" sz="1600" dirty="0" smtClean="0"/>
          </a:p>
          <a:p>
            <a:r>
              <a:rPr lang="ru-RU" sz="1600" dirty="0" smtClean="0"/>
              <a:t>10 </a:t>
            </a:r>
            <a:r>
              <a:rPr lang="ru-RU" sz="1600" dirty="0"/>
              <a:t>- гудрон ГВА (смо1);  11 - гудрон </a:t>
            </a:r>
            <a:r>
              <a:rPr lang="ru-RU" sz="1600" dirty="0" smtClean="0"/>
              <a:t>ГВА (</a:t>
            </a:r>
            <a:r>
              <a:rPr lang="ru-RU" sz="1600" dirty="0"/>
              <a:t>смо2);</a:t>
            </a:r>
          </a:p>
        </p:txBody>
      </p:sp>
      <p:pic>
        <p:nvPicPr>
          <p:cNvPr id="25190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9259"/>
            <a:ext cx="4608512" cy="433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0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911" y="165370"/>
            <a:ext cx="7497863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Косвенные методы определения дисперсности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4348264" y="4621317"/>
            <a:ext cx="4610911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Зависимость радиуса r ССЕ (метод </a:t>
            </a:r>
            <a:r>
              <a:rPr lang="ru-RU" dirty="0" err="1"/>
              <a:t>турбидиметрии</a:t>
            </a:r>
            <a:r>
              <a:rPr lang="ru-RU" dirty="0"/>
              <a:t>)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и выхода В фракции НК-250˚С из нефти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8563" y="1070323"/>
            <a:ext cx="41731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Косвенные методы определения дисперсности НДС основаны на измерении их макроскопических свойств. Например, вязкостно-температурных характеристик, диалектической проницаемости, поверхностного натяжения, давлению насыщенного пара растворителя и т.п. Наблюдается взаимосвязь этих параметров с размером частиц – одинаковый характер имеют кривые зависимости дисперсности различных нефтей от концентрации высших жирных спиртов С</a:t>
            </a:r>
            <a:r>
              <a:rPr lang="ru-RU" sz="1600" baseline="-25000" dirty="0"/>
              <a:t>12</a:t>
            </a:r>
            <a:r>
              <a:rPr lang="ru-RU" sz="1600" dirty="0"/>
              <a:t> –С</a:t>
            </a:r>
            <a:r>
              <a:rPr lang="ru-RU" sz="1600" baseline="-25000" dirty="0"/>
              <a:t>14</a:t>
            </a:r>
          </a:p>
        </p:txBody>
      </p:sp>
      <p:pic>
        <p:nvPicPr>
          <p:cNvPr id="1843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000" y="635499"/>
            <a:ext cx="3278221" cy="388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52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151" y="459784"/>
            <a:ext cx="4871223" cy="366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911" y="165370"/>
            <a:ext cx="7497863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Косвенные методы определения дисперсности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234" y="4124238"/>
            <a:ext cx="5858563" cy="96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3736" y="1367496"/>
            <a:ext cx="35603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Кривые  </a:t>
            </a:r>
            <a:r>
              <a:rPr lang="ru-RU" sz="1800" dirty="0"/>
              <a:t>дисперсности </a:t>
            </a:r>
            <a:r>
              <a:rPr lang="ru-RU" sz="1800" dirty="0" smtClean="0"/>
              <a:t>нефти и её свойств от </a:t>
            </a:r>
            <a:r>
              <a:rPr lang="ru-RU" sz="1800" dirty="0"/>
              <a:t>концентрации высших </a:t>
            </a:r>
            <a:r>
              <a:rPr lang="ru-RU" sz="1800" dirty="0" smtClean="0"/>
              <a:t>жирных </a:t>
            </a:r>
            <a:r>
              <a:rPr lang="ru-RU" sz="1800" dirty="0"/>
              <a:t>спиртов С</a:t>
            </a:r>
            <a:r>
              <a:rPr lang="ru-RU" sz="1800" baseline="-25000" dirty="0"/>
              <a:t>12</a:t>
            </a:r>
            <a:r>
              <a:rPr lang="ru-RU" sz="1800" dirty="0"/>
              <a:t>-С</a:t>
            </a:r>
            <a:r>
              <a:rPr lang="ru-RU" sz="1800" baseline="-25000" dirty="0"/>
              <a:t>14</a:t>
            </a:r>
            <a:r>
              <a:rPr lang="ru-RU" sz="1800" dirty="0"/>
              <a:t> </a:t>
            </a:r>
            <a:r>
              <a:rPr lang="ru-RU" sz="1800" dirty="0" smtClean="0"/>
              <a:t>для НДС разной степени дисперсности</a:t>
            </a:r>
            <a:endParaRPr lang="ru-RU" sz="1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Оценка экстремального состояния НДС</a:t>
            </a:r>
            <a:endParaRPr lang="ru-RU" sz="2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B20FD2EB-2E52-44CD-898D-5284BA7D9D7C}" type="slidenum">
              <a:rPr lang="ru-RU" sz="2000" smtClean="0"/>
              <a:t>24</a:t>
            </a:fld>
            <a:endParaRPr lang="ru-RU" sz="2000" dirty="0"/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0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1"/>
          </p:nvPr>
        </p:nvSpPr>
        <p:spPr>
          <a:xfrm>
            <a:off x="395536" y="891779"/>
            <a:ext cx="7992888" cy="3913685"/>
          </a:xfrm>
        </p:spPr>
        <p:txBody>
          <a:bodyPr>
            <a:normAutofit fontScale="85000" lnSpcReduction="10000"/>
          </a:bodyPr>
          <a:lstStyle/>
          <a:p>
            <a:pPr marL="0" indent="257168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 smtClean="0"/>
              <a:t>Экстремальное состояние НДС соответствует экстремуму на кривой изменения дисперсности системы и, соответственно, её физико-химических свойств.</a:t>
            </a:r>
          </a:p>
          <a:p>
            <a:pPr marL="0" indent="257168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 smtClean="0"/>
              <a:t>Методы оценки экстремального состояния основаны на исследовании изменения состояния НДС под воздействием различных факторов: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степени дисперсности (т.е. средних размеров частиц дисперсной фазы);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кинетической устойчивости;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поверхностного натяжения;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структурно-механических (реологических) свойств;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 электрических свойств;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оптических свойств,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тепловых свойств;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900" dirty="0" smtClean="0"/>
              <a:t>выхода целевого (или побочного) продукта того или иного технологического процесса.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 smtClean="0"/>
              <a:t>Перечисленные методы выбираются исходя из конкретной поставленной задачи.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6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78" y="97276"/>
            <a:ext cx="8104143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Поверхностные и объёмные свойства НДС</a:t>
            </a:r>
            <a:br>
              <a:rPr lang="ru-RU" dirty="0" smtClean="0"/>
            </a:br>
            <a:r>
              <a:rPr lang="ru-RU" dirty="0" smtClean="0"/>
              <a:t>и методы их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67594"/>
            <a:ext cx="8280920" cy="38884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300" dirty="0"/>
              <a:t>Поверхностные и объёмные свойства вещества можно считать двухмерными и трёхмерными. Свойства, изменяющиеся во времени являются неравновесными.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300" dirty="0"/>
              <a:t>Состояние вещества в объёме характеризуют объёмными свойствами, главным из которых является интенсивность ММВ.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300" dirty="0"/>
              <a:t>Для экспериментальной оценки энергии ММВ можно пользоваться теплотой и работой испарения при небольших давлениях насыщенного пара – реальные энергии, которые необходимы для того, чтобы перевести молекулы </a:t>
            </a:r>
            <a:r>
              <a:rPr lang="ru-RU" sz="2300" dirty="0" smtClean="0"/>
              <a:t>из </a:t>
            </a:r>
            <a:r>
              <a:rPr lang="ru-RU" sz="2300" dirty="0"/>
              <a:t>потенциальной ямы в жидкости на бесконечно удалённые друг от друга расстояния, где можно пренебречь их ММВ, т.е. в состояние идеального газа.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300" dirty="0"/>
              <a:t>В качестве параметров, описывающих изменение поверхностных и объёмных свойств можно использовать их координационные числа </a:t>
            </a:r>
            <a:r>
              <a:rPr lang="ru-RU" sz="2300" dirty="0" smtClean="0"/>
              <a:t>  на </a:t>
            </a:r>
            <a:r>
              <a:rPr lang="ru-RU" sz="2300" dirty="0"/>
              <a:t>поверхности и в объёме жидкости.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170" y="162951"/>
            <a:ext cx="7467600" cy="9076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Координационные числа нефтяных фракций и фракций смолы на поверхности и в объёме</a:t>
            </a:r>
            <a:br>
              <a:rPr lang="ru-RU" dirty="0" smtClean="0"/>
            </a:br>
            <a:r>
              <a:rPr lang="ru-RU" sz="2200" dirty="0" smtClean="0"/>
              <a:t>(температура 20</a:t>
            </a:r>
            <a:r>
              <a:rPr lang="ru-RU" sz="2200" dirty="0">
                <a:sym typeface="Symbol"/>
              </a:rPr>
              <a:t></a:t>
            </a:r>
            <a:r>
              <a:rPr lang="ru-RU" sz="2200" dirty="0" smtClean="0">
                <a:sym typeface="Symbol"/>
              </a:rPr>
              <a:t>С)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88627421"/>
              </p:ext>
            </p:extLst>
          </p:nvPr>
        </p:nvGraphicFramePr>
        <p:xfrm>
          <a:off x="286949" y="1410508"/>
          <a:ext cx="8594404" cy="3557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601"/>
                <a:gridCol w="2148601"/>
                <a:gridCol w="2148601"/>
                <a:gridCol w="2148601"/>
              </a:tblGrid>
              <a:tr h="46592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Нефтяные фракции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Вязкость, мПа*с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Объёмное число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Поверхностное число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Аравийская нефть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150-163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0,69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10,27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8,13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185-206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1,10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10,08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8,27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244-262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2,37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7,83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8,46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278-295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3,84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7,19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8,61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Смолы 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89-116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0,60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7,96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8,32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246-271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7,74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5,29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7,38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3334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367-451</a:t>
                      </a:r>
                      <a:r>
                        <a:rPr lang="ru-RU" sz="1600" dirty="0" smtClean="0">
                          <a:sym typeface="Symbol"/>
                        </a:rPr>
                        <a:t>С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53,46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3,14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8,25</a:t>
                      </a:r>
                      <a:endParaRPr lang="ru-RU" sz="160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0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Устойчивость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395536" y="659149"/>
            <a:ext cx="7467600" cy="191260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800" dirty="0"/>
              <a:t>С</a:t>
            </a:r>
            <a:r>
              <a:rPr lang="ru-RU" sz="1800" dirty="0" smtClean="0"/>
              <a:t>пособность </a:t>
            </a:r>
            <a:r>
              <a:rPr lang="ru-RU" sz="1800" dirty="0"/>
              <a:t>системы сопротивляться внутренним процессам </a:t>
            </a:r>
            <a:r>
              <a:rPr lang="ru-RU" sz="1800" dirty="0" err="1"/>
              <a:t>межчастичного</a:t>
            </a:r>
            <a:r>
              <a:rPr lang="ru-RU" sz="1800" dirty="0"/>
              <a:t> взаимодействия, приводящим  к изменению размеров частиц дисперсной фазы и, соответственно, способность дисперсной системы сохранять равномерное распределение частиц дисперсной фазы в объёме</a:t>
            </a:r>
          </a:p>
        </p:txBody>
      </p:sp>
      <p:pic>
        <p:nvPicPr>
          <p:cNvPr id="25908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85" y="2841780"/>
            <a:ext cx="2789654" cy="152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9090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17744"/>
            <a:ext cx="1996706" cy="19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9091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69543"/>
            <a:ext cx="2916341" cy="149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2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Устойчивость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8886"/>
            <a:ext cx="9018544" cy="387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2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Устойчивость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0750"/>
            <a:ext cx="9075856" cy="183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872" name="Picture 1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94564"/>
            <a:ext cx="4112168" cy="2382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24861" y="2694564"/>
            <a:ext cx="3727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Зависимость предельного напряжения сдвига от температуры для смеси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нефти 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2ef</a:t>
            </a:r>
            <a:r>
              <a:rPr lang="en-US" sz="16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Кыртаельского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(высокопарафинистой) и</a:t>
            </a:r>
          </a:p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Нефти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1600" b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старооскольского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парафинистой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 месторождений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452" y="4565845"/>
            <a:ext cx="4332413" cy="57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37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62" y="1109227"/>
            <a:ext cx="9022365" cy="384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44" y="107005"/>
            <a:ext cx="7653505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Методы исследования размеров дисперсной фазы НДС в зависимости от её размеров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56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Физико-химическая механика НДС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366" y="891779"/>
            <a:ext cx="8159856" cy="3874774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     Основной </a:t>
            </a:r>
            <a:r>
              <a:rPr lang="ru-RU" sz="1600" dirty="0"/>
              <a:t>задачей физико-химической механики НДС  является изучение закономерностей реологического поведения и структурообразования в нефтяных </a:t>
            </a:r>
            <a:r>
              <a:rPr lang="ru-RU" sz="1600" dirty="0" smtClean="0"/>
              <a:t>системах. </a:t>
            </a:r>
          </a:p>
          <a:p>
            <a:pPr algn="just"/>
            <a:r>
              <a:rPr lang="ru-RU" sz="1600" dirty="0" smtClean="0"/>
              <a:t>С одной </a:t>
            </a:r>
            <a:r>
              <a:rPr lang="ru-RU" sz="1600" dirty="0"/>
              <a:t>стороны, с целью поиска наиболее технологичных способов управления прочностью образующихся </a:t>
            </a:r>
            <a:r>
              <a:rPr lang="ru-RU" sz="1600" dirty="0" smtClean="0"/>
              <a:t>структур, А </a:t>
            </a:r>
            <a:r>
              <a:rPr lang="ru-RU" sz="1600" dirty="0"/>
              <a:t>с другой стороны – с целью использования макроструктурных реологических параметров для оценки экстремальных состояний НДС, в которых наиболее эффективно осуществляется их добыча, транспортировка, хранение и последующая переработка.</a:t>
            </a:r>
          </a:p>
          <a:p>
            <a:pPr algn="just"/>
            <a:r>
              <a:rPr lang="ru-RU" sz="1600" dirty="0" smtClean="0"/>
              <a:t>     Микроструктура НДС, описываемая макроструктурными реологическими параметрами, </a:t>
            </a:r>
            <a:r>
              <a:rPr lang="ru-RU" sz="1600" dirty="0"/>
              <a:t>предопределяет поведение углеводородного сырья в различных физических и химических процессах переработки. Например, при нагреве и последующем кипении в процессах атмосферно-вакуумной перегонки или в химических реакциях, таких как висбрекинг, коксование или получение битумов. </a:t>
            </a:r>
          </a:p>
          <a:p>
            <a:pPr>
              <a:lnSpc>
                <a:spcPct val="140000"/>
              </a:lnSpc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17561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3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4490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Реологические модели поведения НДС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84731" y="639278"/>
            <a:ext cx="8784976" cy="4158462"/>
          </a:xfrm>
        </p:spPr>
        <p:txBody>
          <a:bodyPr>
            <a:noAutofit/>
          </a:bodyPr>
          <a:lstStyle/>
          <a:p>
            <a:r>
              <a:rPr lang="ru-RU" sz="1600" dirty="0" smtClean="0"/>
              <a:t>Реология – это наука о деформационном поведении материалов под действием напряжений. Вязкость (внутреннее трение) – свойство материала сопротивляться перемещению его слоев относительно друг друга (течению) при приложении внешних воздействий. </a:t>
            </a:r>
          </a:p>
          <a:p>
            <a:r>
              <a:rPr lang="ru-RU" sz="1600" dirty="0" smtClean="0"/>
              <a:t>В основополагающих работах П.А. Р</a:t>
            </a:r>
            <a:r>
              <a:rPr lang="en-US" sz="1600" dirty="0" smtClean="0"/>
              <a:t>é</a:t>
            </a:r>
            <a:r>
              <a:rPr lang="ru-RU" sz="1600" dirty="0" err="1" smtClean="0"/>
              <a:t>биндера</a:t>
            </a:r>
            <a:r>
              <a:rPr lang="ru-RU" sz="1600" dirty="0" smtClean="0"/>
              <a:t> раскрыт понятийный и математический аппарат реологии и физико-химической механики дисперсных систем.</a:t>
            </a:r>
          </a:p>
          <a:p>
            <a:r>
              <a:rPr lang="ru-RU" sz="1600" dirty="0"/>
              <a:t>В 1928 году Р</a:t>
            </a:r>
            <a:r>
              <a:rPr lang="en-US" sz="1600" dirty="0"/>
              <a:t>é</a:t>
            </a:r>
            <a:r>
              <a:rPr lang="ru-RU" sz="1600" dirty="0" err="1" smtClean="0"/>
              <a:t>биндер</a:t>
            </a:r>
            <a:r>
              <a:rPr lang="ru-RU" sz="1600" dirty="0" smtClean="0"/>
              <a:t> открыл </a:t>
            </a:r>
            <a:r>
              <a:rPr lang="ru-RU" sz="1600" dirty="0"/>
              <a:t>эффект адсорбционного понижения прочности твёрдых тел, получившего в советской научной литературе наименование «Эффекта </a:t>
            </a:r>
            <a:r>
              <a:rPr lang="ru-RU" sz="1600" dirty="0" smtClean="0"/>
              <a:t>Р</a:t>
            </a:r>
            <a:r>
              <a:rPr lang="en-US" sz="1600" dirty="0" smtClean="0"/>
              <a:t>é</a:t>
            </a:r>
            <a:r>
              <a:rPr lang="ru-RU" sz="1600" dirty="0" err="1" smtClean="0"/>
              <a:t>биндера</a:t>
            </a:r>
            <a:r>
              <a:rPr lang="ru-RU" sz="1600" dirty="0"/>
              <a:t>». Это открытие положило начало новой области знания — физико-химической механики. </a:t>
            </a:r>
            <a:endParaRPr lang="ru-RU" sz="1600" dirty="0" smtClean="0"/>
          </a:p>
          <a:p>
            <a:r>
              <a:rPr lang="ru-RU" sz="1600" dirty="0" smtClean="0"/>
              <a:t>Связь между напряжением сдвига </a:t>
            </a:r>
            <a:r>
              <a:rPr lang="ru-RU" sz="1600" b="1" i="1" dirty="0">
                <a:sym typeface="Symbol"/>
              </a:rPr>
              <a:t></a:t>
            </a:r>
            <a:r>
              <a:rPr lang="ru-RU" sz="1600" b="1" dirty="0"/>
              <a:t> </a:t>
            </a:r>
            <a:r>
              <a:rPr lang="ru-RU" sz="1600" b="1" dirty="0" smtClean="0"/>
              <a:t>, </a:t>
            </a:r>
            <a:r>
              <a:rPr lang="ru-RU" sz="1600" dirty="0" smtClean="0"/>
              <a:t>деформацией сдвига </a:t>
            </a:r>
            <a:r>
              <a:rPr lang="ru-RU" sz="1600" b="1" i="1" dirty="0">
                <a:sym typeface="Symbol"/>
              </a:rPr>
              <a:t></a:t>
            </a:r>
            <a:r>
              <a:rPr lang="ru-RU" sz="1600" dirty="0">
                <a:sym typeface="Symbol"/>
              </a:rPr>
              <a:t> </a:t>
            </a:r>
            <a:r>
              <a:rPr lang="ru-RU" sz="1600" dirty="0" smtClean="0">
                <a:sym typeface="Symbol"/>
              </a:rPr>
              <a:t> и их изменением во времени составляет суть реологических исследований.</a:t>
            </a:r>
            <a:endParaRPr lang="ru-RU" sz="1600" dirty="0" smtClean="0"/>
          </a:p>
          <a:p>
            <a:r>
              <a:rPr lang="ru-RU" sz="1600" dirty="0" smtClean="0"/>
              <a:t>Сила,  приложенная к параллельным плоскостям жидкости  вызывает напряжение и сдвиг (деформацию сдвига, </a:t>
            </a:r>
            <a:r>
              <a:rPr lang="ru-RU" sz="1600" b="1" i="1" dirty="0" smtClean="0">
                <a:sym typeface="Symbol"/>
              </a:rPr>
              <a:t></a:t>
            </a:r>
            <a:r>
              <a:rPr lang="ru-RU" sz="1600" dirty="0" smtClean="0"/>
              <a:t>) плоскостей друг относительно друга на величину </a:t>
            </a:r>
            <a:r>
              <a:rPr lang="en-US" sz="1600" b="1" i="1" dirty="0" smtClean="0"/>
              <a:t>d</a:t>
            </a:r>
            <a:r>
              <a:rPr lang="ru-RU" sz="1600" b="1" i="1" dirty="0" smtClean="0">
                <a:sym typeface="Symbol"/>
              </a:rPr>
              <a:t></a:t>
            </a:r>
            <a:r>
              <a:rPr lang="ru-RU" sz="1600" dirty="0" smtClean="0"/>
              <a:t>  за время </a:t>
            </a:r>
            <a:r>
              <a:rPr lang="en-US" sz="1600" b="1" i="1" dirty="0" err="1" smtClean="0"/>
              <a:t>d</a:t>
            </a:r>
            <a:r>
              <a:rPr lang="en-US" sz="1600" b="1" i="1" dirty="0" err="1" smtClean="0">
                <a:sym typeface="Symbol"/>
              </a:rPr>
              <a:t>t</a:t>
            </a:r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17561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9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Реологические модели поведения НДС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3109" y="661022"/>
            <a:ext cx="8136904" cy="4158462"/>
          </a:xfrm>
        </p:spPr>
        <p:txBody>
          <a:bodyPr>
            <a:noAutofit/>
          </a:bodyPr>
          <a:lstStyle/>
          <a:p>
            <a:r>
              <a:rPr lang="ru-RU" sz="1600" dirty="0" smtClean="0"/>
              <a:t>Величина сопротивления этому перемещению, называемая вязкостью,  определяется по формуле:  </a:t>
            </a:r>
          </a:p>
          <a:p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   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где:      </a:t>
            </a:r>
            <a:r>
              <a:rPr lang="ru-RU" sz="1600" b="1" i="1" dirty="0" smtClean="0">
                <a:sym typeface="Symbol"/>
              </a:rPr>
              <a:t></a:t>
            </a:r>
            <a:r>
              <a:rPr lang="ru-RU" sz="1600" dirty="0" smtClean="0"/>
              <a:t> – напряжение сдвига, Па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>
                <a:sym typeface="Symbol"/>
              </a:rPr>
              <a:t>                 </a:t>
            </a:r>
            <a:r>
              <a:rPr lang="ru-RU" sz="1600" dirty="0" smtClean="0">
                <a:sym typeface="Symbol"/>
              </a:rPr>
              <a:t> </a:t>
            </a:r>
            <a:r>
              <a:rPr lang="ru-RU" sz="1600" dirty="0">
                <a:sym typeface="Symbol"/>
              </a:rPr>
              <a:t>- деформация сдвига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b="1" dirty="0" smtClean="0"/>
              <a:t>                 </a:t>
            </a:r>
            <a:r>
              <a:rPr lang="ru-RU" sz="1600" b="1" i="1" dirty="0" smtClean="0">
                <a:sym typeface="Symbol"/>
              </a:rPr>
              <a:t></a:t>
            </a:r>
            <a:r>
              <a:rPr lang="ru-RU" sz="1600" dirty="0" smtClean="0"/>
              <a:t> - коэффициент динамической вязкости (</a:t>
            </a:r>
            <a:r>
              <a:rPr lang="ru-RU" sz="1600" dirty="0" err="1" smtClean="0"/>
              <a:t>Па</a:t>
            </a:r>
            <a:r>
              <a:rPr lang="ru-RU" sz="1600" dirty="0" err="1" smtClean="0">
                <a:sym typeface="Symbol"/>
              </a:rPr>
              <a:t></a:t>
            </a:r>
            <a:r>
              <a:rPr lang="ru-RU" sz="1600" dirty="0" err="1" smtClean="0"/>
              <a:t>с</a:t>
            </a:r>
            <a:r>
              <a:rPr lang="ru-RU" sz="1600" dirty="0" smtClean="0"/>
              <a:t>); 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i="1" dirty="0" smtClean="0"/>
              <a:t>                 </a:t>
            </a:r>
            <a:r>
              <a:rPr lang="en-US" sz="1600" b="1" i="1" dirty="0" smtClean="0"/>
              <a:t>D</a:t>
            </a:r>
            <a:r>
              <a:rPr lang="ru-RU" sz="1600" dirty="0" smtClean="0"/>
              <a:t> – градиент скорости сдвига, с</a:t>
            </a:r>
            <a:r>
              <a:rPr lang="ru-RU" sz="1600" baseline="30000" dirty="0" smtClean="0"/>
              <a:t>-1</a:t>
            </a:r>
            <a:endParaRPr lang="ru-RU" sz="1600" dirty="0" smtClean="0"/>
          </a:p>
          <a:p>
            <a:r>
              <a:rPr lang="ru-RU" sz="1600" dirty="0" smtClean="0"/>
              <a:t>Градиент скорости сдвига есть отношение разности скоростей перемещения соседних слоев жидкости к расстоянию между ними за время </a:t>
            </a:r>
            <a:r>
              <a:rPr lang="en-US" sz="1600" b="1" dirty="0" smtClean="0"/>
              <a:t>t</a:t>
            </a:r>
            <a:r>
              <a:rPr lang="ru-RU" sz="1600" b="1" dirty="0" smtClean="0"/>
              <a:t> </a:t>
            </a:r>
            <a:r>
              <a:rPr lang="ru-RU" sz="1600" dirty="0" smtClean="0"/>
              <a:t> и имеет размерность с</a:t>
            </a:r>
            <a:r>
              <a:rPr lang="ru-RU" sz="1600" baseline="30000" dirty="0" smtClean="0"/>
              <a:t>-1</a:t>
            </a:r>
            <a:r>
              <a:rPr lang="ru-RU" sz="1600" dirty="0" smtClean="0"/>
              <a:t>:           </a:t>
            </a:r>
            <a:r>
              <a:rPr lang="en-US" sz="1600" b="1" i="1" dirty="0" smtClean="0">
                <a:sym typeface="Symbol"/>
              </a:rPr>
              <a:t>D</a:t>
            </a:r>
            <a:r>
              <a:rPr lang="ru-RU" sz="1600" b="1" dirty="0" smtClean="0">
                <a:sym typeface="Symbol"/>
              </a:rPr>
              <a:t></a:t>
            </a:r>
            <a:r>
              <a:rPr lang="en-US" sz="1600" b="1" dirty="0" smtClean="0">
                <a:sym typeface="Symbol"/>
              </a:rPr>
              <a:t>d</a:t>
            </a:r>
            <a:r>
              <a:rPr lang="ru-RU" sz="1600" b="1" dirty="0" smtClean="0">
                <a:sym typeface="Symbol"/>
              </a:rPr>
              <a:t></a:t>
            </a:r>
            <a:r>
              <a:rPr lang="ru-RU" sz="1600" b="1" dirty="0" smtClean="0"/>
              <a:t> </a:t>
            </a:r>
            <a:r>
              <a:rPr lang="en-US" sz="1600" b="1" dirty="0" err="1" smtClean="0"/>
              <a:t>dt</a:t>
            </a:r>
            <a:endParaRPr lang="ru-RU" sz="1600" b="1" dirty="0" smtClean="0"/>
          </a:p>
          <a:p>
            <a:r>
              <a:rPr lang="ru-RU" sz="1600" dirty="0" smtClean="0"/>
              <a:t>Упругое поведение характеризуется пропорциональностью между напряжением и деформацией сдвига и описывается законом Гука:</a:t>
            </a:r>
          </a:p>
          <a:p>
            <a:pPr algn="ctr"/>
            <a:r>
              <a:rPr lang="ru-RU" sz="1600" b="1" i="1" dirty="0" smtClean="0">
                <a:sym typeface="Symbol"/>
              </a:rPr>
              <a:t>  = </a:t>
            </a:r>
            <a:r>
              <a:rPr lang="en-US" sz="1600" i="1" dirty="0" smtClean="0">
                <a:sym typeface="Symbol"/>
              </a:rPr>
              <a:t>G</a:t>
            </a:r>
            <a:r>
              <a:rPr lang="ru-RU" sz="1600" b="1" i="1" dirty="0">
                <a:sym typeface="Symbol"/>
              </a:rPr>
              <a:t></a:t>
            </a:r>
            <a:r>
              <a:rPr lang="ru-RU" sz="1600" dirty="0">
                <a:sym typeface="Symbol"/>
              </a:rPr>
              <a:t> </a:t>
            </a:r>
            <a:endParaRPr lang="en-US" sz="1600" dirty="0" smtClean="0">
              <a:sym typeface="Symbol"/>
            </a:endParaRPr>
          </a:p>
          <a:p>
            <a:pPr algn="just"/>
            <a:r>
              <a:rPr lang="en-US" sz="1600" i="1" dirty="0" smtClean="0">
                <a:sym typeface="Symbol"/>
              </a:rPr>
              <a:t>G</a:t>
            </a:r>
            <a:r>
              <a:rPr lang="en-US" sz="1600" dirty="0" smtClean="0">
                <a:sym typeface="Symbol"/>
              </a:rPr>
              <a:t> – </a:t>
            </a:r>
            <a:r>
              <a:rPr lang="ru-RU" sz="1600" dirty="0" smtClean="0">
                <a:sym typeface="Symbol"/>
              </a:rPr>
              <a:t>модуль упругости или сдвига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17561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08278" y="1210969"/>
            <a:ext cx="1736333" cy="473554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1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41" y="259219"/>
            <a:ext cx="7673280" cy="52956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Случаи вязкого и </a:t>
            </a:r>
            <a:r>
              <a:rPr lang="ru-RU" sz="2700" dirty="0" err="1" smtClean="0"/>
              <a:t>вязкопластичного</a:t>
            </a:r>
            <a:r>
              <a:rPr lang="ru-RU" sz="2700" dirty="0" smtClean="0"/>
              <a:t> поведения тел</a:t>
            </a:r>
            <a:endParaRPr lang="ru-RU" sz="27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9341" y="4013118"/>
            <a:ext cx="8839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ym typeface="Symbol"/>
              </a:rPr>
              <a:t>а – </a:t>
            </a:r>
            <a:r>
              <a:rPr lang="ru-RU" sz="1600" dirty="0" smtClean="0">
                <a:sym typeface="Symbol"/>
              </a:rPr>
              <a:t>вязкое течение</a:t>
            </a:r>
            <a:r>
              <a:rPr lang="en-US" sz="1600" dirty="0" smtClean="0">
                <a:sym typeface="Symbol"/>
              </a:rPr>
              <a:t> (</a:t>
            </a:r>
            <a:r>
              <a:rPr lang="ru-RU" sz="1600" dirty="0" smtClean="0">
                <a:sym typeface="Symbol"/>
              </a:rPr>
              <a:t>закон Ньютона</a:t>
            </a:r>
            <a:r>
              <a:rPr lang="en-US" sz="1600" dirty="0" smtClean="0">
                <a:sym typeface="Symbol"/>
              </a:rPr>
              <a:t>)</a:t>
            </a:r>
            <a:r>
              <a:rPr lang="ru-RU" sz="1600" dirty="0" smtClean="0">
                <a:sym typeface="Symbol"/>
              </a:rPr>
              <a:t>, термически активируемый процесс</a:t>
            </a:r>
            <a:r>
              <a:rPr lang="en-US" sz="1600" dirty="0" smtClean="0">
                <a:sym typeface="Symbol"/>
              </a:rPr>
              <a:t> </a:t>
            </a:r>
            <a:r>
              <a:rPr lang="ru-RU" sz="1600" dirty="0" smtClean="0">
                <a:sym typeface="Symbol"/>
              </a:rPr>
              <a:t>;   </a:t>
            </a:r>
          </a:p>
          <a:p>
            <a:r>
              <a:rPr lang="ru-RU" sz="1600" i="1" dirty="0" smtClean="0">
                <a:sym typeface="Symbol"/>
              </a:rPr>
              <a:t>б</a:t>
            </a:r>
            <a:r>
              <a:rPr lang="ru-RU" sz="1600" dirty="0" smtClean="0">
                <a:sym typeface="Symbol"/>
              </a:rPr>
              <a:t> – вязкопластичное течение (теория </a:t>
            </a:r>
            <a:r>
              <a:rPr lang="ru-RU" sz="1600" dirty="0" err="1" smtClean="0">
                <a:sym typeface="Symbol"/>
              </a:rPr>
              <a:t>Бингама</a:t>
            </a:r>
            <a:r>
              <a:rPr lang="ru-RU" sz="1600" dirty="0" smtClean="0">
                <a:sym typeface="Symbol"/>
              </a:rPr>
              <a:t>-Шведова)</a:t>
            </a:r>
            <a:endParaRPr lang="ru-RU" sz="1600" i="1" dirty="0" smtClean="0">
              <a:sym typeface="Symbol"/>
            </a:endParaRPr>
          </a:p>
          <a:p>
            <a:r>
              <a:rPr lang="ru-RU" sz="1600" i="1" dirty="0" smtClean="0">
                <a:sym typeface="Symbol"/>
              </a:rPr>
              <a:t>                   </a:t>
            </a:r>
            <a:r>
              <a:rPr lang="ru-RU" sz="1600" dirty="0" smtClean="0">
                <a:sym typeface="Symbol"/>
              </a:rPr>
              <a:t> - деформация сдвига</a:t>
            </a:r>
            <a:r>
              <a:rPr lang="en-US" sz="1600" dirty="0" smtClean="0">
                <a:sym typeface="Symbol"/>
              </a:rPr>
              <a:t>    </a:t>
            </a:r>
            <a:r>
              <a:rPr lang="ru-RU" sz="1600" i="1" dirty="0" smtClean="0">
                <a:sym typeface="Symbol"/>
              </a:rPr>
              <a:t></a:t>
            </a:r>
            <a:r>
              <a:rPr lang="ru-RU" sz="1600" dirty="0" smtClean="0">
                <a:sym typeface="Symbol"/>
              </a:rPr>
              <a:t> - напряжение сдвига</a:t>
            </a:r>
          </a:p>
          <a:p>
            <a:r>
              <a:rPr lang="ru-RU" sz="1600" i="1" dirty="0" smtClean="0">
                <a:sym typeface="Symbol"/>
              </a:rPr>
              <a:t>                   </a:t>
            </a:r>
            <a:r>
              <a:rPr lang="ru-RU" sz="1600" i="1" baseline="-25000" dirty="0" smtClean="0">
                <a:sym typeface="Symbol"/>
              </a:rPr>
              <a:t>Б</a:t>
            </a:r>
            <a:r>
              <a:rPr lang="ru-RU" sz="1600" i="1" dirty="0" smtClean="0">
                <a:sym typeface="Symbol"/>
              </a:rPr>
              <a:t> </a:t>
            </a:r>
            <a:r>
              <a:rPr lang="ru-RU" sz="1600" dirty="0" smtClean="0">
                <a:sym typeface="Symbol"/>
              </a:rPr>
              <a:t>- динамическая </a:t>
            </a:r>
            <a:r>
              <a:rPr lang="ru-RU" sz="1600" dirty="0" err="1" smtClean="0">
                <a:sym typeface="Symbol"/>
              </a:rPr>
              <a:t>бингамовская</a:t>
            </a:r>
            <a:r>
              <a:rPr lang="ru-RU" sz="1600" dirty="0" smtClean="0">
                <a:sym typeface="Symbol"/>
              </a:rPr>
              <a:t> вязкость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26" y="650617"/>
            <a:ext cx="6471547" cy="336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25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745592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Вязкое течение. Теория </a:t>
            </a:r>
            <a:r>
              <a:rPr lang="ru-RU" sz="2700" dirty="0" err="1" smtClean="0"/>
              <a:t>Эйринга</a:t>
            </a:r>
            <a:r>
              <a:rPr lang="ru-RU" sz="2700" dirty="0" smtClean="0"/>
              <a:t> - Френкеля</a:t>
            </a:r>
            <a:endParaRPr lang="ru-RU" sz="27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7987" y="690664"/>
            <a:ext cx="8208912" cy="432645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ru-RU" sz="2000" dirty="0"/>
              <a:t>Подход к теории температурной зависимости вязкости, предложенный Я.И. Френкелем и Г. </a:t>
            </a:r>
            <a:r>
              <a:rPr lang="ru-RU" sz="2000" dirty="0" err="1"/>
              <a:t>Эйрингом</a:t>
            </a:r>
            <a:r>
              <a:rPr lang="ru-RU" sz="2000" dirty="0"/>
              <a:t>, рассматривает течение как динамический процесс, происходящий с определенной </a:t>
            </a:r>
            <a:r>
              <a:rPr lang="ru-RU" sz="2000" dirty="0" smtClean="0"/>
              <a:t>скоростью.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/>
              <a:t>Элементарный </a:t>
            </a:r>
            <a:r>
              <a:rPr lang="ru-RU" sz="2000" dirty="0"/>
              <a:t>акт процесса течения состоит в том, что молекулярно-кинетический элемент преодолевает потенциальный барьер при переходе из одного равновесного </a:t>
            </a:r>
            <a:r>
              <a:rPr lang="ru-RU" sz="2000" dirty="0" smtClean="0"/>
              <a:t>положения </a:t>
            </a:r>
            <a:r>
              <a:rPr lang="ru-RU" sz="2000" dirty="0"/>
              <a:t>в другое</a:t>
            </a:r>
            <a:r>
              <a:rPr lang="ru-RU" sz="20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2000" dirty="0"/>
              <a:t>Характер температурной зависимости вязкости определяется числом возможных переходов молекулярно-кинетических элементов из одного положения равновесия в другое через потенциальный барьер при различных температурах.</a:t>
            </a:r>
          </a:p>
          <a:p>
            <a:pPr algn="just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2000" dirty="0" smtClean="0"/>
              <a:t>Энергию </a:t>
            </a:r>
            <a:r>
              <a:rPr lang="ru-RU" sz="2000" dirty="0"/>
              <a:t>активации вязкого течения можно определить из углового коэффициента прямой   </a:t>
            </a:r>
            <a:endParaRPr lang="ru-RU" sz="2000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ru-RU" sz="2000" b="1" i="1" dirty="0" smtClean="0"/>
              <a:t>                                  </a:t>
            </a:r>
            <a:r>
              <a:rPr lang="ru-RU" sz="2000" b="1" i="1" dirty="0" err="1" smtClean="0"/>
              <a:t>ln</a:t>
            </a:r>
            <a:r>
              <a:rPr lang="ru-RU" sz="2000" b="1" i="1" dirty="0" smtClean="0"/>
              <a:t> η = f(Т⁻</a:t>
            </a:r>
            <a:r>
              <a:rPr lang="ru-RU" sz="2000" b="1" i="1" baseline="30000" dirty="0" smtClean="0"/>
              <a:t>1</a:t>
            </a:r>
            <a:r>
              <a:rPr lang="ru-RU" sz="2000" b="1" i="1" dirty="0" smtClean="0"/>
              <a:t>)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62539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94" y="205978"/>
            <a:ext cx="7856706" cy="455503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Вязкопластичное</a:t>
            </a:r>
            <a:r>
              <a:rPr lang="ru-RU" sz="2700" dirty="0" smtClean="0"/>
              <a:t> течение. Теория </a:t>
            </a:r>
            <a:r>
              <a:rPr lang="ru-RU" sz="2700" dirty="0" err="1" smtClean="0"/>
              <a:t>Бингама</a:t>
            </a:r>
            <a:r>
              <a:rPr lang="ru-RU" sz="2700" dirty="0" smtClean="0"/>
              <a:t>-Шведова</a:t>
            </a:r>
            <a:endParaRPr lang="ru-RU" sz="27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3309" y="748297"/>
            <a:ext cx="8208912" cy="3888432"/>
          </a:xfrm>
        </p:spPr>
        <p:txBody>
          <a:bodyPr>
            <a:normAutofit/>
          </a:bodyPr>
          <a:lstStyle/>
          <a:p>
            <a:pPr marL="360000" algn="just">
              <a:lnSpc>
                <a:spcPct val="110000"/>
              </a:lnSpc>
            </a:pPr>
            <a:r>
              <a:rPr lang="ru-RU" sz="1600" dirty="0" smtClean="0"/>
              <a:t>Ф.Н. Шведов</a:t>
            </a:r>
            <a:r>
              <a:rPr lang="ru-RU" sz="1600" dirty="0"/>
              <a:t>, основатель </a:t>
            </a:r>
            <a:r>
              <a:rPr lang="ru-RU" sz="1600" dirty="0" smtClean="0"/>
              <a:t>коллоидной механики</a:t>
            </a:r>
            <a:r>
              <a:rPr lang="ru-RU" sz="1600" dirty="0"/>
              <a:t>, исследуя свойства </a:t>
            </a:r>
            <a:r>
              <a:rPr lang="ru-RU" sz="1600" dirty="0" smtClean="0"/>
              <a:t>структурированной жидкости, </a:t>
            </a:r>
            <a:r>
              <a:rPr lang="ru-RU" sz="1600" dirty="0"/>
              <a:t>а затем </a:t>
            </a:r>
            <a:r>
              <a:rPr lang="ru-RU" sz="1600" dirty="0" smtClean="0"/>
              <a:t>Ю.К. Бингам показали</a:t>
            </a:r>
            <a:r>
              <a:rPr lang="ru-RU" sz="1600" dirty="0"/>
              <a:t>, что </a:t>
            </a:r>
            <a:r>
              <a:rPr lang="ru-RU" sz="1600" dirty="0" smtClean="0"/>
              <a:t>пластичные тела характеризуются </a:t>
            </a:r>
            <a:r>
              <a:rPr lang="ru-RU" sz="1600" dirty="0"/>
              <a:t>в </a:t>
            </a:r>
            <a:r>
              <a:rPr lang="ru-RU" sz="1600" dirty="0" smtClean="0"/>
              <a:t>первом приближении двумя константами: пределом текучести и пластической вязкостью, </a:t>
            </a:r>
            <a:r>
              <a:rPr lang="ru-RU" sz="1600" dirty="0"/>
              <a:t>которая остается практически </a:t>
            </a:r>
            <a:r>
              <a:rPr lang="ru-RU" sz="1600" dirty="0" smtClean="0"/>
              <a:t>постоянной в </a:t>
            </a:r>
            <a:r>
              <a:rPr lang="ru-RU" sz="1600" dirty="0"/>
              <a:t>некоторой области выше </a:t>
            </a:r>
            <a:r>
              <a:rPr lang="ru-RU" sz="1600" dirty="0" smtClean="0"/>
              <a:t>предела текучести, </a:t>
            </a:r>
            <a:r>
              <a:rPr lang="ru-RU" sz="1600" dirty="0"/>
              <a:t>тогда как </a:t>
            </a:r>
            <a:r>
              <a:rPr lang="ru-RU" sz="1600" dirty="0" smtClean="0"/>
              <a:t>обычная эффективная вязкость в </a:t>
            </a:r>
            <a:r>
              <a:rPr lang="ru-RU" sz="1600" dirty="0"/>
              <a:t>этой области резко падает с </a:t>
            </a:r>
            <a:r>
              <a:rPr lang="ru-RU" sz="1600" dirty="0" smtClean="0"/>
              <a:t>возрастанием напряжения сдвига. </a:t>
            </a:r>
          </a:p>
          <a:p>
            <a:pPr marL="360000" algn="just">
              <a:lnSpc>
                <a:spcPct val="110000"/>
              </a:lnSpc>
            </a:pPr>
            <a:r>
              <a:rPr lang="ru-RU" sz="1600" dirty="0" smtClean="0"/>
              <a:t>Постоянство пластической вязкости соответствует приближённой применимости уравнения Шведова-</a:t>
            </a:r>
            <a:r>
              <a:rPr lang="ru-RU" sz="1600" dirty="0" err="1" smtClean="0"/>
              <a:t>Бингама</a:t>
            </a:r>
            <a:r>
              <a:rPr lang="ru-RU" sz="1600" dirty="0" smtClean="0"/>
              <a:t> </a:t>
            </a:r>
            <a:r>
              <a:rPr lang="ru-RU" sz="1600" dirty="0"/>
              <a:t>для </a:t>
            </a:r>
            <a:r>
              <a:rPr lang="ru-RU" sz="1600" dirty="0" smtClean="0"/>
              <a:t>сопротивления пластичного потока:</a:t>
            </a:r>
          </a:p>
          <a:p>
            <a:pPr marL="360000" algn="just">
              <a:lnSpc>
                <a:spcPct val="110000"/>
              </a:lnSpc>
            </a:pPr>
            <a:r>
              <a:rPr lang="ru-RU" sz="1600" dirty="0" smtClean="0"/>
              <a:t> </a:t>
            </a:r>
            <a:r>
              <a:rPr lang="ru-RU" sz="1600" b="1" i="1" dirty="0" smtClean="0">
                <a:sym typeface="Symbol"/>
              </a:rPr>
              <a:t></a:t>
            </a:r>
            <a:r>
              <a:rPr lang="ru-RU" sz="1600" b="1" i="1" baseline="-25000" dirty="0" smtClean="0">
                <a:sym typeface="Symbol"/>
              </a:rPr>
              <a:t>Б</a:t>
            </a:r>
            <a:r>
              <a:rPr lang="ru-RU" sz="1600" dirty="0" smtClean="0"/>
              <a:t> </a:t>
            </a:r>
            <a:r>
              <a:rPr lang="ru-RU" sz="1600" b="1" dirty="0" smtClean="0">
                <a:sym typeface="Symbol"/>
              </a:rPr>
              <a:t> ( - * ) / (</a:t>
            </a:r>
            <a:r>
              <a:rPr lang="en-US" sz="1600" b="1" dirty="0" smtClean="0">
                <a:sym typeface="Symbol"/>
              </a:rPr>
              <a:t>d</a:t>
            </a:r>
            <a:r>
              <a:rPr lang="ru-RU" sz="1600" b="1" dirty="0">
                <a:sym typeface="Symbol"/>
              </a:rPr>
              <a:t></a:t>
            </a:r>
            <a:r>
              <a:rPr lang="ru-RU" sz="1600" b="1" dirty="0"/>
              <a:t> </a:t>
            </a:r>
            <a:r>
              <a:rPr lang="en-US" sz="1600" b="1" dirty="0" err="1" smtClean="0"/>
              <a:t>dt</a:t>
            </a:r>
            <a:r>
              <a:rPr lang="ru-RU" sz="1600" b="1" dirty="0" smtClean="0"/>
              <a:t>)</a:t>
            </a:r>
          </a:p>
          <a:p>
            <a:pPr marL="360000" algn="just">
              <a:lnSpc>
                <a:spcPct val="110000"/>
              </a:lnSpc>
            </a:pPr>
            <a:r>
              <a:rPr lang="ru-RU" sz="1600" dirty="0" smtClean="0"/>
              <a:t>где </a:t>
            </a:r>
            <a:r>
              <a:rPr lang="ru-RU" sz="1600" b="1" i="1" dirty="0">
                <a:sym typeface="Symbol"/>
              </a:rPr>
              <a:t></a:t>
            </a:r>
            <a:r>
              <a:rPr lang="ru-RU" sz="1600" b="1" i="1" baseline="-25000" dirty="0">
                <a:sym typeface="Symbol"/>
              </a:rPr>
              <a:t>Б</a:t>
            </a:r>
            <a:r>
              <a:rPr lang="ru-RU" sz="1600" dirty="0"/>
              <a:t> </a:t>
            </a:r>
            <a:r>
              <a:rPr lang="ru-RU" sz="1600" dirty="0" smtClean="0"/>
              <a:t>– </a:t>
            </a:r>
            <a:r>
              <a:rPr lang="ru-RU" sz="1600" dirty="0" err="1" smtClean="0"/>
              <a:t>бингамовская</a:t>
            </a:r>
            <a:r>
              <a:rPr lang="ru-RU" sz="1600" dirty="0" smtClean="0"/>
              <a:t> или пластическая вязкость</a:t>
            </a:r>
          </a:p>
          <a:p>
            <a:pPr marL="360000" algn="just">
              <a:lnSpc>
                <a:spcPct val="110000"/>
              </a:lnSpc>
            </a:pPr>
            <a:endParaRPr lang="ru-RU" sz="1600" dirty="0" smtClean="0"/>
          </a:p>
          <a:p>
            <a:pPr marL="360000" algn="just">
              <a:lnSpc>
                <a:spcPct val="110000"/>
              </a:lnSpc>
            </a:pP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46" y="3882284"/>
            <a:ext cx="8632825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91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/>
              <a:t>Вязкопластичное</a:t>
            </a:r>
            <a:r>
              <a:rPr lang="ru-RU" sz="2700" dirty="0" smtClean="0"/>
              <a:t> течение</a:t>
            </a:r>
            <a:endParaRPr lang="ru-RU" sz="27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730178"/>
            <a:ext cx="7467600" cy="3764001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ru-RU" sz="1600" dirty="0" smtClean="0"/>
              <a:t>Пластичное </a:t>
            </a:r>
            <a:r>
              <a:rPr lang="ru-RU" sz="1600" dirty="0"/>
              <a:t>поведение </a:t>
            </a:r>
            <a:r>
              <a:rPr lang="ru-RU" sz="1600" dirty="0" smtClean="0"/>
              <a:t>является </a:t>
            </a:r>
            <a:r>
              <a:rPr lang="ru-RU" sz="1600" dirty="0"/>
              <a:t>нелинейным и характеризуется отсутствием пропорциональности между напряжением и деформацией сдвига – при напряжениях сдвига, меньших предельного (предела текучести) </a:t>
            </a:r>
            <a:r>
              <a:rPr lang="ru-RU" sz="1600" b="1" i="1" dirty="0">
                <a:sym typeface="Symbol"/>
              </a:rPr>
              <a:t></a:t>
            </a:r>
            <a:r>
              <a:rPr lang="ru-RU" sz="1600" b="1" i="1" dirty="0"/>
              <a:t>*</a:t>
            </a:r>
            <a:r>
              <a:rPr lang="ru-RU" sz="1600" dirty="0"/>
              <a:t>, деформации не происходит. При достижении напряжения</a:t>
            </a:r>
            <a:r>
              <a:rPr lang="ru-RU" sz="1600" i="1" dirty="0"/>
              <a:t> </a:t>
            </a:r>
            <a:r>
              <a:rPr lang="ru-RU" sz="1600" b="1" i="1" dirty="0">
                <a:sym typeface="Symbol"/>
              </a:rPr>
              <a:t></a:t>
            </a:r>
            <a:r>
              <a:rPr lang="ru-RU" sz="1600" b="1" i="1" dirty="0"/>
              <a:t> </a:t>
            </a:r>
            <a:r>
              <a:rPr lang="ru-RU" sz="1600" b="1" i="1" dirty="0">
                <a:sym typeface="Symbol"/>
              </a:rPr>
              <a:t></a:t>
            </a:r>
            <a:r>
              <a:rPr lang="ru-RU" sz="1600" b="1" i="1" dirty="0"/>
              <a:t> </a:t>
            </a:r>
            <a:r>
              <a:rPr lang="ru-RU" sz="1600" b="1" i="1" dirty="0">
                <a:sym typeface="Symbol"/>
              </a:rPr>
              <a:t></a:t>
            </a:r>
            <a:r>
              <a:rPr lang="ru-RU" sz="1600" b="1" i="1" dirty="0"/>
              <a:t>*</a:t>
            </a:r>
            <a:r>
              <a:rPr lang="ru-RU" sz="1600" dirty="0"/>
              <a:t> деформация происходит  с определённой скоростью. Для осуществления деформации уже не требуется дальнейшего повышения напряжения. </a:t>
            </a:r>
          </a:p>
          <a:p>
            <a:pPr marL="360000" algn="just">
              <a:lnSpc>
                <a:spcPct val="120000"/>
              </a:lnSpc>
              <a:spcAft>
                <a:spcPts val="600"/>
              </a:spcAft>
            </a:pPr>
            <a:r>
              <a:rPr lang="ru-RU" sz="1600" dirty="0" smtClean="0"/>
              <a:t>     Механизм </a:t>
            </a:r>
            <a:r>
              <a:rPr lang="ru-RU" sz="1600" dirty="0"/>
              <a:t>пластического течения заключается в совокупности актов разрыва и восстановлении контактов между дисперсными частицами после преодоления предельного напряжения сдвига </a:t>
            </a:r>
            <a:r>
              <a:rPr lang="ru-RU" sz="1600" b="1" i="1" dirty="0">
                <a:sym typeface="Symbol"/>
              </a:rPr>
              <a:t></a:t>
            </a:r>
            <a:r>
              <a:rPr lang="ru-RU" sz="1600" b="1" i="1" dirty="0"/>
              <a:t>*</a:t>
            </a:r>
            <a:r>
              <a:rPr lang="ru-RU" sz="1600" dirty="0"/>
              <a:t> исследуемой системы.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2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6" name="Picture 2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317601"/>
            <a:ext cx="3394954" cy="477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11" y="0"/>
            <a:ext cx="7653505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Обобщённая форма реологической кривой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idx="4294967295"/>
          </p:nvPr>
        </p:nvSpPr>
        <p:spPr>
          <a:xfrm>
            <a:off x="3762105" y="941186"/>
            <a:ext cx="4632865" cy="397128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1600" b="1" i="1" dirty="0" smtClean="0">
                <a:sym typeface="Symbol"/>
              </a:rPr>
              <a:t></a:t>
            </a:r>
            <a:r>
              <a:rPr lang="ru-RU" sz="1600" b="1" dirty="0" smtClean="0">
                <a:sym typeface="Symbol"/>
              </a:rPr>
              <a:t> - деформация сдвига</a:t>
            </a:r>
          </a:p>
          <a:p>
            <a:r>
              <a:rPr lang="ru-RU" sz="1600" b="1" i="1" dirty="0" smtClean="0">
                <a:sym typeface="Symbol"/>
              </a:rPr>
              <a:t></a:t>
            </a:r>
            <a:r>
              <a:rPr lang="ru-RU" sz="1600" b="1" dirty="0" smtClean="0">
                <a:sym typeface="Symbol"/>
              </a:rPr>
              <a:t> - напряжение сдвига</a:t>
            </a:r>
          </a:p>
          <a:p>
            <a:r>
              <a:rPr lang="ru-RU" sz="1600" b="1" i="1" dirty="0" smtClean="0">
                <a:sym typeface="Symbol"/>
              </a:rPr>
              <a:t></a:t>
            </a:r>
            <a:r>
              <a:rPr lang="ru-RU" sz="1600" b="1" dirty="0" smtClean="0">
                <a:sym typeface="Symbol"/>
              </a:rPr>
              <a:t>- динамическая вязкость</a:t>
            </a:r>
          </a:p>
          <a:p>
            <a:r>
              <a:rPr lang="ru-RU" sz="1600" b="1" dirty="0" smtClean="0">
                <a:sym typeface="Symbol"/>
              </a:rPr>
              <a:t>Участки:</a:t>
            </a:r>
          </a:p>
          <a:p>
            <a:r>
              <a:rPr lang="ru-RU" sz="1600" b="1" dirty="0" smtClean="0">
                <a:sym typeface="Symbol"/>
              </a:rPr>
              <a:t>1 – бесконечная вязкость, деформации нет</a:t>
            </a:r>
          </a:p>
          <a:p>
            <a:r>
              <a:rPr lang="ru-RU" sz="1600" b="1" dirty="0" smtClean="0">
                <a:sym typeface="Symbol"/>
              </a:rPr>
              <a:t>2 –ползучесть НДС, деформация незначительна</a:t>
            </a:r>
          </a:p>
          <a:p>
            <a:r>
              <a:rPr lang="ru-RU" sz="1600" b="1" dirty="0" smtClean="0">
                <a:sym typeface="Symbol"/>
              </a:rPr>
              <a:t>3 – разрушение структуры НДС, </a:t>
            </a:r>
            <a:r>
              <a:rPr lang="ru-RU" sz="1600" b="1" dirty="0" err="1" smtClean="0">
                <a:sym typeface="Symbol"/>
              </a:rPr>
              <a:t>вязкопластичное</a:t>
            </a:r>
            <a:r>
              <a:rPr lang="ru-RU" sz="1600" b="1" dirty="0" smtClean="0">
                <a:sym typeface="Symbol"/>
              </a:rPr>
              <a:t> тело (модель </a:t>
            </a:r>
            <a:r>
              <a:rPr lang="ru-RU" sz="1600" b="1" dirty="0" err="1" smtClean="0">
                <a:sym typeface="Symbol"/>
              </a:rPr>
              <a:t>Бингама-Шведова</a:t>
            </a:r>
            <a:r>
              <a:rPr lang="ru-RU" sz="1600" b="1" dirty="0" smtClean="0">
                <a:sym typeface="Symbol"/>
              </a:rPr>
              <a:t>)</a:t>
            </a:r>
          </a:p>
          <a:p>
            <a:r>
              <a:rPr lang="ru-RU" sz="1600" b="1" dirty="0" smtClean="0">
                <a:sym typeface="Symbol"/>
              </a:rPr>
              <a:t>4 – </a:t>
            </a:r>
            <a:r>
              <a:rPr lang="ru-RU" sz="1600" b="1" dirty="0" err="1" smtClean="0">
                <a:sym typeface="Symbol"/>
              </a:rPr>
              <a:t>ньютоновская</a:t>
            </a:r>
            <a:r>
              <a:rPr lang="ru-RU" sz="1600" b="1" dirty="0" smtClean="0">
                <a:sym typeface="Symbol"/>
              </a:rPr>
              <a:t> жидкость</a:t>
            </a:r>
          </a:p>
          <a:p>
            <a:endParaRPr lang="ru-RU" sz="1600" dirty="0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020547"/>
              </p:ext>
            </p:extLst>
          </p:nvPr>
        </p:nvGraphicFramePr>
        <p:xfrm>
          <a:off x="8073956" y="86916"/>
          <a:ext cx="893831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3956" y="86916"/>
                        <a:ext cx="893831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70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9592" y="1815666"/>
            <a:ext cx="7467600" cy="857250"/>
          </a:xfrm>
        </p:spPr>
        <p:txBody>
          <a:bodyPr/>
          <a:lstStyle/>
          <a:p>
            <a:pPr algn="ctr"/>
            <a:r>
              <a:rPr lang="ru-RU" dirty="0" smtClean="0"/>
              <a:t>Благодарю за внимание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06" y="467170"/>
            <a:ext cx="757957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Кафедра «Химическая технология переработки нефти и газа»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Астраханского государственного </a:t>
            </a:r>
            <a:r>
              <a:rPr lang="ru-RU" dirty="0"/>
              <a:t>технического </a:t>
            </a:r>
            <a:r>
              <a:rPr lang="ru-RU" dirty="0" smtClean="0"/>
              <a:t>университета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Электронная </a:t>
            </a:r>
            <a:r>
              <a:rPr lang="ru-RU" dirty="0"/>
              <a:t>почта и </a:t>
            </a:r>
            <a:r>
              <a:rPr lang="ru-RU" dirty="0" smtClean="0"/>
              <a:t>телефон: 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E-</a:t>
            </a:r>
            <a:r>
              <a:rPr lang="ru-RU" dirty="0" err="1" smtClean="0"/>
              <a:t>mail</a:t>
            </a:r>
            <a:r>
              <a:rPr lang="ru-RU" dirty="0" smtClean="0"/>
              <a:t>: </a:t>
            </a:r>
            <a:r>
              <a:rPr lang="en-US" dirty="0" smtClean="0"/>
              <a:t>n.pivovarova@astu.ru</a:t>
            </a:r>
            <a:r>
              <a:rPr lang="ru-RU" dirty="0" smtClean="0"/>
              <a:t>,</a:t>
            </a:r>
            <a:r>
              <a:rPr lang="en-US" dirty="0" err="1" smtClean="0"/>
              <a:t>htng</a:t>
            </a:r>
            <a:r>
              <a:rPr lang="en-US" dirty="0"/>
              <a:t>.</a:t>
            </a:r>
            <a:r>
              <a:rPr lang="es-ES" dirty="0" err="1" smtClean="0"/>
              <a:t>ru</a:t>
            </a:r>
            <a:r>
              <a:rPr lang="es-ES" dirty="0" smtClean="0"/>
              <a:t>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Тел.: </a:t>
            </a:r>
            <a:r>
              <a:rPr lang="ru-RU" dirty="0" smtClean="0"/>
              <a:t>+7(8512)61-42-50</a:t>
            </a:r>
            <a:br>
              <a:rPr lang="ru-RU" dirty="0" smtClean="0"/>
            </a:br>
            <a:r>
              <a:rPr lang="ru-RU" dirty="0" smtClean="0"/>
              <a:t>+</a:t>
            </a:r>
            <a:r>
              <a:rPr lang="ru-RU" dirty="0"/>
              <a:t>7(917)190-74-85.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5962" y="4721218"/>
            <a:ext cx="512504" cy="273844"/>
          </a:xfrm>
        </p:spPr>
        <p:txBody>
          <a:bodyPr/>
          <a:lstStyle/>
          <a:p>
            <a:fld id="{429122A8-F0F3-4785-9337-F972B70C6893}" type="slidenum">
              <a:rPr lang="ru-RU" sz="1800" smtClean="0">
                <a:solidFill>
                  <a:schemeClr val="bg1"/>
                </a:solidFill>
              </a:rPr>
              <a:pPr/>
              <a:t>39</a:t>
            </a:fld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2964"/>
            <a:ext cx="8969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57770"/>
            <a:ext cx="90805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2693073"/>
            <a:ext cx="8905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58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18" y="165370"/>
            <a:ext cx="6447501" cy="990600"/>
          </a:xfrm>
        </p:spPr>
        <p:txBody>
          <a:bodyPr/>
          <a:lstStyle/>
          <a:p>
            <a:r>
              <a:rPr lang="ru-RU" dirty="0" smtClean="0"/>
              <a:t>Методы определения размеров частиц дисперсной фазы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6732" y="1005576"/>
            <a:ext cx="8813259" cy="347783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/>
              <a:t>Методы определения дисперсности НДС условно делят на </a:t>
            </a:r>
            <a:r>
              <a:rPr lang="ru-RU" sz="1800" b="1" dirty="0" smtClean="0"/>
              <a:t>прямые и косвенные</a:t>
            </a:r>
            <a:r>
              <a:rPr lang="ru-RU" sz="1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800" b="1" dirty="0" smtClean="0"/>
              <a:t>Прямые методы </a:t>
            </a:r>
            <a:r>
              <a:rPr lang="ru-RU" sz="1800" dirty="0" smtClean="0"/>
              <a:t>– это дифракционные и оптические, поскольку основаны на анализе характеристик излучений, взаимодействующих с объектом. 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Дисперсная фаза и дисперсионная среда НДС, разделённые поверхностью раздела, характеризуются различными физическими свойствами: показателем преломления, оптической плотностью, диэлектрической проницаемостью и др. 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Прохождение излучения любой природы через НДС будет сопровождаться поглощением и отражением (рассеянием). Излучения, используемые в анализе могут быть разнообразной природы: электромагнитные волны от рентгеновского </a:t>
            </a:r>
            <a:r>
              <a:rPr lang="ru-RU" sz="1800" dirty="0"/>
              <a:t>диапазона </a:t>
            </a:r>
            <a:r>
              <a:rPr lang="ru-RU" sz="1800" dirty="0" smtClean="0"/>
              <a:t>(</a:t>
            </a:r>
            <a:r>
              <a:rPr lang="el-GR" sz="1800" dirty="0">
                <a:latin typeface="Times New Roman"/>
                <a:cs typeface="Times New Roman"/>
              </a:rPr>
              <a:t>λ</a:t>
            </a:r>
            <a:r>
              <a:rPr lang="ru-RU" sz="1800" dirty="0">
                <a:latin typeface="Times New Roman"/>
                <a:cs typeface="Times New Roman"/>
              </a:rPr>
              <a:t>= </a:t>
            </a:r>
            <a:r>
              <a:rPr lang="ru-RU" sz="1800" dirty="0" smtClean="0">
                <a:latin typeface="Times New Roman"/>
                <a:cs typeface="Times New Roman"/>
              </a:rPr>
              <a:t>0,01-10 </a:t>
            </a:r>
            <a:r>
              <a:rPr lang="en-US" sz="1800" dirty="0" smtClean="0">
                <a:latin typeface="Times New Roman"/>
                <a:cs typeface="Times New Roman"/>
              </a:rPr>
              <a:t>Å</a:t>
            </a:r>
            <a:r>
              <a:rPr lang="ru-RU" sz="1800" dirty="0" smtClean="0">
                <a:latin typeface="Times New Roman"/>
                <a:cs typeface="Times New Roman"/>
              </a:rPr>
              <a:t>)</a:t>
            </a:r>
            <a:r>
              <a:rPr lang="ru-RU" sz="1800" dirty="0"/>
              <a:t> до видимого</a:t>
            </a:r>
            <a:r>
              <a:rPr lang="ru-RU" sz="1800" dirty="0" smtClean="0"/>
              <a:t> (</a:t>
            </a:r>
            <a:r>
              <a:rPr lang="el-GR" sz="1800" dirty="0" smtClean="0">
                <a:latin typeface="Times New Roman"/>
                <a:cs typeface="Times New Roman"/>
              </a:rPr>
              <a:t>λ</a:t>
            </a:r>
            <a:r>
              <a:rPr lang="ru-RU" sz="1800" dirty="0" smtClean="0">
                <a:latin typeface="Times New Roman"/>
                <a:cs typeface="Times New Roman"/>
              </a:rPr>
              <a:t>= 0,4-0,7 </a:t>
            </a:r>
            <a:r>
              <a:rPr lang="ru-RU" sz="1800" dirty="0"/>
              <a:t>мкм) и </a:t>
            </a:r>
            <a:r>
              <a:rPr lang="ru-RU" sz="1800" dirty="0" smtClean="0"/>
              <a:t>инфракрасного </a:t>
            </a:r>
            <a:r>
              <a:rPr lang="ru-RU" sz="1800" dirty="0"/>
              <a:t>(</a:t>
            </a:r>
            <a:r>
              <a:rPr lang="el-GR" sz="1800" dirty="0">
                <a:latin typeface="Times New Roman"/>
                <a:cs typeface="Times New Roman"/>
              </a:rPr>
              <a:t>λ</a:t>
            </a:r>
            <a:r>
              <a:rPr lang="ru-RU" sz="1800" dirty="0">
                <a:latin typeface="Times New Roman"/>
                <a:cs typeface="Times New Roman"/>
              </a:rPr>
              <a:t>= </a:t>
            </a:r>
            <a:r>
              <a:rPr lang="ru-RU" sz="1800" dirty="0" smtClean="0">
                <a:latin typeface="Times New Roman"/>
                <a:cs typeface="Times New Roman"/>
              </a:rPr>
              <a:t>0,8-0,300 </a:t>
            </a:r>
            <a:r>
              <a:rPr lang="ru-RU" sz="1800" dirty="0"/>
              <a:t>мкм</a:t>
            </a:r>
            <a:r>
              <a:rPr lang="ru-RU" sz="1800" dirty="0" smtClean="0"/>
              <a:t>); пучки заряженных электронов (дифракционные методы) </a:t>
            </a:r>
            <a:endParaRPr lang="ru-RU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64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529"/>
            <a:ext cx="8501974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 определения размеров дисперсных частиц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794920"/>
            <a:ext cx="9036996" cy="421246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/>
              <a:t>Косвенные методы </a:t>
            </a:r>
            <a:r>
              <a:rPr lang="ru-RU" sz="1800" dirty="0" smtClean="0"/>
              <a:t>анализа позволяют регистрировать дисперсное состояние НДС по изменению её макроскопических параметров: вязкости, поверхностного натяжения, по давлению насыщенных паров растворителя, и т.д.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В зависимости от диапазона размеров измеряемых частиц применяется тот или иной метод. Выбор конкретной методики определяется типом анализируемой НДС и предполагаемым уровнем её дисперсности.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В случае полидисперсных частиц наиболее полную информацию об ансамбле частиц дают дифференциальные характеристики.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Специфика НДС в том, что это дисперсная система  - это система с неполярной дисперсионной средой, а степень дисперсности НДС сильно зависит от растворяющей способности дисперсионной среды.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При исследовании тяжёлых остаточных нефтепродуктов результаты анализа часто искажаются вследствие необходимости введения растворителей.</a:t>
            </a:r>
            <a:endParaRPr lang="ru-RU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3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2114"/>
            <a:ext cx="7795021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Дифракционные методы. Электронная </a:t>
            </a:r>
            <a:r>
              <a:rPr lang="ru-RU" dirty="0"/>
              <a:t>микроскопия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0" y="823020"/>
            <a:ext cx="8784976" cy="387544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dirty="0"/>
              <a:t>Наиболее распространенными дифракционными методами исследования дисперсности </a:t>
            </a:r>
            <a:r>
              <a:rPr lang="ru-RU" sz="2900" dirty="0" smtClean="0"/>
              <a:t>НДС, содержащих твёрдую фазу, </a:t>
            </a:r>
            <a:r>
              <a:rPr lang="ru-RU" sz="2900" dirty="0"/>
              <a:t>являются электронная микроскопия и рентгеновское рассеивание</a:t>
            </a:r>
            <a:r>
              <a:rPr lang="ru-RU" sz="29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ru-RU" sz="2900" dirty="0" smtClean="0"/>
              <a:t>Электронная микроскопия - один </a:t>
            </a:r>
            <a:r>
              <a:rPr lang="ru-RU" sz="2900" dirty="0"/>
              <a:t>из методов исследования микроструктуры твердых тел, их электрических и магнитных полей, локального состава с применением совокупности электронно-зондовых методов.</a:t>
            </a:r>
          </a:p>
          <a:p>
            <a:pPr>
              <a:lnSpc>
                <a:spcPct val="120000"/>
              </a:lnSpc>
            </a:pPr>
            <a:r>
              <a:rPr lang="ru-RU" sz="2900" dirty="0"/>
              <a:t>При рассеянии пучков ускоренных электронов частицами дисперсной фазы получаются дифракционные </a:t>
            </a:r>
            <a:r>
              <a:rPr lang="ru-RU" sz="2900" dirty="0" smtClean="0"/>
              <a:t>картины. Различные </a:t>
            </a:r>
            <a:r>
              <a:rPr lang="ru-RU" sz="2900" dirty="0"/>
              <a:t>модификации электронных микроскопов позволяют наблюдать детали объектов до 0,1 </a:t>
            </a:r>
            <a:r>
              <a:rPr lang="ru-RU" sz="2900" dirty="0" err="1"/>
              <a:t>нм</a:t>
            </a:r>
            <a:r>
              <a:rPr lang="ru-RU" sz="2900" dirty="0"/>
              <a:t>. При исследовании малых частиц получают информацию об их внешней форме и структуре. Метод хорош для изучения мелкокристаллических образцов, но использование </a:t>
            </a:r>
            <a:r>
              <a:rPr lang="ru-RU" sz="2900" dirty="0" err="1"/>
              <a:t>криотехники</a:t>
            </a:r>
            <a:r>
              <a:rPr lang="ru-RU" sz="2900" dirty="0"/>
              <a:t> делает </a:t>
            </a:r>
            <a:r>
              <a:rPr lang="ru-RU" sz="2900" dirty="0" smtClean="0"/>
              <a:t>невозможным </a:t>
            </a:r>
            <a:r>
              <a:rPr lang="ru-RU" sz="2900" dirty="0"/>
              <a:t>анализ дисперсного состояния жидких НДС</a:t>
            </a:r>
            <a:r>
              <a:rPr lang="ru-RU" sz="2900" dirty="0" smtClean="0"/>
              <a:t>.</a:t>
            </a:r>
          </a:p>
          <a:p>
            <a:pPr>
              <a:lnSpc>
                <a:spcPct val="110000"/>
              </a:lnSpc>
            </a:pPr>
            <a:endParaRPr lang="ru-RU" sz="19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2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Дифракционные методы. Электронная </a:t>
            </a:r>
            <a:r>
              <a:rPr lang="ru-RU" dirty="0"/>
              <a:t>микроскопия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311285" y="1085667"/>
            <a:ext cx="8161507" cy="39046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800" dirty="0" smtClean="0"/>
              <a:t>Для проведения анализа нужно соблюдать ряд </a:t>
            </a:r>
            <a:r>
              <a:rPr lang="ru-RU" sz="1800" dirty="0"/>
              <a:t>требований</a:t>
            </a:r>
            <a:r>
              <a:rPr lang="ru-RU" sz="1800" dirty="0" smtClean="0"/>
              <a:t>: </a:t>
            </a:r>
            <a:endParaRPr lang="ru-RU" sz="1800" dirty="0"/>
          </a:p>
          <a:p>
            <a:pPr>
              <a:lnSpc>
                <a:spcPct val="120000"/>
              </a:lnSpc>
            </a:pPr>
            <a:r>
              <a:rPr lang="ru-RU" sz="1800" dirty="0"/>
              <a:t>Необходима предварительная фиксация и обработка. Объекты в процессе работы будут находиться в глубоком вакууме.</a:t>
            </a:r>
          </a:p>
          <a:p>
            <a:pPr>
              <a:lnSpc>
                <a:spcPct val="120000"/>
              </a:lnSpc>
            </a:pPr>
            <a:r>
              <a:rPr lang="ru-RU" sz="1800" dirty="0"/>
              <a:t>Маленькая толщина. Поток электронов будет сильно поглощаться объектом. И большую толщину он не «пробьет». В качестве объектов используются срезы, толщиной от 20 до 50 </a:t>
            </a:r>
            <a:r>
              <a:rPr lang="ru-RU" sz="1800" dirty="0" err="1"/>
              <a:t>нм</a:t>
            </a:r>
            <a:r>
              <a:rPr lang="ru-RU" sz="1800" dirty="0"/>
              <a:t>. Для удобства работы их размещают на тонкие прозрачные пленки.</a:t>
            </a:r>
          </a:p>
          <a:p>
            <a:pPr>
              <a:lnSpc>
                <a:spcPct val="120000"/>
              </a:lnSpc>
            </a:pPr>
            <a:r>
              <a:rPr lang="ru-RU" sz="1800" dirty="0"/>
              <a:t>Равномерность слоя. Перед началом исследования проводится механическая обработка. Она способна обеспечить постоянную толщину образца.</a:t>
            </a:r>
          </a:p>
          <a:p>
            <a:pPr>
              <a:lnSpc>
                <a:spcPct val="110000"/>
              </a:lnSpc>
            </a:pPr>
            <a:endParaRPr lang="ru-RU" sz="19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0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Дифракционные методы. </a:t>
            </a:r>
            <a:r>
              <a:rPr lang="ru-RU" sz="2800" dirty="0" smtClean="0"/>
              <a:t>Рентгеновское </a:t>
            </a:r>
            <a:r>
              <a:rPr lang="ru-RU" sz="2800" dirty="0"/>
              <a:t>рассеивание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01166" y="1252119"/>
            <a:ext cx="8496944" cy="344634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Длины </a:t>
            </a:r>
            <a:r>
              <a:rPr lang="ru-RU" sz="1800" dirty="0"/>
              <a:t>волн рентгеновских лучей </a:t>
            </a:r>
            <a:r>
              <a:rPr lang="ru-RU" sz="1800" dirty="0" smtClean="0"/>
              <a:t>- от </a:t>
            </a:r>
            <a:r>
              <a:rPr lang="ru-RU" sz="1800" dirty="0"/>
              <a:t>0,05 до 0,20 нм. Рентгеновское излучение рассеивается электронами атомов и молекул исследуемого образца. </a:t>
            </a:r>
            <a:endParaRPr lang="ru-RU" sz="18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Интенсивность </a:t>
            </a:r>
            <a:r>
              <a:rPr lang="ru-RU" sz="1800" dirty="0"/>
              <a:t>рассеянного света фиксируется и характеризует электронную плотность. Рентгенограммы (</a:t>
            </a:r>
            <a:r>
              <a:rPr lang="ru-RU" sz="1800" dirty="0" err="1"/>
              <a:t>лауграммы</a:t>
            </a:r>
            <a:r>
              <a:rPr lang="ru-RU" sz="1800" dirty="0" smtClean="0"/>
              <a:t>) </a:t>
            </a:r>
            <a:r>
              <a:rPr lang="ru-RU" sz="1800" dirty="0"/>
              <a:t>таких тел содержат несколько размытых дифракционных колец, интенсивность которых быстро падает с увеличением  q. По  ширине, форме и интенсивности этих колец можно делать заключения об особенностях  ближнего порядка в той или иной конкретной жидкой или аморфной структуре</a:t>
            </a:r>
            <a:r>
              <a:rPr lang="ru-RU" sz="1800" dirty="0" smtClean="0"/>
              <a:t>. </a:t>
            </a:r>
            <a:endParaRPr lang="ru-RU" sz="1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8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Дифракционные методы. </a:t>
            </a:r>
            <a:r>
              <a:rPr lang="ru-RU" sz="2800" dirty="0" smtClean="0"/>
              <a:t>Рентгеновское </a:t>
            </a:r>
            <a:r>
              <a:rPr lang="ru-RU" sz="2800" dirty="0"/>
              <a:t>рассеивание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01166" y="1106205"/>
            <a:ext cx="8496944" cy="421246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Рентгеноструктурный </a:t>
            </a:r>
            <a:r>
              <a:rPr lang="ru-RU" sz="1800" dirty="0"/>
              <a:t>метод нашел широкое применение для анализа структуры различных </a:t>
            </a:r>
            <a:r>
              <a:rPr lang="ru-RU" sz="1800" dirty="0" smtClean="0"/>
              <a:t>НДС: </a:t>
            </a:r>
            <a:r>
              <a:rPr lang="ru-RU" sz="1800" dirty="0" err="1"/>
              <a:t>парафино</a:t>
            </a:r>
            <a:r>
              <a:rPr lang="ru-RU" sz="1800" dirty="0"/>
              <a:t>- и </a:t>
            </a:r>
            <a:r>
              <a:rPr lang="ru-RU" sz="1800" dirty="0" err="1"/>
              <a:t>асфальтеносодержащих</a:t>
            </a:r>
            <a:r>
              <a:rPr lang="ru-RU" sz="1800" dirty="0"/>
              <a:t> дисперсий, масел, битумов и углеродных материалов</a:t>
            </a:r>
            <a:r>
              <a:rPr lang="ru-RU" sz="1800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/>
              <a:t>Метод рентгеноструктурного анализа свойственны и серьёзные ограничения. Для проведения полного рентгеноструктурного анализа необходимо, чтобы вещество хорошо кристаллизовалось и давало достаточно устойчивые кристаллы. Иногда необходимо проводить исследование при высоких или низких температурах.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ru-RU" sz="1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21" y="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96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3484</TotalTime>
  <Words>2714</Words>
  <Application>Microsoft Office PowerPoint</Application>
  <PresentationFormat>Экран (16:9)</PresentationFormat>
  <Paragraphs>262</Paragraphs>
  <Slides>39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Аспект</vt:lpstr>
      <vt:lpstr>Picture</vt:lpstr>
      <vt:lpstr>Физико-химия  нефтяных дисперсных систем (часть 1)</vt:lpstr>
      <vt:lpstr>Соотношение размеров</vt:lpstr>
      <vt:lpstr>Методы исследования размеров дисперсной фазы НДС в зависимости от её размеров</vt:lpstr>
      <vt:lpstr>Методы определения размеров частиц дисперсной фазы НДС</vt:lpstr>
      <vt:lpstr>Методы определения размеров дисперсных частиц НДС</vt:lpstr>
      <vt:lpstr>Дифракционные методы. Электронная микроскопия </vt:lpstr>
      <vt:lpstr>Дифракционные методы. Электронная микроскопия </vt:lpstr>
      <vt:lpstr>Дифракционные методы. Рентгеновское рассеивание</vt:lpstr>
      <vt:lpstr>Дифракционные методы. Рентгеновское рассеивание</vt:lpstr>
      <vt:lpstr>Седиментационные методы</vt:lpstr>
      <vt:lpstr>Седиментационные методы</vt:lpstr>
      <vt:lpstr>Кондуктометрический метод</vt:lpstr>
      <vt:lpstr>Гель-проникающая хроматография</vt:lpstr>
      <vt:lpstr>Распределение по размерам частиц компонентов остатков разных нефтей по данным гель-проникающей хроматографии </vt:lpstr>
      <vt:lpstr>Турбидиметрия.  Измерение оптической плотности</vt:lpstr>
      <vt:lpstr>Турбидиметрия. Измерение оптической плотности</vt:lpstr>
      <vt:lpstr>Фотокорреляционная  лазерная спектроскопия</vt:lpstr>
      <vt:lpstr>Фотокорреляционная  лазерная спектроскопия</vt:lpstr>
      <vt:lpstr>ЯМР-спектроскопия</vt:lpstr>
      <vt:lpstr>ЭПР-спектроскопия</vt:lpstr>
      <vt:lpstr>ЭПР-спектроскопия</vt:lpstr>
      <vt:lpstr>Косвенные методы определения дисперсности НДС</vt:lpstr>
      <vt:lpstr>Косвенные методы определения дисперсности НДС</vt:lpstr>
      <vt:lpstr>Оценка экстремального состояния НДС</vt:lpstr>
      <vt:lpstr>Поверхностные и объёмные свойства НДС и методы их исследования</vt:lpstr>
      <vt:lpstr>Координационные числа нефтяных фракций и фракций смолы на поверхности и в объёме (температура 20С)</vt:lpstr>
      <vt:lpstr>Устойчивость НДС</vt:lpstr>
      <vt:lpstr>Устойчивость НДС</vt:lpstr>
      <vt:lpstr>Устойчивость НДС</vt:lpstr>
      <vt:lpstr>Физико-химическая механика НДС</vt:lpstr>
      <vt:lpstr>Реологические модели поведения НДС</vt:lpstr>
      <vt:lpstr>Реологические модели поведения НДС</vt:lpstr>
      <vt:lpstr>Случаи вязкого и вязкопластичного поведения тел</vt:lpstr>
      <vt:lpstr>Вязкое течение. Теория Эйринга - Френкеля</vt:lpstr>
      <vt:lpstr>Вязкопластичное течение. Теория Бингама-Шведова</vt:lpstr>
      <vt:lpstr>Вязкопластичное течение</vt:lpstr>
      <vt:lpstr>Обобщённая форма реологической кривой</vt:lpstr>
      <vt:lpstr>Благодарю за внимание</vt:lpstr>
      <vt:lpstr>Кафедра «Химическая технология переработки нефти и газа»  Астраханского государственного технического университета  Электронная почта и телефон:   E-mail: n.pivovarova@astu.ru,htng.ru    Тел.: +7(8512)61-42-50 +7(917)190-74-85.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 «Химическая технология переработки нефти и газа»</dc:title>
  <dc:creator>MuCephei</dc:creator>
  <cp:lastModifiedBy>Nadezhda Pivovarova</cp:lastModifiedBy>
  <cp:revision>179</cp:revision>
  <cp:lastPrinted>2023-11-10T12:36:03Z</cp:lastPrinted>
  <dcterms:created xsi:type="dcterms:W3CDTF">2021-03-21T12:18:40Z</dcterms:created>
  <dcterms:modified xsi:type="dcterms:W3CDTF">2026-03-15T16:27:54Z</dcterms:modified>
</cp:coreProperties>
</file>