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8"/>
  </p:notesMasterIdLst>
  <p:handoutMasterIdLst>
    <p:handoutMasterId r:id="rId39"/>
  </p:handoutMasterIdLst>
  <p:sldIdLst>
    <p:sldId id="256" r:id="rId2"/>
    <p:sldId id="469" r:id="rId3"/>
    <p:sldId id="470" r:id="rId4"/>
    <p:sldId id="471" r:id="rId5"/>
    <p:sldId id="472" r:id="rId6"/>
    <p:sldId id="473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502" r:id="rId15"/>
    <p:sldId id="482" r:id="rId16"/>
    <p:sldId id="483" r:id="rId17"/>
    <p:sldId id="484" r:id="rId18"/>
    <p:sldId id="485" r:id="rId19"/>
    <p:sldId id="486" r:id="rId20"/>
    <p:sldId id="488" r:id="rId21"/>
    <p:sldId id="489" r:id="rId22"/>
    <p:sldId id="503" r:id="rId23"/>
    <p:sldId id="490" r:id="rId24"/>
    <p:sldId id="491" r:id="rId25"/>
    <p:sldId id="492" r:id="rId26"/>
    <p:sldId id="493" r:id="rId27"/>
    <p:sldId id="494" r:id="rId28"/>
    <p:sldId id="495" r:id="rId29"/>
    <p:sldId id="496" r:id="rId30"/>
    <p:sldId id="497" r:id="rId31"/>
    <p:sldId id="498" r:id="rId32"/>
    <p:sldId id="499" r:id="rId33"/>
    <p:sldId id="500" r:id="rId34"/>
    <p:sldId id="501" r:id="rId35"/>
    <p:sldId id="465" r:id="rId36"/>
    <p:sldId id="320" r:id="rId37"/>
  </p:sldIdLst>
  <p:sldSz cx="9144000" cy="5143500" type="screen16x9"/>
  <p:notesSz cx="6858000" cy="9947275"/>
  <p:defaultTextStyle>
    <a:defPPr>
      <a:defRPr lang="en-US"/>
    </a:defPPr>
    <a:lvl1pPr marL="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 autoAdjust="0"/>
  </p:normalViewPr>
  <p:slideViewPr>
    <p:cSldViewPr snapToGrid="0">
      <p:cViewPr>
        <p:scale>
          <a:sx n="98" d="100"/>
          <a:sy n="98" d="100"/>
        </p:scale>
        <p:origin x="-1920" y="-8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5.png"/><Relationship Id="rId1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2119BC27-2B3C-41CB-AD11-BF3FAC8F9E9E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C47EE76-9C8F-4E84-9BFF-7ED859115A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181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B2AB585C-744B-4D7A-B3AB-2EAF21A8114B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69710184-71FD-4948-B5A1-ABCB1733EB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7295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1"/>
            <a:ext cx="5825202" cy="1234727"/>
          </a:xfrm>
        </p:spPr>
        <p:txBody>
          <a:bodyPr anchor="b">
            <a:noAutofit/>
          </a:bodyPr>
          <a:lstStyle>
            <a:lvl1pPr algn="r">
              <a:defRPr sz="41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67B96-6466-4C28-B4B9-15BC1EFE26BF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8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5E91-B5A7-44D4-87A9-276529E7CE15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56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2AD74-7C80-4C7B-B497-444843B36D87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825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2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5AE18-2E51-4F3D-8162-BB48A0C21E3A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6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42F0-001C-4806-B340-C2E78108C55A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6737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4F0-3D92-4717-A385-D6A77AF37935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76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A8C7-913B-4B0F-9F58-9B5A98CA160C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41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457201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457201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42A4-CD31-43D1-A22E-D5D0F024EF60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58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7097-C342-4686-B996-D7A46BE53E49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6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B836A-E577-45BB-A82A-4010506FDBD7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7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1620443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3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3AF9-71D8-4869-8011-01ACDCCC5F3D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19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1620738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0" y="2052935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8" y="1620738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9" y="2052935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0224-F4B9-46E5-9512-C0DDB1E1A5C4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8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D7273-77DF-450B-9FE1-03F1715C926C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3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ECBC-33EE-4BDE-A533-6D60E724354B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7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4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3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788" indent="0">
              <a:buNone/>
              <a:defRPr sz="1100"/>
            </a:lvl2pPr>
            <a:lvl3pPr marL="685578" indent="0">
              <a:buNone/>
              <a:defRPr sz="900"/>
            </a:lvl3pPr>
            <a:lvl4pPr marL="1028366" indent="0">
              <a:buNone/>
              <a:defRPr sz="800"/>
            </a:lvl4pPr>
            <a:lvl5pPr marL="1371154" indent="0">
              <a:buNone/>
              <a:defRPr sz="800"/>
            </a:lvl5pPr>
            <a:lvl6pPr marL="1713944" indent="0">
              <a:buNone/>
              <a:defRPr sz="800"/>
            </a:lvl6pPr>
            <a:lvl7pPr marL="2056732" indent="0">
              <a:buNone/>
              <a:defRPr sz="800"/>
            </a:lvl7pPr>
            <a:lvl8pPr marL="2399520" indent="0">
              <a:buNone/>
              <a:defRPr sz="800"/>
            </a:lvl8pPr>
            <a:lvl9pPr marL="274230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B773-5FF7-47EB-9DA2-2F01FE0AF302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09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3600451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1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2" indent="0">
              <a:buNone/>
              <a:defRPr sz="1200"/>
            </a:lvl2pPr>
            <a:lvl3pPr marL="685783" indent="0">
              <a:buNone/>
              <a:defRPr sz="1200"/>
            </a:lvl3pPr>
            <a:lvl4pPr marL="1028675" indent="0">
              <a:buNone/>
              <a:defRPr sz="1200"/>
            </a:lvl4pPr>
            <a:lvl5pPr marL="1371566" indent="0">
              <a:buNone/>
              <a:defRPr sz="1200"/>
            </a:lvl5pPr>
            <a:lvl6pPr marL="1714457" indent="0">
              <a:buNone/>
              <a:defRPr sz="1200"/>
            </a:lvl6pPr>
            <a:lvl7pPr marL="2057348" indent="0">
              <a:buNone/>
              <a:defRPr sz="1200"/>
            </a:lvl7pPr>
            <a:lvl8pPr marL="2400240" indent="0">
              <a:buNone/>
              <a:defRPr sz="1200"/>
            </a:lvl8pPr>
            <a:lvl9pPr marL="2743132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C736-C033-40DF-BEAC-2E71B807FEE8}" type="datetime1">
              <a:rPr lang="ru-RU" smtClean="0"/>
              <a:pPr/>
              <a:t>14.05.2026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68579" tIns="34289" rIns="68579" bIns="34289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3"/>
            <a:ext cx="6447501" cy="2910580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3"/>
            <a:ext cx="68395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3442-F458-482B-A264-F035EF6027C4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3"/>
            <a:ext cx="4723209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4531023"/>
            <a:ext cx="51250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6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342892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68" indent="-25716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0.emf"/><Relationship Id="rId11" Type="http://schemas.openxmlformats.org/officeDocument/2006/relationships/image" Target="../media/image31.wmf"/><Relationship Id="rId5" Type="http://schemas.openxmlformats.org/officeDocument/2006/relationships/oleObject" Target="../embeddings/Microsoft_Excel_97-2003_Worksheet1.xls"/><Relationship Id="rId10" Type="http://schemas.openxmlformats.org/officeDocument/2006/relationships/oleObject" Target="../embeddings/oleObject34.bin"/><Relationship Id="rId4" Type="http://schemas.openxmlformats.org/officeDocument/2006/relationships/image" Target="../media/image33.png"/><Relationship Id="rId9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506" y="2089828"/>
            <a:ext cx="7289800" cy="1234727"/>
          </a:xfrm>
        </p:spPr>
        <p:txBody>
          <a:bodyPr/>
          <a:lstStyle/>
          <a:p>
            <a:pPr algn="ctr"/>
            <a:r>
              <a:rPr lang="ru-RU" sz="3200" dirty="0"/>
              <a:t>Физико-химия </a:t>
            </a:r>
            <a:br>
              <a:rPr lang="ru-RU" sz="3200" dirty="0"/>
            </a:br>
            <a:r>
              <a:rPr lang="ru-RU" sz="3200" dirty="0"/>
              <a:t>нефтяных дисперсных систем</a:t>
            </a:r>
            <a:br>
              <a:rPr lang="ru-RU" sz="3200" dirty="0"/>
            </a:br>
            <a:r>
              <a:rPr lang="ru-RU" sz="3200" dirty="0"/>
              <a:t>(часть </a:t>
            </a:r>
            <a:r>
              <a:rPr lang="ru-RU" sz="3200" dirty="0" smtClean="0"/>
              <a:t>3_1)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446" y="3660932"/>
            <a:ext cx="7658636" cy="9110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Кафедра «</a:t>
            </a:r>
            <a:r>
              <a:rPr lang="ru-RU" sz="2000" dirty="0">
                <a:solidFill>
                  <a:srgbClr val="0070C0"/>
                </a:solidFill>
              </a:rPr>
              <a:t>Химическая технология переработки нефти и газа» 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Проф., д.т.н., Пивоварова Н.А.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Астраханский государственный технически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88" y="268942"/>
            <a:ext cx="6113847" cy="117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604384"/>
            <a:ext cx="891778" cy="93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82" y="298926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1800784"/>
            <a:ext cx="906408" cy="90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35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349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«жидкость-жидкость»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43558"/>
            <a:ext cx="8496944" cy="38884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900" dirty="0"/>
              <a:t>Устойчивость водонефтяных эмульсий определяется величиной межфазного натяжения, которая зависит от фракционного и химического состава жидкости и присутствия </a:t>
            </a:r>
            <a:r>
              <a:rPr lang="ru-RU" sz="1900" dirty="0" err="1"/>
              <a:t>нативных</a:t>
            </a:r>
            <a:r>
              <a:rPr lang="ru-RU" sz="1900" dirty="0"/>
              <a:t> (природных) и технологических ПАВ.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900" dirty="0"/>
              <a:t>Нативные ПАВ – органические молекулы, содержащие функциональные группы и длинные алкильные цепи. Технологические ПАВ применяются в большом разнообразии для интенсификации притока скважин, </a:t>
            </a:r>
            <a:r>
              <a:rPr lang="ru-RU" sz="1900" dirty="0" err="1"/>
              <a:t>гелирующих</a:t>
            </a:r>
            <a:r>
              <a:rPr lang="ru-RU" sz="1900" dirty="0"/>
              <a:t> составов при </a:t>
            </a:r>
            <a:r>
              <a:rPr lang="ru-RU" sz="1900" dirty="0" err="1"/>
              <a:t>гидроразрыве</a:t>
            </a:r>
            <a:r>
              <a:rPr lang="ru-RU" sz="1900" dirty="0"/>
              <a:t> пласта, подавлении коррозии, предотвращении образования АСПО. 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900" dirty="0"/>
              <a:t>Наиболее распространёнными ПАВ, применяемые при добыче нефти и газа являются </a:t>
            </a:r>
            <a:r>
              <a:rPr lang="ru-RU" sz="1900" dirty="0" err="1"/>
              <a:t>мицеллярные</a:t>
            </a:r>
            <a:r>
              <a:rPr lang="ru-RU" sz="1900" dirty="0"/>
              <a:t> растворы, кислотные и щелочные составы. Устойчивость    и дисперсность нефтяных эмульсий зависит от рН водной среды: при значениях рН ниже 4 и выше 10 происходит образование высокодисперсных эмульсий.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549754"/>
              </p:ext>
            </p:extLst>
          </p:nvPr>
        </p:nvGraphicFramePr>
        <p:xfrm>
          <a:off x="8112868" y="0"/>
          <a:ext cx="102002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1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868" y="0"/>
                        <a:ext cx="102002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10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354" y="126460"/>
            <a:ext cx="6447501" cy="990600"/>
          </a:xfrm>
        </p:spPr>
        <p:txBody>
          <a:bodyPr/>
          <a:lstStyle/>
          <a:p>
            <a:r>
              <a:rPr lang="ru-RU" dirty="0" smtClean="0"/>
              <a:t>Сложная структурная единица водонефтяной эмульсии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56141" y="1098493"/>
            <a:ext cx="5223253" cy="37804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/>
              <a:t>1- глобула воды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2 – бронирующий слой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3 – дисперсионная среда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4 – сложные структурные единицы: ассоциаты асфальтенов/ твёрдых парафинов/ механических примесей.</a:t>
            </a:r>
          </a:p>
          <a:p>
            <a:pPr>
              <a:spcBef>
                <a:spcPts val="0"/>
              </a:spcBef>
            </a:pPr>
            <a:endParaRPr lang="ru-RU" sz="1800" dirty="0" smtClean="0"/>
          </a:p>
          <a:p>
            <a:pPr>
              <a:spcBef>
                <a:spcPts val="0"/>
              </a:spcBef>
            </a:pPr>
            <a:r>
              <a:rPr lang="ru-RU" sz="1800" dirty="0" smtClean="0"/>
              <a:t>Бронирующий слой представляет собой совокупность природных эмульгаторов, которые находясь в ассоциированном состоянии, в свою очередь окружены адсорбционными слоями из смол, полициклических гетероатомных соединений и т.п.</a:t>
            </a:r>
            <a:endParaRPr lang="ru-RU" sz="1800" dirty="0"/>
          </a:p>
        </p:txBody>
      </p:sp>
      <p:pic>
        <p:nvPicPr>
          <p:cNvPr id="23040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42" y="1113588"/>
            <a:ext cx="3106421" cy="316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729903"/>
              </p:ext>
            </p:extLst>
          </p:nvPr>
        </p:nvGraphicFramePr>
        <p:xfrm>
          <a:off x="8200416" y="0"/>
          <a:ext cx="932471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5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416" y="0"/>
                        <a:ext cx="932471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736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29568"/>
          </a:xfrm>
        </p:spPr>
        <p:txBody>
          <a:bodyPr>
            <a:normAutofit/>
          </a:bodyPr>
          <a:lstStyle/>
          <a:p>
            <a:r>
              <a:rPr lang="ru-RU" dirty="0" smtClean="0"/>
              <a:t>Устойчивость водонефтяных эмульсий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206796" y="877026"/>
            <a:ext cx="8208912" cy="4266474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/>
              <a:t>Прочность бронирующего слоя объясняется установлением ММВ зарядного типа между диполями воды на поверхностями глобул и функциональными группами органических соединений, содержащихся в нефтяном сырье.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/>
              <a:t>Последние исследования показывают, что существует конкурирующий механизм образования брони. Он заключается в возникновении ММВ на основе спиновых взаимодействий между асфальто-смолистыми веществами, обладающими выраженным парамагнетизмом и нерастворимыми солями жёсткости воды, находящимися в ней в дисперсном состоянии.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/>
              <a:t>Стабилизаторы нефтяных эмульсий условно могут быть разделены на следующие три типа:</a:t>
            </a:r>
          </a:p>
          <a:p>
            <a:pPr indent="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/>
              <a:t> Смолисто-асфальтеновые (С+А)/П </a:t>
            </a:r>
            <a:r>
              <a:rPr lang="ru-RU" sz="1800" dirty="0" smtClean="0">
                <a:sym typeface="Symbol"/>
              </a:rPr>
              <a:t> 1</a:t>
            </a:r>
          </a:p>
          <a:p>
            <a:pPr indent="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ym typeface="Symbol"/>
              </a:rPr>
              <a:t> Парафиновые                    (С+А)/П  1</a:t>
            </a:r>
          </a:p>
          <a:p>
            <a:pPr indent="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ym typeface="Symbol"/>
              </a:rPr>
              <a:t> Смешанные                     (</a:t>
            </a:r>
            <a:r>
              <a:rPr lang="ru-RU" sz="1800" dirty="0">
                <a:sym typeface="Symbol"/>
              </a:rPr>
              <a:t>С+А)/</a:t>
            </a:r>
            <a:r>
              <a:rPr lang="ru-RU" sz="1800" dirty="0" smtClean="0">
                <a:sym typeface="Symbol"/>
              </a:rPr>
              <a:t>П  1,0 (0,8 - 1,2)</a:t>
            </a:r>
          </a:p>
          <a:p>
            <a:pPr marL="0" indent="457200">
              <a:spcBef>
                <a:spcPts val="0"/>
              </a:spcBef>
              <a:buNone/>
            </a:pPr>
            <a:endParaRPr lang="ru-RU" sz="18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820360"/>
              </p:ext>
            </p:extLst>
          </p:nvPr>
        </p:nvGraphicFramePr>
        <p:xfrm>
          <a:off x="8142050" y="0"/>
          <a:ext cx="99083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9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2050" y="0"/>
                        <a:ext cx="990837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71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8834" y="186522"/>
            <a:ext cx="7467600" cy="529568"/>
          </a:xfrm>
        </p:spPr>
        <p:txBody>
          <a:bodyPr>
            <a:normAutofit/>
          </a:bodyPr>
          <a:lstStyle/>
          <a:p>
            <a:r>
              <a:rPr lang="ru-RU" dirty="0" smtClean="0"/>
              <a:t>Устойчивость водонефтяных эмульсий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964" y="711657"/>
            <a:ext cx="8205731" cy="3724157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ym typeface="Symbol"/>
              </a:rPr>
              <a:t>При </a:t>
            </a:r>
            <a:r>
              <a:rPr lang="ru-RU" sz="2000" dirty="0">
                <a:sym typeface="Symbol"/>
              </a:rPr>
              <a:t>введении в эмульсию определённого типа вещества (деэмульгатора), способствующего образованию эмульсии противоположного типа, происходит расслоение </a:t>
            </a:r>
            <a:r>
              <a:rPr lang="ru-RU" sz="2000" dirty="0" smtClean="0">
                <a:sym typeface="Symbol"/>
              </a:rPr>
              <a:t>эмульсии за счёт адсорбционного вытеснения эмульгаторов из сольватного (бронирующего) слоя или химического взаимодействия с компонентами слоя.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ym typeface="Symbol"/>
              </a:rPr>
              <a:t>Это приводит к снижению дисперсности эмульсии, увеличению размера глобул воды за счёт коалесценции до критического размера и разделению водной и нефтяной фаз. Для </a:t>
            </a:r>
            <a:r>
              <a:rPr lang="ru-RU" sz="2000" dirty="0">
                <a:sym typeface="Symbol"/>
              </a:rPr>
              <a:t>этого используют </a:t>
            </a:r>
            <a:r>
              <a:rPr lang="ru-RU" sz="2000" dirty="0" smtClean="0">
                <a:sym typeface="Symbol"/>
              </a:rPr>
              <a:t>коллоидные </a:t>
            </a:r>
            <a:r>
              <a:rPr lang="ru-RU" sz="2000" dirty="0" err="1" smtClean="0">
                <a:sym typeface="Symbol"/>
              </a:rPr>
              <a:t>ионогенные</a:t>
            </a:r>
            <a:r>
              <a:rPr lang="ru-RU" sz="2000" dirty="0" smtClean="0">
                <a:sym typeface="Symbol"/>
              </a:rPr>
              <a:t> </a:t>
            </a:r>
            <a:r>
              <a:rPr lang="ru-RU" sz="2000" dirty="0">
                <a:sym typeface="Symbol"/>
              </a:rPr>
              <a:t>и </a:t>
            </a:r>
            <a:r>
              <a:rPr lang="ru-RU" sz="2000" dirty="0" err="1">
                <a:sym typeface="Symbol"/>
              </a:rPr>
              <a:t>неиногенные</a:t>
            </a:r>
            <a:r>
              <a:rPr lang="ru-RU" sz="2000" dirty="0">
                <a:sym typeface="Symbol"/>
              </a:rPr>
              <a:t> </a:t>
            </a:r>
            <a:r>
              <a:rPr lang="ru-RU" sz="2000" dirty="0" err="1" smtClean="0">
                <a:sym typeface="Symbol"/>
              </a:rPr>
              <a:t>деэмульгаторы</a:t>
            </a:r>
            <a:r>
              <a:rPr lang="ru-RU" sz="2000" dirty="0" smtClean="0">
                <a:sym typeface="Symbol"/>
              </a:rPr>
              <a:t> (наиболее распространены).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/>
              <a:t>В качестве таковых соединений наиболь­шее применение нашли органические кислоты, </a:t>
            </a:r>
            <a:r>
              <a:rPr lang="ru-RU" sz="2000" dirty="0" smtClean="0"/>
              <a:t>оксиды, спирты</a:t>
            </a:r>
            <a:r>
              <a:rPr lang="ru-RU" sz="2000" dirty="0"/>
              <a:t>, фенолы, слож­ные эфиры, амины и амиды кислот.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sym typeface="Symbol"/>
            </a:endParaRPr>
          </a:p>
          <a:p>
            <a:pPr marL="0" indent="457200">
              <a:spcBef>
                <a:spcPts val="0"/>
              </a:spcBef>
              <a:buNone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420846" y="4485363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935918"/>
              </p:ext>
            </p:extLst>
          </p:nvPr>
        </p:nvGraphicFramePr>
        <p:xfrm>
          <a:off x="8151778" y="0"/>
          <a:ext cx="98110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3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778" y="0"/>
                        <a:ext cx="98110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47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29568"/>
          </a:xfrm>
        </p:spPr>
        <p:txBody>
          <a:bodyPr>
            <a:normAutofit/>
          </a:bodyPr>
          <a:lstStyle/>
          <a:p>
            <a:r>
              <a:rPr lang="ru-RU" dirty="0" smtClean="0"/>
              <a:t>Устойчивость водонефтяных эмульсий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237878" y="993758"/>
            <a:ext cx="7874990" cy="3354506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/>
              <a:t>Неионогенные </a:t>
            </a:r>
            <a:r>
              <a:rPr lang="ru-RU" sz="2000" dirty="0"/>
              <a:t>ПАВ в водных растворах не распадаются на ионы. Их получают присо­единением окиси </a:t>
            </a:r>
            <a:r>
              <a:rPr lang="ru-RU" sz="2000" dirty="0" err="1"/>
              <a:t>алкилена</a:t>
            </a:r>
            <a:r>
              <a:rPr lang="ru-RU" sz="2000" dirty="0"/>
              <a:t> (этилена или пропилена) к органическим соединениям с подвижным атомом водорода, то есть содержащим функциональные группы, такие как карбоксильная, гидроксильная, </a:t>
            </a:r>
            <a:r>
              <a:rPr lang="ru-RU" sz="2000" dirty="0" err="1"/>
              <a:t>аминная</a:t>
            </a:r>
            <a:r>
              <a:rPr lang="ru-RU" sz="2000" dirty="0"/>
              <a:t>, амидная и др. В качестве таковых соединений наиболь­шее применение нашли органические кислоты, спирты, фенолы, слож­ные эфиры, амины и амиды </a:t>
            </a:r>
            <a:r>
              <a:rPr lang="ru-RU" sz="2000" dirty="0" smtClean="0"/>
              <a:t>кислот.</a:t>
            </a:r>
            <a:endParaRPr lang="ru-RU" sz="2000" dirty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ym typeface="Symbol"/>
              </a:rPr>
              <a:t>Состав деэмульгатора «Геркулес-1603»: </a:t>
            </a:r>
            <a:r>
              <a:rPr lang="ru-RU" sz="2000" dirty="0" smtClean="0"/>
              <a:t>раствор </a:t>
            </a:r>
            <a:r>
              <a:rPr lang="ru-RU" sz="2000" dirty="0"/>
              <a:t>смеси </a:t>
            </a:r>
            <a:r>
              <a:rPr lang="ru-RU" sz="2000" dirty="0" err="1"/>
              <a:t>оксиалкилированных</a:t>
            </a:r>
            <a:r>
              <a:rPr lang="ru-RU" sz="2000" dirty="0"/>
              <a:t> фенолформальдегидных смол и сополимеров окиси этилена и окиси пропилена в ароматическом </a:t>
            </a:r>
            <a:r>
              <a:rPr lang="ru-RU" sz="2000" dirty="0" smtClean="0"/>
              <a:t>растворителе. </a:t>
            </a:r>
            <a:endParaRPr lang="ru-RU" sz="2000" dirty="0"/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sym typeface="Symbol"/>
            </a:endParaRPr>
          </a:p>
          <a:p>
            <a:pPr marL="0" indent="457200">
              <a:spcBef>
                <a:spcPts val="0"/>
              </a:spcBef>
              <a:buNone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640398"/>
              </p:ext>
            </p:extLst>
          </p:nvPr>
        </p:nvGraphicFramePr>
        <p:xfrm>
          <a:off x="8151778" y="0"/>
          <a:ext cx="98110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7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778" y="0"/>
                        <a:ext cx="98110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24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121" y="612844"/>
            <a:ext cx="4478548" cy="437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Устойчивость водонефтяных эмульсий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2329" y="1258517"/>
            <a:ext cx="4042792" cy="34290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/>
              <a:t>Зависимость удельного расхода деэмульгатора от температуры деэмульсации при разрушении промысловых водонефтяных эмульсий, стабилизированных природными стабилизаторами: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1 – асфальтены;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2 – асфальтены с </a:t>
            </a:r>
            <a:r>
              <a:rPr lang="ru-RU" sz="1800" dirty="0" err="1" smtClean="0"/>
              <a:t>мехпримесями</a:t>
            </a:r>
            <a:r>
              <a:rPr lang="ru-RU" sz="1800" dirty="0" smtClean="0"/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3 – парафины;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smtClean="0"/>
              <a:t>4 -  парафины </a:t>
            </a:r>
            <a:r>
              <a:rPr lang="ru-RU" sz="1800" dirty="0"/>
              <a:t>с </a:t>
            </a:r>
            <a:r>
              <a:rPr lang="ru-RU" sz="1800" dirty="0" err="1"/>
              <a:t>мехпримесями</a:t>
            </a:r>
            <a:r>
              <a:rPr lang="ru-RU" sz="1800" dirty="0"/>
              <a:t>;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640398"/>
              </p:ext>
            </p:extLst>
          </p:nvPr>
        </p:nvGraphicFramePr>
        <p:xfrm>
          <a:off x="8151813" y="0"/>
          <a:ext cx="9810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9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0"/>
                        <a:ext cx="9810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34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989618"/>
              </p:ext>
            </p:extLst>
          </p:nvPr>
        </p:nvGraphicFramePr>
        <p:xfrm>
          <a:off x="8161506" y="0"/>
          <a:ext cx="97138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1506" y="0"/>
                        <a:ext cx="97138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7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жидкость-жидкость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585271"/>
            <a:ext cx="8820472" cy="4353948"/>
          </a:xfrm>
        </p:spPr>
        <p:txBody>
          <a:bodyPr>
            <a:noAutofit/>
          </a:bodyPr>
          <a:lstStyle/>
          <a:p>
            <a:pPr marL="216000" indent="274320">
              <a:spcBef>
                <a:spcPts val="0"/>
              </a:spcBef>
            </a:pPr>
            <a:r>
              <a:rPr lang="ru-RU" sz="1800" dirty="0"/>
              <a:t>В зависимости от типа эмульсии («вода в нефти» или «нефть в воде»), за счет разницы в плотностях между дисперсной фазой и дисперсной средой возникает движение дисперсной фазы, приводящее к разрушению эмульсии. Скорость движения фазы </a:t>
            </a:r>
            <a:r>
              <a:rPr lang="ru-RU" sz="1800" dirty="0" smtClean="0"/>
              <a:t>(</a:t>
            </a:r>
            <a:r>
              <a:rPr lang="en-US" sz="1800" dirty="0" smtClean="0"/>
              <a:t>W</a:t>
            </a:r>
            <a:r>
              <a:rPr lang="ru-RU" sz="1800" dirty="0" smtClean="0"/>
              <a:t>, м/с) описывается </a:t>
            </a:r>
            <a:r>
              <a:rPr lang="ru-RU" sz="1800" dirty="0"/>
              <a:t>уравнением Стокса: </a:t>
            </a:r>
            <a:endParaRPr lang="ru-RU" sz="1800" dirty="0" smtClean="0"/>
          </a:p>
          <a:p>
            <a:pPr marL="216000" indent="274320">
              <a:spcBef>
                <a:spcPts val="0"/>
              </a:spcBef>
            </a:pPr>
            <a:endParaRPr lang="ru-RU" sz="1800" dirty="0" smtClean="0"/>
          </a:p>
          <a:p>
            <a:pPr marL="216000" indent="274320">
              <a:spcBef>
                <a:spcPts val="0"/>
              </a:spcBef>
            </a:pPr>
            <a:endParaRPr lang="ru-RU" sz="1800" dirty="0"/>
          </a:p>
          <a:p>
            <a:pPr marL="216000" indent="274320">
              <a:spcBef>
                <a:spcPts val="0"/>
              </a:spcBef>
            </a:pPr>
            <a:r>
              <a:rPr lang="ru-RU" sz="1800" dirty="0" smtClean="0"/>
              <a:t>где</a:t>
            </a:r>
            <a:r>
              <a:rPr lang="ru-RU" sz="1800" dirty="0"/>
              <a:t>: 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ф</a:t>
            </a:r>
            <a:r>
              <a:rPr lang="ru-RU" sz="1800" b="1" dirty="0"/>
              <a:t> и 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с</a:t>
            </a:r>
            <a:r>
              <a:rPr lang="ru-RU" sz="1800" b="1" dirty="0"/>
              <a:t> </a:t>
            </a:r>
            <a:r>
              <a:rPr lang="ru-RU" sz="1800" dirty="0"/>
              <a:t>- плотности дисперсной фазы и </a:t>
            </a:r>
            <a:r>
              <a:rPr lang="ru-RU" sz="1800" dirty="0" smtClean="0"/>
              <a:t>дисперсионной </a:t>
            </a:r>
            <a:r>
              <a:rPr lang="ru-RU" sz="1800" dirty="0"/>
              <a:t>среды, кг/м</a:t>
            </a:r>
            <a:r>
              <a:rPr lang="ru-RU" sz="1800" baseline="30000" dirty="0"/>
              <a:t>3</a:t>
            </a:r>
            <a:r>
              <a:rPr lang="ru-RU" sz="1800" dirty="0"/>
              <a:t>; </a:t>
            </a:r>
            <a:endParaRPr lang="ru-RU" sz="1800" dirty="0" smtClean="0"/>
          </a:p>
          <a:p>
            <a:pPr marL="216000" indent="274320">
              <a:spcBef>
                <a:spcPts val="0"/>
              </a:spcBef>
            </a:pPr>
            <a:r>
              <a:rPr lang="ru-RU" sz="1800" b="1" dirty="0" smtClean="0"/>
              <a:t>η</a:t>
            </a:r>
            <a:r>
              <a:rPr lang="ru-RU" sz="1800" dirty="0" smtClean="0"/>
              <a:t>- </a:t>
            </a:r>
            <a:r>
              <a:rPr lang="ru-RU" sz="1800" dirty="0"/>
              <a:t>динамическая вязкость дисперсной среды </a:t>
            </a:r>
            <a:r>
              <a:rPr lang="ru-RU" sz="1800" dirty="0" smtClean="0"/>
              <a:t>П*с; </a:t>
            </a:r>
          </a:p>
          <a:p>
            <a:pPr marL="216000" indent="274320">
              <a:spcBef>
                <a:spcPts val="0"/>
              </a:spcBef>
            </a:pPr>
            <a:r>
              <a:rPr lang="ru-RU" sz="1800" b="1" dirty="0" smtClean="0"/>
              <a:t>r</a:t>
            </a:r>
            <a:r>
              <a:rPr lang="ru-RU" sz="1800" dirty="0" smtClean="0"/>
              <a:t> </a:t>
            </a:r>
            <a:r>
              <a:rPr lang="ru-RU" sz="1800" dirty="0"/>
              <a:t>- приведенный радиус </a:t>
            </a:r>
            <a:r>
              <a:rPr lang="ru-RU" sz="1800" dirty="0" smtClean="0"/>
              <a:t>частиц дисперсной </a:t>
            </a:r>
            <a:r>
              <a:rPr lang="ru-RU" sz="1800" dirty="0"/>
              <a:t>фазы (частицы), </a:t>
            </a:r>
            <a:r>
              <a:rPr lang="ru-RU" sz="1800" dirty="0" smtClean="0"/>
              <a:t>нм</a:t>
            </a:r>
            <a:r>
              <a:rPr lang="ru-RU" sz="1800" dirty="0"/>
              <a:t>. </a:t>
            </a:r>
            <a:endParaRPr lang="ru-RU" sz="1800" dirty="0" smtClean="0"/>
          </a:p>
          <a:p>
            <a:pPr marL="216000" indent="0">
              <a:spcBef>
                <a:spcPts val="0"/>
              </a:spcBef>
              <a:buNone/>
            </a:pPr>
            <a:r>
              <a:rPr lang="ru-RU" sz="1800" dirty="0" smtClean="0"/>
              <a:t>     Разность </a:t>
            </a:r>
            <a:r>
              <a:rPr lang="ru-RU" sz="1800" dirty="0"/>
              <a:t>(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ф</a:t>
            </a:r>
            <a:r>
              <a:rPr lang="ru-RU" sz="1800" b="1" dirty="0"/>
              <a:t> - 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c</a:t>
            </a:r>
            <a:r>
              <a:rPr lang="ru-RU" sz="1800" dirty="0"/>
              <a:t>) является движущей силой процесса разложения НДС (эмульсии). Чем больше эта разность, тем быстрее разрушается НДС. </a:t>
            </a:r>
            <a:endParaRPr lang="ru-RU" sz="1800" dirty="0" smtClean="0"/>
          </a:p>
          <a:p>
            <a:pPr marL="216000" indent="0">
              <a:spcBef>
                <a:spcPts val="0"/>
              </a:spcBef>
              <a:buNone/>
            </a:pPr>
            <a:r>
              <a:rPr lang="ru-RU" sz="1800" dirty="0" smtClean="0"/>
              <a:t>Если (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ф</a:t>
            </a:r>
            <a:r>
              <a:rPr lang="ru-RU" sz="1800" b="1" dirty="0"/>
              <a:t> - 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c</a:t>
            </a:r>
            <a:r>
              <a:rPr lang="ru-RU" sz="1800" dirty="0" smtClean="0"/>
              <a:t>)&gt;</a:t>
            </a:r>
            <a:r>
              <a:rPr lang="ru-RU" sz="1800" dirty="0"/>
              <a:t>0 то, происходит оседание частиц за счет сил тяготения. </a:t>
            </a:r>
            <a:endParaRPr lang="ru-RU" sz="1800" dirty="0" smtClean="0"/>
          </a:p>
          <a:p>
            <a:pPr marL="216000" indent="0">
              <a:spcBef>
                <a:spcPts val="0"/>
              </a:spcBef>
              <a:buNone/>
            </a:pPr>
            <a:r>
              <a:rPr lang="ru-RU" sz="1800" dirty="0" smtClean="0"/>
              <a:t>Если (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ф</a:t>
            </a:r>
            <a:r>
              <a:rPr lang="ru-RU" sz="1800" b="1" dirty="0"/>
              <a:t> - </a:t>
            </a:r>
            <a:r>
              <a:rPr lang="ru-RU" sz="1800" b="1" dirty="0" err="1"/>
              <a:t>q</a:t>
            </a:r>
            <a:r>
              <a:rPr lang="ru-RU" sz="1800" b="1" baseline="-25000" dirty="0" err="1"/>
              <a:t>c</a:t>
            </a:r>
            <a:r>
              <a:rPr lang="ru-RU" sz="1800" dirty="0" smtClean="0"/>
              <a:t>)</a:t>
            </a:r>
            <a:r>
              <a:rPr lang="ru-RU" sz="1800" dirty="0" smtClean="0">
                <a:sym typeface="Symbol"/>
              </a:rPr>
              <a:t>0</a:t>
            </a:r>
            <a:r>
              <a:rPr lang="ru-RU" sz="1800" dirty="0" smtClean="0"/>
              <a:t>, то </a:t>
            </a:r>
            <a:r>
              <a:rPr lang="ru-RU" sz="1800" dirty="0"/>
              <a:t>происходит всплывание частиц за счет сил </a:t>
            </a:r>
            <a:r>
              <a:rPr lang="ru-RU" sz="1800" dirty="0" smtClean="0"/>
              <a:t>вытеснения.</a:t>
            </a:r>
          </a:p>
          <a:p>
            <a:pPr marL="216000" indent="0">
              <a:spcBef>
                <a:spcPts val="0"/>
              </a:spcBef>
              <a:buNone/>
            </a:pPr>
            <a:r>
              <a:rPr lang="ru-RU" sz="1800" dirty="0" smtClean="0"/>
              <a:t>    Под </a:t>
            </a:r>
            <a:r>
              <a:rPr lang="ru-RU" sz="1800" dirty="0"/>
              <a:t>действием этой движущей силы частицы дисперсной фазы движутся вверх или вниз. При этом они сталкиваются друг с другом, что </a:t>
            </a:r>
            <a:r>
              <a:rPr lang="ru-RU" sz="1800" dirty="0" smtClean="0"/>
              <a:t>приводит </a:t>
            </a:r>
            <a:r>
              <a:rPr lang="ru-RU" sz="1800" dirty="0"/>
              <a:t>к слиянию частиц и образованию крупных капель, т.е. </a:t>
            </a:r>
            <a:r>
              <a:rPr lang="ru-RU" sz="1800" dirty="0" smtClean="0"/>
              <a:t>коалесценции.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31" y="1760706"/>
            <a:ext cx="3949165" cy="41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79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Фазовые переходы </a:t>
            </a:r>
            <a:r>
              <a:rPr lang="en-US" dirty="0" smtClean="0"/>
              <a:t>II</a:t>
            </a:r>
            <a:r>
              <a:rPr lang="ru-RU" dirty="0" smtClean="0"/>
              <a:t> рода в НДС растворимость компонентов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51570"/>
            <a:ext cx="7859216" cy="406591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При критических параметрах растворителя растворимость компонентов становится неограниченной и образуется однородный раствор.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В системах, состоящих из двух ограниченно смешивающихся компонентов, возможно существование верхней и нижней </a:t>
            </a:r>
            <a:r>
              <a:rPr lang="ru-RU" sz="2000" b="1" dirty="0" smtClean="0"/>
              <a:t>критических температур растворения </a:t>
            </a:r>
            <a:r>
              <a:rPr lang="ru-RU" sz="2000" dirty="0" smtClean="0"/>
              <a:t>(КТР). Соответственно различают системы с верней КТР и с нижней КТР, а также с двумя критическими температурами и замкнутой областью существования двухфазных систем.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Для систем с верней КТР межфазное натяжение падает с тостом температуры, а для систем с нижней КТР наблюдается увеличение межфазного натяжения выше температуры расслоения системы на две фазы.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895515"/>
              </p:ext>
            </p:extLst>
          </p:nvPr>
        </p:nvGraphicFramePr>
        <p:xfrm>
          <a:off x="8083684" y="0"/>
          <a:ext cx="104920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3684" y="0"/>
                        <a:ext cx="104920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183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Критическая температура растворения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021153"/>
              </p:ext>
            </p:extLst>
          </p:nvPr>
        </p:nvGraphicFramePr>
        <p:xfrm>
          <a:off x="8073956" y="0"/>
          <a:ext cx="1058931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3956" y="0"/>
                        <a:ext cx="1058931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573528"/>
            <a:ext cx="9036496" cy="4428492"/>
          </a:xfrm>
        </p:spPr>
        <p:txBody>
          <a:bodyPr>
            <a:noAutofit/>
          </a:bodyPr>
          <a:lstStyle/>
          <a:p>
            <a:pPr marL="216000">
              <a:spcBef>
                <a:spcPts val="0"/>
              </a:spcBef>
            </a:pPr>
            <a:r>
              <a:rPr lang="ru-RU" sz="1900" dirty="0" smtClean="0"/>
              <a:t>Растворители: фенол, фурфурол, </a:t>
            </a:r>
            <a:r>
              <a:rPr lang="en-US" sz="1900" dirty="0" smtClean="0"/>
              <a:t>N-</a:t>
            </a:r>
            <a:r>
              <a:rPr lang="ru-RU" sz="1900" dirty="0" err="1" smtClean="0"/>
              <a:t>метилпирролидон</a:t>
            </a:r>
            <a:r>
              <a:rPr lang="ru-RU" sz="1900" dirty="0" smtClean="0"/>
              <a:t>. При каждом соотношении (кратности) растворителя и нефтяной фракции существует температура, выше которой (при верхней КТР) система становится однофазной. Внутри критической кривой сосуществуют две фазы, одна из которых представляет собой </a:t>
            </a:r>
            <a:r>
              <a:rPr lang="ru-RU" sz="1900" dirty="0" err="1" smtClean="0"/>
              <a:t>рафинатную</a:t>
            </a:r>
            <a:r>
              <a:rPr lang="ru-RU" sz="1900" dirty="0" smtClean="0"/>
              <a:t> фазу (раствор желательных компонентов в растворителе), а другая – экстрактная фаза (раствор удаляемых компонентов в растворителе). Вне кривой находится область полной растворимости.</a:t>
            </a:r>
          </a:p>
          <a:p>
            <a:pPr>
              <a:spcBef>
                <a:spcPts val="0"/>
              </a:spcBef>
            </a:pPr>
            <a:r>
              <a:rPr lang="ru-RU" sz="1900" dirty="0" smtClean="0"/>
              <a:t>При дальнейшем повышении температуры происходит переход от сосуществования фаз данного состава к полному растворению через стадию образования </a:t>
            </a:r>
            <a:r>
              <a:rPr lang="ru-RU" sz="1900" dirty="0" err="1" smtClean="0"/>
              <a:t>микроэмульсии</a:t>
            </a:r>
            <a:r>
              <a:rPr lang="ru-RU" sz="1900" dirty="0" smtClean="0"/>
              <a:t>, с размером капелек порядка десятка нанометров </a:t>
            </a:r>
            <a:r>
              <a:rPr lang="ru-RU" sz="1900" dirty="0" err="1" smtClean="0"/>
              <a:t>термодинамически</a:t>
            </a:r>
            <a:r>
              <a:rPr lang="ru-RU" sz="1900" dirty="0" smtClean="0"/>
              <a:t> и кинетически устойчивыми. Разрушение их технологическими приёмами представляет неразрешимую задачу. </a:t>
            </a:r>
          </a:p>
          <a:p>
            <a:pPr>
              <a:spcBef>
                <a:spcPts val="0"/>
              </a:spcBef>
            </a:pPr>
            <a:r>
              <a:rPr lang="ru-RU" sz="1900" dirty="0" smtClean="0"/>
              <a:t>Поэтому разделение на </a:t>
            </a:r>
            <a:r>
              <a:rPr lang="ru-RU" sz="1900" dirty="0" err="1" smtClean="0"/>
              <a:t>рафинатный</a:t>
            </a:r>
            <a:r>
              <a:rPr lang="ru-RU" sz="1900" dirty="0" smtClean="0"/>
              <a:t> и экстрактный растворы осуществляется ниже КТР на 10 - 15</a:t>
            </a:r>
            <a:r>
              <a:rPr lang="ru-RU" sz="1900" dirty="0" smtClean="0">
                <a:latin typeface="Times New Roman"/>
                <a:cs typeface="Times New Roman"/>
              </a:rPr>
              <a:t>°С</a:t>
            </a:r>
            <a:r>
              <a:rPr lang="ru-RU" sz="1900" dirty="0" smtClean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14827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05593"/>
            <a:ext cx="8640960" cy="583574"/>
          </a:xfrm>
        </p:spPr>
        <p:txBody>
          <a:bodyPr>
            <a:noAutofit/>
          </a:bodyPr>
          <a:lstStyle/>
          <a:p>
            <a:r>
              <a:rPr lang="ru-RU" sz="2400" dirty="0" smtClean="0"/>
              <a:t>Критическая температура растворения (КТР). </a:t>
            </a:r>
            <a:br>
              <a:rPr lang="ru-RU" sz="2400" dirty="0" smtClean="0"/>
            </a:br>
            <a:r>
              <a:rPr lang="ru-RU" sz="2400" dirty="0" smtClean="0"/>
              <a:t>Селективная очистка масляных дистиллятов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19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605239"/>
              </p:ext>
            </p:extLst>
          </p:nvPr>
        </p:nvGraphicFramePr>
        <p:xfrm>
          <a:off x="8317148" y="-1724"/>
          <a:ext cx="829083" cy="730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2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7148" y="-1724"/>
                        <a:ext cx="829083" cy="7303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136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8" y="904672"/>
            <a:ext cx="5544616" cy="413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50729" y="1459095"/>
            <a:ext cx="252028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600" dirty="0">
                <a:latin typeface="Times New Roman"/>
                <a:ea typeface="Times New Roman"/>
              </a:rPr>
              <a:t>Зависимость </a:t>
            </a:r>
            <a:r>
              <a:rPr lang="ru-RU" sz="1600" dirty="0" smtClean="0">
                <a:latin typeface="Times New Roman"/>
                <a:ea typeface="Times New Roman"/>
              </a:rPr>
              <a:t>КТР дистиллятного </a:t>
            </a:r>
            <a:r>
              <a:rPr lang="ru-RU" sz="1600" dirty="0">
                <a:latin typeface="Times New Roman"/>
                <a:ea typeface="Times New Roman"/>
              </a:rPr>
              <a:t>и остаточного сырья от массовой  доли  безводного </a:t>
            </a:r>
            <a:r>
              <a:rPr lang="ru-RU" sz="1600" dirty="0" smtClean="0">
                <a:latin typeface="Times New Roman"/>
                <a:ea typeface="Times New Roman"/>
              </a:rPr>
              <a:t>           </a:t>
            </a:r>
          </a:p>
          <a:p>
            <a:pPr>
              <a:lnSpc>
                <a:spcPct val="115000"/>
              </a:lnSpc>
            </a:pPr>
            <a:r>
              <a:rPr lang="en-US" sz="1600" dirty="0" smtClean="0">
                <a:latin typeface="Times New Roman"/>
                <a:ea typeface="Times New Roman"/>
              </a:rPr>
              <a:t>N</a:t>
            </a:r>
            <a:r>
              <a:rPr lang="ru-RU" sz="1600" dirty="0" smtClean="0">
                <a:latin typeface="Times New Roman"/>
                <a:ea typeface="Times New Roman"/>
              </a:rPr>
              <a:t>-</a:t>
            </a:r>
            <a:r>
              <a:rPr lang="ru-RU" sz="1600" dirty="0" err="1" smtClean="0">
                <a:latin typeface="Times New Roman"/>
                <a:ea typeface="Times New Roman"/>
              </a:rPr>
              <a:t>метилпирролидона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668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29568"/>
          </a:xfrm>
        </p:spPr>
        <p:txBody>
          <a:bodyPr/>
          <a:lstStyle/>
          <a:p>
            <a:r>
              <a:rPr lang="ru-RU" dirty="0" smtClean="0"/>
              <a:t>Механизм фазовых переходов </a:t>
            </a:r>
            <a:r>
              <a:rPr lang="en-US" dirty="0" smtClean="0"/>
              <a:t>I </a:t>
            </a:r>
            <a:r>
              <a:rPr lang="ru-RU" dirty="0" smtClean="0"/>
              <a:t>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98967" y="805655"/>
            <a:ext cx="8496944" cy="40504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200" dirty="0" smtClean="0"/>
              <a:t>Реальный</a:t>
            </a:r>
            <a:r>
              <a:rPr lang="ru-RU" sz="2000" dirty="0" smtClean="0"/>
              <a:t> процесс фазообразования в нефтяных системах протекает по гетерогенному механизму и включает три основные стадии: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 smtClean="0"/>
              <a:t>1. Образование зародышей, имеющих докритические размеры, которые возникают вследствие флуктуаций и могут растворяться в исходной фазе;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 smtClean="0"/>
              <a:t>2. Формирование метастабильных зародышей критических размеров, для которых равновероятны процессы исчезновения и дальнейшего роста. На этой стадии играют важную роль гетерогенные включения;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 smtClean="0"/>
              <a:t>3. Самопроизвольный рост критических зародышей, приводящий к завершению фазового перехода и полному развитию новой фазы.</a:t>
            </a:r>
          </a:p>
          <a:p>
            <a:pPr>
              <a:lnSpc>
                <a:spcPct val="120000"/>
              </a:lnSpc>
            </a:pPr>
            <a:endParaRPr lang="ru-RU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517068"/>
              </p:ext>
            </p:extLst>
          </p:nvPr>
        </p:nvGraphicFramePr>
        <p:xfrm>
          <a:off x="8044774" y="86916"/>
          <a:ext cx="923014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4774" y="86916"/>
                        <a:ext cx="923014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12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492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Сернокислотное </a:t>
            </a:r>
            <a:r>
              <a:rPr lang="ru-RU" dirty="0" err="1" smtClean="0"/>
              <a:t>алкилирование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Фазовый переход </a:t>
            </a:r>
            <a:r>
              <a:rPr lang="en-US" dirty="0" smtClean="0"/>
              <a:t>II</a:t>
            </a:r>
            <a:r>
              <a:rPr lang="ru-RU" dirty="0" smtClean="0"/>
              <a:t> 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20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1886729"/>
              </p:ext>
            </p:extLst>
          </p:nvPr>
        </p:nvGraphicFramePr>
        <p:xfrm>
          <a:off x="8161506" y="0"/>
          <a:ext cx="97138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1506" y="0"/>
                        <a:ext cx="97138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5038"/>
            <a:ext cx="7992888" cy="39629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/>
              <a:t>Сернокислотное </a:t>
            </a:r>
            <a:r>
              <a:rPr lang="ru-RU" sz="2000" dirty="0" err="1"/>
              <a:t>алкилирование</a:t>
            </a:r>
            <a:r>
              <a:rPr lang="ru-RU" sz="2000" dirty="0"/>
              <a:t> представляет собой классический случай протекания химического превращения на границе раздела жидких фаз в прямой эмульсии углеводородов в серной кислоте с изменением состава взаимодействующих фаз. </a:t>
            </a:r>
            <a:endParaRPr lang="ru-RU" sz="2000" dirty="0" smtClean="0"/>
          </a:p>
          <a:p>
            <a:pPr>
              <a:spcBef>
                <a:spcPts val="0"/>
              </a:spcBef>
            </a:pPr>
            <a:r>
              <a:rPr lang="ru-RU" sz="2000" dirty="0" smtClean="0"/>
              <a:t>Необходимым </a:t>
            </a:r>
            <a:r>
              <a:rPr lang="ru-RU" sz="2000" dirty="0"/>
              <a:t>является предупреждение образования стойких эмульсий и отделение образующейся жидкой углеводородной фазы (</a:t>
            </a:r>
            <a:r>
              <a:rPr lang="ru-RU" sz="2000" dirty="0" err="1"/>
              <a:t>алкилата</a:t>
            </a:r>
            <a:r>
              <a:rPr lang="ru-RU" sz="2000" dirty="0"/>
              <a:t>) от отработанной серной кислоты с продуктами полимеризации и окисления. 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Целенаправленное регулирование дисперсного строения, состава и свойств межфазных слоёв в реакционной системе достигается путём применения ПАВ, что существенно влияет на технологические показатели данного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36256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/>
          <a:lstStyle/>
          <a:p>
            <a:r>
              <a:rPr lang="ru-RU" dirty="0" smtClean="0"/>
              <a:t>Сернокислотное </a:t>
            </a:r>
            <a:r>
              <a:rPr lang="ru-RU" dirty="0" err="1" smtClean="0"/>
              <a:t>алкилирование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21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089887"/>
              </p:ext>
            </p:extLst>
          </p:nvPr>
        </p:nvGraphicFramePr>
        <p:xfrm>
          <a:off x="8142050" y="0"/>
          <a:ext cx="99083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2050" y="0"/>
                        <a:ext cx="990837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173216"/>
            <a:ext cx="8054502" cy="3408512"/>
          </a:xfrm>
        </p:spPr>
        <p:txBody>
          <a:bodyPr>
            <a:noAutofit/>
          </a:bodyPr>
          <a:lstStyle/>
          <a:p>
            <a:pPr marL="216000" indent="360000">
              <a:spcBef>
                <a:spcPts val="0"/>
              </a:spcBef>
            </a:pPr>
            <a:r>
              <a:rPr lang="ru-RU" sz="2000" dirty="0" smtClean="0"/>
              <a:t>Известно</a:t>
            </a:r>
            <a:r>
              <a:rPr lang="ru-RU" sz="2000" dirty="0"/>
              <a:t>, что сернокислотное </a:t>
            </a:r>
            <a:r>
              <a:rPr lang="ru-RU" sz="2000" dirty="0" err="1"/>
              <a:t>алкилирование</a:t>
            </a:r>
            <a:r>
              <a:rPr lang="ru-RU" sz="2000" dirty="0"/>
              <a:t> </a:t>
            </a:r>
            <a:r>
              <a:rPr lang="ru-RU" sz="2000" dirty="0" err="1"/>
              <a:t>изоалканов</a:t>
            </a:r>
            <a:r>
              <a:rPr lang="ru-RU" sz="2000" dirty="0"/>
              <a:t> олефинами протекает по известному </a:t>
            </a:r>
            <a:r>
              <a:rPr lang="ru-RU" sz="2000" dirty="0" err="1"/>
              <a:t>карбоний</a:t>
            </a:r>
            <a:r>
              <a:rPr lang="ru-RU" sz="2000" dirty="0"/>
              <a:t>-ионному механизму </a:t>
            </a:r>
            <a:r>
              <a:rPr lang="ru-RU" sz="2000" dirty="0" err="1"/>
              <a:t>Штерлинга</a:t>
            </a:r>
            <a:r>
              <a:rPr lang="ru-RU" sz="2000" dirty="0"/>
              <a:t>. В связи с этим существуют следующие версии коллоидно-химического механизма действия ПАВ в этом процессе</a:t>
            </a:r>
            <a:r>
              <a:rPr lang="ru-RU" sz="2000" dirty="0" smtClean="0"/>
              <a:t>: </a:t>
            </a:r>
          </a:p>
          <a:p>
            <a:pPr marL="216000" indent="360000">
              <a:spcBef>
                <a:spcPts val="0"/>
              </a:spcBef>
            </a:pPr>
            <a:r>
              <a:rPr lang="ru-RU" sz="2000" b="1" dirty="0" smtClean="0"/>
              <a:t>кинетическая</a:t>
            </a:r>
            <a:r>
              <a:rPr lang="ru-RU" sz="2000" dirty="0" smtClean="0"/>
              <a:t> </a:t>
            </a:r>
            <a:r>
              <a:rPr lang="ru-RU" sz="2000" i="1" dirty="0" smtClean="0"/>
              <a:t>- </a:t>
            </a:r>
            <a:r>
              <a:rPr lang="ru-RU" sz="2000" dirty="0"/>
              <a:t>образование конечных продуктов протекает на границе раздела фаз и введение ПАВ снижает стабильность возникающих </a:t>
            </a:r>
            <a:r>
              <a:rPr lang="ru-RU" sz="2000" dirty="0" err="1"/>
              <a:t>карбкатионов</a:t>
            </a:r>
            <a:r>
              <a:rPr lang="ru-RU" sz="2000" dirty="0"/>
              <a:t>, что ведет к более быстрым превращениям </a:t>
            </a:r>
            <a:r>
              <a:rPr lang="ru-RU" sz="2000" dirty="0" err="1"/>
              <a:t>карбкатионов</a:t>
            </a:r>
            <a:r>
              <a:rPr lang="ru-RU" sz="2000" dirty="0"/>
              <a:t> и снижает вероятность протекания побочных реакций. 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3989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/>
          <a:lstStyle/>
          <a:p>
            <a:r>
              <a:rPr lang="ru-RU" dirty="0" smtClean="0"/>
              <a:t>Сернокислотное </a:t>
            </a:r>
            <a:r>
              <a:rPr lang="ru-RU" dirty="0" err="1" smtClean="0"/>
              <a:t>алкилирование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22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438001"/>
              </p:ext>
            </p:extLst>
          </p:nvPr>
        </p:nvGraphicFramePr>
        <p:xfrm>
          <a:off x="8210144" y="0"/>
          <a:ext cx="92274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1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0144" y="0"/>
                        <a:ext cx="92274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04281" y="1056484"/>
            <a:ext cx="7889132" cy="3418240"/>
          </a:xfrm>
        </p:spPr>
        <p:txBody>
          <a:bodyPr>
            <a:noAutofit/>
          </a:bodyPr>
          <a:lstStyle/>
          <a:p>
            <a:pPr marL="216000" indent="360000">
              <a:spcBef>
                <a:spcPts val="0"/>
              </a:spcBef>
            </a:pPr>
            <a:r>
              <a:rPr lang="ru-RU" sz="2000" b="1" dirty="0" smtClean="0"/>
              <a:t>дисперсионная</a:t>
            </a:r>
            <a:r>
              <a:rPr lang="ru-RU" sz="2000" dirty="0" smtClean="0"/>
              <a:t> </a:t>
            </a:r>
            <a:r>
              <a:rPr lang="ru-RU" sz="2000" i="1" dirty="0" smtClean="0"/>
              <a:t>- </a:t>
            </a:r>
            <a:r>
              <a:rPr lang="ru-RU" sz="2000" dirty="0"/>
              <a:t>рост дисперсности и развитие межфазной поверхности эмульсии в присутствии ПАВ увеличивает скорость и селективность сернокислотного алкилирования</a:t>
            </a:r>
            <a:r>
              <a:rPr lang="ru-RU" sz="2000" dirty="0" smtClean="0"/>
              <a:t>;</a:t>
            </a:r>
          </a:p>
          <a:p>
            <a:pPr marL="216000" indent="360000">
              <a:spcBef>
                <a:spcPts val="0"/>
              </a:spcBef>
            </a:pPr>
            <a:r>
              <a:rPr lang="ru-RU" sz="2000" b="1" dirty="0" err="1" smtClean="0"/>
              <a:t>мицелообразующая</a:t>
            </a:r>
            <a:r>
              <a:rPr lang="ru-RU" sz="2000" dirty="0" smtClean="0"/>
              <a:t> – ПАВ образуют мицеллы в </a:t>
            </a:r>
            <a:r>
              <a:rPr lang="ru-RU" sz="2000" dirty="0"/>
              <a:t>серной кислоте</a:t>
            </a:r>
            <a:r>
              <a:rPr lang="ru-RU" sz="2000" i="1" dirty="0"/>
              <a:t>. </a:t>
            </a:r>
            <a:r>
              <a:rPr lang="ru-RU" sz="2000" dirty="0"/>
              <a:t>Одним из следствий этого является </a:t>
            </a:r>
            <a:r>
              <a:rPr lang="ru-RU" sz="2000" dirty="0" err="1"/>
              <a:t>солюбизация</a:t>
            </a:r>
            <a:r>
              <a:rPr lang="ru-RU" sz="2000" dirty="0"/>
              <a:t> углеводородов, которое может быть причиной увеличения </a:t>
            </a:r>
            <a:r>
              <a:rPr lang="ru-RU" sz="2000" dirty="0" smtClean="0"/>
              <a:t>взаимодействия </a:t>
            </a:r>
            <a:r>
              <a:rPr lang="ru-RU" sz="2000" dirty="0" err="1" smtClean="0"/>
              <a:t>алканов</a:t>
            </a:r>
            <a:r>
              <a:rPr lang="ru-RU" sz="2000" dirty="0" smtClean="0"/>
              <a:t>, </a:t>
            </a:r>
            <a:r>
              <a:rPr lang="ru-RU" sz="2000" dirty="0" err="1" smtClean="0"/>
              <a:t>изоаканов</a:t>
            </a:r>
            <a:r>
              <a:rPr lang="ru-RU" sz="2000" dirty="0" smtClean="0"/>
              <a:t> и олефинов с образования конечных изомеров.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48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114"/>
            <a:ext cx="7584949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Термические процессы. Фазовый переход </a:t>
            </a:r>
            <a:r>
              <a:rPr lang="en-US" dirty="0" smtClean="0"/>
              <a:t>II</a:t>
            </a:r>
            <a:r>
              <a:rPr lang="ru-RU" dirty="0" smtClean="0"/>
              <a:t> 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23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272240"/>
              </p:ext>
            </p:extLst>
          </p:nvPr>
        </p:nvGraphicFramePr>
        <p:xfrm>
          <a:off x="8151778" y="0"/>
          <a:ext cx="98110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778" y="0"/>
                        <a:ext cx="98110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89552"/>
            <a:ext cx="8640960" cy="3962976"/>
          </a:xfrm>
        </p:spPr>
        <p:txBody>
          <a:bodyPr>
            <a:noAutofit/>
          </a:bodyPr>
          <a:lstStyle/>
          <a:p>
            <a:pPr marL="216000">
              <a:spcBef>
                <a:spcPts val="0"/>
              </a:spcBef>
            </a:pPr>
            <a:r>
              <a:rPr lang="ru-RU" sz="2000" dirty="0" smtClean="0"/>
              <a:t>К термическим процессам относятся: термический крекинг, пиролиз, висбрекинг, коксование, </a:t>
            </a:r>
            <a:r>
              <a:rPr lang="ru-RU" sz="2000" dirty="0" err="1" smtClean="0"/>
              <a:t>пекование</a:t>
            </a:r>
            <a:r>
              <a:rPr lang="ru-RU" sz="2000" dirty="0" smtClean="0"/>
              <a:t>.</a:t>
            </a:r>
          </a:p>
          <a:p>
            <a:pPr marL="216000">
              <a:spcBef>
                <a:spcPts val="0"/>
              </a:spcBef>
            </a:pPr>
            <a:r>
              <a:rPr lang="ru-RU" sz="2000" dirty="0" smtClean="0"/>
              <a:t>В процессах термолиза углеводороды активно образуют радикалы, которые в дальнейшем ведут к конденсации </a:t>
            </a:r>
            <a:r>
              <a:rPr lang="ru-RU" sz="2000" dirty="0" err="1" smtClean="0"/>
              <a:t>ароматики</a:t>
            </a:r>
            <a:r>
              <a:rPr lang="ru-RU" sz="2000" dirty="0" smtClean="0"/>
              <a:t>.</a:t>
            </a:r>
          </a:p>
          <a:p>
            <a:pPr marL="216000">
              <a:spcBef>
                <a:spcPts val="0"/>
              </a:spcBef>
            </a:pPr>
            <a:r>
              <a:rPr lang="ru-RU" sz="2000" dirty="0" smtClean="0"/>
              <a:t>Протекание процессов деструкции приводит к накоплению в жидкой фазе асфальтенов, </a:t>
            </a:r>
            <a:r>
              <a:rPr lang="ru-RU" sz="2000" dirty="0" err="1" smtClean="0"/>
              <a:t>карбенов</a:t>
            </a:r>
            <a:r>
              <a:rPr lang="ru-RU" sz="2000" dirty="0" smtClean="0"/>
              <a:t> и </a:t>
            </a:r>
            <a:r>
              <a:rPr lang="ru-RU" sz="2000" dirty="0" err="1" smtClean="0"/>
              <a:t>карбоидов</a:t>
            </a:r>
            <a:r>
              <a:rPr lang="ru-RU" sz="2000" dirty="0" smtClean="0"/>
              <a:t>, формирующих структуру коксов и пеков. Содержание этих соединений в зависимости от продолжительности термолиза носит экстремальный характер. Групповой состав сырья оказывает основное влияние на характер экстремальной зависимости изменения концентрации асфальтенов в НДС при </a:t>
            </a:r>
            <a:r>
              <a:rPr lang="ru-RU" sz="2000" dirty="0" err="1" smtClean="0"/>
              <a:t>термополиконденсации</a:t>
            </a:r>
            <a:r>
              <a:rPr lang="ru-RU" sz="2000" dirty="0" smtClean="0"/>
              <a:t>. </a:t>
            </a:r>
          </a:p>
          <a:p>
            <a:pPr marL="216000">
              <a:spcBef>
                <a:spcPts val="0"/>
              </a:spcBef>
            </a:pPr>
            <a:r>
              <a:rPr lang="ru-RU" sz="2000" dirty="0" smtClean="0"/>
              <a:t>На выход и качество продуктов термолиза можно влиять изменением состава сырья, введением добавок и волновыми воздействиями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1246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Термические процессы. висбрекинг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24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825211"/>
              </p:ext>
            </p:extLst>
          </p:nvPr>
        </p:nvGraphicFramePr>
        <p:xfrm>
          <a:off x="8142050" y="0"/>
          <a:ext cx="99083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2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2050" y="0"/>
                        <a:ext cx="990837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3971" y="759361"/>
            <a:ext cx="8386642" cy="4266474"/>
          </a:xfrm>
        </p:spPr>
        <p:txBody>
          <a:bodyPr>
            <a:noAutofit/>
          </a:bodyPr>
          <a:lstStyle/>
          <a:p>
            <a:pPr marL="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 smtClean="0"/>
              <a:t>Процесс предназначен для снижения вязкости гудрона с цель получения котельного топлива. Установлено, что про мере увеличения продолжительности процесса вязкость крекинг-остатка вначале интенсивно снижается, достигает минимума, а затем возрастает. Этот экстремальный характер зависимости от глубины термолиза связан с изменением дисперсного строения гудрона, а также числа и природы </a:t>
            </a:r>
            <a:r>
              <a:rPr lang="ru-RU" sz="1800" dirty="0" err="1" smtClean="0"/>
              <a:t>межчастичных</a:t>
            </a:r>
            <a:r>
              <a:rPr lang="ru-RU" sz="1800" dirty="0" smtClean="0"/>
              <a:t> контактов дисперсной структуры крекинг-остатка. </a:t>
            </a:r>
          </a:p>
          <a:p>
            <a:pPr marL="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 smtClean="0"/>
              <a:t>Минимум вязкости крекинг остатка соответствует уменьшению содержания асфальтенов и окончанию индукционного периода накопления новой дисперсной фазы за счёт химических превращений САВ, обуславливающих дальнейшее повышение крекинг-остатка.</a:t>
            </a:r>
          </a:p>
          <a:p>
            <a:pPr marL="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 smtClean="0"/>
              <a:t>Оптимальное соотношение компонентов нефтяного сырья предопределяет его дисперсную структуру и кинетическую устойчивость в процессе </a:t>
            </a:r>
            <a:r>
              <a:rPr lang="ru-RU" sz="1800" dirty="0" err="1" smtClean="0"/>
              <a:t>термополиконденсации</a:t>
            </a:r>
            <a:r>
              <a:rPr lang="ru-RU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69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378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Термические процессы. висбрекинг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25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228533"/>
              </p:ext>
            </p:extLst>
          </p:nvPr>
        </p:nvGraphicFramePr>
        <p:xfrm>
          <a:off x="8103140" y="0"/>
          <a:ext cx="102974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3140" y="0"/>
                        <a:ext cx="102974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35546"/>
            <a:ext cx="8640960" cy="3962976"/>
          </a:xfrm>
        </p:spPr>
        <p:txBody>
          <a:bodyPr>
            <a:noAutofit/>
          </a:bodyPr>
          <a:lstStyle/>
          <a:p>
            <a:pPr marL="0" indent="3600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</p:txBody>
      </p:sp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23" y="724812"/>
            <a:ext cx="5312925" cy="403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73949" y="996061"/>
            <a:ext cx="34338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Зависимость выхода продуктов висбрекинга от содержания</a:t>
            </a:r>
          </a:p>
          <a:p>
            <a:r>
              <a:rPr lang="ru-RU" dirty="0"/>
              <a:t> добавки гудрона в мазуте и от диаметра частиц дисперсной </a:t>
            </a:r>
            <a:r>
              <a:rPr lang="ru-RU" dirty="0" smtClean="0"/>
              <a:t>фазы</a:t>
            </a:r>
          </a:p>
          <a:p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1 </a:t>
            </a:r>
            <a:r>
              <a:rPr lang="ru-RU" dirty="0"/>
              <a:t>-  диаметр частиц дисперсной фазы, нм; 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’ – усредненный диаметр частиц дисперсной фазы, нм; 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– выход газа, % масс.; 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’ – усредненный выход газа, % масс.; 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– выход бензиновой фракции, % масс.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’ – усредненный выход бензиновой фракции, % масс.;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выход  кокса, % масс.;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’ – усредненный выход  кокса, % масс.; </a:t>
            </a:r>
          </a:p>
        </p:txBody>
      </p:sp>
    </p:spTree>
    <p:extLst>
      <p:ext uri="{BB962C8B-B14F-4D97-AF65-F5344CB8AC3E}">
        <p14:creationId xmlns:p14="http://schemas.microsoft.com/office/powerpoint/2010/main" val="380378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/>
          <a:lstStyle/>
          <a:p>
            <a:r>
              <a:rPr lang="ru-RU" dirty="0" smtClean="0"/>
              <a:t>Замедленное коксование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26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801587"/>
              </p:ext>
            </p:extLst>
          </p:nvPr>
        </p:nvGraphicFramePr>
        <p:xfrm>
          <a:off x="8151778" y="0"/>
          <a:ext cx="98110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778" y="0"/>
                        <a:ext cx="98110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0874" y="628542"/>
            <a:ext cx="8640960" cy="4158462"/>
          </a:xfrm>
        </p:spPr>
        <p:txBody>
          <a:bodyPr>
            <a:noAutofit/>
          </a:bodyPr>
          <a:lstStyle/>
          <a:p>
            <a:pPr indent="36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Сырьём для установок замедленного коксования и получения пеков часто являются смеси нефтяных остатков различного происхождения, соотношение которых обычно не регулируется, но влияет на выход и качество продуктов этих процессов. </a:t>
            </a:r>
          </a:p>
          <a:p>
            <a:pPr indent="36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Это влияние не подчиняется правилу аддитивности и проявляется в </a:t>
            </a:r>
            <a:r>
              <a:rPr lang="ru-RU" sz="1800" dirty="0" err="1" smtClean="0"/>
              <a:t>полиэкстремальном</a:t>
            </a:r>
            <a:r>
              <a:rPr lang="ru-RU" sz="1800" dirty="0" smtClean="0"/>
              <a:t> характере зависимости свойств при нормальных условиях, которые коррелируют с данными термолиза компаундированного сырья. Оптимальное соотношение компонентов сырья предопределяет его дисперсную структуру и кинетическую устойчивость в процессе </a:t>
            </a:r>
            <a:r>
              <a:rPr lang="ru-RU" sz="1800" dirty="0" err="1" smtClean="0"/>
              <a:t>термополиконденсации</a:t>
            </a:r>
            <a:r>
              <a:rPr lang="ru-RU" sz="1800" dirty="0" smtClean="0"/>
              <a:t>. </a:t>
            </a:r>
          </a:p>
          <a:p>
            <a:pPr indent="360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Наиболее диспергированному состояние сырья соответствует более совершенная микроструктура кокса. Повышенный выход менее совершенного кокса наблюдается при пиролизе композиционного сырья, характеризующегося меньшей устойчивостью к расслоению.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52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/>
          <a:lstStyle/>
          <a:p>
            <a:r>
              <a:rPr lang="ru-RU" dirty="0" smtClean="0"/>
              <a:t>Замедленное коксование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362948"/>
              </p:ext>
            </p:extLst>
          </p:nvPr>
        </p:nvGraphicFramePr>
        <p:xfrm>
          <a:off x="8103140" y="0"/>
          <a:ext cx="1008936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3140" y="0"/>
                        <a:ext cx="1008936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0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81555" y="-118324"/>
            <a:ext cx="3153805" cy="550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515967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Зависимость выхода кокса  </a:t>
            </a:r>
            <a:r>
              <a:rPr lang="ru-RU" b="1" i="1" dirty="0"/>
              <a:t>В</a:t>
            </a:r>
            <a:r>
              <a:rPr lang="ru-RU" dirty="0"/>
              <a:t> от фактора устойчивости </a:t>
            </a:r>
            <a:r>
              <a:rPr lang="ru-RU" b="1" i="1" dirty="0"/>
              <a:t>Ф</a:t>
            </a:r>
            <a:r>
              <a:rPr lang="ru-RU" b="1" i="1" baseline="-25000" dirty="0"/>
              <a:t>у</a:t>
            </a:r>
            <a:r>
              <a:rPr lang="ru-RU" dirty="0"/>
              <a:t> и от концентрации   </a:t>
            </a:r>
            <a:r>
              <a:rPr lang="ru-RU" b="1" i="1" dirty="0"/>
              <a:t>С</a:t>
            </a:r>
            <a:r>
              <a:rPr lang="ru-RU" dirty="0"/>
              <a:t> фракции зелёного масла в смоле пиролиза</a:t>
            </a:r>
          </a:p>
        </p:txBody>
      </p:sp>
    </p:spTree>
    <p:extLst>
      <p:ext uri="{BB962C8B-B14F-4D97-AF65-F5344CB8AC3E}">
        <p14:creationId xmlns:p14="http://schemas.microsoft.com/office/powerpoint/2010/main" val="29902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83574"/>
          </a:xfrm>
        </p:spPr>
        <p:txBody>
          <a:bodyPr/>
          <a:lstStyle/>
          <a:p>
            <a:r>
              <a:rPr lang="ru-RU" dirty="0" smtClean="0"/>
              <a:t>Замедленное коксование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416340"/>
              </p:ext>
            </p:extLst>
          </p:nvPr>
        </p:nvGraphicFramePr>
        <p:xfrm>
          <a:off x="8171234" y="0"/>
          <a:ext cx="972766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1234" y="0"/>
                        <a:ext cx="972766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4353948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Изменение размеров частиц первичных кристаллитов </a:t>
            </a:r>
            <a:r>
              <a:rPr lang="en-US" dirty="0" smtClean="0"/>
              <a:t>D</a:t>
            </a:r>
            <a:r>
              <a:rPr lang="ru-RU" dirty="0" smtClean="0"/>
              <a:t> (1), времени потери пластичности коксующейся массы </a:t>
            </a:r>
            <a:r>
              <a:rPr lang="en-US" dirty="0" smtClean="0"/>
              <a:t> t </a:t>
            </a:r>
            <a:r>
              <a:rPr lang="ru-RU" dirty="0" smtClean="0"/>
              <a:t> (2) и истинной плотности коксов </a:t>
            </a:r>
            <a:r>
              <a:rPr lang="ru-RU" dirty="0"/>
              <a:t>(3</a:t>
            </a:r>
            <a:r>
              <a:rPr lang="ru-RU" dirty="0" smtClean="0"/>
              <a:t>) от содержания дистиллятного крекинг-остатка </a:t>
            </a:r>
            <a:r>
              <a:rPr lang="en-US" dirty="0" smtClean="0"/>
              <a:t>d</a:t>
            </a:r>
            <a:endParaRPr lang="ru-RU" dirty="0"/>
          </a:p>
        </p:txBody>
      </p:sp>
      <p:pic>
        <p:nvPicPr>
          <p:cNvPr id="281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42816" y="-455650"/>
            <a:ext cx="3162224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4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/>
          <a:lstStyle/>
          <a:p>
            <a:r>
              <a:rPr lang="ru-RU" dirty="0" smtClean="0"/>
              <a:t>Каталитический крекинг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282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56307" y="881405"/>
            <a:ext cx="3393068" cy="391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4155506" y="859662"/>
            <a:ext cx="4825075" cy="3834425"/>
          </a:xfrm>
        </p:spPr>
        <p:txBody>
          <a:bodyPr>
            <a:noAutofit/>
          </a:bodyPr>
          <a:lstStyle/>
          <a:p>
            <a:r>
              <a:rPr lang="ru-RU" sz="1600" dirty="0" smtClean="0"/>
              <a:t>Любой каталитический процесс состоит из нескольких стадий диффузии, адсорбции на активных центрах, реакции, десорбции, обратной диффузии молекул продуктов. Лимитирующей может быть любая стадия в зависимости от условий процесса и пористых характеристик катализатора.</a:t>
            </a:r>
          </a:p>
          <a:p>
            <a:r>
              <a:rPr lang="ru-RU" sz="1600" dirty="0" smtClean="0"/>
              <a:t>Схема адсорбции-десорбции ССЕ различного типа на поверхности каталитической поры:</a:t>
            </a:r>
          </a:p>
          <a:p>
            <a:r>
              <a:rPr lang="ru-RU" sz="1600" dirty="0" smtClean="0"/>
              <a:t>1 – поверхность твёрдой стенки поры; </a:t>
            </a:r>
            <a:endParaRPr lang="ru-RU" sz="1600" dirty="0" smtClean="0"/>
          </a:p>
          <a:p>
            <a:r>
              <a:rPr lang="ru-RU" sz="1600" dirty="0" smtClean="0"/>
              <a:t>2 </a:t>
            </a:r>
            <a:r>
              <a:rPr lang="ru-RU" sz="1600" dirty="0" smtClean="0"/>
              <a:t>– межфазный слой; </a:t>
            </a:r>
            <a:endParaRPr lang="ru-RU" sz="1600" dirty="0" smtClean="0"/>
          </a:p>
          <a:p>
            <a:r>
              <a:rPr lang="ru-RU" sz="1600" dirty="0" smtClean="0"/>
              <a:t>3 </a:t>
            </a:r>
            <a:r>
              <a:rPr lang="ru-RU" sz="1600" dirty="0" smtClean="0"/>
              <a:t>– паровая фаза </a:t>
            </a:r>
            <a:r>
              <a:rPr lang="ru-RU" sz="1600" dirty="0" smtClean="0"/>
              <a:t>(</a:t>
            </a:r>
            <a:r>
              <a:rPr lang="ru-RU" sz="1600" dirty="0" smtClean="0">
                <a:sym typeface="Symbol"/>
              </a:rPr>
              <a:t>адсорбция </a:t>
            </a:r>
            <a:r>
              <a:rPr lang="ru-RU" sz="1600" dirty="0" smtClean="0">
                <a:sym typeface="Symbol"/>
              </a:rPr>
              <a:t>ССЕ с конденсированным ядром;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4 - десорбция </a:t>
            </a:r>
            <a:r>
              <a:rPr lang="ru-RU" sz="1600" dirty="0" smtClean="0"/>
              <a:t>ССЕ в виде газовых пузырьков)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904329"/>
              </p:ext>
            </p:extLst>
          </p:nvPr>
        </p:nvGraphicFramePr>
        <p:xfrm>
          <a:off x="8180962" y="0"/>
          <a:ext cx="951926" cy="843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2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0962" y="0"/>
                        <a:ext cx="951926" cy="843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27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517004"/>
              </p:ext>
            </p:extLst>
          </p:nvPr>
        </p:nvGraphicFramePr>
        <p:xfrm>
          <a:off x="7982148" y="0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2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2148" y="0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480"/>
            <a:ext cx="8363272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Стеклование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36687" y="682473"/>
            <a:ext cx="8640960" cy="426647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/>
              <a:t>Охлаждение НДС в естественных и промышленных условиях сопровождается частичным или полным фазообразованием, которое может проходить по типу стеклования или кристаллизации.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b="1" dirty="0"/>
              <a:t>Стеклование</a:t>
            </a:r>
            <a:r>
              <a:rPr lang="ru-RU" sz="2000" dirty="0"/>
              <a:t> – это процесс перехода жидкости по мере переохлаждения в твёрдое с выраженным, но, как правило, не скачкообразным увеличением вязкости системы, связанным с понижением сегментной подвижности, которое можно объяснить уменьшением свободного объема. 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000" dirty="0"/>
              <a:t> Это состояние является метастабильным, неравновесным. В стеклообразном состоянии атомы обладают ближним порядком, то есть вещество в этом состоянии не кристаллическое,  а аморфное. </a:t>
            </a:r>
          </a:p>
        </p:txBody>
      </p:sp>
    </p:spTree>
    <p:extLst>
      <p:ext uri="{BB962C8B-B14F-4D97-AF65-F5344CB8AC3E}">
        <p14:creationId xmlns:p14="http://schemas.microsoft.com/office/powerpoint/2010/main" val="52748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Каталитический крекинг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30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092186"/>
              </p:ext>
            </p:extLst>
          </p:nvPr>
        </p:nvGraphicFramePr>
        <p:xfrm>
          <a:off x="8132322" y="0"/>
          <a:ext cx="100056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2322" y="0"/>
                        <a:ext cx="100056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3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9603" y="833499"/>
            <a:ext cx="325624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365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47414" y="729949"/>
            <a:ext cx="3237777" cy="325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36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50999" y="2929206"/>
            <a:ext cx="417471" cy="252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4299942"/>
            <a:ext cx="87137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Зависимость конверсии </a:t>
            </a:r>
            <a:r>
              <a:rPr lang="ru-RU" sz="1600" b="1" i="1" dirty="0"/>
              <a:t>К</a:t>
            </a:r>
            <a:r>
              <a:rPr lang="ru-RU" sz="1600" dirty="0"/>
              <a:t> вакуумного дистиллята (а), выхода </a:t>
            </a:r>
            <a:r>
              <a:rPr lang="ru-RU" sz="1600" b="1" i="1" dirty="0"/>
              <a:t>В</a:t>
            </a:r>
            <a:r>
              <a:rPr lang="ru-RU" sz="1600" b="1" i="1" baseline="-25000" dirty="0"/>
              <a:t>1</a:t>
            </a:r>
            <a:r>
              <a:rPr lang="ru-RU" sz="1600" dirty="0"/>
              <a:t> бензиновой фракции (б), выхода газа </a:t>
            </a:r>
            <a:r>
              <a:rPr lang="ru-RU" sz="1600" b="1" i="1" dirty="0"/>
              <a:t>В</a:t>
            </a:r>
            <a:r>
              <a:rPr lang="ru-RU" sz="1600" b="1" i="1" baseline="-25000" dirty="0"/>
              <a:t>2</a:t>
            </a:r>
            <a:r>
              <a:rPr lang="ru-RU" sz="1600" dirty="0"/>
              <a:t> и выхода  </a:t>
            </a:r>
            <a:r>
              <a:rPr lang="ru-RU" sz="1600" b="1" i="1" dirty="0"/>
              <a:t>В</a:t>
            </a:r>
            <a:r>
              <a:rPr lang="ru-RU" sz="1600" b="1" i="1" baseline="-25000" dirty="0"/>
              <a:t>3</a:t>
            </a:r>
            <a:r>
              <a:rPr lang="ru-RU" sz="1600" dirty="0"/>
              <a:t> кокса (г) </a:t>
            </a:r>
            <a:r>
              <a:rPr lang="ru-RU" sz="1600" dirty="0" smtClean="0"/>
              <a:t>от </a:t>
            </a:r>
            <a:r>
              <a:rPr lang="ru-RU" sz="1600" dirty="0"/>
              <a:t>содержания </a:t>
            </a:r>
            <a:r>
              <a:rPr lang="ru-RU" sz="1600" b="1" i="1" dirty="0"/>
              <a:t>С</a:t>
            </a:r>
            <a:r>
              <a:rPr lang="ru-RU" sz="1600" dirty="0"/>
              <a:t> </a:t>
            </a:r>
            <a:r>
              <a:rPr lang="ru-RU" sz="1600" dirty="0" err="1"/>
              <a:t>деасфальтизата</a:t>
            </a:r>
            <a:r>
              <a:rPr lang="ru-RU" sz="1600" dirty="0"/>
              <a:t> (катализаторы: </a:t>
            </a:r>
            <a:r>
              <a:rPr lang="ru-RU" sz="1600" dirty="0" smtClean="0"/>
              <a:t>1–</a:t>
            </a:r>
            <a:r>
              <a:rPr lang="en-US" sz="1600" dirty="0" smtClean="0"/>
              <a:t>DA</a:t>
            </a:r>
            <a:r>
              <a:rPr lang="ru-RU" sz="1600" dirty="0"/>
              <a:t>-250; </a:t>
            </a:r>
            <a:r>
              <a:rPr lang="ru-RU" sz="1600" dirty="0" smtClean="0"/>
              <a:t>2- </a:t>
            </a:r>
            <a:r>
              <a:rPr lang="en-US" sz="1600" dirty="0"/>
              <a:t>NOVA</a:t>
            </a:r>
            <a:r>
              <a:rPr lang="ru-RU" sz="1600" dirty="0"/>
              <a:t>-</a:t>
            </a:r>
            <a:r>
              <a:rPr lang="en-US" sz="1600" dirty="0"/>
              <a:t>D</a:t>
            </a:r>
            <a:r>
              <a:rPr lang="ru-RU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75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Каталитический крекинг</a:t>
            </a:r>
            <a:endParaRPr lang="ru-RU" dirty="0"/>
          </a:p>
        </p:txBody>
      </p:sp>
      <p:pic>
        <p:nvPicPr>
          <p:cNvPr id="284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299153" y="-1465993"/>
            <a:ext cx="1944216" cy="73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31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601878"/>
              </p:ext>
            </p:extLst>
          </p:nvPr>
        </p:nvGraphicFramePr>
        <p:xfrm>
          <a:off x="8093412" y="0"/>
          <a:ext cx="10394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0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3412" y="0"/>
                        <a:ext cx="10394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59632" y="3653702"/>
            <a:ext cx="655272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Зависимость </a:t>
            </a:r>
            <a:r>
              <a:rPr lang="ru-RU" sz="1900" dirty="0" smtClean="0"/>
              <a:t>октанового число ОЧ бензиновой фракции от </a:t>
            </a:r>
            <a:r>
              <a:rPr lang="ru-RU" sz="1900" dirty="0"/>
              <a:t>содержания </a:t>
            </a:r>
            <a:r>
              <a:rPr lang="ru-RU" sz="1900" b="1" i="1" dirty="0"/>
              <a:t>С</a:t>
            </a:r>
            <a:r>
              <a:rPr lang="ru-RU" sz="1900" dirty="0"/>
              <a:t> </a:t>
            </a:r>
            <a:r>
              <a:rPr lang="ru-RU" sz="1900" dirty="0" err="1"/>
              <a:t>деасфальтизата</a:t>
            </a:r>
            <a:r>
              <a:rPr lang="ru-RU" sz="1900" dirty="0"/>
              <a:t> </a:t>
            </a:r>
            <a:r>
              <a:rPr lang="ru-RU" sz="1900" dirty="0" smtClean="0"/>
              <a:t>в сырье</a:t>
            </a:r>
          </a:p>
          <a:p>
            <a:r>
              <a:rPr lang="ru-RU" sz="1900" dirty="0" smtClean="0"/>
              <a:t>(</a:t>
            </a:r>
            <a:r>
              <a:rPr lang="ru-RU" sz="1900" dirty="0"/>
              <a:t>катализаторы:  1  – </a:t>
            </a:r>
            <a:r>
              <a:rPr lang="en-US" sz="1900" dirty="0"/>
              <a:t>DA</a:t>
            </a:r>
            <a:r>
              <a:rPr lang="ru-RU" sz="1900" dirty="0"/>
              <a:t>-250; </a:t>
            </a:r>
            <a:r>
              <a:rPr lang="ru-RU" sz="1900" dirty="0" smtClean="0"/>
              <a:t>2 </a:t>
            </a:r>
            <a:r>
              <a:rPr lang="ru-RU" sz="1900" dirty="0"/>
              <a:t>- </a:t>
            </a:r>
            <a:r>
              <a:rPr lang="en-US" sz="1900" dirty="0"/>
              <a:t>NOVA</a:t>
            </a:r>
            <a:r>
              <a:rPr lang="ru-RU" sz="1900" dirty="0"/>
              <a:t>-</a:t>
            </a:r>
            <a:r>
              <a:rPr lang="en-US" sz="1900" dirty="0"/>
              <a:t>D</a:t>
            </a:r>
            <a:r>
              <a:rPr lang="ru-RU" sz="19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696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29568"/>
          </a:xfrm>
        </p:spPr>
        <p:txBody>
          <a:bodyPr/>
          <a:lstStyle/>
          <a:p>
            <a:r>
              <a:rPr lang="ru-RU" dirty="0" smtClean="0"/>
              <a:t>Каталитический крекинг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32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897672"/>
              </p:ext>
            </p:extLst>
          </p:nvPr>
        </p:nvGraphicFramePr>
        <p:xfrm>
          <a:off x="8083684" y="0"/>
          <a:ext cx="104920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3684" y="0"/>
                        <a:ext cx="104920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33378" y="-1656619"/>
            <a:ext cx="3510390" cy="861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4416378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Совместное влияние акустической обработки и добавки </a:t>
            </a:r>
            <a:r>
              <a:rPr lang="ru-RU" sz="1600" dirty="0" smtClean="0"/>
              <a:t>бензиновой фракции смолы </a:t>
            </a:r>
            <a:r>
              <a:rPr lang="ru-RU" sz="1600" dirty="0"/>
              <a:t>пиролиза на результаты каталитического крекинга вакуумного газойля</a:t>
            </a:r>
          </a:p>
        </p:txBody>
      </p:sp>
    </p:spTree>
    <p:extLst>
      <p:ext uri="{BB962C8B-B14F-4D97-AF65-F5344CB8AC3E}">
        <p14:creationId xmlns:p14="http://schemas.microsoft.com/office/powerpoint/2010/main" val="1706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04" y="157340"/>
            <a:ext cx="7467600" cy="3135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Гидрогенизационные</a:t>
            </a:r>
            <a:r>
              <a:rPr lang="ru-RU" dirty="0" smtClean="0"/>
              <a:t> процессы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33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569325"/>
              </p:ext>
            </p:extLst>
          </p:nvPr>
        </p:nvGraphicFramePr>
        <p:xfrm>
          <a:off x="8064230" y="0"/>
          <a:ext cx="106865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230" y="0"/>
                        <a:ext cx="106865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0056" y="4243791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Зависимость степени </a:t>
            </a:r>
            <a:r>
              <a:rPr lang="ru-RU" sz="1600" dirty="0" err="1" smtClean="0"/>
              <a:t>обессеривания</a:t>
            </a:r>
            <a:r>
              <a:rPr lang="ru-RU" sz="1600" dirty="0" smtClean="0"/>
              <a:t> </a:t>
            </a:r>
            <a:r>
              <a:rPr lang="ru-RU" sz="1600" b="1" i="1" dirty="0" smtClean="0"/>
              <a:t>К</a:t>
            </a:r>
            <a:r>
              <a:rPr lang="ru-RU" sz="1600" dirty="0" smtClean="0"/>
              <a:t> сырья различного состава от концентрации </a:t>
            </a:r>
            <a:r>
              <a:rPr lang="ru-RU" sz="1600" b="1" i="1" dirty="0" smtClean="0"/>
              <a:t>С</a:t>
            </a:r>
            <a:r>
              <a:rPr lang="ru-RU" sz="1600" dirty="0" smtClean="0"/>
              <a:t> добавки бензиновой фракции смолы пиролиза</a:t>
            </a:r>
          </a:p>
          <a:p>
            <a:r>
              <a:rPr lang="ru-RU" sz="1600" dirty="0" smtClean="0"/>
              <a:t>1 – прямогонный бензин; 2 - бензин висбрекинга; 3 – бензин коксования</a:t>
            </a:r>
            <a:endParaRPr lang="ru-RU" sz="1600" dirty="0"/>
          </a:p>
        </p:txBody>
      </p:sp>
      <p:pic>
        <p:nvPicPr>
          <p:cNvPr id="287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04195" y="-28813"/>
            <a:ext cx="363640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"/>
          <p:cNvPicPr>
            <a:picLocks noChangeAspect="1" noChangeArrowheads="1"/>
          </p:cNvPicPr>
          <p:nvPr/>
        </p:nvPicPr>
        <p:blipFill>
          <a:blip r:embed="rId3" cstate="print">
            <a:lum bright="68000" contrast="-86000"/>
          </a:blip>
          <a:srcRect/>
          <a:stretch>
            <a:fillRect/>
          </a:stretch>
        </p:blipFill>
        <p:spPr>
          <a:xfrm>
            <a:off x="323528" y="141480"/>
            <a:ext cx="4562357" cy="2268252"/>
          </a:xfrm>
          <a:prstGeom prst="rect">
            <a:avLst/>
          </a:prstGeom>
          <a:noFill/>
          <a:ln/>
        </p:spPr>
      </p:pic>
      <p:pic>
        <p:nvPicPr>
          <p:cNvPr id="8" name="Picture 6" descr="3"/>
          <p:cNvPicPr>
            <a:picLocks noChangeAspect="1" noChangeArrowheads="1"/>
          </p:cNvPicPr>
          <p:nvPr/>
        </p:nvPicPr>
        <p:blipFill>
          <a:blip r:embed="rId4" cstate="print">
            <a:lum bright="67000" contrast="-81000"/>
          </a:blip>
          <a:srcRect/>
          <a:stretch>
            <a:fillRect/>
          </a:stretch>
        </p:blipFill>
        <p:spPr>
          <a:xfrm>
            <a:off x="179513" y="1923678"/>
            <a:ext cx="1904833" cy="2106234"/>
          </a:xfrm>
          <a:prstGeom prst="rect">
            <a:avLst/>
          </a:prstGeom>
          <a:noFill/>
          <a:ln/>
        </p:spPr>
      </p:pic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5004049" y="627534"/>
          <a:ext cx="3757747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2" name="Лист" r:id="rId5" imgW="6295949" imgH="4343508" progId="Excel.Sheet.8">
                  <p:embed/>
                </p:oleObj>
              </mc:Choice>
              <mc:Fallback>
                <p:oleObj name="Лист" r:id="rId5" imgW="6295949" imgH="434350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70000" contrast="-6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9" y="627534"/>
                        <a:ext cx="3757747" cy="1944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6" descr="МагТун"/>
          <p:cNvPicPr>
            <a:picLocks noChangeAspect="1" noChangeArrowheads="1"/>
          </p:cNvPicPr>
          <p:nvPr/>
        </p:nvPicPr>
        <p:blipFill>
          <a:blip r:embed="rId7" cstate="print">
            <a:lum bright="63000" contrast="-85000"/>
          </a:blip>
          <a:srcRect/>
          <a:stretch>
            <a:fillRect/>
          </a:stretch>
        </p:blipFill>
        <p:spPr>
          <a:xfrm>
            <a:off x="3851920" y="2625756"/>
            <a:ext cx="4248472" cy="2389766"/>
          </a:xfrm>
          <a:prstGeom prst="rect">
            <a:avLst/>
          </a:prstGeom>
          <a:noFill/>
          <a:ln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1869672"/>
            <a:ext cx="5904656" cy="857250"/>
          </a:xfrm>
        </p:spPr>
        <p:txBody>
          <a:bodyPr/>
          <a:lstStyle/>
          <a:p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333357"/>
              </p:ext>
            </p:extLst>
          </p:nvPr>
        </p:nvGraphicFramePr>
        <p:xfrm>
          <a:off x="7957226" y="86916"/>
          <a:ext cx="10105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3" name="Picture" r:id="rId8" imgW="1156349" imgH="1156349" progId="Word.Picture.8">
                  <p:embed/>
                </p:oleObj>
              </mc:Choice>
              <mc:Fallback>
                <p:oleObj name="Picture" r:id="rId8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7226" y="86916"/>
                        <a:ext cx="1010562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979712" y="3489852"/>
          <a:ext cx="2160240" cy="1412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4" name="CorelDRAW" r:id="rId10" imgW="2578608" imgH="2249424" progId="">
                  <p:embed/>
                </p:oleObj>
              </mc:Choice>
              <mc:Fallback>
                <p:oleObj name="CorelDRAW" r:id="rId10" imgW="2578608" imgH="22494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36000" contrast="-3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3489852"/>
                        <a:ext cx="2160240" cy="14129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4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35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14630"/>
              </p:ext>
            </p:extLst>
          </p:nvPr>
        </p:nvGraphicFramePr>
        <p:xfrm>
          <a:off x="1910993" y="462352"/>
          <a:ext cx="4633645" cy="4585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195"/>
                <a:gridCol w="395791"/>
                <a:gridCol w="318562"/>
                <a:gridCol w="1476975"/>
                <a:gridCol w="1612122"/>
              </a:tblGrid>
              <a:tr h="20242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Греческий алфавит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alpha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альфа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B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beta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γ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gamma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гамма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delta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дельта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E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epsilon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эпсилон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Z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ζ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zeta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дзета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H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η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theta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ί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iota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йота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K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kappa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каппа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lambda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ламбда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M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mu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nu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ню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xi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кси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omicron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омикрон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rho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ро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sigma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сигма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T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τ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tau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тау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upsilon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ипсилон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Ф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φ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phi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chi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psi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пси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Ω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ω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omega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омега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</a:tbl>
          </a:graphicData>
        </a:graphic>
      </p:graphicFrame>
      <p:pic>
        <p:nvPicPr>
          <p:cNvPr id="59397" name="Рисунок 1" descr="м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83" y="2654844"/>
            <a:ext cx="75246" cy="1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6" name="Рисунок 2" descr="н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83" y="2890894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3" name="Рисунок 5" descr="ph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9731" y="4341044"/>
            <a:ext cx="82951" cy="1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06" y="467170"/>
            <a:ext cx="757957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Кафедра «Химическая технология переработки нефти и газа»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Астраханского государственного </a:t>
            </a:r>
            <a:r>
              <a:rPr lang="ru-RU" dirty="0"/>
              <a:t>технического </a:t>
            </a:r>
            <a:r>
              <a:rPr lang="ru-RU" dirty="0" smtClean="0"/>
              <a:t>университета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Электронная </a:t>
            </a:r>
            <a:r>
              <a:rPr lang="ru-RU" dirty="0"/>
              <a:t>почта и </a:t>
            </a:r>
            <a:r>
              <a:rPr lang="ru-RU" dirty="0" smtClean="0"/>
              <a:t>телефон: 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E-</a:t>
            </a:r>
            <a:r>
              <a:rPr lang="ru-RU" dirty="0" err="1" smtClean="0"/>
              <a:t>mail</a:t>
            </a:r>
            <a:r>
              <a:rPr lang="ru-RU" dirty="0" smtClean="0"/>
              <a:t>: </a:t>
            </a:r>
            <a:r>
              <a:rPr lang="en-US" dirty="0" smtClean="0"/>
              <a:t>n.pivovarova@astu.ru</a:t>
            </a:r>
            <a:r>
              <a:rPr lang="ru-RU" dirty="0" smtClean="0"/>
              <a:t>, </a:t>
            </a:r>
            <a:r>
              <a:rPr lang="en-US" dirty="0" err="1" smtClean="0"/>
              <a:t>htng</a:t>
            </a:r>
            <a:r>
              <a:rPr lang="en-US" dirty="0" smtClean="0"/>
              <a:t>.</a:t>
            </a:r>
            <a:r>
              <a:rPr lang="es-ES" dirty="0" err="1" smtClean="0"/>
              <a:t>ru</a:t>
            </a:r>
            <a:r>
              <a:rPr lang="es-ES" dirty="0" smtClean="0"/>
              <a:t>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Тел.: </a:t>
            </a:r>
            <a:r>
              <a:rPr lang="ru-RU" dirty="0" smtClean="0"/>
              <a:t>+7(8512)61-42-50</a:t>
            </a:r>
            <a:br>
              <a:rPr lang="ru-RU" dirty="0" smtClean="0"/>
            </a:br>
            <a:r>
              <a:rPr lang="ru-RU" dirty="0" smtClean="0"/>
              <a:t>+</a:t>
            </a:r>
            <a:r>
              <a:rPr lang="ru-RU" dirty="0"/>
              <a:t>7(917)190-74-85.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5962" y="4721218"/>
            <a:ext cx="512504" cy="273844"/>
          </a:xfrm>
        </p:spPr>
        <p:txBody>
          <a:bodyPr/>
          <a:lstStyle/>
          <a:p>
            <a:fld id="{429122A8-F0F3-4785-9337-F972B70C6893}" type="slidenum">
              <a:rPr lang="ru-RU" sz="1800" smtClean="0">
                <a:solidFill>
                  <a:schemeClr val="bg1"/>
                </a:solidFill>
              </a:rPr>
              <a:pPr/>
              <a:t>36</a:t>
            </a:fld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2964"/>
            <a:ext cx="8969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57770"/>
            <a:ext cx="90805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2693073"/>
            <a:ext cx="8905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58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/>
          <a:lstStyle/>
          <a:p>
            <a:r>
              <a:rPr lang="ru-RU" dirty="0" smtClean="0"/>
              <a:t>Стеклование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010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789552"/>
            <a:ext cx="2795131" cy="139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10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18574"/>
            <a:ext cx="2376264" cy="152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106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89552"/>
            <a:ext cx="3106861" cy="145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106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038" y="3179436"/>
            <a:ext cx="3206130" cy="160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106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18574"/>
            <a:ext cx="2708772" cy="152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869628"/>
              </p:ext>
            </p:extLst>
          </p:nvPr>
        </p:nvGraphicFramePr>
        <p:xfrm>
          <a:off x="7977188" y="0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6" name="Picture" r:id="rId8" imgW="1156349" imgH="1156349" progId="Word.Picture.8">
                  <p:embed/>
                </p:oleObj>
              </mc:Choice>
              <mc:Fallback>
                <p:oleObj name="Picture" r:id="rId8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7188" y="0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034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421556"/>
          </a:xfrm>
        </p:spPr>
        <p:txBody>
          <a:bodyPr>
            <a:noAutofit/>
          </a:bodyPr>
          <a:lstStyle/>
          <a:p>
            <a:r>
              <a:rPr lang="ru-RU" dirty="0" smtClean="0"/>
              <a:t>Кристаллизация </a:t>
            </a:r>
            <a:endParaRPr lang="ru-RU" dirty="0"/>
          </a:p>
        </p:txBody>
      </p:sp>
      <p:pic>
        <p:nvPicPr>
          <p:cNvPr id="302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767230"/>
            <a:ext cx="3832429" cy="177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020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13837"/>
            <a:ext cx="2676033" cy="1335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20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480" y="1536969"/>
            <a:ext cx="4260853" cy="163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208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41780"/>
            <a:ext cx="3240360" cy="182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208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35896" y="3167834"/>
            <a:ext cx="468284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147788"/>
              </p:ext>
            </p:extLst>
          </p:nvPr>
        </p:nvGraphicFramePr>
        <p:xfrm>
          <a:off x="8175726" y="0"/>
          <a:ext cx="9571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0" name="Picture" r:id="rId8" imgW="1156349" imgH="1156349" progId="Word.Picture.8">
                  <p:embed/>
                </p:oleObj>
              </mc:Choice>
              <mc:Fallback>
                <p:oleObj name="Picture" r:id="rId8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726" y="0"/>
                        <a:ext cx="957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65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399205"/>
              </p:ext>
            </p:extLst>
          </p:nvPr>
        </p:nvGraphicFramePr>
        <p:xfrm>
          <a:off x="8151779" y="0"/>
          <a:ext cx="981066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779" y="0"/>
                        <a:ext cx="981066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388" y="0"/>
            <a:ext cx="5894962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Кристаллообразование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72507" y="651754"/>
            <a:ext cx="8352928" cy="431470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/>
              <a:t>Кристаллизация</a:t>
            </a:r>
            <a:r>
              <a:rPr lang="ru-RU" sz="2000" dirty="0"/>
              <a:t> приводит к формированию кристаллической структуры НДС, для которой характерно наличие дальнего порядка в расположении молекулярных кристаллов. Такие кристаллические фазы образуют н-</a:t>
            </a:r>
            <a:r>
              <a:rPr lang="ru-RU" sz="2000" dirty="0" err="1"/>
              <a:t>алканы</a:t>
            </a:r>
            <a:r>
              <a:rPr lang="ru-RU" sz="2000" dirty="0"/>
              <a:t>. Как известно, парафины являются полиморфными веществами, способными кристаллизоваться в различных модификациях, основным из которых являются гексагональная и орторомбическая. 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Кристаллизоваться могут также высокомолекулярные </a:t>
            </a:r>
            <a:r>
              <a:rPr lang="ru-RU" sz="2000" dirty="0" err="1"/>
              <a:t>изоалканы</a:t>
            </a:r>
            <a:r>
              <a:rPr lang="ru-RU" sz="2000" dirty="0"/>
              <a:t> и </a:t>
            </a:r>
            <a:r>
              <a:rPr lang="ru-RU" sz="2000" dirty="0" err="1"/>
              <a:t>циклоалканы</a:t>
            </a:r>
            <a:r>
              <a:rPr lang="ru-RU" sz="2000" dirty="0"/>
              <a:t>. Но с ростом изомеризации углеводородного скелета появляется возможность фазового перехода в них по типу стеклования. 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 Арены и смолы в большей степени склонны к стеклованию. Температура стеклования возрастает по мере перехода от дистиллятных к остаточным нефтепродуктам. </a:t>
            </a:r>
          </a:p>
          <a:p>
            <a:pPr indent="0" algn="just">
              <a:spcBef>
                <a:spcPts val="0"/>
              </a:spcBef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92533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205643"/>
              </p:ext>
            </p:extLst>
          </p:nvPr>
        </p:nvGraphicFramePr>
        <p:xfrm>
          <a:off x="8229599" y="0"/>
          <a:ext cx="90324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599" y="0"/>
                        <a:ext cx="90324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87" y="87550"/>
            <a:ext cx="7731270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Стеклование и кристаллообразование НДС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95877" y="697641"/>
            <a:ext cx="8289366" cy="4050450"/>
          </a:xfrm>
        </p:spPr>
        <p:txBody>
          <a:bodyPr>
            <a:noAutofit/>
          </a:bodyPr>
          <a:lstStyle/>
          <a:p>
            <a:pPr indent="360000" algn="just">
              <a:spcBef>
                <a:spcPts val="0"/>
              </a:spcBef>
            </a:pPr>
            <a:r>
              <a:rPr lang="ru-RU" sz="1900" dirty="0"/>
              <a:t>Наиболее изученными являются процессы стеклования асфальтов и битумов, что также в большой степени связано с практической значимостью стеклообразного состояния и его параметра – температуры стеклования для определения эксплуатационных характеристик дорожных битумов.</a:t>
            </a:r>
          </a:p>
          <a:p>
            <a:pPr indent="360000" algn="just">
              <a:spcBef>
                <a:spcPts val="0"/>
              </a:spcBef>
            </a:pPr>
            <a:r>
              <a:rPr lang="ru-RU" sz="1900" dirty="0" smtClean="0"/>
              <a:t>В области высоких температур образование дисперсной фазы происходит за счёт протекания химических реакций деструкции и поликонденсации нефтяных компонентов с образованием в качестве продуктов реакций дополнительного количества смол и асфальтенов, </a:t>
            </a:r>
            <a:r>
              <a:rPr lang="ru-RU" sz="1900" dirty="0" err="1" smtClean="0"/>
              <a:t>карбенов</a:t>
            </a:r>
            <a:r>
              <a:rPr lang="ru-RU" sz="1900" dirty="0" smtClean="0"/>
              <a:t> и </a:t>
            </a:r>
            <a:r>
              <a:rPr lang="ru-RU" sz="1900" dirty="0" err="1" smtClean="0"/>
              <a:t>карбоидов</a:t>
            </a:r>
            <a:r>
              <a:rPr lang="ru-RU" sz="1900" dirty="0" smtClean="0"/>
              <a:t>, которые при последующем охлаждении формируют конденсационно-кристаллическую структуру пека.</a:t>
            </a:r>
          </a:p>
          <a:p>
            <a:pPr indent="360000">
              <a:spcBef>
                <a:spcPts val="0"/>
              </a:spcBef>
            </a:pPr>
            <a:r>
              <a:rPr lang="ru-RU" sz="1900" dirty="0" smtClean="0"/>
              <a:t>Критериями оценки качества пеков являются показатели     температуры размягчения, соотношения кристаллической                           и аморфной фаз.</a:t>
            </a:r>
          </a:p>
        </p:txBody>
      </p:sp>
    </p:spTree>
    <p:extLst>
      <p:ext uri="{BB962C8B-B14F-4D97-AF65-F5344CB8AC3E}">
        <p14:creationId xmlns:p14="http://schemas.microsoft.com/office/powerpoint/2010/main" val="338349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107" y="137885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0601" y="673828"/>
            <a:ext cx="8496944" cy="4158462"/>
          </a:xfrm>
        </p:spPr>
        <p:txBody>
          <a:bodyPr>
            <a:noAutofit/>
          </a:bodyPr>
          <a:lstStyle/>
          <a:p>
            <a:pPr marL="216000" lvl="0">
              <a:spcBef>
                <a:spcPts val="0"/>
              </a:spcBef>
              <a:buClr>
                <a:srgbClr val="FE8637"/>
              </a:buClr>
            </a:pPr>
            <a:r>
              <a:rPr lang="ru-RU" sz="1900" b="1" dirty="0" smtClean="0"/>
              <a:t>Фазовый переход первого рода</a:t>
            </a:r>
            <a:r>
              <a:rPr lang="ru-RU" sz="1900" dirty="0" smtClean="0"/>
              <a:t> (например, плавление, кристаллизация и т.д.) сопровождается поглощением или выделением вполне определённого количества теплоты, называемой теплотой фазового перехода, </a:t>
            </a:r>
            <a:r>
              <a:rPr lang="ru-RU" sz="1900" dirty="0" smtClean="0">
                <a:solidFill>
                  <a:prstClr val="black"/>
                </a:solidFill>
              </a:rPr>
              <a:t>характеризуются </a:t>
            </a:r>
            <a:r>
              <a:rPr lang="ru-RU" sz="1900" dirty="0">
                <a:solidFill>
                  <a:prstClr val="black"/>
                </a:solidFill>
              </a:rPr>
              <a:t>постоянством температуры, изменениями энтропии и объёма. </a:t>
            </a:r>
          </a:p>
          <a:p>
            <a:pPr marL="216000" lvl="0">
              <a:spcBef>
                <a:spcPts val="0"/>
              </a:spcBef>
              <a:buClr>
                <a:srgbClr val="FE8637"/>
              </a:buClr>
            </a:pPr>
            <a:r>
              <a:rPr lang="ru-RU" sz="1900" dirty="0" smtClean="0">
                <a:solidFill>
                  <a:prstClr val="black"/>
                </a:solidFill>
              </a:rPr>
              <a:t>Этот переход при плавлении </a:t>
            </a:r>
            <a:r>
              <a:rPr lang="ru-RU" sz="1900" dirty="0">
                <a:solidFill>
                  <a:prstClr val="black"/>
                </a:solidFill>
              </a:rPr>
              <a:t>– из более упорядоченного кристаллического состояния в менее упорядоченное жидкое </a:t>
            </a:r>
            <a:r>
              <a:rPr lang="ru-RU" sz="1900" dirty="0" smtClean="0">
                <a:solidFill>
                  <a:prstClr val="black"/>
                </a:solidFill>
              </a:rPr>
              <a:t>состояние, связан </a:t>
            </a:r>
            <a:r>
              <a:rPr lang="ru-RU" sz="1900" dirty="0">
                <a:solidFill>
                  <a:prstClr val="black"/>
                </a:solidFill>
              </a:rPr>
              <a:t>с возрастанием энтропии системы. Если переход происходит в обратном направлении (кристаллизация), то система теплоту выделяет. </a:t>
            </a:r>
            <a:endParaRPr lang="ru-RU" sz="1900" dirty="0" smtClean="0">
              <a:solidFill>
                <a:prstClr val="black"/>
              </a:solidFill>
            </a:endParaRPr>
          </a:p>
          <a:p>
            <a:pPr marL="216000">
              <a:spcBef>
                <a:spcPts val="0"/>
              </a:spcBef>
            </a:pPr>
            <a:r>
              <a:rPr lang="ru-RU" sz="1900" dirty="0"/>
              <a:t>Фазовые переходы, не связанные с поглощением или выделением теплоты и изменением объёма, называются фазовыми переходами </a:t>
            </a:r>
            <a:r>
              <a:rPr lang="ru-RU" sz="1900" b="1" dirty="0"/>
              <a:t>второго рода</a:t>
            </a:r>
            <a:r>
              <a:rPr lang="ru-RU" sz="1900" dirty="0"/>
              <a:t>. Эти переходы характеризуются постоянством объёма и энтропии, но скачкообразным изменением свойств вещества (например, теплоёмкости, электропроводимости). </a:t>
            </a:r>
          </a:p>
          <a:p>
            <a:endParaRPr lang="ru-RU" sz="19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2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255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20751"/>
              </p:ext>
            </p:extLst>
          </p:nvPr>
        </p:nvGraphicFramePr>
        <p:xfrm>
          <a:off x="8219872" y="0"/>
          <a:ext cx="91301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7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9872" y="0"/>
                        <a:ext cx="91301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7277"/>
            <a:ext cx="802532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Фазовые переходы </a:t>
            </a:r>
            <a:r>
              <a:rPr lang="en-US" dirty="0" smtClean="0"/>
              <a:t>II</a:t>
            </a:r>
            <a:r>
              <a:rPr lang="ru-RU" dirty="0" smtClean="0"/>
              <a:t> рода в НДС</a:t>
            </a:r>
            <a:r>
              <a:rPr lang="ru-RU" dirty="0"/>
              <a:t> </a:t>
            </a:r>
            <a:r>
              <a:rPr lang="ru-RU" dirty="0" smtClean="0"/>
              <a:t>«жидкость-жидкость»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604726"/>
            <a:ext cx="9036496" cy="45387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800" dirty="0"/>
              <a:t>При фазовых переходах </a:t>
            </a:r>
            <a:r>
              <a:rPr lang="en-US" sz="1800" dirty="0"/>
              <a:t>II</a:t>
            </a:r>
            <a:r>
              <a:rPr lang="ru-RU" sz="1800" dirty="0"/>
              <a:t> рода в жидких системах наблюдаются критические явления, выражающиеся в аномальном поведении физико-химических характеристик – растворимости, рассеянии света, стремлении к нулю межфазного натяжения, возрастании теплоёмкости, </a:t>
            </a:r>
            <a:r>
              <a:rPr lang="ru-RU" sz="1800" dirty="0" smtClean="0"/>
              <a:t>полном </a:t>
            </a:r>
            <a:r>
              <a:rPr lang="ru-RU" sz="1800" dirty="0"/>
              <a:t>прекращении взаимной диффузии, резком скачке диэлектрических параметров.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800" dirty="0"/>
              <a:t>Фазовые переходы второго рода сопровождаются изменением симметрии вещества и упорядоченности строения вещества.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800" dirty="0"/>
              <a:t>Одним из распространённых явлений, протекающих по механизму фазовых переходов </a:t>
            </a:r>
            <a:r>
              <a:rPr lang="en-US" sz="1800" dirty="0"/>
              <a:t>II </a:t>
            </a:r>
            <a:r>
              <a:rPr lang="ru-RU" sz="1800" dirty="0"/>
              <a:t>рода является образование и разрушение эмульсий, связанное со скачкообразным изменением межфазного натяжения.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800" dirty="0"/>
              <a:t>НДС «жидкость - жидкость» образуют взаимно нерастворимые жидкости. Например, нефть и тяжелые газовые конденсаты образуют эмульсии с водой. В природе такие НДС образуют эмульсии типов «вода/масло» или «масло в воде». </a:t>
            </a:r>
          </a:p>
          <a:p>
            <a:pPr>
              <a:spcBef>
                <a:spcPts val="0"/>
              </a:spcBef>
              <a:buClr>
                <a:srgbClr val="FE8637"/>
              </a:buClr>
            </a:pPr>
            <a:r>
              <a:rPr lang="ru-RU" sz="1800" dirty="0"/>
              <a:t>Эмульсии существуют в виде частиц (капель) одной жидкости (дисперсной фазы) распределенной в другой (дисперсная среда).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ru-RU" sz="1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7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4005</TotalTime>
  <Words>2468</Words>
  <Application>Microsoft Office PowerPoint</Application>
  <PresentationFormat>Экран (16:9)</PresentationFormat>
  <Paragraphs>277</Paragraphs>
  <Slides>36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Аспект</vt:lpstr>
      <vt:lpstr>Picture</vt:lpstr>
      <vt:lpstr>Лист</vt:lpstr>
      <vt:lpstr>CorelDRAW</vt:lpstr>
      <vt:lpstr>Физико-химия  нефтяных дисперсных систем (часть 3_1)</vt:lpstr>
      <vt:lpstr>Механизм фазовых переходов I рода</vt:lpstr>
      <vt:lpstr>Стеклование НДС</vt:lpstr>
      <vt:lpstr>Стеклование </vt:lpstr>
      <vt:lpstr>Кристаллизация </vt:lpstr>
      <vt:lpstr>Кристаллообразование НДС</vt:lpstr>
      <vt:lpstr>Стеклование и кристаллообразование НДС</vt:lpstr>
      <vt:lpstr>Разновидности фазовых переходы</vt:lpstr>
      <vt:lpstr>Фазовые переходы II рода в НДС «жидкость-жидкость»</vt:lpstr>
      <vt:lpstr>НДС «жидкость-жидкость»</vt:lpstr>
      <vt:lpstr>Сложная структурная единица водонефтяной эмульсии</vt:lpstr>
      <vt:lpstr>Устойчивость водонефтяных эмульсий</vt:lpstr>
      <vt:lpstr>Устойчивость водонефтяных эмульсий</vt:lpstr>
      <vt:lpstr>Устойчивость водонефтяных эмульсий</vt:lpstr>
      <vt:lpstr>Устойчивость водонефтяных эмульсий</vt:lpstr>
      <vt:lpstr>НДС жидкость-жидкость</vt:lpstr>
      <vt:lpstr>Фазовые переходы II рода в НДС растворимость компонентов</vt:lpstr>
      <vt:lpstr>Критическая температура растворения</vt:lpstr>
      <vt:lpstr>Критическая температура растворения (КТР).  Селективная очистка масляных дистиллятов</vt:lpstr>
      <vt:lpstr>Сернокислотное алкилирование.  Фазовый переход II рода</vt:lpstr>
      <vt:lpstr>Сернокислотное алкилирование</vt:lpstr>
      <vt:lpstr>Сернокислотное алкилирование</vt:lpstr>
      <vt:lpstr>Термические процессы. Фазовый переход II рода</vt:lpstr>
      <vt:lpstr>Термические процессы. висбрекинг</vt:lpstr>
      <vt:lpstr>Термические процессы. висбрекинг</vt:lpstr>
      <vt:lpstr>Замедленное коксование</vt:lpstr>
      <vt:lpstr>Замедленное коксование</vt:lpstr>
      <vt:lpstr>Замедленное коксование</vt:lpstr>
      <vt:lpstr>Каталитический крекинг</vt:lpstr>
      <vt:lpstr>Каталитический крекинг</vt:lpstr>
      <vt:lpstr>Каталитический крекинг</vt:lpstr>
      <vt:lpstr>Каталитический крекинг</vt:lpstr>
      <vt:lpstr>Гидрогенизационные процессы</vt:lpstr>
      <vt:lpstr>Благодарю за внимание!</vt:lpstr>
      <vt:lpstr>Презентация PowerPoint</vt:lpstr>
      <vt:lpstr>Кафедра «Химическая технология переработки нефти и газа»  Астраханского государственного технического университета  Электронная почта и телефон:   E-mail: n.pivovarova@astu.ru, htng.ru    Тел.: +7(8512)61-42-50 +7(917)190-74-85.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 «Химическая технология переработки нефти и газа»</dc:title>
  <dc:creator>MuCephei</dc:creator>
  <cp:lastModifiedBy>Nadezhda Pivovarova</cp:lastModifiedBy>
  <cp:revision>208</cp:revision>
  <cp:lastPrinted>2023-11-10T12:36:03Z</cp:lastPrinted>
  <dcterms:created xsi:type="dcterms:W3CDTF">2021-03-21T12:18:40Z</dcterms:created>
  <dcterms:modified xsi:type="dcterms:W3CDTF">2026-05-14T11:41:45Z</dcterms:modified>
</cp:coreProperties>
</file>