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55"/>
  </p:notesMasterIdLst>
  <p:handoutMasterIdLst>
    <p:handoutMasterId r:id="rId56"/>
  </p:handoutMasterIdLst>
  <p:sldIdLst>
    <p:sldId id="256" r:id="rId2"/>
    <p:sldId id="419" r:id="rId3"/>
    <p:sldId id="463" r:id="rId4"/>
    <p:sldId id="464" r:id="rId5"/>
    <p:sldId id="420" r:id="rId6"/>
    <p:sldId id="421" r:id="rId7"/>
    <p:sldId id="422" r:id="rId8"/>
    <p:sldId id="423" r:id="rId9"/>
    <p:sldId id="424" r:id="rId10"/>
    <p:sldId id="425" r:id="rId11"/>
    <p:sldId id="426" r:id="rId12"/>
    <p:sldId id="428" r:id="rId13"/>
    <p:sldId id="429" r:id="rId14"/>
    <p:sldId id="430" r:id="rId15"/>
    <p:sldId id="432" r:id="rId16"/>
    <p:sldId id="431" r:id="rId17"/>
    <p:sldId id="433" r:id="rId18"/>
    <p:sldId id="434" r:id="rId19"/>
    <p:sldId id="435" r:id="rId20"/>
    <p:sldId id="436" r:id="rId21"/>
    <p:sldId id="437" r:id="rId22"/>
    <p:sldId id="466" r:id="rId23"/>
    <p:sldId id="438" r:id="rId24"/>
    <p:sldId id="439" r:id="rId25"/>
    <p:sldId id="440" r:id="rId26"/>
    <p:sldId id="441" r:id="rId27"/>
    <p:sldId id="442" r:id="rId28"/>
    <p:sldId id="443" r:id="rId29"/>
    <p:sldId id="444" r:id="rId30"/>
    <p:sldId id="445" r:id="rId31"/>
    <p:sldId id="446" r:id="rId32"/>
    <p:sldId id="447" r:id="rId33"/>
    <p:sldId id="448" r:id="rId34"/>
    <p:sldId id="449" r:id="rId35"/>
    <p:sldId id="450" r:id="rId36"/>
    <p:sldId id="451" r:id="rId37"/>
    <p:sldId id="452" r:id="rId38"/>
    <p:sldId id="453" r:id="rId39"/>
    <p:sldId id="454" r:id="rId40"/>
    <p:sldId id="455" r:id="rId41"/>
    <p:sldId id="456" r:id="rId42"/>
    <p:sldId id="457" r:id="rId43"/>
    <p:sldId id="458" r:id="rId44"/>
    <p:sldId id="467" r:id="rId45"/>
    <p:sldId id="459" r:id="rId46"/>
    <p:sldId id="460" r:id="rId47"/>
    <p:sldId id="469" r:id="rId48"/>
    <p:sldId id="461" r:id="rId49"/>
    <p:sldId id="462" r:id="rId50"/>
    <p:sldId id="468" r:id="rId51"/>
    <p:sldId id="398" r:id="rId52"/>
    <p:sldId id="465" r:id="rId53"/>
    <p:sldId id="320" r:id="rId54"/>
  </p:sldIdLst>
  <p:sldSz cx="9144000" cy="5143500" type="screen16x9"/>
  <p:notesSz cx="6858000" cy="9947275"/>
  <p:defaultTextStyle>
    <a:defPPr>
      <a:defRPr lang="en-US"/>
    </a:defPPr>
    <a:lvl1pPr marL="0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34289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 autoAdjust="0"/>
  </p:normalViewPr>
  <p:slideViewPr>
    <p:cSldViewPr snapToGrid="0">
      <p:cViewPr>
        <p:scale>
          <a:sx n="98" d="100"/>
          <a:sy n="98" d="100"/>
        </p:scale>
        <p:origin x="-1920" y="-8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00523896937039"/>
          <c:y val="3.657972311393945E-2"/>
          <c:w val="0.6875650411931804"/>
          <c:h val="0.85657226397188957"/>
        </c:manualLayout>
      </c:layout>
      <c:lineChart>
        <c:grouping val="standard"/>
        <c:varyColors val="0"/>
        <c:ser>
          <c:idx val="0"/>
          <c:order val="0"/>
          <c:tx>
            <c:v>кривая ИТК стабильного  конденсата У-120 </c:v>
          </c:tx>
          <c:spPr>
            <a:ln w="25400">
              <a:solidFill>
                <a:srgbClr val="000000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</c:dLbls>
          <c:cat>
            <c:numRef>
              <c:f>'Данные для диаграммы 1'!$D$4:$D$31</c:f>
              <c:numCache>
                <c:formatCode>0.0</c:formatCode>
                <c:ptCount val="28"/>
                <c:pt idx="0">
                  <c:v>12.5</c:v>
                </c:pt>
                <c:pt idx="1">
                  <c:v>16.100000000000001</c:v>
                </c:pt>
                <c:pt idx="2">
                  <c:v>18.7</c:v>
                </c:pt>
                <c:pt idx="3">
                  <c:v>22.7</c:v>
                </c:pt>
                <c:pt idx="4">
                  <c:v>28.9</c:v>
                </c:pt>
                <c:pt idx="5">
                  <c:v>33.200000000000003</c:v>
                </c:pt>
                <c:pt idx="6">
                  <c:v>37.1</c:v>
                </c:pt>
                <c:pt idx="7">
                  <c:v>40.6</c:v>
                </c:pt>
                <c:pt idx="8">
                  <c:v>44</c:v>
                </c:pt>
                <c:pt idx="9">
                  <c:v>47.5</c:v>
                </c:pt>
                <c:pt idx="10">
                  <c:v>53.6</c:v>
                </c:pt>
                <c:pt idx="11">
                  <c:v>57.1</c:v>
                </c:pt>
                <c:pt idx="12">
                  <c:v>59.1</c:v>
                </c:pt>
                <c:pt idx="13">
                  <c:v>60.9</c:v>
                </c:pt>
                <c:pt idx="14">
                  <c:v>62.7</c:v>
                </c:pt>
                <c:pt idx="15">
                  <c:v>65.3</c:v>
                </c:pt>
                <c:pt idx="16">
                  <c:v>67.8</c:v>
                </c:pt>
                <c:pt idx="17">
                  <c:v>70.3</c:v>
                </c:pt>
                <c:pt idx="18">
                  <c:v>72.3</c:v>
                </c:pt>
                <c:pt idx="19">
                  <c:v>74.400000000000006</c:v>
                </c:pt>
                <c:pt idx="20">
                  <c:v>76.099999999999994</c:v>
                </c:pt>
                <c:pt idx="21">
                  <c:v>78.3</c:v>
                </c:pt>
                <c:pt idx="22">
                  <c:v>79.900000000000006</c:v>
                </c:pt>
                <c:pt idx="23">
                  <c:v>81.599999999999994</c:v>
                </c:pt>
                <c:pt idx="24">
                  <c:v>83.4</c:v>
                </c:pt>
                <c:pt idx="25">
                  <c:v>84.8</c:v>
                </c:pt>
                <c:pt idx="26">
                  <c:v>86.2</c:v>
                </c:pt>
                <c:pt idx="27">
                  <c:v>87.8</c:v>
                </c:pt>
              </c:numCache>
            </c:numRef>
          </c:cat>
          <c:val>
            <c:numRef>
              <c:f>'Данные для диаграммы 1'!$E$4:$E$31</c:f>
              <c:numCache>
                <c:formatCode>General</c:formatCode>
                <c:ptCount val="28"/>
                <c:pt idx="0">
                  <c:v>62</c:v>
                </c:pt>
                <c:pt idx="1">
                  <c:v>70</c:v>
                </c:pt>
                <c:pt idx="2">
                  <c:v>85</c:v>
                </c:pt>
                <c:pt idx="3">
                  <c:v>100</c:v>
                </c:pt>
                <c:pt idx="4">
                  <c:v>120</c:v>
                </c:pt>
                <c:pt idx="5">
                  <c:v>130</c:v>
                </c:pt>
                <c:pt idx="6">
                  <c:v>140</c:v>
                </c:pt>
                <c:pt idx="7">
                  <c:v>150</c:v>
                </c:pt>
                <c:pt idx="8">
                  <c:v>160</c:v>
                </c:pt>
                <c:pt idx="9">
                  <c:v>170</c:v>
                </c:pt>
                <c:pt idx="10">
                  <c:v>180</c:v>
                </c:pt>
                <c:pt idx="11">
                  <c:v>190</c:v>
                </c:pt>
                <c:pt idx="12">
                  <c:v>200</c:v>
                </c:pt>
                <c:pt idx="13">
                  <c:v>210</c:v>
                </c:pt>
                <c:pt idx="14">
                  <c:v>220</c:v>
                </c:pt>
                <c:pt idx="15">
                  <c:v>230</c:v>
                </c:pt>
                <c:pt idx="16">
                  <c:v>240</c:v>
                </c:pt>
                <c:pt idx="17">
                  <c:v>250</c:v>
                </c:pt>
                <c:pt idx="18">
                  <c:v>260</c:v>
                </c:pt>
                <c:pt idx="19">
                  <c:v>270</c:v>
                </c:pt>
                <c:pt idx="20">
                  <c:v>280</c:v>
                </c:pt>
                <c:pt idx="21">
                  <c:v>290</c:v>
                </c:pt>
                <c:pt idx="22">
                  <c:v>300</c:v>
                </c:pt>
                <c:pt idx="23">
                  <c:v>310</c:v>
                </c:pt>
                <c:pt idx="24">
                  <c:v>320</c:v>
                </c:pt>
                <c:pt idx="25">
                  <c:v>330</c:v>
                </c:pt>
                <c:pt idx="26">
                  <c:v>340</c:v>
                </c:pt>
                <c:pt idx="27">
                  <c:v>350</c:v>
                </c:pt>
              </c:numCache>
            </c:numRef>
          </c:val>
          <c:smooth val="1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34255616"/>
        <c:axId val="198337088"/>
      </c:lineChart>
      <c:dateAx>
        <c:axId val="334255616"/>
        <c:scaling>
          <c:orientation val="minMax"/>
          <c:max val="100"/>
          <c:min val="5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 sz="1400" dirty="0"/>
                  <a:t>суммарный выход фракции в процентах</a:t>
                </a:r>
              </a:p>
            </c:rich>
          </c:tx>
          <c:layout>
            <c:manualLayout>
              <c:xMode val="edge"/>
              <c:yMode val="edge"/>
              <c:x val="0.38607571375006694"/>
              <c:y val="0.96221498371335501"/>
            </c:manualLayout>
          </c:layout>
          <c:overlay val="0"/>
          <c:spPr>
            <a:noFill/>
            <a:ln w="25400">
              <a:noFill/>
            </a:ln>
          </c:spPr>
        </c:title>
        <c:numFmt formatCode="0.00_ ;[Red]\-0.00\ 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98337088"/>
        <c:crosses val="autoZero"/>
        <c:auto val="0"/>
        <c:lblOffset val="100"/>
        <c:baseTimeUnit val="days"/>
        <c:majorUnit val="5"/>
        <c:majorTimeUnit val="days"/>
        <c:minorUnit val="5"/>
        <c:minorTimeUnit val="days"/>
      </c:dateAx>
      <c:valAx>
        <c:axId val="198337088"/>
        <c:scaling>
          <c:orientation val="minMax"/>
          <c:min val="5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r>
                  <a:rPr lang="ru-RU" sz="1400" dirty="0"/>
                  <a:t>конечная температура кипения </a:t>
                </a:r>
                <a:r>
                  <a:rPr lang="ru-RU" sz="1400" dirty="0" smtClean="0"/>
                  <a:t>фракции, </a:t>
                </a:r>
                <a:r>
                  <a:rPr lang="ru-RU" sz="1400" dirty="0" smtClean="0">
                    <a:latin typeface="Times New Roman"/>
                    <a:cs typeface="Times New Roman"/>
                  </a:rPr>
                  <a:t>°С</a:t>
                </a:r>
                <a:endParaRPr lang="ru-RU" sz="1400" dirty="0"/>
              </a:p>
            </c:rich>
          </c:tx>
          <c:layout>
            <c:manualLayout>
              <c:xMode val="edge"/>
              <c:yMode val="edge"/>
              <c:x val="7.2671736870506456E-3"/>
              <c:y val="2.9106189371090035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0"/>
        <c:majorTickMark val="none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2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34255616"/>
        <c:crossesAt val="5"/>
        <c:crossBetween val="midCat"/>
        <c:majorUnit val="10"/>
        <c:minorUnit val="10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0.49925</cdr:x>
      <cdr:y>0.45075</cdr:y>
    </cdr:from>
    <cdr:to>
      <cdr:x>0.8105</cdr:x>
      <cdr:y>0.48425</cdr:y>
    </cdr:to>
    <cdr:sp macro="" textlink="">
      <cdr:nvSpPr>
        <cdr:cNvPr id="3076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98429" y="2533102"/>
          <a:ext cx="2866823" cy="1882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000000" mc:Ignorable="a14" a14:legacySpreadsheetColorIndex="64"/>
              </a:solidFill>
            </a14:hiddenFill>
          </a:ext>
          <a:ext uri="{91240B29-F687-4F45-9708-019B960494DF}">
            <a14:hiddenLine xmlns:a14="http://schemas.microsoft.com/office/drawing/2010/main" w="1">
              <a:solidFill>
                <a:srgbClr xmlns:mc="http://schemas.openxmlformats.org/markup-compatibility/2006" val="FFFFFF" mc:Ignorable="a14" a14:legacySpreadsheetColorIndex="65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endParaRPr lang="ru-RU" sz="1000" b="0" i="0" u="none" strike="noStrike" baseline="0">
            <a:solidFill>
              <a:srgbClr val="000000"/>
            </a:solidFill>
            <a:latin typeface="Arial Cyr"/>
            <a:cs typeface="Arial Cyr"/>
          </a:endParaRPr>
        </a:p>
        <a:p xmlns:a="http://schemas.openxmlformats.org/drawingml/2006/main">
          <a:pPr algn="ctr" rtl="0">
            <a:defRPr sz="1000"/>
          </a:pPr>
          <a:endParaRPr lang="ru-RU" sz="1000" b="0" i="0" u="none" strike="noStrike" baseline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2119BC27-2B3C-41CB-AD11-BF3FAC8F9E9E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AC47EE76-9C8F-4E84-9BFF-7ED859115A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51812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B2AB585C-744B-4D7A-B3AB-2EAF21A8114B}" type="datetimeFigureOut">
              <a:rPr lang="ru-RU" smtClean="0"/>
              <a:pPr/>
              <a:t>27.04.2026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4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4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69710184-71FD-4948-B5A1-ABCB1733EB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97295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1"/>
            <a:ext cx="5825202" cy="1234727"/>
          </a:xfrm>
        </p:spPr>
        <p:txBody>
          <a:bodyPr anchor="b">
            <a:noAutofit/>
          </a:bodyPr>
          <a:lstStyle>
            <a:lvl1pPr algn="r">
              <a:defRPr sz="41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67B96-6466-4C28-B4B9-15BC1EFE26BF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58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1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5E91-B5A7-44D4-87A9-276529E7CE15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56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1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2AD74-7C80-4C7B-B497-444843B36D87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825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2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7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5AE18-2E51-4F3D-8162-BB48A0C21E3A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56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7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42F0-001C-4806-B340-C2E78108C55A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6737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892" indent="0">
              <a:buFontTx/>
              <a:buNone/>
              <a:defRPr/>
            </a:lvl2pPr>
            <a:lvl3pPr marL="685783" indent="0">
              <a:buFontTx/>
              <a:buNone/>
              <a:defRPr/>
            </a:lvl3pPr>
            <a:lvl4pPr marL="1028675" indent="0">
              <a:buFontTx/>
              <a:buNone/>
              <a:defRPr/>
            </a:lvl4pPr>
            <a:lvl5pPr marL="137156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7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E4F0-3D92-4717-A385-D6A77AF37935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76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A8C7-913B-4B0F-9F58-9B5A98CA160C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541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6" y="457201"/>
            <a:ext cx="978557" cy="3938588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457201"/>
            <a:ext cx="5295113" cy="39385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42A4-CD31-43D1-A22E-D5D0F024EF60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58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77097-C342-4686-B996-D7A46BE53E49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6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B836A-E577-45BB-A82A-4010506FDBD7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275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1620443"/>
            <a:ext cx="3138026" cy="29105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3"/>
            <a:ext cx="3138026" cy="29105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3AF9-71D8-4869-8011-01ACDCCC5F3D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193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0" y="1620738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0" y="2052935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8" y="1620738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9" y="2052935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0224-F4B9-46E5-9512-C0DDB1E1A5C4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18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D7273-77DF-450B-9FE1-03F1715C926C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93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ECBC-33EE-4BDE-A533-6D60E724354B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7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4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7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3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788" indent="0">
              <a:buNone/>
              <a:defRPr sz="1100"/>
            </a:lvl2pPr>
            <a:lvl3pPr marL="685578" indent="0">
              <a:buNone/>
              <a:defRPr sz="900"/>
            </a:lvl3pPr>
            <a:lvl4pPr marL="1028366" indent="0">
              <a:buNone/>
              <a:defRPr sz="800"/>
            </a:lvl4pPr>
            <a:lvl5pPr marL="1371154" indent="0">
              <a:buNone/>
              <a:defRPr sz="800"/>
            </a:lvl5pPr>
            <a:lvl6pPr marL="1713944" indent="0">
              <a:buNone/>
              <a:defRPr sz="800"/>
            </a:lvl6pPr>
            <a:lvl7pPr marL="2056732" indent="0">
              <a:buNone/>
              <a:defRPr sz="800"/>
            </a:lvl7pPr>
            <a:lvl8pPr marL="2399520" indent="0">
              <a:buNone/>
              <a:defRPr sz="800"/>
            </a:lvl8pPr>
            <a:lvl9pPr marL="274230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B773-5FF7-47EB-9DA2-2F01FE0AF302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09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3600451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1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892" indent="0">
              <a:buNone/>
              <a:defRPr sz="1200"/>
            </a:lvl2pPr>
            <a:lvl3pPr marL="685783" indent="0">
              <a:buNone/>
              <a:defRPr sz="1200"/>
            </a:lvl3pPr>
            <a:lvl4pPr marL="1028675" indent="0">
              <a:buNone/>
              <a:defRPr sz="1200"/>
            </a:lvl4pPr>
            <a:lvl5pPr marL="1371566" indent="0">
              <a:buNone/>
              <a:defRPr sz="1200"/>
            </a:lvl5pPr>
            <a:lvl6pPr marL="1714457" indent="0">
              <a:buNone/>
              <a:defRPr sz="1200"/>
            </a:lvl6pPr>
            <a:lvl7pPr marL="2057348" indent="0">
              <a:buNone/>
              <a:defRPr sz="1200"/>
            </a:lvl7pPr>
            <a:lvl8pPr marL="2400240" indent="0">
              <a:buNone/>
              <a:defRPr sz="1200"/>
            </a:lvl8pPr>
            <a:lvl9pPr marL="2743132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CC736-C033-40DF-BEAC-2E71B807FEE8}" type="datetime1">
              <a:rPr lang="ru-RU" smtClean="0"/>
              <a:pPr/>
              <a:t>27.04.2026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3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68579" tIns="34289" rIns="68579" bIns="34289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3"/>
            <a:ext cx="6447501" cy="2910580"/>
          </a:xfrm>
          <a:prstGeom prst="rect">
            <a:avLst/>
          </a:prstGeom>
        </p:spPr>
        <p:txBody>
          <a:bodyPr vert="horz" lIns="68579" tIns="34289" rIns="68579" bIns="342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3"/>
            <a:ext cx="683954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23442-F458-482B-A264-F035EF6027C4}" type="datetime1">
              <a:rPr lang="ru-RU" smtClean="0"/>
              <a:pPr/>
              <a:t>27.04.2026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3"/>
            <a:ext cx="4723209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9" y="4531023"/>
            <a:ext cx="512504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700">
                <a:solidFill>
                  <a:schemeClr val="accent1"/>
                </a:solidFill>
              </a:defRPr>
            </a:lvl1pPr>
          </a:lstStyle>
          <a:p>
            <a:fld id="{429122A8-F0F3-4785-9337-F972B70C68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66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l" defTabSz="342892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68" indent="-257168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199" indent="-214308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28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12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microsoft.com/office/2007/relationships/hdphoto" Target="../media/hdphoto1.wdp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2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27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28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3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37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31.png"/><Relationship Id="rId5" Type="http://schemas.openxmlformats.org/officeDocument/2006/relationships/image" Target="../media/image5.png"/><Relationship Id="rId4" Type="http://schemas.openxmlformats.org/officeDocument/2006/relationships/oleObject" Target="../embeddings/oleObject39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34.pn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4.v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gi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9506" y="2089828"/>
            <a:ext cx="7289800" cy="1234727"/>
          </a:xfrm>
        </p:spPr>
        <p:txBody>
          <a:bodyPr/>
          <a:lstStyle/>
          <a:p>
            <a:pPr algn="ctr"/>
            <a:r>
              <a:rPr lang="ru-RU" sz="3200" dirty="0"/>
              <a:t>Физико-химия </a:t>
            </a:r>
            <a:br>
              <a:rPr lang="ru-RU" sz="3200" dirty="0"/>
            </a:br>
            <a:r>
              <a:rPr lang="ru-RU" sz="3200" dirty="0"/>
              <a:t>нефтяных дисперсных систем</a:t>
            </a:r>
            <a:br>
              <a:rPr lang="ru-RU" sz="3200" dirty="0"/>
            </a:br>
            <a:r>
              <a:rPr lang="ru-RU" sz="3200" dirty="0"/>
              <a:t>(</a:t>
            </a:r>
            <a:r>
              <a:rPr lang="ru-RU" sz="3200"/>
              <a:t>часть </a:t>
            </a:r>
            <a:r>
              <a:rPr lang="ru-RU" sz="3200" smtClean="0"/>
              <a:t>2)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446" y="3660932"/>
            <a:ext cx="7658636" cy="91109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Кафедра «</a:t>
            </a:r>
            <a:r>
              <a:rPr lang="ru-RU" sz="2000" dirty="0">
                <a:solidFill>
                  <a:srgbClr val="0070C0"/>
                </a:solidFill>
              </a:rPr>
              <a:t>Химическая технология переработки нефти и газа» </a:t>
            </a:r>
            <a:endParaRPr lang="ru-RU" sz="2000" dirty="0" smtClean="0">
              <a:solidFill>
                <a:srgbClr val="0070C0"/>
              </a:solidFill>
            </a:endParaRPr>
          </a:p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Проф., д.т.н., Пивоварова Н.А.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Астраханский государственный технический университ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88" y="268942"/>
            <a:ext cx="6113847" cy="117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083" y="604384"/>
            <a:ext cx="891778" cy="93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182" y="2989260"/>
            <a:ext cx="891779" cy="89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083" y="1800784"/>
            <a:ext cx="906408" cy="906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135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09" y="107879"/>
            <a:ext cx="7392826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Зависимость кинематической вязкости смесей различных </a:t>
            </a:r>
            <a:r>
              <a:rPr lang="ru-RU" dirty="0" err="1" smtClean="0"/>
              <a:t>нефтей</a:t>
            </a:r>
            <a:r>
              <a:rPr lang="ru-RU" dirty="0" smtClean="0"/>
              <a:t> от содержания </a:t>
            </a:r>
            <a:r>
              <a:rPr lang="ru-RU" dirty="0" err="1" smtClean="0"/>
              <a:t>асфальтенов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251520" y="1557758"/>
            <a:ext cx="345638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1,2 – смесь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нефтей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асфальтенами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3,4 – нефти без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асфальтенов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1,3 – смесь западно-останкинской  </a:t>
            </a:r>
            <a:r>
              <a:rPr lang="ru-RU" sz="1600" dirty="0" smtClean="0">
                <a:latin typeface="+mj-lt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герасимовской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нефтей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2,4 – смесь западно-останкинской  </a:t>
            </a:r>
            <a:r>
              <a:rPr lang="ru-RU" sz="1600" dirty="0" smtClean="0">
                <a:latin typeface="+mj-lt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и южно-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тамбаевской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нефтей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79876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76127" y="839431"/>
            <a:ext cx="3707360" cy="457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0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073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601" y="201023"/>
            <a:ext cx="7467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Структурно-механические свойства вакуумного дистиллята в присутствии присадки ВНИИНП-102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829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14959" y="754621"/>
            <a:ext cx="3637052" cy="471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958215"/>
              </p:ext>
            </p:extLst>
          </p:nvPr>
        </p:nvGraphicFramePr>
        <p:xfrm>
          <a:off x="7921375" y="107464"/>
          <a:ext cx="99504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4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375" y="107464"/>
                        <a:ext cx="995042" cy="866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Нижний колонтитул 8"/>
          <p:cNvSpPr>
            <a:spLocks noGrp="1"/>
          </p:cNvSpPr>
          <p:nvPr>
            <p:ph type="ftr" sz="quarter" idx="4294967295"/>
          </p:nvPr>
        </p:nvSpPr>
        <p:spPr>
          <a:xfrm>
            <a:off x="323528" y="1545636"/>
            <a:ext cx="2880320" cy="264629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1 – предельное </a:t>
            </a:r>
            <a:r>
              <a:rPr lang="ru-RU" sz="2000" dirty="0">
                <a:solidFill>
                  <a:schemeClr val="tx1"/>
                </a:solidFill>
              </a:rPr>
              <a:t>напряжение </a:t>
            </a:r>
            <a:r>
              <a:rPr lang="ru-RU" sz="2000" dirty="0" smtClean="0">
                <a:solidFill>
                  <a:schemeClr val="tx1"/>
                </a:solidFill>
              </a:rPr>
              <a:t>сдвига вакуумного дистиллята, </a:t>
            </a:r>
            <a:r>
              <a:rPr lang="ru-RU" sz="2000" dirty="0" smtClean="0">
                <a:solidFill>
                  <a:schemeClr val="tx1"/>
                </a:solidFill>
                <a:sym typeface="Symbol"/>
              </a:rPr>
              <a:t>, мПа</a:t>
            </a:r>
            <a:endParaRPr lang="ru-RU" sz="20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2- выход вакуумного дистиллята при перегонке, % мас.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31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015" y="715008"/>
            <a:ext cx="8641316" cy="4428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7467600" cy="63758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Полиэкстремальное</a:t>
            </a:r>
            <a:r>
              <a:rPr lang="ru-RU" dirty="0" smtClean="0"/>
              <a:t> изменение свойств смеси мазута и гудрона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2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24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819" y="102741"/>
            <a:ext cx="6405866" cy="529568"/>
          </a:xfrm>
        </p:spPr>
        <p:txBody>
          <a:bodyPr>
            <a:normAutofit/>
          </a:bodyPr>
          <a:lstStyle/>
          <a:p>
            <a:r>
              <a:rPr lang="ru-RU" dirty="0" smtClean="0"/>
              <a:t>Теория фазовых </a:t>
            </a:r>
            <a:r>
              <a:rPr lang="ru-RU" dirty="0" smtClean="0"/>
              <a:t>переходов Сюняева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,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81540"/>
            <a:ext cx="7467600" cy="4173924"/>
          </a:xfrm>
        </p:spPr>
        <p:txBody>
          <a:bodyPr>
            <a:normAutofit/>
          </a:bodyPr>
          <a:lstStyle/>
          <a:p>
            <a:r>
              <a:rPr lang="ru-RU" sz="1600" dirty="0"/>
              <a:t>Фазой называют однородную по свойствам область вещества, имеющую границу</a:t>
            </a:r>
          </a:p>
          <a:p>
            <a:pPr lvl="0"/>
            <a:r>
              <a:rPr lang="ru-RU" sz="1600" dirty="0" smtClean="0"/>
              <a:t>Теория </a:t>
            </a:r>
            <a:r>
              <a:rPr lang="ru-RU" sz="1600" dirty="0"/>
              <a:t>фазовых переходов </a:t>
            </a:r>
            <a:r>
              <a:rPr lang="ru-RU" sz="1600" dirty="0" smtClean="0"/>
              <a:t>характеризуется следующими аспектами:</a:t>
            </a:r>
            <a:endParaRPr lang="ru-RU" sz="1600" dirty="0"/>
          </a:p>
          <a:p>
            <a:pPr lvl="1"/>
            <a:r>
              <a:rPr lang="ru-RU" sz="1600" dirty="0" smtClean="0"/>
              <a:t>термодинамическим</a:t>
            </a:r>
          </a:p>
          <a:p>
            <a:pPr lvl="1"/>
            <a:r>
              <a:rPr lang="ru-RU" sz="1600" dirty="0" smtClean="0"/>
              <a:t>кинетическим</a:t>
            </a:r>
            <a:endParaRPr lang="ru-RU" sz="1600" dirty="0"/>
          </a:p>
          <a:p>
            <a:pPr lvl="1"/>
            <a:r>
              <a:rPr lang="ru-RU" sz="1600" dirty="0" smtClean="0"/>
              <a:t>структурным</a:t>
            </a:r>
            <a:endParaRPr lang="ru-RU" sz="1600" dirty="0"/>
          </a:p>
          <a:p>
            <a:pPr lvl="0"/>
            <a:r>
              <a:rPr lang="ru-RU" sz="1600" dirty="0" smtClean="0"/>
              <a:t>С точки зрения термодинамики проблема заключается в том, чтобы установить условия устойчивости различных термодинамических состояний (фаз) вблизи точки перехода</a:t>
            </a:r>
          </a:p>
          <a:p>
            <a:pPr lvl="0"/>
            <a:r>
              <a:rPr lang="ru-RU" sz="1600" dirty="0" smtClean="0"/>
              <a:t>Кинетический </a:t>
            </a:r>
            <a:r>
              <a:rPr lang="ru-RU" sz="1600" dirty="0"/>
              <a:t>аспект теории фазовых переходов заключается описании развития процесса превращения во времени</a:t>
            </a:r>
          </a:p>
          <a:p>
            <a:pPr lvl="0"/>
            <a:r>
              <a:rPr lang="ru-RU" sz="1600" dirty="0"/>
              <a:t>Структурный аспект фазовых переходов состоит в во взаимосвязи характеристик фазовых переходов с изменением структуры вещества</a:t>
            </a:r>
          </a:p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3007618"/>
              </p:ext>
            </p:extLst>
          </p:nvPr>
        </p:nvGraphicFramePr>
        <p:xfrm>
          <a:off x="7952198" y="86916"/>
          <a:ext cx="101559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6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2198" y="86916"/>
                        <a:ext cx="101559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034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8358" y="772814"/>
            <a:ext cx="6004375" cy="23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33" y="126202"/>
            <a:ext cx="7467600" cy="36755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Диаграмма  фазовых превращений НДС в зависимости от температуры</a:t>
            </a:r>
            <a:endParaRPr lang="ru-RU" sz="27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39045" y="2742843"/>
            <a:ext cx="8722761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Точка А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застывшее состояние, твердая фаза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Стадия А-Б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вещества с меньшей молекулярной массой выплавляются, переходят в жидкую фазу,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пространственная структура в целом сохраняется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Стадия Б-В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выплавляются вещества с более тяжелой молекулярной массой, деформируется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пространственная структура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Стадия В-Г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переход системы в жидкое состояние, молекулы подвижны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Стадия Г-Д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испарение более лёгких компонентов из системы, увеличение концентрации более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тяжёлых, образование новых тяжёлых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ассоциатов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Стадия Д-Е 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начинаются химические процессы, приводящие к образованию </a:t>
            </a:r>
            <a:r>
              <a:rPr kumimoji="0" lang="ru-RU" sz="15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коксоподобных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веществ, лёгкие продукты крекинга улетучиваются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9009404"/>
              </p:ext>
            </p:extLst>
          </p:nvPr>
        </p:nvGraphicFramePr>
        <p:xfrm>
          <a:off x="7921374" y="86916"/>
          <a:ext cx="899841" cy="810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1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374" y="86916"/>
                        <a:ext cx="899841" cy="81064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368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835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Изменение агрегатного состояния веществ вследствие фазовых переходов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67594"/>
            <a:ext cx="6723922" cy="37845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4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775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679" y="210620"/>
            <a:ext cx="7639406" cy="539393"/>
          </a:xfrm>
        </p:spPr>
        <p:txBody>
          <a:bodyPr/>
          <a:lstStyle/>
          <a:p>
            <a:r>
              <a:rPr lang="ru-RU" dirty="0" smtClean="0"/>
              <a:t>Изменение агрегатного состояния вещества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3174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433" y="554804"/>
            <a:ext cx="5314928" cy="44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2018671"/>
              </p:ext>
            </p:extLst>
          </p:nvPr>
        </p:nvGraphicFramePr>
        <p:xfrm>
          <a:off x="8086012" y="169507"/>
          <a:ext cx="900113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6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6012" y="169507"/>
                        <a:ext cx="900113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2639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4" y="753727"/>
            <a:ext cx="8276734" cy="4280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7474"/>
            <a:ext cx="7467600" cy="857250"/>
          </a:xfrm>
        </p:spPr>
        <p:txBody>
          <a:bodyPr/>
          <a:lstStyle/>
          <a:p>
            <a:r>
              <a:rPr lang="ru-RU" dirty="0" smtClean="0"/>
              <a:t>Свойства вещества в агрегатных состояниях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17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954370"/>
              </p:ext>
            </p:extLst>
          </p:nvPr>
        </p:nvGraphicFramePr>
        <p:xfrm>
          <a:off x="8148370" y="87670"/>
          <a:ext cx="900113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9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8370" y="87670"/>
                        <a:ext cx="900113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37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" y="72413"/>
            <a:ext cx="7467600" cy="583574"/>
          </a:xfrm>
        </p:spPr>
        <p:txBody>
          <a:bodyPr>
            <a:normAutofit/>
          </a:bodyPr>
          <a:lstStyle/>
          <a:p>
            <a:r>
              <a:rPr lang="ru-RU" dirty="0" smtClean="0"/>
              <a:t>Фазовые переходы компонентов газа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18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554535"/>
              </p:ext>
            </p:extLst>
          </p:nvPr>
        </p:nvGraphicFramePr>
        <p:xfrm>
          <a:off x="7972746" y="86916"/>
          <a:ext cx="995042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2746" y="86916"/>
                        <a:ext cx="995042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6" descr="http://dok.opredelim.com/pars_docs/refs/12/11707/img10.jpg"/>
          <p:cNvPicPr>
            <a:picLocks/>
          </p:cNvPicPr>
          <p:nvPr/>
        </p:nvPicPr>
        <p:blipFill>
          <a:blip r:embed="rId5">
            <a:duotone>
              <a:srgbClr val="FE8637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2875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40" y="523981"/>
            <a:ext cx="7140539" cy="4530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29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529568"/>
          </a:xfrm>
        </p:spPr>
        <p:txBody>
          <a:bodyPr/>
          <a:lstStyle/>
          <a:p>
            <a:r>
              <a:rPr lang="ru-RU" dirty="0" smtClean="0"/>
              <a:t>Разновидности фазовых переходы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328009" y="832650"/>
            <a:ext cx="8101172" cy="38464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ru-RU" sz="1800" dirty="0" smtClean="0"/>
              <a:t>Переход вещества от одной фазы в другую – фазовый переход – всегда связан с качественными изменениями свойств вещества. Примером фазового перехода могут служить изменения агрегатного состояния вещества или переходы, связанные с изменениями в составе, строении и свойствах вещества (например, переход кристаллического вещества из одной модификации в другую). </a:t>
            </a:r>
            <a:br>
              <a:rPr lang="ru-RU" sz="1800" dirty="0" smtClean="0"/>
            </a:br>
            <a:r>
              <a:rPr lang="ru-RU" sz="1800" dirty="0" smtClean="0"/>
              <a:t>Различают фазовые переходы двух родов: первого и второго. </a:t>
            </a:r>
          </a:p>
          <a:p>
            <a:pPr>
              <a:lnSpc>
                <a:spcPct val="120000"/>
              </a:lnSpc>
            </a:pPr>
            <a:r>
              <a:rPr lang="ru-RU" sz="1800" b="1" dirty="0" smtClean="0"/>
              <a:t>Фазовый переход первого рода</a:t>
            </a:r>
            <a:r>
              <a:rPr lang="ru-RU" sz="1800" dirty="0" smtClean="0"/>
              <a:t> (например, плавление, кристаллизация и т.д.) сопровождается поглощением или выделением вполне определённого количества теплоты, называемой теплотой фазового перехода. Характеризуются </a:t>
            </a:r>
            <a:r>
              <a:rPr lang="ru-RU" sz="1800" dirty="0"/>
              <a:t>постоянством температуры, изменениями энтропии и объёма. 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3285422"/>
              </p:ext>
            </p:extLst>
          </p:nvPr>
        </p:nvGraphicFramePr>
        <p:xfrm>
          <a:off x="8065212" y="86916"/>
          <a:ext cx="9025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3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5212" y="86916"/>
                        <a:ext cx="90257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951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327" y="105654"/>
            <a:ext cx="7813376" cy="64807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Классификация природных НДС по вязкости </a:t>
            </a:r>
            <a:br>
              <a:rPr lang="ru-RU" sz="2800" dirty="0" smtClean="0"/>
            </a:br>
            <a:r>
              <a:rPr lang="ru-RU" sz="2800" dirty="0" smtClean="0"/>
              <a:t>(Х</a:t>
            </a:r>
            <a:r>
              <a:rPr lang="en-US" sz="2800" dirty="0" smtClean="0"/>
              <a:t>I</a:t>
            </a:r>
            <a:r>
              <a:rPr lang="ru-RU" sz="2800" dirty="0" smtClean="0"/>
              <a:t> Международным Нефтяным конгрессом)</a:t>
            </a:r>
            <a:endParaRPr lang="ru-RU" sz="28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</a:t>
            </a:fld>
            <a:endParaRPr lang="ru-RU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8024812" y="-20538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4812" y="-20538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93" y="1044110"/>
            <a:ext cx="8306942" cy="397995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600" dirty="0" smtClean="0"/>
              <a:t>Природные НДС у которых вязкость </a:t>
            </a:r>
            <a:r>
              <a:rPr lang="ru-RU" sz="2600" dirty="0" err="1" smtClean="0"/>
              <a:t>неразрушенной</a:t>
            </a:r>
            <a:r>
              <a:rPr lang="ru-RU" sz="2600" dirty="0" smtClean="0"/>
              <a:t> структуры </a:t>
            </a:r>
            <a:r>
              <a:rPr lang="ru-RU" sz="2600" b="1" i="1" dirty="0" smtClean="0">
                <a:sym typeface="Symbol"/>
              </a:rPr>
              <a:t></a:t>
            </a:r>
            <a:r>
              <a:rPr lang="en-US" sz="2600" b="1" baseline="-25000" dirty="0" smtClean="0"/>
              <a:t>max</a:t>
            </a:r>
            <a:r>
              <a:rPr lang="ru-RU" sz="2600" dirty="0" smtClean="0"/>
              <a:t> при нормальных условиях меньше 10 </a:t>
            </a:r>
            <a:r>
              <a:rPr lang="ru-RU" sz="2600" dirty="0" err="1" smtClean="0"/>
              <a:t>Па</a:t>
            </a:r>
            <a:r>
              <a:rPr lang="ru-RU" sz="2600" dirty="0" err="1" smtClean="0">
                <a:sym typeface="Symbol"/>
              </a:rPr>
              <a:t></a:t>
            </a:r>
            <a:r>
              <a:rPr lang="ru-RU" sz="2600" dirty="0" err="1" smtClean="0"/>
              <a:t>с</a:t>
            </a:r>
            <a:r>
              <a:rPr lang="ru-RU" sz="2600" dirty="0" smtClean="0"/>
              <a:t>, а напряжение сдвига </a:t>
            </a:r>
            <a:r>
              <a:rPr lang="ru-RU" sz="2600" b="1" i="1" dirty="0" smtClean="0">
                <a:sym typeface="Symbol"/>
              </a:rPr>
              <a:t></a:t>
            </a:r>
            <a:r>
              <a:rPr lang="ru-RU" sz="2600" b="1" i="1" dirty="0" smtClean="0"/>
              <a:t>*</a:t>
            </a:r>
            <a:r>
              <a:rPr lang="ru-RU" sz="2600" dirty="0" smtClean="0"/>
              <a:t> не превышает 100-200 Па, относят к </a:t>
            </a:r>
            <a:r>
              <a:rPr lang="ru-RU" sz="2600" b="1" dirty="0" smtClean="0"/>
              <a:t>высоковязким </a:t>
            </a:r>
            <a:r>
              <a:rPr lang="ru-RU" sz="2600" b="1" dirty="0" err="1" smtClean="0"/>
              <a:t>нефтям</a:t>
            </a:r>
            <a:r>
              <a:rPr lang="ru-RU" sz="2600" dirty="0" smtClean="0"/>
              <a:t>, </a:t>
            </a:r>
            <a:r>
              <a:rPr lang="ru-RU" sz="2600" b="1" dirty="0" smtClean="0"/>
              <a:t>не проявляющим механической прочности.</a:t>
            </a:r>
            <a:endParaRPr lang="ru-RU" sz="2600" dirty="0" smtClean="0"/>
          </a:p>
          <a:p>
            <a:pPr>
              <a:lnSpc>
                <a:spcPct val="120000"/>
              </a:lnSpc>
            </a:pPr>
            <a:r>
              <a:rPr lang="ru-RU" sz="2600" dirty="0" smtClean="0"/>
              <a:t>Нефти с вязкостью более 10 </a:t>
            </a:r>
            <a:r>
              <a:rPr lang="ru-RU" sz="2600" dirty="0" err="1" smtClean="0"/>
              <a:t>Па</a:t>
            </a:r>
            <a:r>
              <a:rPr lang="ru-RU" sz="2600" dirty="0" err="1" smtClean="0">
                <a:sym typeface="Symbol"/>
              </a:rPr>
              <a:t></a:t>
            </a:r>
            <a:r>
              <a:rPr lang="ru-RU" sz="2600" dirty="0" err="1" smtClean="0"/>
              <a:t>с</a:t>
            </a:r>
            <a:r>
              <a:rPr lang="ru-RU" sz="2600" dirty="0" smtClean="0"/>
              <a:t> не обладают текучестью и не поддаются дренированию через скважины. Именно такой уровень вязкости имеют нефти с содержанием смол и </a:t>
            </a:r>
            <a:r>
              <a:rPr lang="ru-RU" sz="2600" dirty="0" err="1" smtClean="0"/>
              <a:t>асфальтенов</a:t>
            </a:r>
            <a:r>
              <a:rPr lang="ru-RU" sz="2600" dirty="0" smtClean="0"/>
              <a:t>, соответствующим критической концентрации, при которой начинают проявляться структурно-механические свойства системы. </a:t>
            </a:r>
            <a:r>
              <a:rPr lang="ru-RU" sz="2600" b="1" dirty="0" smtClean="0"/>
              <a:t>Высоковязкие нефти, проявляющие структурно-механическую прочность:</a:t>
            </a:r>
            <a:r>
              <a:rPr lang="ru-RU" sz="2600" dirty="0" smtClean="0"/>
              <a:t> динамическая вязкостью 10-100 </a:t>
            </a:r>
            <a:r>
              <a:rPr lang="ru-RU" sz="2600" dirty="0" err="1" smtClean="0"/>
              <a:t>Па</a:t>
            </a:r>
            <a:r>
              <a:rPr lang="ru-RU" sz="2600" dirty="0" err="1" smtClean="0">
                <a:sym typeface="Symbol"/>
              </a:rPr>
              <a:t></a:t>
            </a:r>
            <a:r>
              <a:rPr lang="ru-RU" sz="2600" dirty="0" err="1" smtClean="0"/>
              <a:t>с</a:t>
            </a:r>
            <a:r>
              <a:rPr lang="ru-RU" sz="2600" dirty="0" smtClean="0"/>
              <a:t>, напряжение сдвига 100 - 6000 Па.</a:t>
            </a:r>
          </a:p>
          <a:p>
            <a:pPr>
              <a:lnSpc>
                <a:spcPct val="120000"/>
              </a:lnSpc>
            </a:pPr>
            <a:r>
              <a:rPr lang="ru-RU" sz="2600" dirty="0" smtClean="0"/>
              <a:t>Другая группа природных НДС, характеризуемая наряду с высокой вязкостью (</a:t>
            </a:r>
            <a:r>
              <a:rPr lang="ru-RU" sz="2600" b="1" i="1" dirty="0" smtClean="0">
                <a:sym typeface="Symbol"/>
              </a:rPr>
              <a:t></a:t>
            </a:r>
            <a:r>
              <a:rPr lang="en-US" sz="2600" b="1" baseline="-25000" dirty="0" smtClean="0"/>
              <a:t>max</a:t>
            </a:r>
            <a:r>
              <a:rPr lang="ru-RU" sz="2600" dirty="0" smtClean="0"/>
              <a:t>= 100-600 </a:t>
            </a:r>
            <a:r>
              <a:rPr lang="ru-RU" sz="2600" dirty="0" err="1" smtClean="0"/>
              <a:t>Па</a:t>
            </a:r>
            <a:r>
              <a:rPr lang="ru-RU" sz="2600" dirty="0" err="1" smtClean="0">
                <a:sym typeface="Symbol"/>
              </a:rPr>
              <a:t></a:t>
            </a:r>
            <a:r>
              <a:rPr lang="ru-RU" sz="2600" dirty="0" err="1" smtClean="0"/>
              <a:t>с</a:t>
            </a:r>
            <a:r>
              <a:rPr lang="ru-RU" sz="2600" dirty="0" smtClean="0"/>
              <a:t>) большими значениями напряжения сдвига</a:t>
            </a:r>
            <a:r>
              <a:rPr lang="ru-RU" sz="2600" b="1" i="1" dirty="0" smtClean="0">
                <a:sym typeface="Symbol"/>
              </a:rPr>
              <a:t></a:t>
            </a:r>
            <a:r>
              <a:rPr lang="ru-RU" sz="2600" b="1" i="1" dirty="0" smtClean="0"/>
              <a:t>*</a:t>
            </a:r>
            <a:r>
              <a:rPr lang="ru-RU" sz="2600" dirty="0" smtClean="0"/>
              <a:t>, достигающими 6000 Па, </a:t>
            </a:r>
            <a:r>
              <a:rPr lang="ru-RU" sz="2600" b="1" dirty="0" smtClean="0"/>
              <a:t>классифицируются как природные битумы с отчётливо выраженными структурно-механическими свойствами</a:t>
            </a:r>
            <a:r>
              <a:rPr lang="ru-RU" sz="2600" dirty="0" smtClean="0"/>
              <a:t>. 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5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29568"/>
          </a:xfrm>
        </p:spPr>
        <p:txBody>
          <a:bodyPr/>
          <a:lstStyle/>
          <a:p>
            <a:r>
              <a:rPr lang="ru-RU" dirty="0" smtClean="0"/>
              <a:t>Разновидности фазовых переходы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,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251520" y="681540"/>
            <a:ext cx="8424936" cy="440795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1800" dirty="0" smtClean="0"/>
              <a:t>Например</a:t>
            </a:r>
            <a:r>
              <a:rPr lang="ru-RU" sz="1800" dirty="0"/>
              <a:t>, при плавлении телу нужно сообщить некоторое количество теплоты, чтобы вызвать разрушение кристаллической решётки. Подводимая при плавлении теплота идёт не на нагрев тела, а на разрыв межатомных связей, поэтому плавление протекает при постоянной температуре. 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При </a:t>
            </a:r>
            <a:r>
              <a:rPr lang="ru-RU" sz="1800" dirty="0" smtClean="0"/>
              <a:t>переходах 1-го рода </a:t>
            </a:r>
            <a:r>
              <a:rPr lang="ru-RU" sz="1800" dirty="0"/>
              <a:t>– из более упорядоченного кристаллического состояния в менее упорядоченное жидкое состояние – степень беспорядка увеличивается. С точки зрения второго начала термодинамики, этот процесс связан с возрастанием энтропии системы. Если переход происходит в обратном направлении (кристаллизация), то система теплоту выделяет. 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Фазовые переходы, не связанные с поглощением или выделением теплоты и изменением объёма, называются </a:t>
            </a:r>
            <a:r>
              <a:rPr lang="ru-RU" sz="1800" b="1" dirty="0"/>
              <a:t>фазовыми переходами второго рода. </a:t>
            </a:r>
            <a:r>
              <a:rPr lang="ru-RU" sz="1800" dirty="0"/>
              <a:t>Эти переходы характеризуются постоянством объёма и энтропии, но скачкообразным изменением свойств вещества (например, теплоёмкости, электропроводимости). </a:t>
            </a:r>
          </a:p>
          <a:p>
            <a:pPr>
              <a:lnSpc>
                <a:spcPct val="90000"/>
              </a:lnSpc>
            </a:pPr>
            <a:endParaRPr lang="ru-RU" sz="1800" dirty="0"/>
          </a:p>
          <a:p>
            <a:pPr>
              <a:lnSpc>
                <a:spcPct val="90000"/>
              </a:lnSpc>
            </a:pPr>
            <a:endParaRPr lang="ru-RU" sz="20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414570"/>
              </p:ext>
            </p:extLst>
          </p:nvPr>
        </p:nvGraphicFramePr>
        <p:xfrm>
          <a:off x="8100392" y="-18054"/>
          <a:ext cx="1026570" cy="769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7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0392" y="-18054"/>
                        <a:ext cx="1026570" cy="769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040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379" y="186522"/>
            <a:ext cx="7467600" cy="529568"/>
          </a:xfrm>
        </p:spPr>
        <p:txBody>
          <a:bodyPr/>
          <a:lstStyle/>
          <a:p>
            <a:r>
              <a:rPr lang="ru-RU" dirty="0" smtClean="0"/>
              <a:t>Разновидности фазовых переходы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,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138962" y="860534"/>
            <a:ext cx="8625440" cy="4075031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800" dirty="0" smtClean="0"/>
              <a:t>Общая трактовка фазовых переходов второго рода предложена академиком Л.Д.Ландау: фазовые переходы второго рода связаны с изменением симметрии и может </a:t>
            </a:r>
            <a:r>
              <a:rPr lang="ru-RU" sz="1800" dirty="0"/>
              <a:t>быть связано со смещением атомов определённого типа в кристаллической решётке, либо с изменением упорядоченности вещества</a:t>
            </a:r>
            <a:r>
              <a:rPr lang="ru-RU" sz="1800" dirty="0" smtClean="0"/>
              <a:t>. </a:t>
            </a:r>
          </a:p>
          <a:p>
            <a:pPr algn="just">
              <a:spcBef>
                <a:spcPts val="0"/>
              </a:spcBef>
            </a:pPr>
            <a:r>
              <a:rPr lang="ru-RU" sz="1800" dirty="0" smtClean="0"/>
              <a:t>Примерами фазовых переходов второго рода являются: переход ферромагнитных веществ (железа, никеля) при определённых давлении и температуре в парамагнитное состояние; переход металлов и некоторых сплавов при температуре, близкой к температуре абсолютного нуля, в сверхпроводящее состояние, характеризуемое скачкообразным уменьшением электрического сопротивления до нуля.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800" dirty="0" smtClean="0"/>
              <a:t>Для НДС фазовые переходы второго рода приводят к структурным изменениям системы, сохраняющей объём, при этом первоначально устойчивая фаза более не соответствует никакому (даже метастабильному) минимуму свободной энергии и потому не может существовать.</a:t>
            </a:r>
          </a:p>
          <a:p>
            <a:endParaRPr lang="ru-RU" sz="18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7911246"/>
              </p:ext>
            </p:extLst>
          </p:nvPr>
        </p:nvGraphicFramePr>
        <p:xfrm>
          <a:off x="8133306" y="0"/>
          <a:ext cx="9025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1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33306" y="0"/>
                        <a:ext cx="90257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002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9921983"/>
              </p:ext>
            </p:extLst>
          </p:nvPr>
        </p:nvGraphicFramePr>
        <p:xfrm>
          <a:off x="8172217" y="0"/>
          <a:ext cx="902575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7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2217" y="0"/>
                        <a:ext cx="902575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379" y="186522"/>
            <a:ext cx="7467600" cy="529568"/>
          </a:xfrm>
        </p:spPr>
        <p:txBody>
          <a:bodyPr/>
          <a:lstStyle/>
          <a:p>
            <a:r>
              <a:rPr lang="ru-RU" dirty="0" smtClean="0"/>
              <a:t>Разновидности фазовых переходы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,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0" y="646526"/>
            <a:ext cx="8333829" cy="4075031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800" dirty="0" smtClean="0"/>
              <a:t>Для НДС фазовые переходы второго рода приводят к структурным изменениям системы, сохраняющей объём, при этом первоначально устойчивая фаза более не соответствует никакому (даже метастабильному) минимуму свободной энергии и потому не может существовать.</a:t>
            </a:r>
          </a:p>
          <a:p>
            <a:pPr algn="just">
              <a:spcBef>
                <a:spcPts val="0"/>
              </a:spcBef>
            </a:pPr>
            <a:r>
              <a:rPr lang="ru-RU" sz="1800" dirty="0"/>
              <a:t>Фазовые переходы второго рода в нефтяных системах — это непрерывные превращения в пределах одного агрегатного состояния, характеризующиеся изменением симметрии структуры без выделения скрытой теплоты. К ним относятся критические явления (достижение критической точки), упорядочивание структурно-групповых компонентов, а также фазовые переходы в </a:t>
            </a:r>
            <a:r>
              <a:rPr lang="ru-RU" sz="1800" dirty="0" err="1"/>
              <a:t>нефтеполимерных</a:t>
            </a:r>
            <a:r>
              <a:rPr lang="ru-RU" sz="1800" dirty="0"/>
              <a:t> системах при изменении состава.</a:t>
            </a:r>
            <a:endParaRPr lang="ru-RU" sz="1800" dirty="0" smtClean="0"/>
          </a:p>
          <a:p>
            <a:pPr>
              <a:spcBef>
                <a:spcPts val="0"/>
              </a:spcBef>
            </a:pPr>
            <a:r>
              <a:rPr lang="ru-RU" sz="1800" dirty="0"/>
              <a:t>Переходы второго рода в нефтяных дисперсных системах (НДС) связаны с перестройкой надмолекулярных структур, например, упорядочиванием асфальтенов/смол, что влияет на вязкость и реологию без моментального образования новой фазы.</a:t>
            </a:r>
          </a:p>
        </p:txBody>
      </p:sp>
    </p:spTree>
    <p:extLst>
      <p:ext uri="{BB962C8B-B14F-4D97-AF65-F5344CB8AC3E}">
        <p14:creationId xmlns:p14="http://schemas.microsoft.com/office/powerpoint/2010/main" val="37592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29568"/>
          </a:xfrm>
        </p:spPr>
        <p:txBody>
          <a:bodyPr/>
          <a:lstStyle/>
          <a:p>
            <a:r>
              <a:rPr lang="ru-RU" dirty="0" smtClean="0"/>
              <a:t>Разновидности фазовых переходы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28163807"/>
              </p:ext>
            </p:extLst>
          </p:nvPr>
        </p:nvGraphicFramePr>
        <p:xfrm>
          <a:off x="107505" y="42006"/>
          <a:ext cx="9036495" cy="5060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881"/>
                <a:gridCol w="1607976"/>
                <a:gridCol w="1890445"/>
                <a:gridCol w="1972638"/>
                <a:gridCol w="2681555"/>
              </a:tblGrid>
              <a:tr h="328377">
                <a:tc rowSpan="2" gridSpan="2">
                  <a:txBody>
                    <a:bodyPr/>
                    <a:lstStyle/>
                    <a:p>
                      <a:r>
                        <a:rPr lang="ru-RU" sz="1600" dirty="0" smtClean="0"/>
                        <a:t>Тип фазового превращения</a:t>
                      </a:r>
                      <a:endParaRPr lang="ru-RU" sz="1600" dirty="0"/>
                    </a:p>
                  </a:txBody>
                  <a:tcPr marT="34290" marB="3429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Физико-химические явления в технологических процессах</a:t>
                      </a:r>
                      <a:endParaRPr lang="ru-RU" sz="16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7403"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Добыча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Транспортировка 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Переработка 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116586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I</a:t>
                      </a:r>
                      <a:r>
                        <a:rPr lang="ru-RU" sz="1600" b="1" dirty="0" smtClean="0"/>
                        <a:t> рода</a:t>
                      </a:r>
                    </a:p>
                    <a:p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Без изменения химического состава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Выпадение АСПО, выделение конденсата при изменении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en-US" sz="1600" baseline="0" dirty="0" smtClean="0"/>
                        <a:t>T,P,V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Образование парафиновых пробок при перекачке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Атмосферно-вакуумная перегонка, регенерация растворителей, </a:t>
                      </a:r>
                      <a:r>
                        <a:rPr lang="ru-RU" sz="1600" dirty="0" err="1" smtClean="0"/>
                        <a:t>деасфальтизация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депарафинизация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98888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 изменением химического состава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Выделение конденсата при внутрипластовом горении 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Каталитические превращения, производство</a:t>
                      </a:r>
                      <a:r>
                        <a:rPr lang="ru-RU" sz="1600" baseline="0" dirty="0" smtClean="0"/>
                        <a:t> окисленного битума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96209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II</a:t>
                      </a:r>
                      <a:r>
                        <a:rPr lang="ru-RU" sz="1600" b="1" dirty="0" smtClean="0"/>
                        <a:t> рода</a:t>
                      </a:r>
                    </a:p>
                    <a:p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Без изменения химического состава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Получение </a:t>
                      </a:r>
                      <a:r>
                        <a:rPr lang="ru-RU" sz="1600" dirty="0" err="1" smtClean="0"/>
                        <a:t>микроэмульсий</a:t>
                      </a:r>
                      <a:r>
                        <a:rPr lang="ru-RU" sz="1600" dirty="0" smtClean="0"/>
                        <a:t> для закачки в пласт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Селективная очистка масляных фракций</a:t>
                      </a:r>
                      <a:endParaRPr lang="ru-RU" sz="1600" dirty="0"/>
                    </a:p>
                  </a:txBody>
                  <a:tcPr marT="34290" marB="34290"/>
                </a:tc>
              </a:tr>
              <a:tr h="98298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 изменением химического состава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-</a:t>
                      </a:r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-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Коксование, жидкофазные процессы сернокислотного </a:t>
                      </a:r>
                      <a:r>
                        <a:rPr lang="ru-RU" sz="1600" dirty="0" err="1" smtClean="0"/>
                        <a:t>алкилирования</a:t>
                      </a:r>
                      <a:endParaRPr lang="ru-RU" sz="1600" dirty="0"/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,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58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2772312"/>
              </p:ext>
            </p:extLst>
          </p:nvPr>
        </p:nvGraphicFramePr>
        <p:xfrm>
          <a:off x="8229600" y="1"/>
          <a:ext cx="893930" cy="791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4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1"/>
                        <a:ext cx="893930" cy="791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290" y="82470"/>
            <a:ext cx="7695344" cy="529568"/>
          </a:xfrm>
        </p:spPr>
        <p:txBody>
          <a:bodyPr>
            <a:normAutofit fontScale="90000"/>
          </a:bodyPr>
          <a:lstStyle/>
          <a:p>
            <a:pPr defTabSz="360363">
              <a:tabLst>
                <a:tab pos="92075" algn="l"/>
              </a:tabLst>
            </a:pPr>
            <a:r>
              <a:rPr lang="ru-RU" sz="2600" dirty="0" smtClean="0"/>
              <a:t>Теория регулируемых фазовых переходов Сюняева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,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86955" y="528448"/>
            <a:ext cx="8944029" cy="4615052"/>
          </a:xfrm>
        </p:spPr>
        <p:txBody>
          <a:bodyPr>
            <a:normAutofit fontScale="55000" lnSpcReduction="20000"/>
          </a:bodyPr>
          <a:lstStyle/>
          <a:p>
            <a:pPr marL="268288" indent="-268288">
              <a:buFont typeface="+mj-lt"/>
              <a:buAutoNum type="arabicPeriod"/>
            </a:pPr>
            <a:r>
              <a:rPr lang="ru-RU" sz="3300" dirty="0" smtClean="0"/>
              <a:t>переход из одной фазы в другую осуществляется через стадию дисперсного состояния; </a:t>
            </a:r>
          </a:p>
          <a:p>
            <a:pPr marL="268288" indent="-268288">
              <a:buFont typeface="+mj-lt"/>
              <a:buAutoNum type="arabicPeriod"/>
            </a:pPr>
            <a:r>
              <a:rPr lang="ru-RU" sz="3300" dirty="0" smtClean="0"/>
              <a:t>в качестве структурного элемента нефтяной дисперсной системы принимается ССЕ; </a:t>
            </a:r>
          </a:p>
          <a:p>
            <a:pPr marL="268288" indent="-268288">
              <a:buFont typeface="+mj-lt"/>
              <a:buAutoNum type="arabicPeriod"/>
            </a:pPr>
            <a:r>
              <a:rPr lang="ru-RU" sz="3300" dirty="0" smtClean="0"/>
              <a:t>геометрические размеры ССЕ и соответственно физико-химические и технологические свойства НДС под совокупным влиянием внешних воздействий изменяются экстремально или </a:t>
            </a:r>
            <a:r>
              <a:rPr lang="ru-RU" sz="3300" dirty="0" err="1" smtClean="0"/>
              <a:t>полиэкстремально</a:t>
            </a:r>
            <a:r>
              <a:rPr lang="ru-RU" sz="3300" dirty="0" smtClean="0"/>
              <a:t>; </a:t>
            </a:r>
          </a:p>
          <a:p>
            <a:pPr marL="268288" indent="-268288">
              <a:buFont typeface="+mj-lt"/>
              <a:buAutoNum type="arabicPeriod"/>
            </a:pPr>
            <a:r>
              <a:rPr lang="ru-RU" sz="3300" dirty="0" smtClean="0"/>
              <a:t>при наличии в НДС макроскопического слоя между гомогенными фазами продолжительность жизни ССЕ в слое составляет от долей секунды до минут (динамическое состояние НДС), при отсутствии слоя она может быть бесконечно большой (статическое состояние НДС); </a:t>
            </a:r>
          </a:p>
          <a:p>
            <a:pPr marL="268288" indent="-268288">
              <a:buFont typeface="+mj-lt"/>
              <a:buAutoNum type="arabicPeriod"/>
            </a:pPr>
            <a:r>
              <a:rPr lang="ru-RU" sz="3300" dirty="0" smtClean="0"/>
              <a:t>по мере изменения размеров ядра происходит непрерывное перераспределение углеводородов между </a:t>
            </a:r>
            <a:r>
              <a:rPr lang="ru-RU" sz="3300" dirty="0" err="1" smtClean="0"/>
              <a:t>макрофазами</a:t>
            </a:r>
            <a:r>
              <a:rPr lang="ru-RU" sz="3300" dirty="0" smtClean="0"/>
              <a:t>, что влияет на тепло- и массообменные процессы; </a:t>
            </a:r>
          </a:p>
          <a:p>
            <a:pPr marL="268288" indent="-268288">
              <a:buFont typeface="+mj-lt"/>
              <a:buAutoNum type="arabicPeriod"/>
            </a:pPr>
            <a:r>
              <a:rPr lang="ru-RU" sz="3300" dirty="0" smtClean="0"/>
              <a:t>активные состояния НДС достигаются совокупными внешними воздействиями на нее (смешением НДС различной природы, введением добавки, механическими и волновыми воздействиями), в результате которых достигается </a:t>
            </a:r>
            <a:r>
              <a:rPr lang="ru-RU" sz="3300" dirty="0" err="1" smtClean="0"/>
              <a:t>синергический</a:t>
            </a:r>
            <a:r>
              <a:rPr lang="ru-RU" sz="3300" dirty="0" smtClean="0"/>
              <a:t> эффект.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5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309" y="0"/>
            <a:ext cx="7649680" cy="990600"/>
          </a:xfrm>
        </p:spPr>
        <p:txBody>
          <a:bodyPr/>
          <a:lstStyle/>
          <a:p>
            <a:r>
              <a:rPr lang="ru-RU" dirty="0"/>
              <a:t>Диаграмма состояния </a:t>
            </a:r>
            <a:r>
              <a:rPr lang="ru-RU" dirty="0" err="1"/>
              <a:t>нанофаз</a:t>
            </a:r>
            <a:r>
              <a:rPr lang="ru-RU" dirty="0"/>
              <a:t> асфальтенов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6" name="Объект 5"/>
          <p:cNvPicPr>
            <a:picLocks noGrp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78" y="575353"/>
            <a:ext cx="8563351" cy="448980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586842"/>
              </p:ext>
            </p:extLst>
          </p:nvPr>
        </p:nvGraphicFramePr>
        <p:xfrm>
          <a:off x="7983020" y="86916"/>
          <a:ext cx="984768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8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3020" y="86916"/>
                        <a:ext cx="984768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858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480"/>
            <a:ext cx="7467600" cy="529568"/>
          </a:xfrm>
        </p:spPr>
        <p:txBody>
          <a:bodyPr/>
          <a:lstStyle/>
          <a:p>
            <a:r>
              <a:rPr lang="ru-RU" dirty="0" smtClean="0"/>
              <a:t>Механизм фазовых переходов 1 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 rot="5400000">
            <a:off x="7390236" y="2757210"/>
            <a:ext cx="2400300" cy="36576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,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282610" y="941296"/>
            <a:ext cx="8203844" cy="365531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800" dirty="0" smtClean="0"/>
              <a:t>Реальный процесс фазообразования в нефтяных системах протекает по гетерогенному механизму и включает три основные стадии: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800" dirty="0" smtClean="0"/>
              <a:t>1. Образование зародышей, имеющих докритические размеры, которые возникают вследствие флуктуаций и могут растворяться в исходной фазе;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800" dirty="0" smtClean="0"/>
              <a:t>2. Формирование метастабильных зародышей критических размеров, для которых равновероятны процессы исчезновения и дальнейшего роста. На этой стадии играют важную роль гетерогенные включения;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800" dirty="0" smtClean="0"/>
              <a:t>3. Самопроизвольный рост критических зародышей, приводящий к завершению фазового перехода и полному развитию новой фазы.</a:t>
            </a:r>
          </a:p>
          <a:p>
            <a:endParaRPr lang="ru-RU" sz="18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2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42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9" y="575353"/>
            <a:ext cx="5494235" cy="388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Схема изменения высот слоев А, В, С в процессе фазового перехода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739737" y="4216645"/>
            <a:ext cx="80807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слой 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коалесценция</a:t>
            </a:r>
            <a:r>
              <a:rPr lang="vi-VN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формированием фазы с минимальной межфазной поверхностью;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слой 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седиментация структурных единиц в развитый межфазный слой;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слой 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дозародышы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или структурные единицы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96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776" y="159250"/>
            <a:ext cx="6447501" cy="990600"/>
          </a:xfrm>
        </p:spPr>
        <p:txBody>
          <a:bodyPr>
            <a:normAutofit/>
          </a:bodyPr>
          <a:lstStyle/>
          <a:p>
            <a:r>
              <a:rPr lang="ru-RU" dirty="0" smtClean="0"/>
              <a:t>НДС  «газ-жидкость» </a:t>
            </a:r>
            <a:br>
              <a:rPr lang="ru-RU" dirty="0" smtClean="0"/>
            </a:br>
            <a:r>
              <a:rPr lang="ru-RU" dirty="0" smtClean="0"/>
              <a:t>Сепарация и дегазация.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867" y="1352529"/>
            <a:ext cx="7566848" cy="365531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При подъёме на поверхность важно обеспечить заданный перепад </a:t>
            </a:r>
            <a:r>
              <a:rPr lang="en-US" sz="1800" b="1" i="1" dirty="0" smtClean="0"/>
              <a:t>P, </a:t>
            </a:r>
            <a:r>
              <a:rPr lang="ru-RU" sz="1800" b="1" i="1" dirty="0" smtClean="0"/>
              <a:t> </a:t>
            </a:r>
            <a:r>
              <a:rPr lang="en-US" sz="1800" b="1" i="1" dirty="0" smtClean="0"/>
              <a:t>V,  T</a:t>
            </a:r>
            <a:r>
              <a:rPr lang="ru-RU" sz="1800" b="1" i="1" dirty="0" smtClean="0"/>
              <a:t> </a:t>
            </a:r>
            <a:r>
              <a:rPr lang="ru-RU" sz="1800" dirty="0" smtClean="0"/>
              <a:t>– условий, который приведёт к прогнозируемому разделению системы на газовую и жидкую фазы.</a:t>
            </a:r>
          </a:p>
          <a:p>
            <a:r>
              <a:rPr lang="ru-RU" sz="1800" dirty="0" smtClean="0"/>
              <a:t>Нефти большинства месторождений при пластовых условиях пересыщены газом, поэтому выделение газа происходит при  снижении давления до давления насыщения </a:t>
            </a:r>
            <a:r>
              <a:rPr lang="ru-RU" sz="1800" dirty="0" err="1" smtClean="0"/>
              <a:t>Р</a:t>
            </a:r>
            <a:r>
              <a:rPr lang="ru-RU" sz="1800" baseline="-25000" dirty="0" err="1" smtClean="0"/>
              <a:t>нас</a:t>
            </a:r>
            <a:r>
              <a:rPr lang="ru-RU" sz="1800" baseline="-25000" dirty="0" smtClean="0"/>
              <a:t> </a:t>
            </a:r>
            <a:r>
              <a:rPr lang="ru-RU" sz="1800" dirty="0" smtClean="0"/>
              <a:t>и </a:t>
            </a:r>
            <a:r>
              <a:rPr lang="ru-RU" sz="1800" dirty="0"/>
              <a:t>других возможных естественных колебаниях </a:t>
            </a:r>
            <a:r>
              <a:rPr lang="en-US" sz="1800" dirty="0"/>
              <a:t> </a:t>
            </a:r>
            <a:r>
              <a:rPr lang="en-US" sz="1800" b="1" i="1" dirty="0"/>
              <a:t>P, </a:t>
            </a:r>
            <a:r>
              <a:rPr lang="ru-RU" sz="1800" b="1" i="1" dirty="0"/>
              <a:t> </a:t>
            </a:r>
            <a:r>
              <a:rPr lang="en-US" sz="1800" b="1" i="1" dirty="0"/>
              <a:t>V,  T</a:t>
            </a:r>
            <a:r>
              <a:rPr lang="ru-RU" sz="1800" b="1" i="1" dirty="0"/>
              <a:t> </a:t>
            </a:r>
            <a:r>
              <a:rPr lang="ru-RU" sz="1800" dirty="0"/>
              <a:t>– условий.</a:t>
            </a:r>
            <a:endParaRPr lang="ru-RU" sz="1800" dirty="0" smtClean="0"/>
          </a:p>
          <a:p>
            <a:r>
              <a:rPr lang="ru-RU" sz="1800" dirty="0" smtClean="0"/>
              <a:t>Наряду</a:t>
            </a:r>
            <a:r>
              <a:rPr lang="ru-RU" sz="1800" baseline="-25000" dirty="0" smtClean="0"/>
              <a:t> </a:t>
            </a:r>
            <a:r>
              <a:rPr lang="ru-RU" sz="1800" dirty="0" smtClean="0"/>
              <a:t>с выделением газовых компонентов, ввиду снижения их растворимости в жидкой фазе, одновременно может иметь место и процесс испарения легкокипящих компонентов.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28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6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477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743" y="87474"/>
            <a:ext cx="833234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 «газ-жидкость» Сепарация и дегазация, </a:t>
            </a:r>
            <a:br>
              <a:rPr lang="ru-RU" dirty="0" smtClean="0"/>
            </a:br>
            <a:r>
              <a:rPr lang="ru-RU" dirty="0" smtClean="0"/>
              <a:t>испарение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2466" y="858834"/>
            <a:ext cx="8794679" cy="420632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700" dirty="0" smtClean="0"/>
              <a:t>Совершенствование процессов сепарации нефти в системах сбора прежде всего направлено на сохранение в ней большего количества лёгких фракций, что естественно, связано с необходимостью регулирования процессов выделения газовой фазы из нефти.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700" dirty="0" smtClean="0"/>
              <a:t>При транспортировке и хранении нефти, пластовой смеси, газоконденсата, сжиженных газов, необходимо поддерживать в системе давление, превышающее давление насыщенных паров для предупреждения закипания жидкости и образования паровых пробок, снижающих пропускную способность трубопровода.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700" dirty="0" smtClean="0"/>
              <a:t>При хранении светлых нефтепродуктов при изменении их объёма во время слива-налива и/или температуры происходит их испарение, т.н. «большие и малые дыхания».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700" dirty="0" smtClean="0"/>
              <a:t>При применении нефтепродуктов пожароопасные их свойства характеризуются температурой вспышки. Этот параметр отражает предшествующий вспышке фазовых переход в режиме плёночного </a:t>
            </a:r>
            <a:r>
              <a:rPr lang="ru-RU" sz="1600" dirty="0" smtClean="0"/>
              <a:t>испарения.</a:t>
            </a:r>
          </a:p>
          <a:p>
            <a:pPr>
              <a:lnSpc>
                <a:spcPct val="120000"/>
              </a:lnSpc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29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403617"/>
              </p:ext>
            </p:extLst>
          </p:nvPr>
        </p:nvGraphicFramePr>
        <p:xfrm>
          <a:off x="8169506" y="0"/>
          <a:ext cx="974494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0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9506" y="0"/>
                        <a:ext cx="974494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4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970" y="282539"/>
            <a:ext cx="6447501" cy="446926"/>
          </a:xfrm>
        </p:spPr>
        <p:txBody>
          <a:bodyPr>
            <a:normAutofit fontScale="90000"/>
          </a:bodyPr>
          <a:lstStyle/>
          <a:p>
            <a:r>
              <a:rPr lang="ru-RU" sz="2500" dirty="0" smtClean="0"/>
              <a:t>Значение вязкости нефти для практики</a:t>
            </a: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3614" y="962897"/>
            <a:ext cx="8101743" cy="3783764"/>
          </a:xfrm>
        </p:spPr>
        <p:txBody>
          <a:bodyPr>
            <a:noAutofit/>
          </a:bodyPr>
          <a:lstStyle/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b="1" dirty="0"/>
              <a:t>Вязкость нефти </a:t>
            </a:r>
            <a:r>
              <a:rPr lang="ru-RU" sz="1600" dirty="0"/>
              <a:t>— это физическое свойство, определяющее внутреннее сопротивление жидкости течению (текучесть), являющееся ключевым параметром для проектирования добычи, транспортировки и переработки. Она зависит от компонентного состава, температуры (снижается при нагреве) и давления. </a:t>
            </a:r>
            <a:endParaRPr lang="ru-RU" sz="1600" dirty="0" smtClean="0"/>
          </a:p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dirty="0" smtClean="0"/>
              <a:t>Основные </a:t>
            </a:r>
            <a:r>
              <a:rPr lang="ru-RU" sz="1600" dirty="0"/>
              <a:t>виды: динамическая </a:t>
            </a:r>
            <a:r>
              <a:rPr lang="ru-RU" sz="1600" dirty="0" smtClean="0"/>
              <a:t>- </a:t>
            </a:r>
            <a:r>
              <a:rPr lang="ru-RU" sz="1600" b="1" i="1" dirty="0" smtClean="0">
                <a:sym typeface="Symbol"/>
              </a:rPr>
              <a:t></a:t>
            </a:r>
            <a:r>
              <a:rPr lang="ru-RU" sz="1600" dirty="0" smtClean="0">
                <a:sym typeface="Symbol"/>
              </a:rPr>
              <a:t> </a:t>
            </a:r>
            <a:r>
              <a:rPr lang="ru-RU" sz="1600" dirty="0" smtClean="0"/>
              <a:t>(</a:t>
            </a:r>
            <a:r>
              <a:rPr lang="ru-RU" sz="1600" dirty="0" err="1" smtClean="0"/>
              <a:t>Па·с</a:t>
            </a:r>
            <a:r>
              <a:rPr lang="ru-RU" sz="1600" dirty="0"/>
              <a:t>) и кинематическая </a:t>
            </a:r>
            <a:r>
              <a:rPr lang="ru-RU" sz="1600" dirty="0" smtClean="0"/>
              <a:t>- </a:t>
            </a:r>
            <a:r>
              <a:rPr lang="ru-RU" sz="1600" b="1" i="1" dirty="0" smtClean="0">
                <a:sym typeface="Symbol"/>
              </a:rPr>
              <a:t></a:t>
            </a:r>
            <a:r>
              <a:rPr lang="ru-RU" sz="1600" dirty="0" smtClean="0">
                <a:sym typeface="Symbol"/>
              </a:rPr>
              <a:t>  (</a:t>
            </a:r>
            <a:r>
              <a:rPr lang="ru-RU" sz="1600" dirty="0" smtClean="0"/>
              <a:t>мм</a:t>
            </a:r>
            <a:r>
              <a:rPr lang="ru-RU" sz="1600" baseline="30000" dirty="0" smtClean="0"/>
              <a:t>2</a:t>
            </a:r>
            <a:r>
              <a:rPr lang="ru-RU" sz="1600" dirty="0" smtClean="0"/>
              <a:t>/с или </a:t>
            </a:r>
            <a:r>
              <a:rPr lang="ru-RU" sz="1600" dirty="0"/>
              <a:t>сСт). </a:t>
            </a:r>
          </a:p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b="1" dirty="0"/>
              <a:t>Влияние температуры:</a:t>
            </a:r>
            <a:r>
              <a:rPr lang="ru-RU" sz="1600" dirty="0"/>
              <a:t> Вязкость нефти очень сильно зависит от температуры, поэтому технические условия всегда содержат температуру ее определения (обычно 20°C или 50°C).</a:t>
            </a:r>
          </a:p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b="1" dirty="0"/>
              <a:t>Типичные значения:</a:t>
            </a:r>
            <a:r>
              <a:rPr lang="ru-RU" sz="1600" dirty="0"/>
              <a:t> Кинематическая вязкость большинства нефтей находится в пределах 2–300  </a:t>
            </a:r>
            <a:r>
              <a:rPr lang="ru-RU" sz="1600" dirty="0" smtClean="0"/>
              <a:t>мм</a:t>
            </a:r>
            <a:r>
              <a:rPr lang="ru-RU" sz="1600" baseline="30000" dirty="0" smtClean="0"/>
              <a:t>2</a:t>
            </a:r>
            <a:r>
              <a:rPr lang="ru-RU" sz="1600" dirty="0" smtClean="0"/>
              <a:t>/с (при </a:t>
            </a:r>
            <a:r>
              <a:rPr lang="ru-RU" sz="1600" dirty="0"/>
              <a:t>20°C), в среднем 40–60 </a:t>
            </a:r>
            <a:r>
              <a:rPr lang="ru-RU" sz="1600" dirty="0" smtClean="0"/>
              <a:t>мм</a:t>
            </a:r>
            <a:r>
              <a:rPr lang="ru-RU" sz="1600" baseline="30000" dirty="0" smtClean="0"/>
              <a:t>2</a:t>
            </a:r>
            <a:r>
              <a:rPr lang="ru-RU" sz="1600" dirty="0" smtClean="0"/>
              <a:t>/с.</a:t>
            </a:r>
            <a:endParaRPr lang="ru-RU" sz="1600" dirty="0"/>
          </a:p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dirty="0" smtClean="0"/>
              <a:t>Вязкость </a:t>
            </a:r>
            <a:r>
              <a:rPr lang="ru-RU" sz="1600" dirty="0"/>
              <a:t>определяет реологическое поведение нефти, критически влияя на экономику разработки месторождений, транспортировку, переработку и т.д. </a:t>
            </a:r>
            <a:endParaRPr lang="ru-RU" sz="16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37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094502" cy="4620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«</a:t>
            </a:r>
            <a:r>
              <a:rPr lang="ru-RU" dirty="0"/>
              <a:t>газ-жидкость</a:t>
            </a:r>
            <a:r>
              <a:rPr lang="ru-RU" dirty="0" smtClean="0"/>
              <a:t>». Кипение. Конденсация.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90689" y="891342"/>
            <a:ext cx="8573714" cy="4137858"/>
          </a:xfrm>
        </p:spPr>
        <p:txBody>
          <a:bodyPr>
            <a:normAutofit fontScale="92500" lnSpcReduction="10000"/>
          </a:bodyPr>
          <a:lstStyle/>
          <a:p>
            <a:r>
              <a:rPr lang="ru-RU" sz="1900" dirty="0"/>
              <a:t>Испарение – это парообразование, которое происходит только со свободной поверхности жидкости, граничащей с газообразной средой. </a:t>
            </a:r>
            <a:endParaRPr lang="ru-RU" sz="1900" dirty="0" smtClean="0"/>
          </a:p>
          <a:p>
            <a:r>
              <a:rPr lang="ru-RU" sz="1900" dirty="0"/>
              <a:t>Кипение-это интенсивный переход жидкости в пар, происходящий с образованием пузырьков пара по всему объёму жидкости при определенной температуре</a:t>
            </a:r>
            <a:r>
              <a:rPr lang="ru-RU" sz="1900" dirty="0" smtClean="0"/>
              <a:t>. Конденсация – обратный процесс превращения пара в жидкость</a:t>
            </a:r>
            <a:endParaRPr lang="ru-RU" sz="1900" dirty="0"/>
          </a:p>
          <a:p>
            <a:r>
              <a:rPr lang="ru-RU" sz="1900" dirty="0" smtClean="0"/>
              <a:t>Два предельных режима кипения: плёночный и пузырьковый. В реальных условиях имеют место смешанный режим кипения.</a:t>
            </a:r>
          </a:p>
          <a:p>
            <a:r>
              <a:rPr lang="ru-RU" sz="1900" dirty="0" smtClean="0"/>
              <a:t>Плёночный режим – испарение летучих компонентов с поверхности плёнки жидкой фазы;</a:t>
            </a:r>
          </a:p>
          <a:p>
            <a:r>
              <a:rPr lang="ru-RU" sz="1900" dirty="0" smtClean="0"/>
              <a:t>Пузырьковый режим реализуется в объёмной фазе через метастабильное состояние и стадию образования кинетически малоустойчивой газожидкостной эмульсии с последующим её разделением на газовую и жидкую фазу.</a:t>
            </a:r>
          </a:p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30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9777240"/>
              </p:ext>
            </p:extLst>
          </p:nvPr>
        </p:nvGraphicFramePr>
        <p:xfrm>
          <a:off x="8159232" y="0"/>
          <a:ext cx="984768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4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9232" y="0"/>
                        <a:ext cx="984768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453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319" y="116194"/>
            <a:ext cx="8651304" cy="3240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Фазовые переходы «газ-жидкость» в НДС. Кипение.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02742" y="607253"/>
            <a:ext cx="8897458" cy="415846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dirty="0" smtClean="0"/>
              <a:t>Нефти, нефтепродукты и другие НДС содержат склонные к ассоциативным комбинациям </a:t>
            </a:r>
            <a:r>
              <a:rPr lang="ru-RU" sz="1800" dirty="0" err="1" smtClean="0"/>
              <a:t>нативные</a:t>
            </a:r>
            <a:r>
              <a:rPr lang="ru-RU" sz="1800" dirty="0" smtClean="0"/>
              <a:t> компоненты – такие как </a:t>
            </a:r>
            <a:r>
              <a:rPr lang="ru-RU" sz="1800" dirty="0" err="1" smtClean="0"/>
              <a:t>полиароматические</a:t>
            </a:r>
            <a:r>
              <a:rPr lang="ru-RU" sz="1800" dirty="0" smtClean="0"/>
              <a:t> углеводороды,  САВ и высокоплавкие парафиновые углеводороды.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При перегонке НДС в условиях ОИ и постепенного испарения обнаруживаются значительные отклонения, т.к. концентрация и дисперсность НДС существенно влияют на условия разделения нефтяных компонентов при кипении.</a:t>
            </a:r>
            <a:r>
              <a:rPr lang="ru-RU" sz="1800" dirty="0"/>
              <a:t> Регулируют фазовые переходы при кипении (перегонке) путем изменения дисперсности НДС с помощью добавок, волновых или механических воздействий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Для учёта </a:t>
            </a:r>
            <a:r>
              <a:rPr lang="ru-RU" sz="1800" dirty="0" err="1" smtClean="0"/>
              <a:t>неидеальности</a:t>
            </a:r>
            <a:r>
              <a:rPr lang="ru-RU" sz="1800" dirty="0" smtClean="0"/>
              <a:t> нефтяных систем при практических расчётах вводят эмпирические поправки, которые могут быть справедливы только для определённых условий и систем.</a:t>
            </a:r>
          </a:p>
          <a:p>
            <a:pPr>
              <a:spcBef>
                <a:spcPts val="0"/>
              </a:spcBef>
            </a:pPr>
            <a:r>
              <a:rPr lang="ru-RU" sz="1800" dirty="0" smtClean="0"/>
              <a:t>НДС существуют в метастабильном состоянии, предшествующем кипению - образованию газожидкостных эмульсий (газовые  пузырьки легкокипящих компонентов, распределённых в жидкой гетерогенной среде высококипящих компонентов).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31</a:t>
            </a:fld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8544511"/>
              </p:ext>
            </p:extLst>
          </p:nvPr>
        </p:nvGraphicFramePr>
        <p:xfrm>
          <a:off x="8241153" y="0"/>
          <a:ext cx="902847" cy="826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1153" y="0"/>
                        <a:ext cx="902847" cy="8269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052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Кривая ИТК стабильного конденсата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32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79515771"/>
              </p:ext>
            </p:extLst>
          </p:nvPr>
        </p:nvGraphicFramePr>
        <p:xfrm>
          <a:off x="323527" y="681540"/>
          <a:ext cx="7988265" cy="4383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580621"/>
              </p:ext>
            </p:extLst>
          </p:nvPr>
        </p:nvGraphicFramePr>
        <p:xfrm>
          <a:off x="7993294" y="86916"/>
          <a:ext cx="974494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2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294" y="86916"/>
                        <a:ext cx="974494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61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59" y="109952"/>
            <a:ext cx="7467600" cy="857250"/>
          </a:xfrm>
        </p:spPr>
        <p:txBody>
          <a:bodyPr>
            <a:normAutofit fontScale="90000"/>
          </a:bodyPr>
          <a:lstStyle/>
          <a:p>
            <a:r>
              <a:rPr lang="ru-RU" dirty="0"/>
              <a:t>Изменение выхода фракций при разгонке газоконденсата </a:t>
            </a:r>
            <a:r>
              <a:rPr lang="ru-RU" sz="2000" dirty="0" smtClean="0"/>
              <a:t>(</a:t>
            </a:r>
            <a:r>
              <a:rPr lang="ru-RU" sz="2000" dirty="0"/>
              <a:t>добавка 2% масс. отработанного </a:t>
            </a:r>
            <a:r>
              <a:rPr lang="ru-RU" sz="2000" dirty="0" smtClean="0"/>
              <a:t>масла - ОМ)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33</a:t>
            </a:fld>
            <a:endParaRPr lang="ru-RU"/>
          </a:p>
        </p:txBody>
      </p:sp>
      <p:pic>
        <p:nvPicPr>
          <p:cNvPr id="3020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10" y="885217"/>
            <a:ext cx="7669887" cy="420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090303"/>
              </p:ext>
            </p:extLst>
          </p:nvPr>
        </p:nvGraphicFramePr>
        <p:xfrm>
          <a:off x="8015288" y="87313"/>
          <a:ext cx="9525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9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5288" y="87313"/>
                        <a:ext cx="9525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905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5570-4A92-4DDC-A114-9416F7F11A17}" type="slidenum">
              <a:rPr lang="ru-RU" smtClean="0"/>
              <a:pPr/>
              <a:t>34</a:t>
            </a:fld>
            <a:endParaRPr lang="ru-RU"/>
          </a:p>
        </p:txBody>
      </p:sp>
      <p:pic>
        <p:nvPicPr>
          <p:cNvPr id="3041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42" y="710118"/>
            <a:ext cx="3364392" cy="208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41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18" y="2895786"/>
            <a:ext cx="3960862" cy="2012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413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566" y="1837660"/>
            <a:ext cx="369703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23528" y="87474"/>
            <a:ext cx="8348044" cy="54006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НДС газ-жидкость. Образование пены 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090303"/>
              </p:ext>
            </p:extLst>
          </p:nvPr>
        </p:nvGraphicFramePr>
        <p:xfrm>
          <a:off x="8015288" y="87313"/>
          <a:ext cx="9525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3" name="Picture" r:id="rId6" imgW="1156349" imgH="1156349" progId="Word.Picture.8">
                  <p:embed/>
                </p:oleObj>
              </mc:Choice>
              <mc:Fallback>
                <p:oleObj name="Picture" r:id="rId6" imgW="1156349" imgH="1156349" progId="Word.Picture.8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5288" y="87313"/>
                        <a:ext cx="9525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1916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НДС газ-жидкость. Образование пены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13183" y="1221600"/>
            <a:ext cx="5266928" cy="3747864"/>
          </a:xfrm>
        </p:spPr>
        <p:txBody>
          <a:bodyPr>
            <a:normAutofit fontScale="92500"/>
          </a:bodyPr>
          <a:lstStyle/>
          <a:p>
            <a:r>
              <a:rPr lang="ru-RU" sz="2000" dirty="0" smtClean="0"/>
              <a:t>Механизм образования пены бывает двух типов:</a:t>
            </a:r>
          </a:p>
          <a:p>
            <a:r>
              <a:rPr lang="ru-RU" sz="2000" dirty="0" err="1" smtClean="0"/>
              <a:t>Диспергационный</a:t>
            </a:r>
            <a:r>
              <a:rPr lang="ru-RU" sz="2000" dirty="0" smtClean="0"/>
              <a:t> – </a:t>
            </a:r>
            <a:r>
              <a:rPr lang="ru-RU" sz="2000" dirty="0" err="1" smtClean="0"/>
              <a:t>барботирование</a:t>
            </a:r>
            <a:r>
              <a:rPr lang="ru-RU" sz="2000" dirty="0" smtClean="0"/>
              <a:t> газа через слой жидкости, смешение потоков жидкости и газа в трубах, насадках, в аппаратах с мешалками и т.п.</a:t>
            </a:r>
          </a:p>
          <a:p>
            <a:r>
              <a:rPr lang="ru-RU" sz="2000" dirty="0" smtClean="0"/>
              <a:t>Конденсационный – за счёт перенасыщения жидкой фазы газом или паром при снижении давления, повышении температуры при проведении химических реакций и других процессов</a:t>
            </a:r>
            <a:endParaRPr lang="ru-RU" sz="2000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090303"/>
              </p:ext>
            </p:extLst>
          </p:nvPr>
        </p:nvGraphicFramePr>
        <p:xfrm>
          <a:off x="8015590" y="86916"/>
          <a:ext cx="95219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5590" y="86916"/>
                        <a:ext cx="952197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3716" name="Picture 4" descr="http://flamber.ru/files/photos/1204396179/1206044250_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951570"/>
            <a:ext cx="312050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3771" name="Picture 5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949792"/>
            <a:ext cx="3115312" cy="156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537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989" y="97276"/>
            <a:ext cx="6447501" cy="990600"/>
          </a:xfrm>
        </p:spPr>
        <p:txBody>
          <a:bodyPr/>
          <a:lstStyle/>
          <a:p>
            <a:r>
              <a:rPr lang="ru-RU" dirty="0" smtClean="0"/>
              <a:t>НДС газ-жидкость.</a:t>
            </a:r>
            <a:br>
              <a:rPr lang="ru-RU" dirty="0" smtClean="0"/>
            </a:br>
            <a:r>
              <a:rPr lang="ru-RU" dirty="0" smtClean="0"/>
              <a:t>Структурные формы пены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65570-4A92-4DDC-A114-9416F7F11A17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1075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115616" y="1167594"/>
            <a:ext cx="2818266" cy="386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4644008" y="1437624"/>
            <a:ext cx="3744416" cy="29377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/>
              <a:t>Дисперсность </a:t>
            </a:r>
            <a:r>
              <a:rPr lang="ru-RU" sz="1800" dirty="0"/>
              <a:t>форм пены </a:t>
            </a:r>
            <a:r>
              <a:rPr lang="ru-RU" sz="1800" dirty="0" smtClean="0"/>
              <a:t>оценивают:     </a:t>
            </a:r>
          </a:p>
          <a:p>
            <a:r>
              <a:rPr lang="ru-RU" sz="1800" dirty="0" smtClean="0"/>
              <a:t>средним </a:t>
            </a:r>
            <a:r>
              <a:rPr lang="ru-RU" sz="1800" dirty="0"/>
              <a:t>диаметром </a:t>
            </a:r>
            <a:r>
              <a:rPr lang="ru-RU" sz="1800" dirty="0" smtClean="0"/>
              <a:t>ячеек; </a:t>
            </a:r>
          </a:p>
          <a:p>
            <a:r>
              <a:rPr lang="ru-RU" sz="1800" dirty="0"/>
              <a:t> </a:t>
            </a:r>
            <a:r>
              <a:rPr lang="ru-RU" sz="1800" dirty="0" smtClean="0"/>
              <a:t>кривыми распределения </a:t>
            </a:r>
            <a:r>
              <a:rPr lang="ru-RU" sz="1800" dirty="0"/>
              <a:t>ячеек по </a:t>
            </a:r>
            <a:r>
              <a:rPr lang="ru-RU" sz="1800" dirty="0" smtClean="0"/>
              <a:t>размерам; </a:t>
            </a:r>
            <a:endParaRPr lang="ru-RU" sz="1800" dirty="0"/>
          </a:p>
          <a:p>
            <a:r>
              <a:rPr lang="ru-RU" sz="1800" dirty="0" smtClean="0"/>
              <a:t>удельной поверхностью </a:t>
            </a:r>
            <a:r>
              <a:rPr lang="ru-RU" sz="1800" dirty="0"/>
              <a:t>удела фаз.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    Размеры ячеек изменяются от </a:t>
            </a:r>
            <a:r>
              <a:rPr lang="ru-RU" sz="1800" dirty="0"/>
              <a:t>10</a:t>
            </a:r>
            <a:r>
              <a:rPr lang="ru-RU" sz="1800" baseline="30000" dirty="0"/>
              <a:t>-4</a:t>
            </a:r>
            <a:r>
              <a:rPr lang="ru-RU" sz="1800" dirty="0"/>
              <a:t> </a:t>
            </a:r>
            <a:r>
              <a:rPr lang="ru-RU" sz="1800" dirty="0" smtClean="0"/>
              <a:t>до 5x10</a:t>
            </a:r>
            <a:r>
              <a:rPr lang="ru-RU" sz="1800" baseline="30000" dirty="0" smtClean="0"/>
              <a:t>-3 </a:t>
            </a:r>
            <a:r>
              <a:rPr lang="ru-RU" sz="1800" dirty="0" smtClean="0"/>
              <a:t>м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4547450"/>
              </p:ext>
            </p:extLst>
          </p:nvPr>
        </p:nvGraphicFramePr>
        <p:xfrm>
          <a:off x="7957225" y="86916"/>
          <a:ext cx="981379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1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7225" y="86916"/>
                        <a:ext cx="981379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430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540" y="109952"/>
            <a:ext cx="7467600" cy="3135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Пены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270975" y="625190"/>
            <a:ext cx="8424936" cy="4104456"/>
          </a:xfrm>
        </p:spPr>
        <p:txBody>
          <a:bodyPr>
            <a:noAutofit/>
          </a:bodyPr>
          <a:lstStyle/>
          <a:p>
            <a:pPr indent="274320" algn="just">
              <a:spcBef>
                <a:spcPts val="0"/>
              </a:spcBef>
              <a:spcAft>
                <a:spcPts val="1200"/>
              </a:spcAft>
            </a:pPr>
            <a:r>
              <a:rPr lang="ru-RU" sz="2000" dirty="0"/>
              <a:t>Пены являются крайне неустойчивыми дисперсными системами, так как плотность жидкости в сотни и даже тысячи раз превышает плотность газа, из которого формируются пузырьки пены. </a:t>
            </a:r>
            <a:endParaRPr lang="ru-RU" sz="2000" dirty="0" smtClean="0"/>
          </a:p>
          <a:p>
            <a:pPr indent="274320" algn="just">
              <a:spcBef>
                <a:spcPts val="0"/>
              </a:spcBef>
              <a:spcAft>
                <a:spcPts val="1200"/>
              </a:spcAft>
            </a:pPr>
            <a:r>
              <a:rPr lang="ru-RU" sz="2000" dirty="0" smtClean="0"/>
              <a:t>Пены </a:t>
            </a:r>
            <a:r>
              <a:rPr lang="ru-RU" sz="2000" dirty="0"/>
              <a:t>считаются грубодисперсными системами: в момент пенообразования невооружённым глазом видны пузырьки пены. </a:t>
            </a:r>
            <a:endParaRPr lang="ru-RU" sz="2000" dirty="0" smtClean="0"/>
          </a:p>
          <a:p>
            <a:pPr indent="274320" algn="just">
              <a:spcBef>
                <a:spcPts val="0"/>
              </a:spcBef>
              <a:spcAft>
                <a:spcPts val="1200"/>
              </a:spcAft>
            </a:pPr>
            <a:r>
              <a:rPr lang="ru-RU" sz="2000" dirty="0" smtClean="0"/>
              <a:t>Масса </a:t>
            </a:r>
            <a:r>
              <a:rPr lang="ru-RU" sz="2000" dirty="0"/>
              <a:t>и объём газовой дисперсной фазы непостоянны и быстро изменяются, размеры пузырьков сильно разнятся, поэтому пены можно считать полидисперсными системами. </a:t>
            </a:r>
            <a:endParaRPr lang="ru-RU" sz="2000" dirty="0" smtClean="0"/>
          </a:p>
          <a:p>
            <a:pPr indent="274320" algn="just">
              <a:spcBef>
                <a:spcPts val="0"/>
              </a:spcBef>
            </a:pPr>
            <a:r>
              <a:rPr lang="ru-RU" sz="2000" dirty="0"/>
              <a:t>Пены, как и другие дисперсные системы, </a:t>
            </a:r>
            <a:r>
              <a:rPr lang="ru-RU" sz="2000" dirty="0" err="1"/>
              <a:t>термодинамически</a:t>
            </a:r>
            <a:r>
              <a:rPr lang="ru-RU" sz="2000" dirty="0"/>
              <a:t> неустойчивы. Их образование сопровождается повышением свободной энергии. Избыточная энергия вызывает самопроизвольные процессы, которые ведут </a:t>
            </a:r>
            <a:endParaRPr lang="ru-RU" sz="2000" dirty="0" smtClean="0"/>
          </a:p>
          <a:p>
            <a:pPr indent="0" algn="just">
              <a:spcBef>
                <a:spcPts val="0"/>
              </a:spcBef>
              <a:buNone/>
            </a:pPr>
            <a:r>
              <a:rPr lang="ru-RU" sz="2000" dirty="0" smtClean="0"/>
              <a:t>к </a:t>
            </a:r>
            <a:r>
              <a:rPr lang="ru-RU" sz="2000" dirty="0"/>
              <a:t>уменьшению дисперсности и разрушению пены.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37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4768433"/>
              </p:ext>
            </p:extLst>
          </p:nvPr>
        </p:nvGraphicFramePr>
        <p:xfrm>
          <a:off x="8297694" y="0"/>
          <a:ext cx="757643" cy="691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5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7694" y="0"/>
                        <a:ext cx="757643" cy="6912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645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Свойства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323528" y="897564"/>
            <a:ext cx="8280920" cy="3655314"/>
          </a:xfrm>
        </p:spPr>
        <p:txBody>
          <a:bodyPr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ru-RU" sz="2000" dirty="0"/>
              <a:t>Свойства пен обычно характеризуют следующими параметрами:</a:t>
            </a:r>
          </a:p>
          <a:p>
            <a:pPr>
              <a:spcAft>
                <a:spcPts val="1200"/>
              </a:spcAft>
            </a:pPr>
            <a:r>
              <a:rPr lang="ru-RU" sz="2000" dirty="0"/>
              <a:t>1) дисперсностью – распределением пузырьков по размерам, или средним размером пузырьков;</a:t>
            </a:r>
          </a:p>
          <a:p>
            <a:pPr>
              <a:spcAft>
                <a:spcPts val="1200"/>
              </a:spcAft>
            </a:pPr>
            <a:r>
              <a:rPr lang="ru-RU" sz="2000" dirty="0"/>
              <a:t>2) стабильностью – временем существования элемента пены (пузырька, пленки) или определенного объема пены; часто она определяется по времени уменьшения на 50 % объема или высоты слоя </a:t>
            </a:r>
            <a:r>
              <a:rPr lang="ru-RU" sz="2000" dirty="0" smtClean="0"/>
              <a:t>пены (время полураспада пены);</a:t>
            </a:r>
            <a:endParaRPr lang="ru-RU" sz="2000" dirty="0"/>
          </a:p>
          <a:p>
            <a:pPr>
              <a:spcAft>
                <a:spcPts val="1200"/>
              </a:spcAft>
            </a:pPr>
            <a:r>
              <a:rPr lang="ru-RU" sz="2000" dirty="0"/>
              <a:t>3) кратностью </a:t>
            </a:r>
            <a:r>
              <a:rPr lang="ru-RU" sz="2000" i="1" dirty="0"/>
              <a:t>b – </a:t>
            </a:r>
            <a:r>
              <a:rPr lang="ru-RU" sz="2000" dirty="0"/>
              <a:t>отношением объема пены </a:t>
            </a:r>
            <a:r>
              <a:rPr lang="ru-RU" sz="2000" i="1" dirty="0" err="1"/>
              <a:t>V</a:t>
            </a:r>
            <a:r>
              <a:rPr lang="ru-RU" sz="2000" baseline="-25000" dirty="0" err="1"/>
              <a:t>п</a:t>
            </a:r>
            <a:r>
              <a:rPr lang="ru-RU" sz="2000" dirty="0"/>
              <a:t> к объему жидкой фазы </a:t>
            </a:r>
            <a:r>
              <a:rPr lang="ru-RU" sz="2000" i="1" dirty="0" err="1" smtClean="0"/>
              <a:t>V</a:t>
            </a:r>
            <a:r>
              <a:rPr lang="ru-RU" sz="2000" baseline="-25000" dirty="0" err="1" smtClean="0"/>
              <a:t>ж</a:t>
            </a:r>
            <a:r>
              <a:rPr lang="ru-RU" sz="2000" dirty="0" smtClean="0"/>
              <a:t>;</a:t>
            </a:r>
          </a:p>
          <a:p>
            <a:pPr>
              <a:spcAft>
                <a:spcPts val="1200"/>
              </a:spcAft>
            </a:pPr>
            <a:r>
              <a:rPr lang="ru-RU" sz="2000" dirty="0" smtClean="0"/>
              <a:t>4) толщина плёнки.</a:t>
            </a:r>
            <a:endParaRPr lang="ru-RU" sz="2000" dirty="0"/>
          </a:p>
          <a:p>
            <a:pPr marL="0" indent="45720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Общепринятыми </a:t>
            </a:r>
            <a:r>
              <a:rPr lang="ru-RU" sz="2000" dirty="0"/>
              <a:t>является представление о трехслойной структуре плёнки пены. Наружные слои образованы молекулами ПАВ, а средний слой представляет собой пенообразующий раствор в виде жидкости. </a:t>
            </a:r>
            <a:endParaRPr lang="ru-RU" sz="2000" dirty="0" smtClean="0"/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38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901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Свойства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251520" y="717036"/>
            <a:ext cx="8496944" cy="4428492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Важным </a:t>
            </a:r>
            <a:r>
              <a:rPr lang="ru-RU" sz="2000" dirty="0"/>
              <a:t>параметром пены является </a:t>
            </a:r>
            <a:r>
              <a:rPr lang="ru-RU" sz="2000" b="1" dirty="0"/>
              <a:t>толщина пленки</a:t>
            </a:r>
            <a:r>
              <a:rPr lang="ru-RU" sz="2000" dirty="0"/>
              <a:t>. </a:t>
            </a:r>
            <a:endParaRPr lang="ru-RU" sz="2000" dirty="0" smtClean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Если </a:t>
            </a:r>
            <a:r>
              <a:rPr lang="ru-RU" sz="2000" dirty="0"/>
              <a:t>толщина плёнок составляет 100-200 </a:t>
            </a:r>
            <a:r>
              <a:rPr lang="ru-RU" sz="2000" dirty="0" smtClean="0"/>
              <a:t>мкм, </a:t>
            </a:r>
            <a:r>
              <a:rPr lang="ru-RU" sz="2000" dirty="0"/>
              <a:t>то такие плёнки называют толстыми. Тонкие пленки имеют толщину </a:t>
            </a:r>
            <a:r>
              <a:rPr lang="ru-RU" sz="2000" dirty="0" smtClean="0"/>
              <a:t>10 - 4 мкм. При уменьшении толщины </a:t>
            </a:r>
            <a:r>
              <a:rPr lang="ru-RU" sz="2000" dirty="0"/>
              <a:t>плёнки </a:t>
            </a:r>
            <a:r>
              <a:rPr lang="ru-RU" sz="2000" dirty="0" smtClean="0"/>
              <a:t>до 4-5 мкм появляется </a:t>
            </a:r>
            <a:r>
              <a:rPr lang="ru-RU" sz="2000" dirty="0"/>
              <a:t>радужная </a:t>
            </a:r>
            <a:r>
              <a:rPr lang="ru-RU" sz="2000" dirty="0" smtClean="0"/>
              <a:t>окраска такую плёнку называют цветной.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39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8705653"/>
              </p:ext>
            </p:extLst>
          </p:nvPr>
        </p:nvGraphicFramePr>
        <p:xfrm>
          <a:off x="7988300" y="224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3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8300" y="22416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8887" name="Picture 5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4" y="2816181"/>
            <a:ext cx="2222869" cy="205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8888" name="Picture 5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301" y="2816181"/>
            <a:ext cx="1962005" cy="1901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30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778" y="0"/>
            <a:ext cx="6447501" cy="446926"/>
          </a:xfrm>
        </p:spPr>
        <p:txBody>
          <a:bodyPr>
            <a:normAutofit fontScale="90000"/>
          </a:bodyPr>
          <a:lstStyle/>
          <a:p>
            <a:r>
              <a:rPr lang="ru-RU" sz="2500" dirty="0"/>
              <a:t>Ключевые технические аспекты вязкости нефти в добыче и переработке:</a:t>
            </a:r>
            <a:br>
              <a:rPr lang="ru-RU" sz="2500" dirty="0"/>
            </a:br>
            <a:endParaRPr lang="ru-RU" sz="25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324" y="876851"/>
            <a:ext cx="8461339" cy="3982825"/>
          </a:xfrm>
        </p:spPr>
        <p:txBody>
          <a:bodyPr>
            <a:noAutofit/>
          </a:bodyPr>
          <a:lstStyle/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/>
              <a:t>Транспортировка</a:t>
            </a:r>
            <a:r>
              <a:rPr lang="ru-RU" sz="1600" b="1" dirty="0"/>
              <a:t>:</a:t>
            </a:r>
            <a:r>
              <a:rPr lang="ru-RU" sz="1600" dirty="0"/>
              <a:t> Высоковязкие нефти требуют подогрева или добавления разбавителей для перекачки по трубопроводам</a:t>
            </a:r>
            <a:r>
              <a:rPr lang="ru-RU" sz="1600" dirty="0" smtClean="0"/>
              <a:t>.</a:t>
            </a:r>
            <a:r>
              <a:rPr lang="ru-RU" sz="1600" dirty="0"/>
              <a:t> Вязкость определяет необходимую мощность насосов, </a:t>
            </a:r>
            <a:r>
              <a:rPr lang="ru-RU" sz="1600" dirty="0" err="1"/>
              <a:t>энергозатраты</a:t>
            </a:r>
            <a:r>
              <a:rPr lang="ru-RU" sz="1600" dirty="0"/>
              <a:t> на перекачку и возможность транспортировки по трубопроводам (тяжелые нефти требуют подогрева).</a:t>
            </a:r>
          </a:p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/>
              <a:t>Добыча</a:t>
            </a:r>
            <a:r>
              <a:rPr lang="ru-RU" sz="1600" b="1" dirty="0"/>
              <a:t>:</a:t>
            </a:r>
            <a:r>
              <a:rPr lang="ru-RU" sz="1600" dirty="0"/>
              <a:t> Определяет подвижность нефти в пласте и эффективность работы насосного оборудования. Чем выше вязкость, тем сложнее извлечение.</a:t>
            </a:r>
          </a:p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dirty="0"/>
              <a:t> </a:t>
            </a:r>
            <a:r>
              <a:rPr lang="ru-RU" sz="1600" b="1" dirty="0" smtClean="0"/>
              <a:t>Разделение </a:t>
            </a:r>
            <a:r>
              <a:rPr lang="ru-RU" sz="1600" b="1" dirty="0"/>
              <a:t>фракций (Перегонка):</a:t>
            </a:r>
            <a:r>
              <a:rPr lang="ru-RU" sz="1600" dirty="0"/>
              <a:t> Влияет на скорость переработки. Высокая вязкость ухудшает перемешивание и теплообмен в реакторах и колоннах.</a:t>
            </a:r>
          </a:p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b="1" dirty="0"/>
              <a:t>Подготовка нефти:</a:t>
            </a:r>
            <a:r>
              <a:rPr lang="ru-RU" sz="1600" dirty="0"/>
              <a:t> Определяет эффективность процесса </a:t>
            </a:r>
            <a:r>
              <a:rPr lang="ru-RU" sz="1600" dirty="0" err="1"/>
              <a:t>деэмульгации</a:t>
            </a:r>
            <a:r>
              <a:rPr lang="ru-RU" sz="1600" dirty="0"/>
              <a:t> и отделения воды от нефти.</a:t>
            </a:r>
          </a:p>
          <a:p>
            <a:pPr marL="0" indent="11113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/>
              <a:t>Качество продукции:</a:t>
            </a:r>
            <a:r>
              <a:rPr lang="ru-RU" sz="1600" dirty="0" smtClean="0"/>
              <a:t> Вязкость является ключевым показателем для смазочных масел, дизельного и судового топлива (особенно для классификации по вязкости при 100</a:t>
            </a:r>
            <a:r>
              <a:rPr lang="ru-RU" sz="1600" dirty="0" smtClean="0">
                <a:sym typeface="Symbol"/>
              </a:rPr>
              <a:t>С)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04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Свойства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67946" y="746282"/>
            <a:ext cx="8424936" cy="2322258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Дальнейшее </a:t>
            </a:r>
            <a:r>
              <a:rPr lang="ru-RU" sz="2000" dirty="0"/>
              <a:t>утончение пленок приводит к тому, что они становятся серыми</a:t>
            </a:r>
            <a:r>
              <a:rPr lang="ru-RU" sz="2000" dirty="0" smtClean="0"/>
              <a:t>. Когда </a:t>
            </a:r>
            <a:r>
              <a:rPr lang="ru-RU" sz="2000" dirty="0"/>
              <a:t>их толщина оказывается меньше 0,1 мкм – невидимыми или черными. </a:t>
            </a:r>
            <a:r>
              <a:rPr lang="ru-RU" sz="2000" dirty="0" smtClean="0"/>
              <a:t>Предельная толщина </a:t>
            </a:r>
            <a:r>
              <a:rPr lang="ru-RU" sz="2000" dirty="0"/>
              <a:t>черных пленок равна примерно удвоенному размеру молекул </a:t>
            </a:r>
            <a:r>
              <a:rPr lang="ru-RU" sz="2000" dirty="0" smtClean="0"/>
              <a:t>поверхностно-активных </a:t>
            </a:r>
            <a:r>
              <a:rPr lang="ru-RU" sz="2000" dirty="0"/>
              <a:t>веществ. Такие пленки называются черными ньютоновскими </a:t>
            </a:r>
            <a:r>
              <a:rPr lang="ru-RU" sz="2000" dirty="0" smtClean="0"/>
              <a:t>пленками.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40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639153"/>
              </p:ext>
            </p:extLst>
          </p:nvPr>
        </p:nvGraphicFramePr>
        <p:xfrm>
          <a:off x="8172400" y="22416"/>
          <a:ext cx="971599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7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2400" y="22416"/>
                        <a:ext cx="971599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41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576" y="2933381"/>
            <a:ext cx="6440008" cy="1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52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227306"/>
              </p:ext>
            </p:extLst>
          </p:nvPr>
        </p:nvGraphicFramePr>
        <p:xfrm>
          <a:off x="8171234" y="14604"/>
          <a:ext cx="972766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1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1234" y="14604"/>
                        <a:ext cx="972766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Устойчивость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467544" y="1005576"/>
            <a:ext cx="8136904" cy="3132348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/>
              <a:t>Устойчивость пен можно разделить на два вида: - </a:t>
            </a:r>
            <a:r>
              <a:rPr lang="ru-RU" sz="2000" b="1" dirty="0"/>
              <a:t>гидродинамическая</a:t>
            </a:r>
            <a:r>
              <a:rPr lang="ru-RU" sz="2000" dirty="0"/>
              <a:t>, обусловленная скоростью вытекания жидкости из пленок и каналов и </a:t>
            </a:r>
            <a:r>
              <a:rPr lang="ru-RU" sz="2000" b="1" dirty="0"/>
              <a:t>структурная</a:t>
            </a:r>
            <a:r>
              <a:rPr lang="ru-RU" sz="2000" dirty="0"/>
              <a:t>, определяемая физико-химическим свойствами пенообразующего раствора.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Гидродинамическая </a:t>
            </a:r>
            <a:r>
              <a:rPr lang="ru-RU" sz="2000" dirty="0"/>
              <a:t>устойчивость зависит от геометрических характеристик пен, от способа ее получения и режима формирования. </a:t>
            </a:r>
            <a:endParaRPr lang="ru-RU" sz="2000" dirty="0" smtClean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Структурная </a:t>
            </a:r>
            <a:r>
              <a:rPr lang="ru-RU" sz="2000" dirty="0"/>
              <a:t>устойчивость зависит от природы и концентрации </a:t>
            </a:r>
            <a:r>
              <a:rPr lang="ru-RU" sz="2000" dirty="0" smtClean="0"/>
              <a:t>ПАВ, </a:t>
            </a:r>
            <a:r>
              <a:rPr lang="ru-RU" sz="2000" dirty="0"/>
              <a:t>наличия </a:t>
            </a:r>
            <a:r>
              <a:rPr lang="ru-RU" sz="2000" dirty="0" smtClean="0"/>
              <a:t>примесей </a:t>
            </a:r>
            <a:r>
              <a:rPr lang="ru-RU" sz="2000" dirty="0"/>
              <a:t>и других параметров </a:t>
            </a:r>
            <a:r>
              <a:rPr lang="ru-RU" sz="2000" dirty="0" smtClean="0"/>
              <a:t>раствора.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pPr algn="l"/>
            <a:fld id="{FAC65570-4A92-4DDC-A114-9416F7F11A17}" type="slidenum">
              <a:rPr lang="ru-RU" smtClean="0"/>
              <a:pPr algn="l"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83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15" y="169326"/>
            <a:ext cx="7467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Влияние концентрации смол на поверхностное натяжение бензина на границе раздела с водой (1) и с воздухом (2)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42</a:t>
            </a:fld>
            <a:endParaRPr lang="ru-RU"/>
          </a:p>
        </p:txBody>
      </p:sp>
      <p:pic>
        <p:nvPicPr>
          <p:cNvPr id="3000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507899" y="370145"/>
            <a:ext cx="3480131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434315"/>
              </p:ext>
            </p:extLst>
          </p:nvPr>
        </p:nvGraphicFramePr>
        <p:xfrm>
          <a:off x="8103140" y="86916"/>
          <a:ext cx="864648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5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3140" y="86916"/>
                        <a:ext cx="864648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934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184853"/>
              </p:ext>
            </p:extLst>
          </p:nvPr>
        </p:nvGraphicFramePr>
        <p:xfrm>
          <a:off x="8180962" y="14604"/>
          <a:ext cx="963038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9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0962" y="14604"/>
                        <a:ext cx="963038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3527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Устойчивость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315698" y="967725"/>
            <a:ext cx="8496944" cy="4341018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Поверхностно-активными </a:t>
            </a:r>
            <a:r>
              <a:rPr lang="ru-RU" sz="2000" dirty="0"/>
              <a:t>свойствами обладают вещества имеющие </a:t>
            </a:r>
            <a:r>
              <a:rPr lang="ru-RU" sz="2000" dirty="0" err="1"/>
              <a:t>дифильное</a:t>
            </a:r>
            <a:r>
              <a:rPr lang="ru-RU" sz="2000" dirty="0"/>
              <a:t> строение, состоящие из неполярной углеводородной части и из различных функциональных  групп: 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/>
              <a:t>-СООН,  -</a:t>
            </a:r>
            <a:r>
              <a:rPr lang="ru-RU" sz="2000" dirty="0" err="1"/>
              <a:t>COONa</a:t>
            </a:r>
            <a:r>
              <a:rPr lang="ru-RU" sz="2000" dirty="0"/>
              <a:t>,   -NH</a:t>
            </a:r>
            <a:r>
              <a:rPr lang="ru-RU" sz="2000" baseline="-25000" dirty="0"/>
              <a:t>2</a:t>
            </a:r>
            <a:r>
              <a:rPr lang="ru-RU" sz="2000" dirty="0"/>
              <a:t>,   -ОН,    -О,   -S0</a:t>
            </a:r>
            <a:r>
              <a:rPr lang="ru-RU" sz="2000" baseline="-25000" dirty="0"/>
              <a:t>3</a:t>
            </a:r>
            <a:r>
              <a:rPr lang="ru-RU" sz="2000" dirty="0"/>
              <a:t>H, - S0</a:t>
            </a:r>
            <a:r>
              <a:rPr lang="ru-RU" sz="2000" baseline="-25000" dirty="0"/>
              <a:t>3</a:t>
            </a:r>
            <a:r>
              <a:rPr lang="ru-RU" sz="2000" dirty="0"/>
              <a:t>Na  и др. </a:t>
            </a:r>
            <a:endParaRPr lang="ru-RU" sz="2000" dirty="0" smtClean="0"/>
          </a:p>
          <a:p>
            <a:pPr marL="0" indent="4572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Длина </a:t>
            </a:r>
            <a:r>
              <a:rPr lang="ru-RU" sz="2000" dirty="0"/>
              <a:t>углеводородной (алкильной) цепи оказывает влияние на устойчивость пен. </a:t>
            </a:r>
            <a:r>
              <a:rPr lang="ru-RU" sz="2000" dirty="0" smtClean="0"/>
              <a:t>Так, </a:t>
            </a:r>
            <a:r>
              <a:rPr lang="ru-RU" sz="2000" dirty="0"/>
              <a:t>низкомолекулярные спирты и кислоты могут быть </a:t>
            </a:r>
            <a:r>
              <a:rPr lang="ru-RU" sz="2000" dirty="0" err="1"/>
              <a:t>пеногасителями</a:t>
            </a:r>
            <a:r>
              <a:rPr lang="ru-RU" sz="2000" dirty="0"/>
              <a:t>. </a:t>
            </a:r>
            <a:r>
              <a:rPr lang="ru-RU" sz="2000" dirty="0" smtClean="0"/>
              <a:t>Жирные </a:t>
            </a:r>
            <a:r>
              <a:rPr lang="ru-RU" sz="2000" dirty="0"/>
              <a:t>спирты с числом углеродных атомов выше 10 являются </a:t>
            </a:r>
            <a:r>
              <a:rPr lang="ru-RU" sz="2000" dirty="0" smtClean="0"/>
              <a:t>стабилизаторами, например, для </a:t>
            </a:r>
            <a:r>
              <a:rPr lang="ru-RU" sz="2000" dirty="0"/>
              <a:t>пен в растворах </a:t>
            </a:r>
            <a:r>
              <a:rPr lang="ru-RU" sz="2000" dirty="0" err="1"/>
              <a:t>лаурилсульфата</a:t>
            </a:r>
            <a:r>
              <a:rPr lang="ru-RU" sz="2000" dirty="0"/>
              <a:t> </a:t>
            </a:r>
            <a:r>
              <a:rPr lang="ru-RU" sz="2000" dirty="0" smtClean="0"/>
              <a:t>при </a:t>
            </a:r>
            <a:r>
              <a:rPr lang="ru-RU" sz="2000" dirty="0"/>
              <a:t>их добавке до 0,1%.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pPr algn="l"/>
            <a:fld id="{FAC65570-4A92-4DDC-A114-9416F7F11A17}" type="slidenum">
              <a:rPr lang="ru-RU" smtClean="0"/>
              <a:pPr algn="l"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310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4" y="1281186"/>
            <a:ext cx="5153701" cy="264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7185990"/>
              </p:ext>
            </p:extLst>
          </p:nvPr>
        </p:nvGraphicFramePr>
        <p:xfrm>
          <a:off x="8180962" y="14604"/>
          <a:ext cx="963038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6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0962" y="14604"/>
                        <a:ext cx="963038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468" y="157340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Устойчивость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140601" y="705078"/>
            <a:ext cx="8496944" cy="4341018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err="1" smtClean="0"/>
              <a:t>Лаурилсульфат</a:t>
            </a:r>
            <a:r>
              <a:rPr lang="ru-RU" sz="2000" dirty="0" smtClean="0"/>
              <a:t> натрия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pPr algn="l"/>
            <a:fld id="{FAC65570-4A92-4DDC-A114-9416F7F11A17}" type="slidenum">
              <a:rPr lang="ru-RU" smtClean="0"/>
              <a:pPr algn="l"/>
              <a:t>44</a:t>
            </a:fld>
            <a:endParaRPr lang="ru-RU" dirty="0"/>
          </a:p>
        </p:txBody>
      </p:sp>
      <p:pic>
        <p:nvPicPr>
          <p:cNvPr id="30515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281" y="1446248"/>
            <a:ext cx="4114800" cy="3514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94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Устойчивость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181528" y="783056"/>
            <a:ext cx="8699826" cy="4004957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/>
              <a:t>При оценке пенообразующей способности газового конденсата и нефти </a:t>
            </a:r>
            <a:r>
              <a:rPr lang="ru-RU" sz="2000" dirty="0" smtClean="0"/>
              <a:t>отсутствует корреляция между геометрическими размерами ячеек пен </a:t>
            </a:r>
            <a:r>
              <a:rPr lang="ru-RU" sz="2000" dirty="0"/>
              <a:t>и их </a:t>
            </a:r>
            <a:r>
              <a:rPr lang="ru-RU" sz="2000" dirty="0" smtClean="0"/>
              <a:t>устойчивостью. </a:t>
            </a:r>
            <a:r>
              <a:rPr lang="ru-RU" sz="2000" dirty="0"/>
              <a:t>В отличие от пен, образующихся из водных растворов ПАВ, нефтегазовые пены характеризуются относительно толстым слоем. </a:t>
            </a:r>
            <a:endParaRPr lang="ru-RU" sz="2000" dirty="0" smtClean="0"/>
          </a:p>
          <a:p>
            <a:pPr marL="0"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В нефтегазовой НДС в зависимости </a:t>
            </a:r>
            <a:r>
              <a:rPr lang="ru-RU" sz="2000" dirty="0"/>
              <a:t>от механизма образования газовой эмульсии, ядром ССЕ могут быть растворимые в </a:t>
            </a:r>
            <a:r>
              <a:rPr lang="ru-RU" sz="2000" dirty="0" smtClean="0"/>
              <a:t>углеводородах пары </a:t>
            </a:r>
            <a:r>
              <a:rPr lang="ru-RU" sz="2000" dirty="0"/>
              <a:t>(конденсационная газовая эмульсия) и нерастворимые в жидкости газы (</a:t>
            </a:r>
            <a:r>
              <a:rPr lang="ru-RU" sz="2000" dirty="0" smtClean="0"/>
              <a:t>пены, </a:t>
            </a:r>
            <a:r>
              <a:rPr lang="ru-RU" sz="2000" dirty="0"/>
              <a:t>полученные </a:t>
            </a:r>
            <a:r>
              <a:rPr lang="ru-RU" sz="2000" dirty="0" err="1"/>
              <a:t>диспергационным</a:t>
            </a:r>
            <a:r>
              <a:rPr lang="ru-RU" sz="2000" dirty="0"/>
              <a:t> способом). </a:t>
            </a:r>
            <a:endParaRPr lang="ru-RU" sz="2000" dirty="0" smtClean="0"/>
          </a:p>
          <a:p>
            <a:pPr marL="0"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Закономерности </a:t>
            </a:r>
            <a:r>
              <a:rPr lang="ru-RU" sz="2000" dirty="0"/>
              <a:t>образования и возможности регулирования геометрических размеров таких ССЕ изучены довольно хорошо. </a:t>
            </a:r>
            <a:r>
              <a:rPr lang="ru-RU" sz="2000" dirty="0" smtClean="0"/>
              <a:t>Они </a:t>
            </a:r>
            <a:r>
              <a:rPr lang="ru-RU" sz="2000" dirty="0"/>
              <a:t>могут использоваться для интенсификации технологических процессов переработки нефтяного </a:t>
            </a:r>
            <a:r>
              <a:rPr lang="ru-RU" sz="2000" dirty="0" smtClean="0"/>
              <a:t>сырья. 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45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016290"/>
              </p:ext>
            </p:extLst>
          </p:nvPr>
        </p:nvGraphicFramePr>
        <p:xfrm>
          <a:off x="8103139" y="0"/>
          <a:ext cx="952197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3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3139" y="0"/>
                        <a:ext cx="952197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342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017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Устойчивость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276788" y="900917"/>
            <a:ext cx="8496944" cy="394243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1900" dirty="0" smtClean="0"/>
              <a:t>При </a:t>
            </a:r>
            <a:r>
              <a:rPr lang="ru-RU" sz="1900" dirty="0"/>
              <a:t>аминовой очистке природного газа происходит вспенивание </a:t>
            </a:r>
            <a:r>
              <a:rPr lang="ru-RU" sz="1900" dirty="0" smtClean="0"/>
              <a:t>абсорбента, </a:t>
            </a:r>
            <a:r>
              <a:rPr lang="ru-RU" sz="1900" dirty="0" err="1" smtClean="0"/>
              <a:t>напрмер</a:t>
            </a:r>
            <a:r>
              <a:rPr lang="ru-RU" sz="1900" dirty="0" smtClean="0"/>
              <a:t>, </a:t>
            </a:r>
            <a:r>
              <a:rPr lang="ru-RU" sz="1900" dirty="0" err="1" smtClean="0"/>
              <a:t>диэтаноламина</a:t>
            </a:r>
            <a:r>
              <a:rPr lang="ru-RU" sz="1900" dirty="0" smtClean="0"/>
              <a:t> </a:t>
            </a:r>
            <a:r>
              <a:rPr lang="ru-RU" sz="1900" dirty="0"/>
              <a:t>(ДЭА) - поглотителя </a:t>
            </a:r>
            <a:r>
              <a:rPr lang="ru-RU" sz="1900" dirty="0" smtClean="0"/>
              <a:t>сероводорода. Причина вспенивания - попадание </a:t>
            </a:r>
            <a:r>
              <a:rPr lang="ru-RU" sz="1900" dirty="0"/>
              <a:t>в </a:t>
            </a:r>
            <a:r>
              <a:rPr lang="ru-RU" sz="1900" dirty="0" smtClean="0"/>
              <a:t>раствор примесей </a:t>
            </a:r>
            <a:r>
              <a:rPr lang="ru-RU" sz="1900" dirty="0"/>
              <a:t>обладающих поверхностно-активными свойствами </a:t>
            </a:r>
            <a:r>
              <a:rPr lang="ru-RU" sz="1900" dirty="0" smtClean="0"/>
              <a:t>(продукты деструкции амина, ингибиторы </a:t>
            </a:r>
            <a:r>
              <a:rPr lang="ru-RU" sz="1900" dirty="0"/>
              <a:t>коррозии, продукты взаимодействия аминов </a:t>
            </a:r>
            <a:r>
              <a:rPr lang="ru-RU" sz="1900" dirty="0" smtClean="0"/>
              <a:t>с сернистыми соединениями, с СО</a:t>
            </a:r>
            <a:r>
              <a:rPr lang="ru-RU" sz="1900" baseline="-25000" dirty="0" smtClean="0"/>
              <a:t>2</a:t>
            </a:r>
            <a:r>
              <a:rPr lang="ru-RU" sz="1900" dirty="0" smtClean="0"/>
              <a:t>, </a:t>
            </a:r>
            <a:r>
              <a:rPr lang="ru-RU" sz="1900" dirty="0"/>
              <a:t>жидкие углеводороды, химические реагенты </a:t>
            </a:r>
            <a:r>
              <a:rPr lang="ru-RU" sz="1900" dirty="0" smtClean="0"/>
              <a:t>соли </a:t>
            </a:r>
            <a:r>
              <a:rPr lang="ru-RU" sz="1900" dirty="0"/>
              <a:t>пластовых вод, механические </a:t>
            </a:r>
            <a:r>
              <a:rPr lang="ru-RU" sz="1900" dirty="0" smtClean="0"/>
              <a:t>примеси: окалина, </a:t>
            </a:r>
            <a:r>
              <a:rPr lang="ru-RU" sz="1900" dirty="0"/>
              <a:t>сульфиды и </a:t>
            </a:r>
            <a:r>
              <a:rPr lang="ru-RU" sz="1900" dirty="0" smtClean="0"/>
              <a:t>т.п</a:t>
            </a:r>
            <a:r>
              <a:rPr lang="ru-RU" sz="1900" dirty="0"/>
              <a:t>.). </a:t>
            </a:r>
            <a:endParaRPr lang="ru-RU" sz="1900" dirty="0" smtClean="0"/>
          </a:p>
          <a:p>
            <a:pPr marL="0" indent="457200" algn="just">
              <a:spcBef>
                <a:spcPts val="0"/>
              </a:spcBef>
              <a:buNone/>
            </a:pPr>
            <a:r>
              <a:rPr lang="ru-RU" sz="1900" dirty="0" smtClean="0"/>
              <a:t>В </a:t>
            </a:r>
            <a:r>
              <a:rPr lang="ru-RU" sz="1900" dirty="0"/>
              <a:t>результате </a:t>
            </a:r>
            <a:r>
              <a:rPr lang="ru-RU" sz="1900" dirty="0" smtClean="0"/>
              <a:t>вспенивания повышается гидравлическое сопротивление в колонне и нарушается технологический режим.</a:t>
            </a:r>
          </a:p>
          <a:p>
            <a:pPr marL="0"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900" dirty="0" smtClean="0"/>
              <a:t>Эти вещества также стабилизируют пену. Для разрушения пены применяют </a:t>
            </a:r>
            <a:r>
              <a:rPr lang="ru-RU" sz="1900" dirty="0" err="1" smtClean="0"/>
              <a:t>пеногасители</a:t>
            </a:r>
            <a:r>
              <a:rPr lang="ru-RU" sz="1900" dirty="0" smtClean="0"/>
              <a:t>, влияющие на структурную устойчивость пен. Это вещества на </a:t>
            </a:r>
            <a:r>
              <a:rPr lang="ru-RU" sz="1900" dirty="0"/>
              <a:t>основе наполненных полиметилсилоксановых эмульсий, модифицированных соляной кислотой и </a:t>
            </a:r>
            <a:r>
              <a:rPr lang="ru-RU" sz="1900" dirty="0" err="1"/>
              <a:t>моноэтаноламином</a:t>
            </a:r>
            <a:r>
              <a:rPr lang="ru-RU" sz="1900" dirty="0"/>
              <a:t> в различной концентрации</a:t>
            </a:r>
            <a:r>
              <a:rPr lang="ru-RU" sz="1900" dirty="0" smtClean="0"/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46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3384666"/>
              </p:ext>
            </p:extLst>
          </p:nvPr>
        </p:nvGraphicFramePr>
        <p:xfrm>
          <a:off x="8142051" y="0"/>
          <a:ext cx="9841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8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2051" y="0"/>
                        <a:ext cx="9841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654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171" y="155642"/>
            <a:ext cx="6447501" cy="990600"/>
          </a:xfrm>
        </p:spPr>
        <p:txBody>
          <a:bodyPr/>
          <a:lstStyle/>
          <a:p>
            <a:r>
              <a:rPr lang="ru-RU" dirty="0" smtClean="0"/>
              <a:t>Аминовые абсорбенты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47</a:t>
            </a:fld>
            <a:endParaRPr lang="ru-RU"/>
          </a:p>
        </p:txBody>
      </p:sp>
      <p:pic>
        <p:nvPicPr>
          <p:cNvPr id="655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69" y="846307"/>
            <a:ext cx="7549796" cy="4102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438" y="145780"/>
            <a:ext cx="981075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0390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Пеногасители.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107504" y="789553"/>
            <a:ext cx="8496944" cy="4206485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Кремнийорганические </a:t>
            </a:r>
            <a:r>
              <a:rPr lang="ru-RU" sz="2000" dirty="0"/>
              <a:t>пеногасители действуют следующим образом: полидиметилсилоксановое масло, составляющее основу пеногасителя, имеет способность быстрого проникновения на поверхность раздела фаз газ-жидкость, т.е. на поверхность жидких пленок. </a:t>
            </a:r>
            <a:endParaRPr lang="ru-RU" sz="2000" dirty="0" smtClean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48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561736"/>
              </p:ext>
            </p:extLst>
          </p:nvPr>
        </p:nvGraphicFramePr>
        <p:xfrm>
          <a:off x="7970451" y="0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0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0451" y="0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697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059" y="2735105"/>
            <a:ext cx="7188739" cy="2174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964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Устойчивость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418905" y="937015"/>
            <a:ext cx="7848872" cy="4206485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По </a:t>
            </a:r>
            <a:r>
              <a:rPr lang="ru-RU" sz="2000" dirty="0"/>
              <a:t>мере распределения по поверхности пленки активный ингредиент силиконового пеногасителя замещает молекулу пенообразователя на поверхности пузырька, что приводит к утонению пленки, дестабилизации и коллапсу (разрыву) пузырька. При этом происходит перемещение частицы диоксида кремния на поверхность пленки пузырька, создавая дополнительную дестабилизацию. </a:t>
            </a:r>
            <a:endParaRPr lang="ru-RU" sz="2000" dirty="0" smtClean="0"/>
          </a:p>
          <a:p>
            <a:pPr marL="0"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В </a:t>
            </a:r>
            <a:r>
              <a:rPr lang="ru-RU" sz="2000" dirty="0"/>
              <a:t>результате такого комплексного действия происходит разрыв пузырька и объединение мелких пузырьков в более крупные, имеющие меньшую устойчивость, лопающихся при всплытии на поверхность.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49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892007"/>
              </p:ext>
            </p:extLst>
          </p:nvPr>
        </p:nvGraphicFramePr>
        <p:xfrm>
          <a:off x="7970451" y="0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4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0451" y="0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940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7467600" cy="68154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Изменение реологических свойств нефти при </a:t>
            </a:r>
            <a:br>
              <a:rPr lang="ru-RU" sz="2800" dirty="0" smtClean="0"/>
            </a:br>
            <a:r>
              <a:rPr lang="ru-RU" sz="2800" dirty="0" smtClean="0"/>
              <a:t>её термообработке</a:t>
            </a:r>
            <a:endParaRPr lang="ru-RU" sz="28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0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95209" y="1005576"/>
            <a:ext cx="8065213" cy="4008213"/>
          </a:xfrm>
        </p:spPr>
        <p:txBody>
          <a:bodyPr>
            <a:normAutofit lnSpcReduction="10000"/>
          </a:bodyPr>
          <a:lstStyle/>
          <a:p>
            <a:pPr>
              <a:lnSpc>
                <a:spcPct val="130000"/>
              </a:lnSpc>
            </a:pPr>
            <a:r>
              <a:rPr lang="ru-RU" dirty="0" smtClean="0"/>
              <a:t>  </a:t>
            </a:r>
            <a:r>
              <a:rPr lang="ru-RU" sz="1600" dirty="0" smtClean="0"/>
              <a:t>Термообработка </a:t>
            </a:r>
            <a:r>
              <a:rPr lang="ru-RU" sz="1600" dirty="0"/>
              <a:t>нефтей при повышенных температурах с последующей регулируемой скоростью их охлаждения до температуры окружающей среды служит эффективным средством снижения вязкости нефти при транспортировке. </a:t>
            </a:r>
            <a:endParaRPr lang="ru-RU" sz="1600" dirty="0" smtClean="0"/>
          </a:p>
          <a:p>
            <a:pPr>
              <a:lnSpc>
                <a:spcPct val="130000"/>
              </a:lnSpc>
            </a:pPr>
            <a:r>
              <a:rPr lang="ru-RU" sz="1600" dirty="0" smtClean="0"/>
              <a:t>Исследования </a:t>
            </a:r>
            <a:r>
              <a:rPr lang="ru-RU" sz="1600" dirty="0"/>
              <a:t>микроструктуры показывают, что в нетермообработанных НДС присутствует большое количество мелких кристаллов парафинов с адсорбированными на их поверхности смолами. </a:t>
            </a:r>
            <a:endParaRPr lang="ru-RU" sz="1600" dirty="0" smtClean="0"/>
          </a:p>
          <a:p>
            <a:pPr>
              <a:lnSpc>
                <a:spcPct val="130000"/>
              </a:lnSpc>
            </a:pPr>
            <a:r>
              <a:rPr lang="ru-RU" sz="1600" dirty="0" smtClean="0"/>
              <a:t>Не </a:t>
            </a:r>
            <a:r>
              <a:rPr lang="ru-RU" sz="1600" dirty="0"/>
              <a:t>подвергнутые термообработке НДС содержат готовые центры кристаллизации, которые существенно облегчают процесс фазообразования в объёме. Кристаллы парафинов равномерно распределены по всему объёму НДС и образуют структурную решётку, в ячейках которой иммобилизована дисперсионная среда. </a:t>
            </a:r>
          </a:p>
        </p:txBody>
      </p:sp>
    </p:spTree>
    <p:extLst>
      <p:ext uri="{BB962C8B-B14F-4D97-AF65-F5344CB8AC3E}">
        <p14:creationId xmlns:p14="http://schemas.microsoft.com/office/powerpoint/2010/main" val="423486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7467600" cy="4215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НДС газ-жидкость. Устойчивость пен.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516182" y="1131569"/>
            <a:ext cx="7848872" cy="3411249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На </a:t>
            </a:r>
            <a:r>
              <a:rPr lang="ru-RU" sz="2000" dirty="0"/>
              <a:t>сегодняшний день лучшими представителями своего класса, благодаря соотношению цены и качества по сравнению с органическими </a:t>
            </a:r>
            <a:r>
              <a:rPr lang="ru-RU" sz="2000" dirty="0" err="1"/>
              <a:t>пеноподавителями</a:t>
            </a:r>
            <a:r>
              <a:rPr lang="ru-RU" sz="2000" dirty="0"/>
              <a:t>, являются кремнийорганические высокомолекулярные (силиконовые) соединения. </a:t>
            </a:r>
            <a:endParaRPr lang="ru-RU" sz="2000" dirty="0" smtClean="0"/>
          </a:p>
          <a:p>
            <a:pPr marL="0"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Процессов</a:t>
            </a:r>
            <a:r>
              <a:rPr lang="ru-RU" sz="2000" dirty="0"/>
              <a:t>, сопровождающихся пенообразованием, по отношению к которым они оказались бы малоэффективны, практически не существует.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50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449372"/>
              </p:ext>
            </p:extLst>
          </p:nvPr>
        </p:nvGraphicFramePr>
        <p:xfrm>
          <a:off x="7970451" y="0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9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0451" y="0"/>
                        <a:ext cx="1155700" cy="866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983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99592" y="1815666"/>
            <a:ext cx="7467600" cy="857250"/>
          </a:xfrm>
        </p:spPr>
        <p:txBody>
          <a:bodyPr/>
          <a:lstStyle/>
          <a:p>
            <a:pPr algn="ctr"/>
            <a:r>
              <a:rPr lang="ru-RU" dirty="0" smtClean="0"/>
              <a:t>Благодарю за внимание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C65570-4A92-4DDC-A114-9416F7F11A17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92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122A8-F0F3-4785-9337-F972B70C6893}" type="slidenum">
              <a:rPr lang="ru-RU" smtClean="0"/>
              <a:pPr/>
              <a:t>52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814630"/>
              </p:ext>
            </p:extLst>
          </p:nvPr>
        </p:nvGraphicFramePr>
        <p:xfrm>
          <a:off x="1910993" y="462352"/>
          <a:ext cx="4633645" cy="4585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195"/>
                <a:gridCol w="395791"/>
                <a:gridCol w="318562"/>
                <a:gridCol w="1476975"/>
                <a:gridCol w="1612122"/>
              </a:tblGrid>
              <a:tr h="20242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Греческий алфавит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α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alpha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альфа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B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β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beta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бета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γ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gamma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гамма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Δ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δ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delta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дельта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E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epsilon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эпсилон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Z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ζ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zeta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дзета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H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η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eta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эта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theta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ί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iota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йота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K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κ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kappa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каппа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lambda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ламбда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M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mu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мю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N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nu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ню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xi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кси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O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o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omicron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омикрон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pi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P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ρ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rho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ро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sigma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сигма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T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τ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tau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тау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υ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upsilon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ипсилон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Ф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φ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phi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χ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</a:rPr>
                        <a:t>chi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ψ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psi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пси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  <a:tr h="1812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Ω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ω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omega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омега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5" marR="3685" marT="3685" marB="3685" anchor="ctr"/>
                </a:tc>
              </a:tr>
            </a:tbl>
          </a:graphicData>
        </a:graphic>
      </p:graphicFrame>
      <p:pic>
        <p:nvPicPr>
          <p:cNvPr id="59397" name="Рисунок 1" descr="м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83" y="2654844"/>
            <a:ext cx="75246" cy="13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6" name="Рисунок 2" descr="ню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83" y="2890894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3" name="Рисунок 5" descr="ph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19731" y="4341044"/>
            <a:ext cx="82951" cy="12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89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06" y="467170"/>
            <a:ext cx="757957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Кафедра «Химическая технология переработки нефти и газа»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Астраханского государственного </a:t>
            </a:r>
            <a:r>
              <a:rPr lang="ru-RU" dirty="0"/>
              <a:t>технического </a:t>
            </a:r>
            <a:r>
              <a:rPr lang="ru-RU" dirty="0" smtClean="0"/>
              <a:t>университета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Электронная </a:t>
            </a:r>
            <a:r>
              <a:rPr lang="ru-RU" dirty="0"/>
              <a:t>почта и </a:t>
            </a:r>
            <a:r>
              <a:rPr lang="ru-RU" dirty="0" smtClean="0"/>
              <a:t>телефон: </a:t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E-</a:t>
            </a:r>
            <a:r>
              <a:rPr lang="ru-RU" dirty="0" err="1" smtClean="0"/>
              <a:t>mail</a:t>
            </a:r>
            <a:r>
              <a:rPr lang="ru-RU" dirty="0" smtClean="0"/>
              <a:t>: </a:t>
            </a:r>
            <a:r>
              <a:rPr lang="en-US" dirty="0" smtClean="0"/>
              <a:t>n.pivovarova@astu.ru</a:t>
            </a:r>
            <a:r>
              <a:rPr lang="ru-RU" dirty="0" smtClean="0"/>
              <a:t>, </a:t>
            </a:r>
            <a:r>
              <a:rPr lang="en-US" dirty="0" err="1" smtClean="0"/>
              <a:t>htng</a:t>
            </a:r>
            <a:r>
              <a:rPr lang="en-US" dirty="0" smtClean="0"/>
              <a:t>.</a:t>
            </a:r>
            <a:r>
              <a:rPr lang="es-ES" dirty="0" err="1" smtClean="0"/>
              <a:t>ru</a:t>
            </a:r>
            <a:r>
              <a:rPr lang="es-ES" dirty="0" smtClean="0"/>
              <a:t> 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Тел.: </a:t>
            </a:r>
            <a:r>
              <a:rPr lang="ru-RU" dirty="0" smtClean="0"/>
              <a:t>+7(8512)61-42-50</a:t>
            </a:r>
            <a:br>
              <a:rPr lang="ru-RU" dirty="0" smtClean="0"/>
            </a:br>
            <a:r>
              <a:rPr lang="ru-RU" dirty="0" smtClean="0"/>
              <a:t>+</a:t>
            </a:r>
            <a:r>
              <a:rPr lang="ru-RU" dirty="0"/>
              <a:t>7(917)190-74-85.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5962" y="4721218"/>
            <a:ext cx="512504" cy="273844"/>
          </a:xfrm>
        </p:spPr>
        <p:txBody>
          <a:bodyPr/>
          <a:lstStyle/>
          <a:p>
            <a:fld id="{429122A8-F0F3-4785-9337-F972B70C6893}" type="slidenum">
              <a:rPr lang="ru-RU" sz="1800" smtClean="0">
                <a:solidFill>
                  <a:schemeClr val="bg1"/>
                </a:solidFill>
              </a:rPr>
              <a:pPr/>
              <a:t>53</a:t>
            </a:fld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142964"/>
            <a:ext cx="896937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1457770"/>
            <a:ext cx="90805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2693073"/>
            <a:ext cx="890587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58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7467600" cy="68154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Изменение реологических свойств нефти при </a:t>
            </a:r>
            <a:br>
              <a:rPr lang="ru-RU" sz="2800" dirty="0" smtClean="0"/>
            </a:br>
            <a:r>
              <a:rPr lang="ru-RU" sz="2800" dirty="0" smtClean="0"/>
              <a:t>её термообработке</a:t>
            </a:r>
            <a:endParaRPr lang="ru-RU" sz="28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5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31327" y="1002940"/>
            <a:ext cx="7525661" cy="3564396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ru-RU" sz="1600" dirty="0" smtClean="0"/>
              <a:t>Термообработка </a:t>
            </a:r>
            <a:r>
              <a:rPr lang="ru-RU" sz="1600" dirty="0"/>
              <a:t>способствует растворению  уже имеющихся центров кристаллизации. При последующем охлаждении образуется меньшее число центров зародышеобразования, из которых и происходит рост крупных скоплений кристаллов парафина, неравномерно распределённых по всему объёму НДС. </a:t>
            </a:r>
            <a:endParaRPr lang="ru-RU" sz="1600" dirty="0" smtClean="0"/>
          </a:p>
          <a:p>
            <a:pPr>
              <a:lnSpc>
                <a:spcPct val="130000"/>
              </a:lnSpc>
            </a:pPr>
            <a:r>
              <a:rPr lang="ru-RU" sz="1600" dirty="0" smtClean="0"/>
              <a:t>Большая </a:t>
            </a:r>
            <a:r>
              <a:rPr lang="ru-RU" sz="1600" dirty="0"/>
              <a:t>часть дисперсионной среды находится вне этих скоплений, обеспечивая подвижность системы. Наибольший эффект термообработки сказывается на </a:t>
            </a:r>
            <a:r>
              <a:rPr lang="ru-RU" sz="1600" dirty="0" err="1"/>
              <a:t>нефтях</a:t>
            </a:r>
            <a:r>
              <a:rPr lang="ru-RU" sz="1600" dirty="0"/>
              <a:t> с высоким содержанием САВ, поскольку их адсорбция на поверхности растущих кристаллов парафинов препятствует формированию прочной структуры НДС.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4758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7467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Влияние условий обработки на характер реологических кривых (вязкость от деформации сдвига)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065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183811" y="881951"/>
            <a:ext cx="4411931" cy="40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4294967295"/>
          </p:nvPr>
        </p:nvSpPr>
        <p:spPr>
          <a:xfrm>
            <a:off x="323528" y="1275606"/>
            <a:ext cx="2880320" cy="264629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Смесь 20% </a:t>
            </a:r>
            <a:r>
              <a:rPr lang="ru-RU" sz="1600" dirty="0" err="1" smtClean="0">
                <a:solidFill>
                  <a:schemeClr val="tx1"/>
                </a:solidFill>
              </a:rPr>
              <a:t>ромашкинской</a:t>
            </a:r>
            <a:r>
              <a:rPr lang="ru-RU" sz="1600" dirty="0" smtClean="0">
                <a:solidFill>
                  <a:schemeClr val="tx1"/>
                </a:solidFill>
              </a:rPr>
              <a:t> нефти и 80% </a:t>
            </a:r>
            <a:r>
              <a:rPr lang="ru-RU" sz="1600" dirty="0" err="1" smtClean="0">
                <a:solidFill>
                  <a:schemeClr val="tx1"/>
                </a:solidFill>
              </a:rPr>
              <a:t>узеньской</a:t>
            </a:r>
            <a:r>
              <a:rPr lang="ru-RU" sz="1600" dirty="0" smtClean="0">
                <a:solidFill>
                  <a:schemeClr val="tx1"/>
                </a:solidFill>
              </a:rPr>
              <a:t> нефти при 30</a:t>
            </a:r>
            <a:r>
              <a:rPr lang="en-US" sz="1600" dirty="0" smtClean="0">
                <a:solidFill>
                  <a:schemeClr val="tx1"/>
                </a:solidFill>
              </a:rPr>
              <a:t>º</a:t>
            </a:r>
            <a:r>
              <a:rPr lang="ru-RU" sz="1600" dirty="0" smtClean="0">
                <a:solidFill>
                  <a:schemeClr val="tx1"/>
                </a:solidFill>
              </a:rPr>
              <a:t>С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1 – без термообработки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solidFill>
                  <a:schemeClr val="tx1"/>
                </a:solidFill>
              </a:rPr>
              <a:t>2 – нагрев до 90</a:t>
            </a:r>
            <a:r>
              <a:rPr lang="en-US" sz="1600" dirty="0" smtClean="0">
                <a:solidFill>
                  <a:schemeClr val="tx1"/>
                </a:solidFill>
              </a:rPr>
              <a:t>º</a:t>
            </a:r>
            <a:r>
              <a:rPr lang="ru-RU" sz="1600" dirty="0" smtClean="0">
                <a:solidFill>
                  <a:schemeClr val="tx1"/>
                </a:solidFill>
              </a:rPr>
              <a:t>С и охлаждение 20</a:t>
            </a:r>
            <a:r>
              <a:rPr lang="en-US" sz="1600" dirty="0" smtClean="0">
                <a:solidFill>
                  <a:schemeClr val="tx1"/>
                </a:solidFill>
              </a:rPr>
              <a:t>º</a:t>
            </a:r>
            <a:r>
              <a:rPr lang="ru-RU" sz="1600" dirty="0" smtClean="0">
                <a:solidFill>
                  <a:schemeClr val="tx1"/>
                </a:solidFill>
              </a:rPr>
              <a:t>С/ч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1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9523"/>
            <a:ext cx="7526106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Зависимость динамической вязкости разрушенной структуры смесей гудрона с добавками от их концентрации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819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461446" y="1347584"/>
            <a:ext cx="3830300" cy="375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179512" y="1666352"/>
            <a:ext cx="43204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смесь гудрона 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дистиллятным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крекинг-остатком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смесь гудрона со смолой пиролиза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Picture" r:id="rId4" imgW="1156349" imgH="1156349" progId="Word.Picture.8">
                  <p:embed/>
                </p:oleObj>
              </mc:Choice>
              <mc:Fallback>
                <p:oleObj name="Picture" r:id="rId4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395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1480"/>
            <a:ext cx="7467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Зависимость температуры застывания смеси нефтей с битумом от его содержания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8129016" y="4300538"/>
            <a:ext cx="609600" cy="390906"/>
          </a:xfrm>
          <a:prstGeom prst="rect">
            <a:avLst/>
          </a:prstGeom>
        </p:spPr>
        <p:txBody>
          <a:bodyPr/>
          <a:lstStyle/>
          <a:p>
            <a:fld id="{FAC65570-4A92-4DDC-A114-9416F7F11A17}" type="slidenum">
              <a:rPr lang="ru-RU" smtClean="0"/>
              <a:pPr/>
              <a:t>9</a:t>
            </a:fld>
            <a:endParaRPr lang="ru-RU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7812088" y="86916"/>
          <a:ext cx="1155700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6" name="Picture" r:id="rId3" imgW="1156349" imgH="1156349" progId="Word.Picture.8">
                  <p:embed/>
                </p:oleObj>
              </mc:Choice>
              <mc:Fallback>
                <p:oleObj name="Picture" r:id="rId3" imgW="1156349" imgH="1156349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2088" y="86916"/>
                        <a:ext cx="1155700" cy="866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Нижний колонтитул 8"/>
          <p:cNvSpPr>
            <a:spLocks noGrp="1"/>
          </p:cNvSpPr>
          <p:nvPr>
            <p:ph type="ftr" sz="quarter" idx="4294967295"/>
          </p:nvPr>
        </p:nvSpPr>
        <p:spPr>
          <a:xfrm>
            <a:off x="323528" y="1545636"/>
            <a:ext cx="2880320" cy="264629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 err="1" smtClean="0">
                <a:solidFill>
                  <a:schemeClr val="tx1"/>
                </a:solidFill>
              </a:rPr>
              <a:t>Т</a:t>
            </a:r>
            <a:r>
              <a:rPr lang="ru-RU" sz="2000" baseline="-25000" dirty="0" err="1" smtClean="0">
                <a:solidFill>
                  <a:schemeClr val="tx1"/>
                </a:solidFill>
              </a:rPr>
              <a:t>з</a:t>
            </a:r>
            <a:r>
              <a:rPr lang="ru-RU" sz="2000" dirty="0" smtClean="0">
                <a:solidFill>
                  <a:schemeClr val="tx1"/>
                </a:solidFill>
              </a:rPr>
              <a:t> – температура застывания, </a:t>
            </a:r>
            <a:r>
              <a:rPr lang="en-US" sz="2000" dirty="0" smtClean="0">
                <a:solidFill>
                  <a:schemeClr val="tx1"/>
                </a:solidFill>
              </a:rPr>
              <a:t>º</a:t>
            </a:r>
            <a:r>
              <a:rPr lang="ru-RU" sz="2000" dirty="0" smtClean="0">
                <a:solidFill>
                  <a:schemeClr val="tx1"/>
                </a:solidFill>
              </a:rPr>
              <a:t>С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С</a:t>
            </a:r>
            <a:r>
              <a:rPr lang="ru-RU" sz="2000" baseline="-25000" dirty="0" smtClean="0">
                <a:solidFill>
                  <a:schemeClr val="tx1"/>
                </a:solidFill>
              </a:rPr>
              <a:t>бит</a:t>
            </a:r>
            <a:r>
              <a:rPr lang="ru-RU" sz="2000" dirty="0" smtClean="0">
                <a:solidFill>
                  <a:schemeClr val="tx1"/>
                </a:solidFill>
              </a:rPr>
              <a:t> – содержание битума в смеси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1 – нефть штата Юта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</a:rPr>
              <a:t>2 – нефть штата Восточный Техас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7168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238498" y="970563"/>
            <a:ext cx="5149926" cy="304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033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3805</TotalTime>
  <Words>3148</Words>
  <Application>Microsoft Office PowerPoint</Application>
  <PresentationFormat>Экран (16:9)</PresentationFormat>
  <Paragraphs>372</Paragraphs>
  <Slides>53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5" baseType="lpstr">
      <vt:lpstr>Аспект</vt:lpstr>
      <vt:lpstr>Picture</vt:lpstr>
      <vt:lpstr>Физико-химия  нефтяных дисперсных систем (часть 2)</vt:lpstr>
      <vt:lpstr>Классификация природных НДС по вязкости  (ХI Международным Нефтяным конгрессом)</vt:lpstr>
      <vt:lpstr>Значение вязкости нефти для практики</vt:lpstr>
      <vt:lpstr>Ключевые технические аспекты вязкости нефти в добыче и переработке: </vt:lpstr>
      <vt:lpstr>Изменение реологических свойств нефти при  её термообработке</vt:lpstr>
      <vt:lpstr>Изменение реологических свойств нефти при  её термообработке</vt:lpstr>
      <vt:lpstr>Влияние условий обработки на характер реологических кривых (вязкость от деформации сдвига)</vt:lpstr>
      <vt:lpstr>Зависимость динамической вязкости разрушенной структуры смесей гудрона с добавками от их концентрации</vt:lpstr>
      <vt:lpstr>Зависимость температуры застывания смеси нефтей с битумом от его содержания</vt:lpstr>
      <vt:lpstr>Зависимость кинематической вязкости смесей различных нефтей от содержания асфальтенов</vt:lpstr>
      <vt:lpstr>Структурно-механические свойства вакуумного дистиллята в присутствии присадки ВНИИНП-102</vt:lpstr>
      <vt:lpstr>Полиэкстремальное изменение свойств смеси мазута и гудрона </vt:lpstr>
      <vt:lpstr>Теория фазовых переходов Сюняева</vt:lpstr>
      <vt:lpstr>Диаграмма  фазовых превращений НДС в зависимости от температуры</vt:lpstr>
      <vt:lpstr>Изменение агрегатного состояния веществ вследствие фазовых переходов</vt:lpstr>
      <vt:lpstr>Изменение агрегатного состояния вещества</vt:lpstr>
      <vt:lpstr>Свойства вещества в агрегатных состояниях</vt:lpstr>
      <vt:lpstr>Фазовые переходы компонентов газа</vt:lpstr>
      <vt:lpstr>Разновидности фазовых переходы</vt:lpstr>
      <vt:lpstr>Разновидности фазовых переходы</vt:lpstr>
      <vt:lpstr>Разновидности фазовых переходы</vt:lpstr>
      <vt:lpstr>Разновидности фазовых переходы</vt:lpstr>
      <vt:lpstr>Разновидности фазовых переходы</vt:lpstr>
      <vt:lpstr>Теория регулируемых фазовых переходов Сюняева </vt:lpstr>
      <vt:lpstr>Диаграмма состояния нанофаз асфальтенов</vt:lpstr>
      <vt:lpstr>Механизм фазовых переходов 1 рода</vt:lpstr>
      <vt:lpstr>Схема изменения высот слоев А, В, С в процессе фазового перехода</vt:lpstr>
      <vt:lpstr>НДС  «газ-жидкость»  Сепарация и дегазация. </vt:lpstr>
      <vt:lpstr>НДС  «газ-жидкость» Сепарация и дегазация,  испарение </vt:lpstr>
      <vt:lpstr>НДС «газ-жидкость». Кипение. Конденсация. </vt:lpstr>
      <vt:lpstr>Фазовые переходы «газ-жидкость» в НДС. Кипение. </vt:lpstr>
      <vt:lpstr>Кривая ИТК стабильного конденсата </vt:lpstr>
      <vt:lpstr>Изменение выхода фракций при разгонке газоконденсата (добавка 2% масс. отработанного масла - ОМ)</vt:lpstr>
      <vt:lpstr>Презентация PowerPoint</vt:lpstr>
      <vt:lpstr>НДС газ-жидкость. Образование пены </vt:lpstr>
      <vt:lpstr>НДС газ-жидкость. Структурные формы пены</vt:lpstr>
      <vt:lpstr>НДС газ-жидкость. Пены</vt:lpstr>
      <vt:lpstr>НДС газ-жидкость. Свойства пен.</vt:lpstr>
      <vt:lpstr>НДС газ-жидкость. Свойства пен.</vt:lpstr>
      <vt:lpstr>НДС газ-жидкость. Свойства пен.</vt:lpstr>
      <vt:lpstr>НДС газ-жидкость. Устойчивость пен.</vt:lpstr>
      <vt:lpstr>Влияние концентрации смол на поверхностное натяжение бензина на границе раздела с водой (1) и с воздухом (2)</vt:lpstr>
      <vt:lpstr>НДС газ-жидкость. Устойчивость пен.</vt:lpstr>
      <vt:lpstr>НДС газ-жидкость. Устойчивость пен.</vt:lpstr>
      <vt:lpstr>НДС газ-жидкость. Устойчивость пен.</vt:lpstr>
      <vt:lpstr>НДС газ-жидкость. Устойчивость пен.</vt:lpstr>
      <vt:lpstr>Аминовые абсорбенты </vt:lpstr>
      <vt:lpstr>НДС газ-жидкость. Пеногасители.</vt:lpstr>
      <vt:lpstr>НДС газ-жидкость. Устойчивость пен.</vt:lpstr>
      <vt:lpstr>НДС газ-жидкость. Устойчивость пен.</vt:lpstr>
      <vt:lpstr>Благодарю за внимание</vt:lpstr>
      <vt:lpstr>Презентация PowerPoint</vt:lpstr>
      <vt:lpstr>Кафедра «Химическая технология переработки нефти и газа»  Астраханского государственного технического университета  Электронная почта и телефон:   E-mail: n.pivovarova@astu.ru, htng.ru    Тел.: +7(8512)61-42-50 +7(917)190-74-85.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 «Химическая технология переработки нефти и газа»</dc:title>
  <dc:creator>MuCephei</dc:creator>
  <cp:lastModifiedBy>Nadezhda Pivovarova</cp:lastModifiedBy>
  <cp:revision>202</cp:revision>
  <cp:lastPrinted>2023-11-10T12:36:03Z</cp:lastPrinted>
  <dcterms:created xsi:type="dcterms:W3CDTF">2021-03-21T12:18:40Z</dcterms:created>
  <dcterms:modified xsi:type="dcterms:W3CDTF">2026-04-27T06:31:22Z</dcterms:modified>
</cp:coreProperties>
</file>