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79" r:id="rId4"/>
    <p:sldId id="283" r:id="rId5"/>
    <p:sldId id="280" r:id="rId6"/>
    <p:sldId id="262" r:id="rId7"/>
    <p:sldId id="28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04" autoAdjust="0"/>
  </p:normalViewPr>
  <p:slideViewPr>
    <p:cSldViewPr>
      <p:cViewPr varScale="1">
        <p:scale>
          <a:sx n="83" d="100"/>
          <a:sy n="83" d="100"/>
        </p:scale>
        <p:origin x="-13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9144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xmlns="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3"/>
            <a:ext cx="9144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685777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685777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73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xmlns="" id="{66306B37-C93A-4526-AD5F-E0A1A6CDA692}"/>
              </a:ext>
            </a:extLst>
          </p:cNvPr>
          <p:cNvSpPr/>
          <p:nvPr/>
        </p:nvSpPr>
        <p:spPr>
          <a:xfrm>
            <a:off x="3339034" y="3067349"/>
            <a:ext cx="5662863" cy="1238510"/>
          </a:xfrm>
          <a:prstGeom prst="rect">
            <a:avLst/>
          </a:prstGeom>
          <a:solidFill>
            <a:schemeClr val="tx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175CE59-E647-49F9-B0BD-75DBB9DBC60B}"/>
              </a:ext>
            </a:extLst>
          </p:cNvPr>
          <p:cNvSpPr txBox="1"/>
          <p:nvPr/>
        </p:nvSpPr>
        <p:spPr>
          <a:xfrm>
            <a:off x="3339034" y="2959398"/>
            <a:ext cx="5662863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3600" dirty="0" smtClean="0">
                <a:solidFill>
                  <a:srgbClr val="0070C0"/>
                </a:solidFill>
              </a:rPr>
              <a:t>Управление профессиональными рисками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37812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03650"/>
          </a:xfrm>
        </p:spPr>
        <p:txBody>
          <a:bodyPr>
            <a:normAutofit lnSpcReduction="10000"/>
          </a:bodyPr>
          <a:lstStyle/>
          <a:p>
            <a:endParaRPr lang="ru-RU" sz="2400" dirty="0"/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Профессиональный риск </a:t>
            </a:r>
            <a:r>
              <a:rPr lang="ru-RU" sz="2400" dirty="0"/>
              <a:t>- вероятность причинения вреда здоровью в результате воздействия вредных и (или) опасных производственных факторов при исполнении работником обязанностей по трудовому договору или в иных случаях, установленных настоящим Кодексом, другими федеральными законами. 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Управление профессиональными рисками </a:t>
            </a:r>
            <a:r>
              <a:rPr lang="ru-RU" sz="2400" dirty="0"/>
              <a:t>- комплекс взаимосвязанных мероприятий, являющихся элементами системы управления охраной труда и включающих в себя меры по выявлению, оценке и снижению уровней профессиональных рисков. 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marL="0" indent="0" algn="ctr" fontAlgn="base"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marL="0" indent="0" algn="ctr" fontAlgn="base">
              <a:buNone/>
            </a:pPr>
            <a:endParaRPr lang="ru-RU" sz="2400" b="1" dirty="0">
              <a:solidFill>
                <a:srgbClr val="C00000"/>
              </a:solidFill>
            </a:endParaRPr>
          </a:p>
          <a:p>
            <a:pPr marL="0" indent="0" algn="ctr" fontAlgn="base"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marL="0" indent="0" algn="ctr" fontAlgn="base">
              <a:buNone/>
            </a:pPr>
            <a:endParaRPr lang="ru-RU" sz="2400" b="1" dirty="0">
              <a:solidFill>
                <a:srgbClr val="C00000"/>
              </a:solidFill>
            </a:endParaRPr>
          </a:p>
          <a:p>
            <a:endParaRPr lang="ru-RU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defTabSz="914126">
              <a:buNone/>
            </a:pPr>
            <a:endParaRPr lang="ru-RU" sz="17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48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7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4000" dirty="0" smtClean="0"/>
          </a:p>
          <a:p>
            <a:pPr marL="0" indent="0">
              <a:buNone/>
            </a:pPr>
            <a:r>
              <a:rPr lang="ru-RU" sz="7200" b="1" u="sng" dirty="0"/>
              <a:t>Управление профессиональными рисками</a:t>
            </a:r>
            <a:r>
              <a:rPr lang="ru-RU" sz="7200" dirty="0"/>
              <a:t> – механизм, позволяющий обеспечивать безопасность и улучшение условий труда на предприятии.</a:t>
            </a:r>
          </a:p>
          <a:p>
            <a:pPr marL="0" indent="0">
              <a:buNone/>
            </a:pPr>
            <a:r>
              <a:rPr lang="ru-RU" sz="7200" dirty="0"/>
              <a:t> </a:t>
            </a:r>
          </a:p>
          <a:p>
            <a:pPr marL="0" indent="0">
              <a:buNone/>
            </a:pPr>
            <a:r>
              <a:rPr lang="ru-RU" sz="7200" dirty="0"/>
              <a:t>Система управления профессиональными рисками является частью системы управления охраной труда работодателя и включает в себя следующие основные элементы:</a:t>
            </a:r>
          </a:p>
          <a:p>
            <a:pPr marL="0" indent="0">
              <a:buNone/>
            </a:pPr>
            <a:r>
              <a:rPr lang="ru-RU" sz="7200" dirty="0"/>
              <a:t>•   политика в области управления профессиональными рисками, цели и программы по их достижению;</a:t>
            </a:r>
          </a:p>
          <a:p>
            <a:pPr marL="0" indent="0">
              <a:buNone/>
            </a:pPr>
            <a:r>
              <a:rPr lang="ru-RU" sz="7200" dirty="0"/>
              <a:t>•   планирование работ по управлению профессиональными рисками;</a:t>
            </a:r>
          </a:p>
          <a:p>
            <a:pPr marL="0" indent="0">
              <a:buNone/>
            </a:pPr>
            <a:r>
              <a:rPr lang="ru-RU" sz="7200" dirty="0"/>
              <a:t>•   процедуры системы управления профессиональными рисками;</a:t>
            </a:r>
          </a:p>
          <a:p>
            <a:pPr marL="0" indent="0">
              <a:buNone/>
            </a:pPr>
            <a:r>
              <a:rPr lang="ru-RU" sz="7200" dirty="0"/>
              <a:t>•   контроль функционирования системы управления профессиональными рисками;</a:t>
            </a:r>
          </a:p>
          <a:p>
            <a:pPr marL="0" indent="0">
              <a:buNone/>
            </a:pPr>
            <a:r>
              <a:rPr lang="ru-RU" sz="7200" dirty="0"/>
              <a:t>•   анализ эффективности функционирования системы управления профессиональными рисками со стороны работодателя и его представителей.</a:t>
            </a:r>
          </a:p>
          <a:p>
            <a:pPr marL="0" indent="0">
              <a:buNone/>
            </a:pPr>
            <a:endParaRPr lang="ru-RU" sz="7200" dirty="0" smtClean="0"/>
          </a:p>
          <a:p>
            <a:pPr marL="0" indent="0" algn="ctr">
              <a:buNone/>
            </a:pPr>
            <a:r>
              <a:rPr lang="ru-RU" sz="7200" b="1" i="1" dirty="0" smtClean="0"/>
              <a:t>Работодатель  должен  поддерживать в  актуальном  состоянии  систему  управления профессиональными рисками  в соответствии  с  требованиями   Положения о </a:t>
            </a:r>
            <a:r>
              <a:rPr lang="ru-RU" sz="7200" b="1" i="1" dirty="0"/>
              <a:t>системе управления профессиональными </a:t>
            </a:r>
            <a:r>
              <a:rPr lang="ru-RU" sz="7200" b="1" i="1" dirty="0" smtClean="0"/>
              <a:t>рисками.</a:t>
            </a:r>
            <a:endParaRPr lang="ru-RU" sz="7200" b="1" i="1" dirty="0"/>
          </a:p>
        </p:txBody>
      </p:sp>
    </p:spTree>
    <p:extLst>
      <p:ext uri="{BB962C8B-B14F-4D97-AF65-F5344CB8AC3E}">
        <p14:creationId xmlns:p14="http://schemas.microsoft.com/office/powerpoint/2010/main" val="270552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76672"/>
            <a:ext cx="7416824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33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Основные принципы управления профессиональных рисков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rmAutofit/>
          </a:bodyPr>
          <a:lstStyle/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Принцип профилактики неблагоприятных событий.</a:t>
            </a:r>
          </a:p>
          <a:p>
            <a:pPr algn="ctr"/>
            <a:r>
              <a:rPr lang="ru-RU" sz="4000" dirty="0" smtClean="0"/>
              <a:t>Принцип минимизации нежелательных событий.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55123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2" y="1844824"/>
            <a:ext cx="8026151" cy="4464496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>- устранение </a:t>
            </a:r>
            <a:r>
              <a:rPr lang="ru-RU" sz="2000" dirty="0"/>
              <a:t>опасного фактора или риска (полная ликвидация рисков);</a:t>
            </a:r>
            <a:br>
              <a:rPr lang="ru-RU" sz="2000" dirty="0"/>
            </a:br>
            <a:r>
              <a:rPr lang="ru-RU" sz="2000" dirty="0" smtClean="0"/>
              <a:t>- ограничение </a:t>
            </a:r>
            <a:r>
              <a:rPr lang="ru-RU" sz="2000" dirty="0"/>
              <a:t>(предотвращение роста) уровня рисков в их источниках путем использования технических средств коллективной защиты или организационных мер, т.е. борьба с опасными фак­торами или рисками в их источниках;</a:t>
            </a:r>
            <a:br>
              <a:rPr lang="ru-RU" sz="2000" dirty="0"/>
            </a:br>
            <a:r>
              <a:rPr lang="en-US" sz="2000" dirty="0" smtClean="0"/>
              <a:t>- </a:t>
            </a:r>
            <a:r>
              <a:rPr lang="ru-RU" sz="2000" dirty="0" smtClean="0"/>
              <a:t>снижение </a:t>
            </a:r>
            <a:r>
              <a:rPr lang="ru-RU" sz="2000" dirty="0"/>
              <a:t>(уменьшение) уровней рисков до допустимых путем </a:t>
            </a:r>
            <a:r>
              <a:rPr lang="ru-RU" sz="2000" dirty="0" smtClean="0"/>
              <a:t>применения </a:t>
            </a:r>
            <a:r>
              <a:rPr lang="ru-RU" sz="2000" dirty="0"/>
              <a:t>безопасных систем работы, а также мер административного ограничения суммарного времени контакта с вредными и опасными производственными факторами (защита временем);</a:t>
            </a:r>
            <a:br>
              <a:rPr lang="ru-RU" sz="2000" dirty="0"/>
            </a:br>
            <a:r>
              <a:rPr lang="ru-RU" sz="2000" dirty="0" smtClean="0"/>
              <a:t>- при </a:t>
            </a:r>
            <a:r>
              <a:rPr lang="ru-RU" sz="2000" dirty="0"/>
              <a:t>сохранении остаточного </a:t>
            </a:r>
            <a:r>
              <a:rPr lang="ru-RU" sz="2000" dirty="0" smtClean="0"/>
              <a:t>риска </a:t>
            </a:r>
            <a:r>
              <a:rPr lang="ru-RU" sz="2000" dirty="0" smtClean="0"/>
              <a:t>И</a:t>
            </a:r>
            <a:r>
              <a:rPr lang="ru-RU" sz="2000" dirty="0" smtClean="0"/>
              <a:t>спользование</a:t>
            </a:r>
            <a:r>
              <a:rPr lang="ru-RU" sz="2000" dirty="0"/>
              <a:t> </a:t>
            </a:r>
            <a:r>
              <a:rPr lang="ru-RU" sz="2000" dirty="0" smtClean="0"/>
              <a:t> средств </a:t>
            </a:r>
            <a:r>
              <a:rPr lang="ru-RU" sz="2000" dirty="0"/>
              <a:t>индивидуальной защиты (СИЗ).</a:t>
            </a:r>
            <a:br>
              <a:rPr lang="ru-RU" sz="2000" dirty="0"/>
            </a:br>
            <a:endParaRPr lang="ru-RU" sz="20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2657"/>
            <a:ext cx="7772400" cy="936103"/>
          </a:xfrm>
        </p:spPr>
        <p:txBody>
          <a:bodyPr>
            <a:noAutofit/>
          </a:bodyPr>
          <a:lstStyle/>
          <a:p>
            <a:pPr algn="ctr" fontAlgn="base"/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Принцип профилактики неблагоприятных событий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985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412776"/>
            <a:ext cx="7772400" cy="4896544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800" dirty="0"/>
              <a:t>-гарантировать при возникновении аварийной ситуации, что имеющаяся необходимая информация, внутренние системы связи и координация ликвидации последствий аварийной ситуации обеспечивают защиту всех людей в рабочей зоне;</a:t>
            </a:r>
            <a:br>
              <a:rPr lang="ru-RU" sz="1800" dirty="0"/>
            </a:br>
            <a:r>
              <a:rPr lang="ru-RU" sz="1800" dirty="0"/>
              <a:t>- предоставлять при возникновении аварийной ситуации информацию соответствующим компетентным органам и аварийным службам, обеспечивать надежную связь с ними;</a:t>
            </a:r>
            <a:br>
              <a:rPr lang="ru-RU" sz="1800" dirty="0"/>
            </a:br>
            <a:r>
              <a:rPr lang="ru-RU" sz="1800" dirty="0"/>
              <a:t>- предусматривать оказание первой помощи и по возможности психологической поддержки пострадавшим, проведение противопожарных мероприятий и эвакуация всех людей в безопасную зону;</a:t>
            </a:r>
            <a:br>
              <a:rPr lang="ru-RU" sz="1800" dirty="0"/>
            </a:br>
            <a:r>
              <a:rPr lang="ru-RU" sz="1800" dirty="0"/>
              <a:t>- предоставлять соответствующую информацию всем работни­кам организации и возможность их подготовки по предупреждению аварийных ситуаций, обеспечению готовности к ним и к ликвидации их последствий, включая проведение регулярных тренировок в условиях, приближенных к реальным аварийным ситуациям (мероприятия по предупреждению аварийных ситуаций, обеспечению готовности к ним и к ликвидации их последствий должны быть согласованы с внешними аварийными службами и другими компетентными органами).</a:t>
            </a:r>
            <a:br>
              <a:rPr lang="ru-RU" sz="1800" dirty="0"/>
            </a:br>
            <a:endParaRPr lang="ru-RU" sz="18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2657"/>
            <a:ext cx="7772400" cy="936103"/>
          </a:xfrm>
        </p:spPr>
        <p:txBody>
          <a:bodyPr>
            <a:noAutofit/>
          </a:bodyPr>
          <a:lstStyle/>
          <a:p>
            <a:pPr algn="ctr" fontAlgn="base"/>
            <a:r>
              <a:rPr lang="ru-RU" sz="2800" b="1" dirty="0" smtClean="0"/>
              <a:t> </a:t>
            </a:r>
            <a:r>
              <a:rPr lang="ru-RU" sz="3200" dirty="0">
                <a:solidFill>
                  <a:srgbClr val="FF0000"/>
                </a:solidFill>
              </a:rPr>
              <a:t>Принцип минимизации последствий нежелательных событий</a:t>
            </a:r>
            <a:endParaRPr lang="ru-RU" sz="32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68560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139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принципы управления профессиональных рисков</vt:lpstr>
      <vt:lpstr>- устранение опасного фактора или риска (полная ликвидация рисков); - ограничение (предотвращение роста) уровня рисков в их источниках путем использования технических средств коллективной защиты или организационных мер, т.е. борьба с опасными фак­торами или рисками в их источниках; - снижение (уменьшение) уровней рисков до допустимых путем применения безопасных систем работы, а также мер административного ограничения суммарного времени контакта с вредными и опасными производственными факторами (защита временем); - при сохранении остаточного риска Использование  средств индивидуальной защиты (СИЗ). </vt:lpstr>
      <vt:lpstr>-гарантировать при возникновении аварийной ситуации, что имеющаяся необходимая информация, внутренние системы связи и координация ликвидации последствий аварийной ситуации обеспечивают защиту всех людей в рабочей зоне; - предоставлять при возникновении аварийной ситуации информацию соответствующим компетентным органам и аварийным службам, обеспечивать надежную связь с ними; - предусматривать оказание первой помощи и по возможности психологической поддержки пострадавшим, проведение противопожарных мероприятий и эвакуация всех людей в безопасную зону; - предоставлять соответствующую информацию всем работни­кам организации и возможность их подготовки по предупреждению аварийных ситуаций, обеспечению готовности к ним и к ликвидации их последствий, включая проведение регулярных тренировок в условиях, приближенных к реальным аварийным ситуациям (мероприятия по предупреждению аварийных ситуаций, обеспечению готовности к ним и к ликвидации их последствий должны быть согласованы с внешними аварийными службами и другими компетентными органами).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оценки уровня профессиональных рисков на рабочих местах</dc:title>
  <dc:creator>user</dc:creator>
  <cp:lastModifiedBy>KDS</cp:lastModifiedBy>
  <cp:revision>34</cp:revision>
  <dcterms:created xsi:type="dcterms:W3CDTF">2021-12-04T09:12:28Z</dcterms:created>
  <dcterms:modified xsi:type="dcterms:W3CDTF">2022-04-25T13:03:02Z</dcterms:modified>
</cp:coreProperties>
</file>