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316" r:id="rId4"/>
    <p:sldId id="266" r:id="rId5"/>
    <p:sldId id="317" r:id="rId6"/>
    <p:sldId id="334" r:id="rId7"/>
    <p:sldId id="335" r:id="rId8"/>
    <p:sldId id="336" r:id="rId9"/>
    <p:sldId id="373" r:id="rId10"/>
    <p:sldId id="318" r:id="rId11"/>
    <p:sldId id="381" r:id="rId12"/>
    <p:sldId id="415" r:id="rId13"/>
    <p:sldId id="379" r:id="rId14"/>
    <p:sldId id="380" r:id="rId15"/>
    <p:sldId id="375" r:id="rId16"/>
    <p:sldId id="386" r:id="rId17"/>
    <p:sldId id="387" r:id="rId18"/>
    <p:sldId id="388" r:id="rId19"/>
    <p:sldId id="389" r:id="rId20"/>
    <p:sldId id="390" r:id="rId21"/>
    <p:sldId id="414" r:id="rId22"/>
    <p:sldId id="407" r:id="rId23"/>
    <p:sldId id="406" r:id="rId24"/>
    <p:sldId id="391" r:id="rId25"/>
    <p:sldId id="392" r:id="rId26"/>
    <p:sldId id="393" r:id="rId27"/>
    <p:sldId id="394" r:id="rId28"/>
    <p:sldId id="395" r:id="rId29"/>
    <p:sldId id="396" r:id="rId30"/>
    <p:sldId id="397" r:id="rId31"/>
    <p:sldId id="402" r:id="rId32"/>
    <p:sldId id="405" r:id="rId33"/>
    <p:sldId id="403" r:id="rId34"/>
    <p:sldId id="404" r:id="rId35"/>
    <p:sldId id="400" r:id="rId36"/>
    <p:sldId id="398" r:id="rId37"/>
    <p:sldId id="399" r:id="rId38"/>
    <p:sldId id="348" r:id="rId39"/>
    <p:sldId id="349" r:id="rId40"/>
    <p:sldId id="350" r:id="rId41"/>
    <p:sldId id="351" r:id="rId42"/>
    <p:sldId id="352" r:id="rId43"/>
    <p:sldId id="353" r:id="rId44"/>
    <p:sldId id="354" r:id="rId45"/>
    <p:sldId id="319" r:id="rId46"/>
    <p:sldId id="320" r:id="rId47"/>
    <p:sldId id="338" r:id="rId48"/>
    <p:sldId id="339" r:id="rId49"/>
    <p:sldId id="321" r:id="rId50"/>
    <p:sldId id="303" r:id="rId51"/>
    <p:sldId id="416" r:id="rId52"/>
    <p:sldId id="314" r:id="rId5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C6043E2-CFE4-4A37-87F8-C538F32FF7D6}">
          <p14:sldIdLst>
            <p14:sldId id="256"/>
            <p14:sldId id="257"/>
            <p14:sldId id="316"/>
            <p14:sldId id="266"/>
            <p14:sldId id="317"/>
            <p14:sldId id="334"/>
            <p14:sldId id="335"/>
            <p14:sldId id="336"/>
            <p14:sldId id="373"/>
            <p14:sldId id="318"/>
            <p14:sldId id="381"/>
            <p14:sldId id="415"/>
            <p14:sldId id="379"/>
            <p14:sldId id="380"/>
          </p14:sldIdLst>
        </p14:section>
        <p14:section name="Элементы печи" id="{77E716C3-A900-4A0B-8519-6FD845B8453C}">
          <p14:sldIdLst>
            <p14:sldId id="375"/>
            <p14:sldId id="386"/>
            <p14:sldId id="387"/>
            <p14:sldId id="388"/>
            <p14:sldId id="389"/>
            <p14:sldId id="390"/>
            <p14:sldId id="414"/>
            <p14:sldId id="407"/>
            <p14:sldId id="406"/>
            <p14:sldId id="391"/>
            <p14:sldId id="392"/>
            <p14:sldId id="393"/>
            <p14:sldId id="394"/>
            <p14:sldId id="395"/>
            <p14:sldId id="396"/>
            <p14:sldId id="397"/>
            <p14:sldId id="402"/>
            <p14:sldId id="405"/>
            <p14:sldId id="403"/>
            <p14:sldId id="404"/>
            <p14:sldId id="400"/>
            <p14:sldId id="398"/>
            <p14:sldId id="399"/>
            <p14:sldId id="348"/>
            <p14:sldId id="349"/>
            <p14:sldId id="350"/>
            <p14:sldId id="351"/>
            <p14:sldId id="352"/>
            <p14:sldId id="353"/>
            <p14:sldId id="354"/>
            <p14:sldId id="319"/>
            <p14:sldId id="320"/>
            <p14:sldId id="338"/>
            <p14:sldId id="339"/>
            <p14:sldId id="321"/>
            <p14:sldId id="303"/>
            <p14:sldId id="416"/>
            <p14:sldId id="3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80" userDrawn="1">
          <p15:clr>
            <a:srgbClr val="A4A3A4"/>
          </p15:clr>
        </p15:guide>
        <p15:guide id="2" pos="273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9E"/>
    <a:srgbClr val="E6E6E6"/>
    <a:srgbClr val="FFFFFF"/>
    <a:srgbClr val="DCE6F2"/>
    <a:srgbClr val="E6E0EC"/>
    <a:srgbClr val="DBEEF4"/>
    <a:srgbClr val="C6D9F1"/>
    <a:srgbClr val="8E65D9"/>
    <a:srgbClr val="8C8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66" autoAdjust="0"/>
    <p:restoredTop sz="94660"/>
  </p:normalViewPr>
  <p:slideViewPr>
    <p:cSldViewPr showGuides="1">
      <p:cViewPr varScale="1">
        <p:scale>
          <a:sx n="75" d="100"/>
          <a:sy n="75" d="100"/>
        </p:scale>
        <p:origin x="60" y="1128"/>
      </p:cViewPr>
      <p:guideLst>
        <p:guide orient="horz" pos="1680"/>
        <p:guide pos="27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4FA5A-0D89-49FF-9798-E8B2624A44B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FA9D3-1976-48BE-8333-065D5A9AB04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5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3" name="Google Shape;1413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522000" y="357240"/>
            <a:ext cx="8100000" cy="594000"/>
          </a:xfrm>
        </p:spPr>
        <p:txBody>
          <a:bodyPr lIns="0" tIns="0" rIns="0" bIns="0" anchor="t" anchorCtr="0"/>
          <a:lstStyle>
            <a:lvl1pPr algn="l" fontAlgn="base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5F2C0-EEEF-489F-A71E-B13C5AE760E9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8.png"/><Relationship Id="rId7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.png"/><Relationship Id="rId7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F:\WORK\АГТУ\Общая\ФОН РОМБЫ\Обложка темн.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06" r="638"/>
            <a:stretch>
              <a:fillRect/>
            </a:stretch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-1" y="0"/>
              <a:ext cx="9144001" cy="5143500"/>
            </a:xfrm>
            <a:prstGeom prst="rect">
              <a:avLst/>
            </a:prstGeom>
            <a:solidFill>
              <a:srgbClr val="00359E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8" name="Picture 4" descr="F:\WORK\АГТУ\Общая\новый бренндбук\Мокапы\доп\BB_АГТУ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414" y="889513"/>
            <a:ext cx="3671169" cy="336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е поле 2">
            <a:extLst>
              <a:ext uri="{FF2B5EF4-FFF2-40B4-BE49-F238E27FC236}">
                <a16:creationId xmlns:a16="http://schemas.microsoft.com/office/drawing/2014/main" id="{4CD355B2-10E7-4E41-B7E7-3D8AD21126BA}"/>
              </a:ext>
            </a:extLst>
          </p:cNvPr>
          <p:cNvSpPr txBox="1"/>
          <p:nvPr/>
        </p:nvSpPr>
        <p:spPr>
          <a:xfrm>
            <a:off x="417195" y="-37465"/>
            <a:ext cx="5102860" cy="6318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179705" algn="just" fontAlgn="auto">
              <a:lnSpc>
                <a:spcPct val="135000"/>
              </a:lnSpc>
            </a:pPr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Химическая коррозия</a:t>
            </a:r>
            <a:endParaRPr lang="en-US" altLang="ru-RU" sz="2800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FBCF1D-C2E1-1B2C-E4B3-29BC30F0F68B}"/>
              </a:ext>
            </a:extLst>
          </p:cNvPr>
          <p:cNvSpPr txBox="1"/>
          <p:nvPr/>
        </p:nvSpPr>
        <p:spPr>
          <a:xfrm>
            <a:off x="611560" y="959519"/>
            <a:ext cx="72008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effectLst/>
                <a:latin typeface="quote-cjk-patch"/>
              </a:rPr>
              <a:t>Это взаимодействие металла с окружающей средой, при котором </a:t>
            </a:r>
            <a:r>
              <a:rPr lang="ru-RU" b="1" i="0" dirty="0">
                <a:effectLst/>
                <a:latin typeface="quote-cjk-patch"/>
              </a:rPr>
              <a:t>не возникает электрический ток</a:t>
            </a:r>
            <a:r>
              <a:rPr lang="ru-RU" b="0" i="0" dirty="0">
                <a:effectLst/>
                <a:latin typeface="quote-cjk-patch"/>
              </a:rPr>
              <a:t>. Процесс подчиняется обычным законам химической кинетики. Химическая коррозия свойственна средам, не проводящим электрический ток .</a:t>
            </a:r>
          </a:p>
          <a:p>
            <a:pPr algn="l"/>
            <a:r>
              <a:rPr lang="ru-RU" b="1" i="0" dirty="0">
                <a:effectLst/>
                <a:latin typeface="quote-cjk-patch"/>
              </a:rPr>
              <a:t>Два основных вида химической коррозии:</a:t>
            </a:r>
            <a:endParaRPr lang="ru-RU" b="0" i="0" dirty="0">
              <a:effectLst/>
              <a:latin typeface="quote-cjk-patch"/>
            </a:endParaRPr>
          </a:p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quote-cjk-patch"/>
              </a:rPr>
              <a:t>Газовая коррозия</a:t>
            </a:r>
            <a:r>
              <a:rPr lang="ru-RU" b="0" i="0" dirty="0">
                <a:effectLst/>
                <a:latin typeface="quote-cjk-patch"/>
              </a:rPr>
              <a:t> — в газах и парах при высоких температурах (кислород, сероводород, диоксид серы, галогены, пары воды) . Пример: окалина на металле при прокате, детали двигателей внутреннего сгорания, арматура печей.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quote-cjk-patch"/>
              </a:rPr>
              <a:t>Коррозия в </a:t>
            </a:r>
            <a:r>
              <a:rPr lang="ru-RU" b="1" i="0" dirty="0" err="1">
                <a:effectLst/>
                <a:latin typeface="quote-cjk-patch"/>
              </a:rPr>
              <a:t>неэлектролитах</a:t>
            </a:r>
            <a:r>
              <a:rPr lang="ru-RU" b="0" i="0" dirty="0">
                <a:effectLst/>
                <a:latin typeface="quote-cjk-patch"/>
              </a:rPr>
              <a:t> — в жидких средах, не проводящих ток: нефть, бензин, керосин, смазочные масла, бензол, расплавленная сера 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417195" y="-37465"/>
            <a:ext cx="5102860" cy="6318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179705" algn="just" fontAlgn="auto">
              <a:lnSpc>
                <a:spcPct val="135000"/>
              </a:lnSpc>
            </a:pPr>
            <a:endParaRPr lang="ru-RU" altLang="ru-RU" sz="2400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842BAC-F529-77D6-743D-C6EEABD79898}"/>
              </a:ext>
            </a:extLst>
          </p:cNvPr>
          <p:cNvSpPr txBox="1"/>
          <p:nvPr/>
        </p:nvSpPr>
        <p:spPr>
          <a:xfrm>
            <a:off x="384390" y="1324799"/>
            <a:ext cx="865210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dirty="0">
                <a:effectLst/>
                <a:latin typeface="quote-cjk-patch"/>
              </a:rPr>
              <a:t>Два основных вида химической коррозии:</a:t>
            </a:r>
            <a:endParaRPr lang="ru-RU" sz="2000" b="0" i="0" dirty="0">
              <a:effectLst/>
              <a:latin typeface="quote-cjk-patch"/>
            </a:endParaRPr>
          </a:p>
          <a:p>
            <a:pPr algn="l">
              <a:buFont typeface="+mj-lt"/>
              <a:buAutoNum type="arabicPeriod"/>
            </a:pPr>
            <a:r>
              <a:rPr lang="ru-RU" sz="2000" b="1" i="0" dirty="0">
                <a:effectLst/>
                <a:latin typeface="quote-cjk-patch"/>
              </a:rPr>
              <a:t>Газовая коррозия</a:t>
            </a:r>
            <a:r>
              <a:rPr lang="ru-RU" sz="2000" b="0" i="0" dirty="0">
                <a:effectLst/>
                <a:latin typeface="quote-cjk-patch"/>
              </a:rPr>
              <a:t> — в газах и парах при высоких температурах (кислород, сероводород, диоксид серы, галогены, пары воды) . Пример: окалина на металле при прокате, детали двигателей внутреннего сгорания, арматура печей.</a:t>
            </a:r>
          </a:p>
          <a:p>
            <a:pPr algn="l">
              <a:buFont typeface="+mj-lt"/>
              <a:buAutoNum type="arabicPeriod"/>
            </a:pPr>
            <a:r>
              <a:rPr lang="ru-RU" sz="2000" b="1" i="0" dirty="0">
                <a:effectLst/>
                <a:latin typeface="quote-cjk-patch"/>
              </a:rPr>
              <a:t>Коррозия в </a:t>
            </a:r>
            <a:r>
              <a:rPr lang="ru-RU" sz="2000" b="1" i="0" dirty="0" err="1">
                <a:effectLst/>
                <a:latin typeface="quote-cjk-patch"/>
              </a:rPr>
              <a:t>неэлектролитах</a:t>
            </a:r>
            <a:r>
              <a:rPr lang="ru-RU" sz="2000" b="0" i="0" dirty="0">
                <a:effectLst/>
                <a:latin typeface="quote-cjk-patch"/>
              </a:rPr>
              <a:t> — в жидких средах, не проводящих ток: нефть, бензин, керосин, смазочные масла, бензол, расплавленная сера .</a:t>
            </a:r>
          </a:p>
        </p:txBody>
      </p:sp>
      <p:sp>
        <p:nvSpPr>
          <p:cNvPr id="8" name="Текстовое поле 2">
            <a:extLst>
              <a:ext uri="{FF2B5EF4-FFF2-40B4-BE49-F238E27FC236}">
                <a16:creationId xmlns:a16="http://schemas.microsoft.com/office/drawing/2014/main" id="{34E974CB-EC00-66F2-3F0D-B6E9BE6908EB}"/>
              </a:ext>
            </a:extLst>
          </p:cNvPr>
          <p:cNvSpPr txBox="1"/>
          <p:nvPr/>
        </p:nvSpPr>
        <p:spPr>
          <a:xfrm>
            <a:off x="569595" y="114935"/>
            <a:ext cx="5102860" cy="6318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179705" algn="just" fontAlgn="auto">
              <a:lnSpc>
                <a:spcPct val="135000"/>
              </a:lnSpc>
            </a:pPr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Химическая коррозия</a:t>
            </a:r>
            <a:endParaRPr lang="en-US" altLang="ru-RU" sz="2800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A89480B1-ECE2-6152-4F57-DCDDC763D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626" y="1419622"/>
            <a:ext cx="3429000" cy="287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sp>
        <p:nvSpPr>
          <p:cNvPr id="2" name="Текстовое поле 2">
            <a:extLst>
              <a:ext uri="{FF2B5EF4-FFF2-40B4-BE49-F238E27FC236}">
                <a16:creationId xmlns:a16="http://schemas.microsoft.com/office/drawing/2014/main" id="{9DB92B61-6266-CD07-13A1-6EE2E495F14A}"/>
              </a:ext>
            </a:extLst>
          </p:cNvPr>
          <p:cNvSpPr txBox="1"/>
          <p:nvPr/>
        </p:nvSpPr>
        <p:spPr>
          <a:xfrm>
            <a:off x="417195" y="-37465"/>
            <a:ext cx="5102860" cy="6318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179705" algn="just" fontAlgn="auto">
              <a:lnSpc>
                <a:spcPct val="135000"/>
              </a:lnSpc>
            </a:pPr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Электрохимическая коррозия</a:t>
            </a:r>
            <a:endParaRPr lang="en-US" altLang="ru-RU" sz="2800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E1FBE2-1EDE-599B-E785-528163463626}"/>
              </a:ext>
            </a:extLst>
          </p:cNvPr>
          <p:cNvSpPr txBox="1"/>
          <p:nvPr/>
        </p:nvSpPr>
        <p:spPr>
          <a:xfrm>
            <a:off x="251459" y="1205722"/>
            <a:ext cx="504062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effectLst/>
                <a:latin typeface="quote-cjk-patch"/>
              </a:rPr>
              <a:t>Наиболее распространенный вид. Возникает при контакте металла с электролитами (растворы солей, кислот, щелочей, влажный воздух, вода). Сопровождается возникновением и движением электронов — работой </a:t>
            </a:r>
            <a:r>
              <a:rPr lang="ru-RU" sz="2400" b="1" i="0" dirty="0">
                <a:effectLst/>
                <a:latin typeface="quote-cjk-patch"/>
              </a:rPr>
              <a:t>микро- или </a:t>
            </a:r>
            <a:r>
              <a:rPr lang="ru-RU" sz="2400" b="1" i="0" dirty="0" err="1">
                <a:effectLst/>
                <a:latin typeface="quote-cjk-patch"/>
              </a:rPr>
              <a:t>макрогальванических</a:t>
            </a:r>
            <a:r>
              <a:rPr lang="ru-RU" sz="2400" b="1" i="0" dirty="0">
                <a:effectLst/>
                <a:latin typeface="quote-cjk-patch"/>
              </a:rPr>
              <a:t> элементов</a:t>
            </a:r>
            <a:r>
              <a:rPr lang="ru-RU" sz="2400" b="0" i="0" dirty="0">
                <a:effectLst/>
                <a:latin typeface="quote-cjk-patch"/>
              </a:rPr>
              <a:t>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33654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74650" y="868680"/>
            <a:ext cx="8110855" cy="35972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endParaRPr lang="ru-RU" dirty="0"/>
          </a:p>
          <a:p>
            <a:pPr algn="just"/>
            <a:endParaRPr lang="ru-RU" altLang="en-US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12140" y="1014095"/>
            <a:ext cx="7553325" cy="34029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179705" algn="l" fontAlgn="auto">
              <a:lnSpc>
                <a:spcPct val="110000"/>
              </a:lnSpc>
            </a:pPr>
            <a:endParaRPr lang="ru-RU" altLang="en-US" sz="2400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8" name="Текстовое поле 2">
            <a:extLst>
              <a:ext uri="{FF2B5EF4-FFF2-40B4-BE49-F238E27FC236}">
                <a16:creationId xmlns:a16="http://schemas.microsoft.com/office/drawing/2014/main" id="{E6A6A106-15A5-C496-801B-D3719C7F861D}"/>
              </a:ext>
            </a:extLst>
          </p:cNvPr>
          <p:cNvSpPr txBox="1"/>
          <p:nvPr/>
        </p:nvSpPr>
        <p:spPr>
          <a:xfrm>
            <a:off x="417194" y="-37465"/>
            <a:ext cx="6603077" cy="6318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179705" algn="just" fontAlgn="auto">
              <a:lnSpc>
                <a:spcPct val="135000"/>
              </a:lnSpc>
            </a:pPr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Сущность электрохимической коррозии</a:t>
            </a:r>
            <a:endParaRPr lang="en-US" altLang="ru-RU" sz="2800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2F1859-2613-1015-D27B-7C4A491A699C}"/>
              </a:ext>
            </a:extLst>
          </p:cNvPr>
          <p:cNvSpPr txBox="1"/>
          <p:nvPr/>
        </p:nvSpPr>
        <p:spPr>
          <a:xfrm>
            <a:off x="332499" y="677545"/>
            <a:ext cx="668951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0" i="0" dirty="0">
                <a:effectLst/>
                <a:latin typeface="quote-cjk-patch"/>
              </a:rPr>
              <a:t>Процесс состоит из двух сопряженных реакций:</a:t>
            </a:r>
          </a:p>
          <a:p>
            <a:pPr algn="l">
              <a:buFont typeface="+mj-lt"/>
              <a:buAutoNum type="arabicPeriod"/>
            </a:pPr>
            <a:r>
              <a:rPr lang="ru-RU" sz="2800" b="1" i="0" dirty="0">
                <a:effectLst/>
                <a:latin typeface="quote-cjk-patch"/>
              </a:rPr>
              <a:t>Анодный процесс</a:t>
            </a:r>
            <a:r>
              <a:rPr lang="ru-RU" sz="2800" b="0" i="0" dirty="0">
                <a:effectLst/>
                <a:latin typeface="quote-cjk-patch"/>
              </a:rPr>
              <a:t> — металл в виде ионов переходит в раствор (окисление): </a:t>
            </a:r>
          </a:p>
          <a:p>
            <a:pPr algn="l">
              <a:buFont typeface="+mj-lt"/>
              <a:buAutoNum type="arabicPeriod"/>
            </a:pPr>
            <a:endParaRPr lang="ru-RU" sz="2800" dirty="0">
              <a:latin typeface="quote-cjk-patch"/>
            </a:endParaRPr>
          </a:p>
          <a:p>
            <a:pPr algn="l"/>
            <a:endParaRPr lang="ru-RU" sz="2800" b="0" i="0" dirty="0">
              <a:effectLst/>
              <a:latin typeface="quote-cjk-patch"/>
            </a:endParaRPr>
          </a:p>
          <a:p>
            <a:pPr algn="l"/>
            <a:r>
              <a:rPr lang="ru-RU" sz="2800" b="1" i="0" dirty="0">
                <a:effectLst/>
                <a:latin typeface="quote-cjk-patch"/>
              </a:rPr>
              <a:t>2.Катодный процесс</a:t>
            </a:r>
            <a:r>
              <a:rPr lang="ru-RU" sz="2800" b="0" i="0" dirty="0">
                <a:effectLst/>
                <a:latin typeface="quote-cjk-patch"/>
              </a:rPr>
              <a:t> — образовавшиеся электроны связываются деполяризатором (окислителем) 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890E98-72A1-293C-077E-4EC5DF8D40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08" y="2474618"/>
            <a:ext cx="5344959" cy="8288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sp>
        <p:nvSpPr>
          <p:cNvPr id="8" name="Текстовое поле 2">
            <a:extLst>
              <a:ext uri="{FF2B5EF4-FFF2-40B4-BE49-F238E27FC236}">
                <a16:creationId xmlns:a16="http://schemas.microsoft.com/office/drawing/2014/main" id="{641EE355-210D-1E0F-C421-4B9901308EC9}"/>
              </a:ext>
            </a:extLst>
          </p:cNvPr>
          <p:cNvSpPr txBox="1"/>
          <p:nvPr/>
        </p:nvSpPr>
        <p:spPr>
          <a:xfrm>
            <a:off x="417194" y="-37465"/>
            <a:ext cx="6603077" cy="6318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179705" algn="just" fontAlgn="auto">
              <a:lnSpc>
                <a:spcPct val="135000"/>
              </a:lnSpc>
            </a:pPr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Деполяризаторы</a:t>
            </a:r>
            <a:endParaRPr lang="en-US" altLang="ru-RU" sz="2800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CC8603-F5F4-1516-ECA4-5CCB7ADB67BA}"/>
              </a:ext>
            </a:extLst>
          </p:cNvPr>
          <p:cNvSpPr txBox="1"/>
          <p:nvPr/>
        </p:nvSpPr>
        <p:spPr>
          <a:xfrm>
            <a:off x="417194" y="719756"/>
            <a:ext cx="59550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effectLst/>
                <a:latin typeface="quote-cjk-patch"/>
              </a:rPr>
              <a:t>Вещества, которые принимают электроны на катоде, называются деполяризаторами. Чаще всего это ионы водорода </a:t>
            </a:r>
            <a:r>
              <a:rPr lang="ru-RU" b="0" i="0" dirty="0">
                <a:effectLst/>
                <a:latin typeface="KaTeX_Main"/>
              </a:rPr>
              <a:t>H+</a:t>
            </a:r>
            <a:r>
              <a:rPr lang="ru-RU" b="0" i="1" dirty="0">
                <a:effectLst/>
                <a:latin typeface="KaTeX_Math"/>
              </a:rPr>
              <a:t>H</a:t>
            </a:r>
            <a:r>
              <a:rPr lang="ru-RU" b="0" i="0" dirty="0">
                <a:effectLst/>
                <a:latin typeface="KaTeX_Main"/>
              </a:rPr>
              <a:t>+</a:t>
            </a:r>
            <a:r>
              <a:rPr lang="ru-RU" b="0" i="0" dirty="0">
                <a:effectLst/>
                <a:latin typeface="quote-cjk-patch"/>
              </a:rPr>
              <a:t> (водородная деполяризация) или растворенный кислород </a:t>
            </a:r>
            <a:r>
              <a:rPr lang="ru-RU" b="0" i="0" dirty="0">
                <a:effectLst/>
                <a:latin typeface="KaTeX_Main"/>
              </a:rPr>
              <a:t>O2</a:t>
            </a:r>
            <a:r>
              <a:rPr lang="ru-RU" b="0" i="1" dirty="0">
                <a:effectLst/>
                <a:latin typeface="KaTeX_Math"/>
              </a:rPr>
              <a:t>O</a:t>
            </a:r>
            <a:r>
              <a:rPr lang="ru-RU" b="0" i="0" dirty="0">
                <a:effectLst/>
                <a:latin typeface="KaTeX_Main"/>
              </a:rPr>
              <a:t>2​</a:t>
            </a:r>
            <a:r>
              <a:rPr lang="ru-RU" b="0" i="0" dirty="0">
                <a:effectLst/>
                <a:latin typeface="quote-cjk-patch"/>
              </a:rPr>
              <a:t> (кислородная деполяризация) 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Водородная деполяризация</a:t>
            </a:r>
            <a:r>
              <a:rPr lang="ru-RU" b="0" i="0" dirty="0">
                <a:effectLst/>
                <a:latin typeface="quote-cjk-patch"/>
              </a:rPr>
              <a:t> (в кислой среде): 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ru-RU" dirty="0">
              <a:latin typeface="quote-cjk-patch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ru-RU" b="0" i="0" dirty="0">
              <a:effectLst/>
              <a:latin typeface="quote-cjk-patch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ru-RU" b="0" i="0" dirty="0">
              <a:effectLst/>
              <a:latin typeface="quote-cjk-patch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Кислородная деполяризация</a:t>
            </a:r>
            <a:r>
              <a:rPr lang="ru-RU" b="0" i="0" dirty="0">
                <a:effectLst/>
                <a:latin typeface="quote-cjk-patch"/>
              </a:rPr>
              <a:t> (в нейтральной среде): 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20005E6-BDD5-20FA-6A9E-621EFE35C0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7"/>
          <a:stretch/>
        </p:blipFill>
        <p:spPr>
          <a:xfrm>
            <a:off x="539612" y="2510283"/>
            <a:ext cx="4624069" cy="62055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6F2AA06-1E10-C761-1E9D-CF838A3ED2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12" y="3635752"/>
            <a:ext cx="5200014" cy="7115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349BCAEF-CCE6-3625-9EFD-071AEDE90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86" y="1063248"/>
            <a:ext cx="4624069" cy="346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е поле 2"/>
          <p:cNvSpPr txBox="1"/>
          <p:nvPr/>
        </p:nvSpPr>
        <p:spPr>
          <a:xfrm>
            <a:off x="381200" y="103921"/>
            <a:ext cx="5522957" cy="92522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</a:rPr>
              <a:t>Классификация по характеру разрушения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3EAA75-10FC-C63C-B984-3536E86887B9}"/>
              </a:ext>
            </a:extLst>
          </p:cNvPr>
          <p:cNvSpPr txBox="1"/>
          <p:nvPr/>
        </p:nvSpPr>
        <p:spPr>
          <a:xfrm>
            <a:off x="611560" y="1430776"/>
            <a:ext cx="396044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ru-RU" sz="2000" b="1" i="0" dirty="0">
                <a:effectLst/>
                <a:latin typeface="quote-cjk-patch"/>
              </a:rPr>
              <a:t>Сплошная (общая) коррозия</a:t>
            </a:r>
            <a:r>
              <a:rPr lang="ru-RU" sz="2000" b="0" i="0" dirty="0">
                <a:effectLst/>
                <a:latin typeface="quote-cjk-patch"/>
              </a:rPr>
              <a:t> — охватывает всю поверхность. Может быть равномерной и неравномерной .</a:t>
            </a:r>
          </a:p>
          <a:p>
            <a:pPr algn="l">
              <a:buFont typeface="+mj-lt"/>
              <a:buAutoNum type="arabicPeriod"/>
            </a:pPr>
            <a:r>
              <a:rPr lang="ru-RU" sz="2000" b="1" i="0" dirty="0">
                <a:effectLst/>
                <a:latin typeface="quote-cjk-patch"/>
              </a:rPr>
              <a:t>Местная (локальная) коррозия</a:t>
            </a:r>
            <a:r>
              <a:rPr lang="ru-RU" sz="2000" b="0" i="0" dirty="0">
                <a:effectLst/>
                <a:latin typeface="quote-cjk-patch"/>
              </a:rPr>
              <a:t> — поражает отдельные участки. Это наиболее опасный тип, так как при малой потере массы резко снижается прочность конструкции 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Picture background">
            <a:extLst>
              <a:ext uri="{FF2B5EF4-FFF2-40B4-BE49-F238E27FC236}">
                <a16:creationId xmlns:a16="http://schemas.microsoft.com/office/drawing/2014/main" id="{66871B43-E25B-4F23-644A-71BDE564D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292" y="2168761"/>
            <a:ext cx="2892005" cy="228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240" y="127635"/>
            <a:ext cx="4624705" cy="607060"/>
          </a:xfrm>
          <a:prstGeom prst="rect">
            <a:avLst/>
          </a:prstGeom>
          <a:noFill/>
        </p:spPr>
        <p:txBody>
          <a:bodyPr wrap="none" lIns="68580" tIns="34290" rIns="68580" bIns="34290" rtlCol="0">
            <a:noAutofit/>
          </a:bodyPr>
          <a:lstStyle/>
          <a:p>
            <a:pPr algn="l"/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Виды местной коррозии</a:t>
            </a:r>
          </a:p>
          <a:p>
            <a:pPr algn="l"/>
            <a:endParaRPr lang="ru-RU" sz="2800" b="1" dirty="0">
              <a:solidFill>
                <a:srgbClr val="00359E"/>
              </a:solidFill>
              <a:latin typeface="Franklin Gothic Medium Cond" panose="020B0606030402020204" charset="0"/>
              <a:ea typeface="Calibri" panose="020F0502020204030204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C7BF5F-DA53-9D1E-CD33-EF138F847326}"/>
              </a:ext>
            </a:extLst>
          </p:cNvPr>
          <p:cNvSpPr txBox="1"/>
          <p:nvPr/>
        </p:nvSpPr>
        <p:spPr>
          <a:xfrm>
            <a:off x="269240" y="997654"/>
            <a:ext cx="32946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Пятнами</a:t>
            </a:r>
            <a:r>
              <a:rPr lang="ru-RU" b="0" i="0" dirty="0">
                <a:effectLst/>
                <a:latin typeface="quote-cjk-patch"/>
              </a:rPr>
              <a:t> — отдельные участки.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C98B58-F98F-7072-6AB8-FC12BFEBAFD7}"/>
              </a:ext>
            </a:extLst>
          </p:cNvPr>
          <p:cNvSpPr txBox="1"/>
          <p:nvPr/>
        </p:nvSpPr>
        <p:spPr>
          <a:xfrm>
            <a:off x="3275856" y="997654"/>
            <a:ext cx="30236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effectLst/>
                <a:latin typeface="quote-cjk-patch"/>
              </a:rPr>
              <a:t>Язвенная </a:t>
            </a:r>
            <a:r>
              <a:rPr lang="ru-RU" b="0" i="0" dirty="0">
                <a:effectLst/>
                <a:latin typeface="quote-cjk-patch"/>
              </a:rPr>
              <a:t>— глубокие точечные поражения.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CE3E0E-7622-7515-0F05-3B48A401A5EF}"/>
              </a:ext>
            </a:extLst>
          </p:cNvPr>
          <p:cNvSpPr txBox="1"/>
          <p:nvPr/>
        </p:nvSpPr>
        <p:spPr>
          <a:xfrm>
            <a:off x="5839338" y="1008596"/>
            <a:ext cx="30236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effectLst/>
                <a:latin typeface="quote-cjk-patch"/>
              </a:rPr>
              <a:t>Межкристаллитная (МКК)</a:t>
            </a:r>
            <a:r>
              <a:rPr lang="ru-RU" b="0" i="0" dirty="0">
                <a:effectLst/>
                <a:latin typeface="quote-cjk-patch"/>
              </a:rPr>
              <a:t> — разрушение по границам зерен металла.</a:t>
            </a:r>
            <a:endParaRPr lang="ru-RU" dirty="0"/>
          </a:p>
        </p:txBody>
      </p: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9642FE7B-7B17-5E6D-AA48-659AA1611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77" y="2106060"/>
            <a:ext cx="253365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icture background">
            <a:extLst>
              <a:ext uri="{FF2B5EF4-FFF2-40B4-BE49-F238E27FC236}">
                <a16:creationId xmlns:a16="http://schemas.microsoft.com/office/drawing/2014/main" id="{F3EE124A-F3CB-9C4E-26CE-CDA3804AC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3"/>
          <a:stretch/>
        </p:blipFill>
        <p:spPr bwMode="auto">
          <a:xfrm>
            <a:off x="3131840" y="2214927"/>
            <a:ext cx="2311724" cy="167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Изображение выглядит как снимок экрана">
            <a:extLst>
              <a:ext uri="{FF2B5EF4-FFF2-40B4-BE49-F238E27FC236}">
                <a16:creationId xmlns:a16="http://schemas.microsoft.com/office/drawing/2014/main" id="{D6AC1CD9-0B9F-EB42-AFCC-C5A9A5E9C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20" y="2751477"/>
            <a:ext cx="2752726" cy="1531203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4D3485-EE46-ED5B-BFA3-142B260E6434}"/>
              </a:ext>
            </a:extLst>
          </p:cNvPr>
          <p:cNvSpPr txBox="1"/>
          <p:nvPr/>
        </p:nvSpPr>
        <p:spPr>
          <a:xfrm>
            <a:off x="269240" y="127635"/>
            <a:ext cx="4624705" cy="607060"/>
          </a:xfrm>
          <a:prstGeom prst="rect">
            <a:avLst/>
          </a:prstGeom>
          <a:noFill/>
        </p:spPr>
        <p:txBody>
          <a:bodyPr wrap="none" lIns="68580" tIns="34290" rIns="68580" bIns="34290" rtlCol="0">
            <a:noAutofit/>
          </a:bodyPr>
          <a:lstStyle/>
          <a:p>
            <a:pPr algn="l"/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Виды местной коррозии</a:t>
            </a:r>
          </a:p>
          <a:p>
            <a:pPr algn="l"/>
            <a:endParaRPr lang="ru-RU" sz="2800" b="1" dirty="0">
              <a:solidFill>
                <a:srgbClr val="00359E"/>
              </a:solidFill>
              <a:latin typeface="Franklin Gothic Medium Cond" panose="020B0606030402020204" charset="0"/>
              <a:ea typeface="Calibri" panose="020F0502020204030204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21E628-5372-0DA2-D380-4B69E9ADA64B}"/>
              </a:ext>
            </a:extLst>
          </p:cNvPr>
          <p:cNvSpPr txBox="1"/>
          <p:nvPr/>
        </p:nvSpPr>
        <p:spPr>
          <a:xfrm>
            <a:off x="289731" y="987574"/>
            <a:ext cx="42822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Подповерхностная</a:t>
            </a:r>
            <a:r>
              <a:rPr lang="ru-RU" b="0" i="0" dirty="0">
                <a:effectLst/>
                <a:latin typeface="quote-cjk-patch"/>
              </a:rPr>
              <a:t> — начинается с поверхности, но распространяется под ней, вызывая вспучивание и расслоение 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64DE11-8F37-DDE9-8AD6-CACF09701D87}"/>
              </a:ext>
            </a:extLst>
          </p:cNvPr>
          <p:cNvSpPr txBox="1"/>
          <p:nvPr/>
        </p:nvSpPr>
        <p:spPr>
          <a:xfrm>
            <a:off x="4716016" y="962246"/>
            <a:ext cx="44279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Коррозионное растрескивание</a:t>
            </a:r>
            <a:r>
              <a:rPr lang="ru-RU" b="0" i="0" dirty="0">
                <a:effectLst/>
                <a:latin typeface="quote-cjk-patch"/>
              </a:rPr>
              <a:t> — при одновременном действии коррозионной среды и растягивающих напряжений .</a:t>
            </a:r>
          </a:p>
        </p:txBody>
      </p: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3CC62D3B-4B11-D475-D726-A1295C4A75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1" t="3542"/>
          <a:stretch/>
        </p:blipFill>
        <p:spPr bwMode="auto">
          <a:xfrm>
            <a:off x="1119423" y="2071979"/>
            <a:ext cx="2622884" cy="244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462280" y="80010"/>
            <a:ext cx="6059046" cy="531495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Классификация по условиям протекания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1C8B4F-1C6B-2008-D378-541DB214AAEB}"/>
              </a:ext>
            </a:extLst>
          </p:cNvPr>
          <p:cNvSpPr txBox="1"/>
          <p:nvPr/>
        </p:nvSpPr>
        <p:spPr>
          <a:xfrm>
            <a:off x="444024" y="941547"/>
            <a:ext cx="722432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400" b="1" i="0" dirty="0">
                <a:effectLst/>
                <a:latin typeface="quote-cjk-patch"/>
              </a:rPr>
              <a:t>Атмосферная</a:t>
            </a:r>
            <a:r>
              <a:rPr lang="ru-RU" sz="2400" b="0" i="0" dirty="0">
                <a:effectLst/>
                <a:latin typeface="quote-cjk-patch"/>
              </a:rPr>
              <a:t> — самый распространенный вид (в воздухе) 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0" dirty="0">
                <a:effectLst/>
                <a:latin typeface="quote-cjk-patch"/>
              </a:rPr>
              <a:t>Почвенная (грунтовая)</a:t>
            </a:r>
            <a:r>
              <a:rPr lang="ru-RU" sz="2400" b="0" i="0" dirty="0">
                <a:effectLst/>
                <a:latin typeface="quote-cjk-patch"/>
              </a:rPr>
              <a:t> — зависит от состава почвы, ее влажности, кислотности, аэрации 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0" dirty="0">
                <a:effectLst/>
                <a:latin typeface="quote-cjk-patch"/>
              </a:rPr>
              <a:t>Жидкостная</a:t>
            </a:r>
            <a:r>
              <a:rPr lang="ru-RU" sz="2400" b="0" i="0" dirty="0">
                <a:effectLst/>
                <a:latin typeface="quote-cjk-patch"/>
              </a:rPr>
              <a:t> — в морской воде, растворах.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0" dirty="0">
                <a:effectLst/>
                <a:latin typeface="quote-cjk-patch"/>
              </a:rPr>
              <a:t>Коррозия под напряжением, биокоррозия, радиационная коррозия</a:t>
            </a:r>
            <a:r>
              <a:rPr lang="ru-RU" sz="2400" b="0" i="0" dirty="0">
                <a:effectLst/>
                <a:latin typeface="quote-cjk-patch"/>
              </a:rPr>
              <a:t> и др.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462280" y="80010"/>
            <a:ext cx="3674745" cy="531495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Теория и механизмы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F48649-F2B3-139A-0624-D5C972A77F54}"/>
              </a:ext>
            </a:extLst>
          </p:cNvPr>
          <p:cNvSpPr txBox="1"/>
          <p:nvPr/>
        </p:nvSpPr>
        <p:spPr>
          <a:xfrm>
            <a:off x="462280" y="1066938"/>
            <a:ext cx="73500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dirty="0">
                <a:effectLst/>
                <a:latin typeface="quote-cjk-patch"/>
              </a:rPr>
              <a:t>Фактор </a:t>
            </a:r>
            <a:r>
              <a:rPr lang="ru-RU" b="1" dirty="0" err="1">
                <a:effectLst/>
                <a:latin typeface="quote-cjk-patch"/>
              </a:rPr>
              <a:t>Пиллинга</a:t>
            </a:r>
            <a:r>
              <a:rPr lang="ru-RU" b="1" dirty="0">
                <a:effectLst/>
                <a:latin typeface="quote-cjk-patch"/>
              </a:rPr>
              <a:t>—</a:t>
            </a:r>
            <a:r>
              <a:rPr lang="ru-RU" b="1" dirty="0" err="1">
                <a:effectLst/>
                <a:latin typeface="quote-cjk-patch"/>
              </a:rPr>
              <a:t>Бэдвордса</a:t>
            </a:r>
            <a:endParaRPr lang="ru-RU" b="1" dirty="0">
              <a:effectLst/>
              <a:latin typeface="quote-cjk-patch"/>
            </a:endParaRPr>
          </a:p>
          <a:p>
            <a:pPr algn="l"/>
            <a:r>
              <a:rPr lang="ru-RU" b="0" i="0" dirty="0">
                <a:effectLst/>
                <a:latin typeface="quote-cjk-patch"/>
              </a:rPr>
              <a:t>Определяет защитные свойства оксидных пленок. Коэффициент </a:t>
            </a:r>
            <a:r>
              <a:rPr lang="ru-RU" b="0" i="0" dirty="0">
                <a:effectLst/>
                <a:latin typeface="KaTeX_Main"/>
              </a:rPr>
              <a:t>α</a:t>
            </a:r>
            <a:r>
              <a:rPr lang="ru-RU" b="0" i="1" dirty="0">
                <a:effectLst/>
                <a:latin typeface="KaTeX_Math"/>
              </a:rPr>
              <a:t>α</a:t>
            </a:r>
            <a:r>
              <a:rPr lang="ru-RU" b="0" i="0" dirty="0">
                <a:effectLst/>
                <a:latin typeface="quote-cjk-patch"/>
              </a:rPr>
              <a:t> рассчитывается как отношение объема образовавшегося оксида к объему металла, израсходованного на его образование 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F477A5-C2C9-0A8C-BAEA-87FB716ED4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" y="2600213"/>
            <a:ext cx="7924581" cy="112663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F:\WORK\АГТУ\Общая\новый бренндбук\Мокапы\доп\BB_двАГТУ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9999"/>
          <a:stretch>
            <a:fillRect/>
          </a:stretch>
        </p:blipFill>
        <p:spPr bwMode="auto">
          <a:xfrm rot="16200000">
            <a:off x="4351187" y="371224"/>
            <a:ext cx="423037" cy="916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:\WORK\АГТУ\Общая\новый бренндбук\Мокапы\доп\ыыыы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95" y="510381"/>
            <a:ext cx="3275625" cy="54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:\WORK\АГТУ\Общая\новый бренндбук\Мокапы\доп\Безымяннфффффый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66366"/>
            <a:ext cx="1791700" cy="87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:\WORK\АГТУ\Общая\новый бренндбук\Мокапы\доп\Roll Up 202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1519649"/>
            <a:ext cx="3712450" cy="364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315" y="1446530"/>
            <a:ext cx="8211820" cy="2961640"/>
          </a:xfrm>
          <a:prstGeom prst="rect">
            <a:avLst/>
          </a:prstGeom>
          <a:noFill/>
        </p:spPr>
        <p:txBody>
          <a:bodyPr wrap="square" lIns="68580" tIns="34290" rIns="68580" bIns="3429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en-US" sz="4800" b="1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</a:endParaRPr>
          </a:p>
          <a:p>
            <a:pPr algn="ctr"/>
            <a:r>
              <a:rPr lang="ru-RU" altLang="en-US" sz="5400" b="1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</a:rPr>
              <a:t>Коррозия </a:t>
            </a:r>
            <a:endParaRPr lang="en-US" altLang="en-US" sz="5400" b="1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</a:endParaRPr>
          </a:p>
          <a:p>
            <a:pPr algn="ctr"/>
            <a:endParaRPr lang="en-US" altLang="en-US" sz="5400" b="1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26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8C594E-CA0B-C60A-2320-09CCDBB3E97C}"/>
              </a:ext>
            </a:extLst>
          </p:cNvPr>
          <p:cNvSpPr txBox="1"/>
          <p:nvPr/>
        </p:nvSpPr>
        <p:spPr>
          <a:xfrm>
            <a:off x="310744" y="1118455"/>
            <a:ext cx="847742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Если </a:t>
            </a:r>
            <a:r>
              <a:rPr lang="ru-RU" sz="2800" b="0" i="0" dirty="0">
                <a:effectLst/>
                <a:latin typeface="KaTeX_Main"/>
              </a:rPr>
              <a:t>α&lt;1</a:t>
            </a:r>
            <a:r>
              <a:rPr lang="ru-RU" sz="2800" b="0" i="0" dirty="0">
                <a:effectLst/>
                <a:latin typeface="quote-cjk-patch"/>
              </a:rPr>
              <a:t> — пленка несплошная (растянута), не защищает металл (щелочные и щелочноземельные металлы).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Если </a:t>
            </a:r>
            <a:r>
              <a:rPr lang="ru-RU" sz="2800" b="0" i="0" dirty="0">
                <a:effectLst/>
                <a:latin typeface="KaTeX_Main"/>
              </a:rPr>
              <a:t>1&lt;α&lt;2,5</a:t>
            </a:r>
            <a:r>
              <a:rPr lang="ru-RU" sz="2800" b="0" i="0" dirty="0">
                <a:effectLst/>
                <a:latin typeface="quote-cjk-patch"/>
              </a:rPr>
              <a:t>— пленка сплошная, обладает защитными свойствами (алюминий, хром, цинк).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Если </a:t>
            </a:r>
            <a:r>
              <a:rPr lang="ru-RU" sz="2800" b="0" i="0" dirty="0">
                <a:effectLst/>
                <a:latin typeface="KaTeX_Main"/>
              </a:rPr>
              <a:t>α&gt;2,5</a:t>
            </a:r>
            <a:r>
              <a:rPr lang="ru-RU" sz="2800" b="0" i="0" dirty="0">
                <a:effectLst/>
                <a:latin typeface="quote-cjk-patch"/>
              </a:rPr>
              <a:t>— пленка отслаивается из-за внутренних напряжений, не защищает металл 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C0E77355-2F2A-D050-26A4-926CB8B20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705" y="749877"/>
            <a:ext cx="3695766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51331" y="122982"/>
            <a:ext cx="3186770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Пассивность металлов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598FB0-03C4-0A38-A75A-5BA5BED90189}"/>
              </a:ext>
            </a:extLst>
          </p:cNvPr>
          <p:cNvSpPr txBox="1"/>
          <p:nvPr/>
        </p:nvSpPr>
        <p:spPr>
          <a:xfrm>
            <a:off x="279967" y="1048428"/>
            <a:ext cx="429203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effectLst/>
                <a:latin typeface="quote-cjk-patch"/>
              </a:rPr>
              <a:t>Состояние относительно высокой коррозионной стойкости, вызванное торможением анодного процесса (из-за образования тонких защитных пленок). </a:t>
            </a:r>
            <a:r>
              <a:rPr lang="ru-RU" sz="2400" b="0" i="0" dirty="0" err="1">
                <a:effectLst/>
                <a:latin typeface="quote-cjk-patch"/>
              </a:rPr>
              <a:t>Пассивируются</a:t>
            </a:r>
            <a:r>
              <a:rPr lang="ru-RU" sz="2400" b="0" i="0" dirty="0">
                <a:effectLst/>
                <a:latin typeface="quote-cjk-patch"/>
              </a:rPr>
              <a:t>: Al, </a:t>
            </a:r>
            <a:r>
              <a:rPr lang="ru-RU" sz="2400" b="0" i="0" dirty="0" err="1">
                <a:effectLst/>
                <a:latin typeface="quote-cjk-patch"/>
              </a:rPr>
              <a:t>Cr</a:t>
            </a:r>
            <a:r>
              <a:rPr lang="ru-RU" sz="2400" b="0" i="0" dirty="0">
                <a:effectLst/>
                <a:latin typeface="quote-cjk-patch"/>
              </a:rPr>
              <a:t>, Ni, </a:t>
            </a:r>
            <a:r>
              <a:rPr lang="ru-RU" sz="2400" b="0" i="0" dirty="0" err="1">
                <a:effectLst/>
                <a:latin typeface="quote-cjk-patch"/>
              </a:rPr>
              <a:t>Ti</a:t>
            </a:r>
            <a:r>
              <a:rPr lang="ru-RU" sz="2400" b="0" i="0" dirty="0">
                <a:effectLst/>
                <a:latin typeface="quote-cjk-patch"/>
              </a:rPr>
              <a:t>, нержавеющие стали.</a:t>
            </a:r>
            <a:endParaRPr lang="ru-RU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3667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-18589" y="6175"/>
            <a:ext cx="6535795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Ряд напряжений (электрохимический ряд потенциалов)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52E49E-A55F-BE15-4BD2-67277C32D01D}"/>
              </a:ext>
            </a:extLst>
          </p:cNvPr>
          <p:cNvSpPr txBox="1"/>
          <p:nvPr/>
        </p:nvSpPr>
        <p:spPr>
          <a:xfrm>
            <a:off x="107504" y="1043511"/>
            <a:ext cx="828092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0" i="0" dirty="0">
                <a:effectLst/>
                <a:latin typeface="quote-cjk-patch"/>
              </a:rPr>
              <a:t>Положение металла в ряду определяет его термодинамическую способность к коррозии .</a:t>
            </a:r>
          </a:p>
          <a:p>
            <a:pPr algn="l"/>
            <a:r>
              <a:rPr lang="ru-RU" sz="2000" b="1" i="0" dirty="0">
                <a:effectLst/>
                <a:latin typeface="quote-cjk-patch"/>
              </a:rPr>
              <a:t>Группы металлов по коррозионной стойкости:</a:t>
            </a:r>
            <a:endParaRPr lang="ru-RU" sz="2000" b="0" i="0" dirty="0">
              <a:effectLst/>
              <a:latin typeface="quote-cjk-patch"/>
            </a:endParaRPr>
          </a:p>
          <a:p>
            <a:pPr algn="l">
              <a:buFont typeface="+mj-lt"/>
              <a:buAutoNum type="arabicPeriod"/>
            </a:pPr>
            <a:r>
              <a:rPr lang="ru-RU" sz="2000" b="1" i="0" dirty="0">
                <a:effectLst/>
                <a:latin typeface="quote-cjk-patch"/>
              </a:rPr>
              <a:t>Активные (до </a:t>
            </a:r>
            <a:r>
              <a:rPr lang="ru-RU" sz="2000" b="1" i="0" dirty="0" err="1">
                <a:effectLst/>
                <a:latin typeface="quote-cjk-patch"/>
              </a:rPr>
              <a:t>Cd</a:t>
            </a:r>
            <a:r>
              <a:rPr lang="ru-RU" sz="2000" b="1" i="0" dirty="0">
                <a:effectLst/>
                <a:latin typeface="quote-cjk-patch"/>
              </a:rPr>
              <a:t>, E⁰ &lt; -0,4 В)</a:t>
            </a:r>
            <a:r>
              <a:rPr lang="ru-RU" sz="2000" b="0" i="0" dirty="0">
                <a:effectLst/>
                <a:latin typeface="quote-cjk-patch"/>
              </a:rPr>
              <a:t> — корродируют даже в нейтральных средах без кислорода (щелочные, щелочноземельные, </a:t>
            </a:r>
            <a:r>
              <a:rPr lang="ru-RU" sz="2000" b="0" i="0" dirty="0" err="1">
                <a:effectLst/>
                <a:latin typeface="quote-cjk-patch"/>
              </a:rPr>
              <a:t>Mg</a:t>
            </a:r>
            <a:r>
              <a:rPr lang="ru-RU" sz="2000" b="0" i="0" dirty="0">
                <a:effectLst/>
                <a:latin typeface="quote-cjk-patch"/>
              </a:rPr>
              <a:t>, Al, Zn).</a:t>
            </a:r>
          </a:p>
          <a:p>
            <a:pPr algn="l">
              <a:buFont typeface="+mj-lt"/>
              <a:buAutoNum type="arabicPeriod"/>
            </a:pPr>
            <a:r>
              <a:rPr lang="ru-RU" sz="2000" b="1" i="0" dirty="0">
                <a:effectLst/>
                <a:latin typeface="quote-cjk-patch"/>
              </a:rPr>
              <a:t>Средней активности (от </a:t>
            </a:r>
            <a:r>
              <a:rPr lang="ru-RU" sz="2000" b="1" i="0" dirty="0" err="1">
                <a:effectLst/>
                <a:latin typeface="quote-cjk-patch"/>
              </a:rPr>
              <a:t>Cd</a:t>
            </a:r>
            <a:r>
              <a:rPr lang="ru-RU" sz="2000" b="1" i="0" dirty="0">
                <a:effectLst/>
                <a:latin typeface="quote-cjk-patch"/>
              </a:rPr>
              <a:t> до H₂, E⁰ от -0,4 до 0,0 В)</a:t>
            </a:r>
            <a:r>
              <a:rPr lang="ru-RU" sz="2000" b="0" i="0" dirty="0">
                <a:effectLst/>
                <a:latin typeface="quote-cjk-patch"/>
              </a:rPr>
              <a:t> — в нейтральных средах без кислорода устойчивы, в кислых — корродируют (Fe, Co, Ni, Pb).</a:t>
            </a:r>
          </a:p>
          <a:p>
            <a:pPr algn="l">
              <a:buFont typeface="+mj-lt"/>
              <a:buAutoNum type="arabicPeriod"/>
            </a:pPr>
            <a:r>
              <a:rPr lang="ru-RU" sz="2000" b="1" i="0" dirty="0">
                <a:effectLst/>
                <a:latin typeface="quote-cjk-patch"/>
              </a:rPr>
              <a:t>Малоактивные (от H₂ до </a:t>
            </a:r>
            <a:r>
              <a:rPr lang="ru-RU" sz="2000" b="1" i="0" dirty="0" err="1">
                <a:effectLst/>
                <a:latin typeface="quote-cjk-patch"/>
              </a:rPr>
              <a:t>Rh</a:t>
            </a:r>
            <a:r>
              <a:rPr lang="ru-RU" sz="2000" b="1" i="0" dirty="0">
                <a:effectLst/>
                <a:latin typeface="quote-cjk-patch"/>
              </a:rPr>
              <a:t>, E⁰ от 0 до +0,8 В)</a:t>
            </a:r>
            <a:r>
              <a:rPr lang="ru-RU" sz="2000" b="0" i="0" dirty="0">
                <a:effectLst/>
                <a:latin typeface="quote-cjk-patch"/>
              </a:rPr>
              <a:t> — устойчивы в нейтральных и кислых средах без окислителей (</a:t>
            </a:r>
            <a:r>
              <a:rPr lang="ru-RU" sz="2000" b="0" i="0" dirty="0" err="1">
                <a:effectLst/>
                <a:latin typeface="quote-cjk-patch"/>
              </a:rPr>
              <a:t>Cu</a:t>
            </a:r>
            <a:r>
              <a:rPr lang="ru-RU" sz="2000" b="0" i="0" dirty="0">
                <a:effectLst/>
                <a:latin typeface="quote-cjk-patch"/>
              </a:rPr>
              <a:t>, Ag, </a:t>
            </a:r>
            <a:r>
              <a:rPr lang="ru-RU" sz="2000" b="0" i="0" dirty="0" err="1">
                <a:effectLst/>
                <a:latin typeface="quote-cjk-patch"/>
              </a:rPr>
              <a:t>Hg</a:t>
            </a:r>
            <a:r>
              <a:rPr lang="ru-RU" sz="2000" b="0" i="0" dirty="0">
                <a:effectLst/>
                <a:latin typeface="quote-cjk-patch"/>
              </a:rPr>
              <a:t>).</a:t>
            </a:r>
          </a:p>
          <a:p>
            <a:pPr algn="l">
              <a:buFont typeface="+mj-lt"/>
              <a:buAutoNum type="arabicPeriod"/>
            </a:pPr>
            <a:r>
              <a:rPr lang="ru-RU" sz="2000" b="1" i="0" dirty="0">
                <a:effectLst/>
                <a:latin typeface="quote-cjk-patch"/>
              </a:rPr>
              <a:t>Благородные (Au, </a:t>
            </a:r>
            <a:r>
              <a:rPr lang="ru-RU" sz="2000" b="1" i="0" dirty="0" err="1">
                <a:effectLst/>
                <a:latin typeface="quote-cjk-patch"/>
              </a:rPr>
              <a:t>Pt</a:t>
            </a:r>
            <a:r>
              <a:rPr lang="ru-RU" sz="2000" b="1" i="0" dirty="0">
                <a:effectLst/>
                <a:latin typeface="quote-cjk-patch"/>
              </a:rPr>
              <a:t>, </a:t>
            </a:r>
            <a:r>
              <a:rPr lang="ru-RU" sz="2000" b="1" i="0" dirty="0" err="1">
                <a:effectLst/>
                <a:latin typeface="quote-cjk-patch"/>
              </a:rPr>
              <a:t>Ir</a:t>
            </a:r>
            <a:r>
              <a:rPr lang="ru-RU" sz="2000" b="1" i="0" dirty="0">
                <a:effectLst/>
                <a:latin typeface="quote-cjk-patch"/>
              </a:rPr>
              <a:t>, </a:t>
            </a:r>
            <a:r>
              <a:rPr lang="ru-RU" sz="2000" b="1" i="0" dirty="0" err="1">
                <a:effectLst/>
                <a:latin typeface="quote-cjk-patch"/>
              </a:rPr>
              <a:t>Pd</a:t>
            </a:r>
            <a:r>
              <a:rPr lang="ru-RU" sz="2000" b="1" i="0" dirty="0">
                <a:effectLst/>
                <a:latin typeface="quote-cjk-patch"/>
              </a:rPr>
              <a:t>)</a:t>
            </a:r>
            <a:r>
              <a:rPr lang="ru-RU" sz="2000" b="0" i="0" dirty="0">
                <a:effectLst/>
                <a:latin typeface="quote-cjk-patch"/>
              </a:rPr>
              <a:t> — устойчивы в большинстве сред 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251331" y="122982"/>
            <a:ext cx="4048224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Дифференциальная аэрация</a:t>
            </a:r>
          </a:p>
        </p:txBody>
      </p:sp>
      <p:pic>
        <p:nvPicPr>
          <p:cNvPr id="11266" name="Picture 2" descr="Picture background">
            <a:extLst>
              <a:ext uri="{FF2B5EF4-FFF2-40B4-BE49-F238E27FC236}">
                <a16:creationId xmlns:a16="http://schemas.microsoft.com/office/drawing/2014/main" id="{D884CD45-E589-1F2B-32F6-312982E22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608" y="446643"/>
            <a:ext cx="5490102" cy="407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53166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A795E2-512A-93A7-C2DE-F57C8E68E0FD}"/>
              </a:ext>
            </a:extLst>
          </p:cNvPr>
          <p:cNvSpPr txBox="1"/>
          <p:nvPr/>
        </p:nvSpPr>
        <p:spPr>
          <a:xfrm>
            <a:off x="251331" y="1085266"/>
            <a:ext cx="453669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quote-cjk-patch"/>
              </a:rPr>
              <a:t>Если к разным участкам металла доступ кислорода неравномерен, возникает коррозионный элемент. Участок с меньшим доступом кислорода становится анодом и разрушается. Этим объясняется, почему коррозия часто возникает в щелях, под каплями воды, в глубоких трещинах 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icture background">
            <a:extLst>
              <a:ext uri="{FF2B5EF4-FFF2-40B4-BE49-F238E27FC236}">
                <a16:creationId xmlns:a16="http://schemas.microsoft.com/office/drawing/2014/main" id="{511F36F0-3E0A-EFDC-A102-0AC50436B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3" y="2633205"/>
            <a:ext cx="8604448" cy="210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89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23086" y="122982"/>
            <a:ext cx="2712922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Влияние примесей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43A7E5-29D0-B52B-29A6-4402D8D9DBFA}"/>
              </a:ext>
            </a:extLst>
          </p:cNvPr>
          <p:cNvSpPr txBox="1"/>
          <p:nvPr/>
        </p:nvSpPr>
        <p:spPr>
          <a:xfrm>
            <a:off x="369709" y="1212024"/>
            <a:ext cx="80907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effectLst/>
                <a:latin typeface="quote-cjk-patch"/>
              </a:rPr>
              <a:t>Примеси в металле часто играют роль </a:t>
            </a:r>
            <a:r>
              <a:rPr lang="ru-RU" sz="2400" b="0" i="0" dirty="0" err="1">
                <a:effectLst/>
                <a:latin typeface="quote-cjk-patch"/>
              </a:rPr>
              <a:t>микрокатодов</a:t>
            </a:r>
            <a:r>
              <a:rPr lang="ru-RU" sz="2400" b="0" i="0" dirty="0">
                <a:effectLst/>
                <a:latin typeface="quote-cjk-patch"/>
              </a:rPr>
              <a:t> или </a:t>
            </a:r>
            <a:r>
              <a:rPr lang="ru-RU" sz="2400" b="0" i="0" dirty="0" err="1">
                <a:effectLst/>
                <a:latin typeface="quote-cjk-patch"/>
              </a:rPr>
              <a:t>микроанодов</a:t>
            </a:r>
            <a:r>
              <a:rPr lang="ru-RU" sz="2400" b="0" i="0" dirty="0">
                <a:effectLst/>
                <a:latin typeface="quote-cjk-patch"/>
              </a:rPr>
              <a:t>, ускоряя коррозию. Например, если в цинке содержится даже 0,0Х% железа, скорость коррозии может возрасти в сотни раз </a:t>
            </a:r>
            <a:endParaRPr lang="ru-RU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icture background">
            <a:extLst>
              <a:ext uri="{FF2B5EF4-FFF2-40B4-BE49-F238E27FC236}">
                <a16:creationId xmlns:a16="http://schemas.microsoft.com/office/drawing/2014/main" id="{4A6FA8CA-4B8C-3F74-7CAA-1CE744D64A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1" r="48675" b="-1"/>
          <a:stretch/>
        </p:blipFill>
        <p:spPr bwMode="auto">
          <a:xfrm>
            <a:off x="6300192" y="839605"/>
            <a:ext cx="2653064" cy="337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758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23086" y="122982"/>
            <a:ext cx="2211183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Влияние среды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BAD994-F099-B1D5-B009-E664538FD443}"/>
              </a:ext>
            </a:extLst>
          </p:cNvPr>
          <p:cNvSpPr txBox="1"/>
          <p:nvPr/>
        </p:nvSpPr>
        <p:spPr>
          <a:xfrm>
            <a:off x="0" y="955175"/>
            <a:ext cx="660061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pH: Кислые среды (pH &lt; 4) резко ускоряют коррозию большинства металлов.</a:t>
            </a:r>
          </a:p>
          <a:p>
            <a:endParaRPr lang="ru-RU" dirty="0"/>
          </a:p>
          <a:p>
            <a:r>
              <a:rPr lang="ru-RU" dirty="0"/>
              <a:t>Агрессивные ионы: Особенно опасны хлориды (</a:t>
            </a:r>
            <a:r>
              <a:rPr lang="ru-RU" dirty="0" err="1"/>
              <a:t>Cl</a:t>
            </a:r>
            <a:r>
              <a:rPr lang="ru-RU" dirty="0"/>
              <a:t>⁻), которые разрушают пассивные пленки и вызывают </a:t>
            </a:r>
            <a:r>
              <a:rPr lang="ru-RU" dirty="0" err="1"/>
              <a:t>питтинговую</a:t>
            </a:r>
            <a:r>
              <a:rPr lang="ru-RU" dirty="0"/>
              <a:t> коррозию .</a:t>
            </a:r>
          </a:p>
          <a:p>
            <a:endParaRPr lang="ru-RU" dirty="0"/>
          </a:p>
          <a:p>
            <a:r>
              <a:rPr lang="ru-RU" dirty="0"/>
              <a:t>Температура: Обычно ускоряет процесс.</a:t>
            </a:r>
          </a:p>
          <a:p>
            <a:endParaRPr lang="ru-RU" dirty="0"/>
          </a:p>
          <a:p>
            <a:r>
              <a:rPr lang="ru-RU" dirty="0"/>
              <a:t>Скорость движения среды: Может ускорять коррозию (эрозионная коррозия) или замедлять (улучшает пассивацию).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icture background">
            <a:extLst>
              <a:ext uri="{FF2B5EF4-FFF2-40B4-BE49-F238E27FC236}">
                <a16:creationId xmlns:a16="http://schemas.microsoft.com/office/drawing/2014/main" id="{358E2B00-1580-1FA1-897D-1FD9DB811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84749"/>
            <a:ext cx="3819450" cy="297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240" y="123190"/>
            <a:ext cx="2113280" cy="434340"/>
          </a:xfrm>
          <a:prstGeom prst="rect">
            <a:avLst/>
          </a:prstGeom>
          <a:noFill/>
        </p:spPr>
        <p:txBody>
          <a:bodyPr wrap="none" lIns="68580" tIns="34290" rIns="68580" bIns="34290" rtlCol="0">
            <a:no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Локальные и особые виды коррозии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75A6E6-0120-DC4E-6BE7-79ACF2381396}"/>
              </a:ext>
            </a:extLst>
          </p:cNvPr>
          <p:cNvSpPr txBox="1"/>
          <p:nvPr/>
        </p:nvSpPr>
        <p:spPr>
          <a:xfrm>
            <a:off x="379628" y="1005155"/>
            <a:ext cx="390434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err="1">
                <a:effectLst/>
                <a:latin typeface="quote-cjk-patch"/>
              </a:rPr>
              <a:t>Питтинговая</a:t>
            </a:r>
            <a:r>
              <a:rPr lang="ru-RU" b="1" dirty="0">
                <a:effectLst/>
                <a:latin typeface="quote-cjk-patch"/>
              </a:rPr>
              <a:t> (точечная) коррозия</a:t>
            </a:r>
          </a:p>
          <a:p>
            <a:pPr algn="l"/>
            <a:r>
              <a:rPr lang="ru-RU" b="0" i="0" dirty="0">
                <a:effectLst/>
                <a:latin typeface="quote-cjk-patch"/>
              </a:rPr>
              <a:t>Один из самых опасных видов. Характерна для </a:t>
            </a:r>
            <a:r>
              <a:rPr lang="ru-RU" b="0" i="0" dirty="0" err="1">
                <a:effectLst/>
                <a:latin typeface="quote-cjk-patch"/>
              </a:rPr>
              <a:t>пассивирующихся</a:t>
            </a:r>
            <a:r>
              <a:rPr lang="ru-RU" b="0" i="0" dirty="0">
                <a:effectLst/>
                <a:latin typeface="quote-cjk-patch"/>
              </a:rPr>
              <a:t> металлов (нержавеющие стали, алюминий) в присутствии активаторов (хлоридов). На пассивной поверхности возникают локальные активные точки, где металл растворяется с огромной скоростью, образуя глубокие язвы (</a:t>
            </a:r>
            <a:r>
              <a:rPr lang="ru-RU" b="0" i="0" dirty="0" err="1">
                <a:effectLst/>
                <a:latin typeface="quote-cjk-patch"/>
              </a:rPr>
              <a:t>питтинги</a:t>
            </a:r>
            <a:r>
              <a:rPr lang="ru-RU" b="0" i="0" dirty="0">
                <a:effectLst/>
                <a:latin typeface="quote-cjk-patch"/>
              </a:rPr>
              <a:t>) 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240" y="121920"/>
            <a:ext cx="1936115" cy="532765"/>
          </a:xfrm>
          <a:prstGeom prst="rect">
            <a:avLst/>
          </a:prstGeom>
          <a:noFill/>
        </p:spPr>
        <p:txBody>
          <a:bodyPr wrap="none" lIns="68580" tIns="34290" rIns="68580" bIns="34290" rtlCol="0">
            <a:no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Защита от </a:t>
            </a:r>
            <a:r>
              <a:rPr lang="ru-RU" sz="2800" dirty="0" err="1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питтинга</a:t>
            </a:r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:</a:t>
            </a:r>
          </a:p>
          <a:p>
            <a:endParaRPr lang="ru-RU" sz="2800" dirty="0">
              <a:solidFill>
                <a:srgbClr val="00359E"/>
              </a:solidFill>
              <a:latin typeface="Franklin Gothic Medium Cond" panose="020B0606030402020204" charset="0"/>
              <a:ea typeface="Calibri" panose="020F0502020204030204"/>
              <a:cs typeface="Franklin Gothic Medium Cond" panose="020B0606030402020204" charset="0"/>
            </a:endParaRPr>
          </a:p>
          <a:p>
            <a:endParaRPr lang="ru-RU" sz="2800" dirty="0">
              <a:solidFill>
                <a:srgbClr val="00359E"/>
              </a:solidFill>
              <a:latin typeface="Franklin Gothic Medium Cond" panose="020B0606030402020204" charset="0"/>
              <a:ea typeface="Calibri" panose="020F0502020204030204"/>
              <a:cs typeface="Franklin Gothic Medium Cond" panose="020B060603040202020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A5848A-1F1E-1A2C-BDB1-0D1FCF59BA18}"/>
              </a:ext>
            </a:extLst>
          </p:cNvPr>
          <p:cNvSpPr txBox="1"/>
          <p:nvPr/>
        </p:nvSpPr>
        <p:spPr>
          <a:xfrm>
            <a:off x="467544" y="1218546"/>
            <a:ext cx="648072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Легирование хромом, молибденом.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Использование титана и его сплавов.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Электрохимическая защита (катодная поляризация).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Ингибиторы.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Лакокрасочные покрытия 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icture background">
            <a:extLst>
              <a:ext uri="{FF2B5EF4-FFF2-40B4-BE49-F238E27FC236}">
                <a16:creationId xmlns:a16="http://schemas.microsoft.com/office/drawing/2014/main" id="{1AC80B7B-16AC-B5CF-D768-D7180E7AD8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 t="29319" r="9044" b="10366"/>
          <a:stretch/>
        </p:blipFill>
        <p:spPr bwMode="auto">
          <a:xfrm>
            <a:off x="4211960" y="1098950"/>
            <a:ext cx="4403779" cy="283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240" y="78740"/>
            <a:ext cx="2708275" cy="576580"/>
          </a:xfrm>
          <a:prstGeom prst="rect">
            <a:avLst/>
          </a:prstGeom>
          <a:noFill/>
        </p:spPr>
        <p:txBody>
          <a:bodyPr wrap="none" lIns="68580" tIns="34290" rIns="68580" bIns="34290" rtlCol="0">
            <a:no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Щелевая коррозия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CF2080-2417-018D-5C80-67F20D7F9204}"/>
              </a:ext>
            </a:extLst>
          </p:cNvPr>
          <p:cNvSpPr txBox="1"/>
          <p:nvPr/>
        </p:nvSpPr>
        <p:spPr>
          <a:xfrm>
            <a:off x="0" y="828616"/>
            <a:ext cx="406794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0" i="0" dirty="0">
                <a:effectLst/>
                <a:latin typeface="quote-cjk-patch"/>
              </a:rPr>
              <a:t>Возникает в узких зазорах и щелях (между болтами и гайками, под прокладками, в местах </a:t>
            </a:r>
            <a:r>
              <a:rPr lang="ru-RU" sz="2000" b="0" i="0" dirty="0" err="1">
                <a:effectLst/>
                <a:latin typeface="quote-cjk-patch"/>
              </a:rPr>
              <a:t>нахлеста</a:t>
            </a:r>
            <a:r>
              <a:rPr lang="ru-RU" sz="2000" b="0" i="0" dirty="0">
                <a:effectLst/>
                <a:latin typeface="quote-cjk-patch"/>
              </a:rPr>
              <a:t>). В щели затруднен доступ кислорода, она становится анодом по отношению к открытой поверхности, и металл интенсивно растворяется .</a:t>
            </a:r>
          </a:p>
          <a:p>
            <a:pPr algn="l"/>
            <a:r>
              <a:rPr lang="ru-RU" sz="2000" b="1" i="0" dirty="0">
                <a:effectLst/>
                <a:latin typeface="quote-cjk-patch"/>
              </a:rPr>
              <a:t>Особенно чувствительны</a:t>
            </a:r>
            <a:r>
              <a:rPr lang="ru-RU" sz="2000" b="0" i="0" dirty="0">
                <a:effectLst/>
                <a:latin typeface="quote-cjk-patch"/>
              </a:rPr>
              <a:t> к щелевой коррозии пассивные металлы (нержавейки, алюминиевые сплавы).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59351" y="69294"/>
            <a:ext cx="2708275" cy="576580"/>
          </a:xfrm>
          <a:prstGeom prst="rect">
            <a:avLst/>
          </a:prstGeom>
          <a:noFill/>
        </p:spPr>
        <p:txBody>
          <a:bodyPr wrap="none" lIns="68580" tIns="34290" rIns="68580" bIns="34290" rtlCol="0">
            <a:no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Защита: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B6A8BA-57AC-E267-5C05-30024C3BE3AA}"/>
              </a:ext>
            </a:extLst>
          </p:cNvPr>
          <p:cNvSpPr txBox="1"/>
          <p:nvPr/>
        </p:nvSpPr>
        <p:spPr>
          <a:xfrm>
            <a:off x="389621" y="1394619"/>
            <a:ext cx="576064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Уплотнение зазоров (полимеры, смазки).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Рациональное конструирование (избегать щелей).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Электрохимическая защита 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8ED5EBB-F64F-8EC5-A1D9-77A423E09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850" y="1104850"/>
            <a:ext cx="3809320" cy="308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овое поле 2">
            <a:extLst>
              <a:ext uri="{FF2B5EF4-FFF2-40B4-BE49-F238E27FC236}">
                <a16:creationId xmlns:a16="http://schemas.microsoft.com/office/drawing/2014/main" id="{FEEBF8DD-1402-96E4-D9C1-06B0CDE4909C}"/>
              </a:ext>
            </a:extLst>
          </p:cNvPr>
          <p:cNvSpPr txBox="1"/>
          <p:nvPr/>
        </p:nvSpPr>
        <p:spPr>
          <a:xfrm>
            <a:off x="417195" y="99695"/>
            <a:ext cx="4092575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</a:rPr>
              <a:t>Что такое коррозия?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0E05AC-FD73-9098-F6B7-C3336C89F454}"/>
              </a:ext>
            </a:extLst>
          </p:cNvPr>
          <p:cNvSpPr txBox="1"/>
          <p:nvPr/>
        </p:nvSpPr>
        <p:spPr>
          <a:xfrm>
            <a:off x="393929" y="1104850"/>
            <a:ext cx="415480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quote-cjk-patch"/>
              </a:rPr>
              <a:t>Коррозия (от лат. </a:t>
            </a:r>
            <a:r>
              <a:rPr lang="ru-RU" b="0" i="0" dirty="0" err="1">
                <a:effectLst/>
                <a:latin typeface="quote-cjk-patch"/>
              </a:rPr>
              <a:t>corrosio</a:t>
            </a:r>
            <a:r>
              <a:rPr lang="ru-RU" b="0" i="0" dirty="0">
                <a:effectLst/>
                <a:latin typeface="quote-cjk-patch"/>
              </a:rPr>
              <a:t> — разъедание) — это самопроизвольный процесс разрушения металлов и сплавов под воздействием окружающей среды . С химической точки зрения это окислительно-восстановительный процесс, при котором металлы переходят в окисленную (ионную) форму и теряют присущие им свойства 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51331" y="122982"/>
            <a:ext cx="4065793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Межкристаллитная коррозия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5C8856-1960-D435-B317-3CF33ABAFAAA}"/>
              </a:ext>
            </a:extLst>
          </p:cNvPr>
          <p:cNvSpPr txBox="1"/>
          <p:nvPr/>
        </p:nvSpPr>
        <p:spPr>
          <a:xfrm>
            <a:off x="395536" y="1070744"/>
            <a:ext cx="367240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quote-cjk-patch"/>
              </a:rPr>
              <a:t>Разрушение происходит по границам зерен металла. Внешне деталь выглядит нормально, но теряет прочность и может внезапно разрушиться. Характерна для нержавеющих сталей, если при сварке или нагреве по границам зерен выделяются карбиды хрома, обедняя приграничные зоны хромом .</a:t>
            </a:r>
            <a:endParaRPr lang="ru-RU" dirty="0"/>
          </a:p>
        </p:txBody>
      </p:sp>
      <p:pic>
        <p:nvPicPr>
          <p:cNvPr id="16386" name="Picture 2" descr="Picture background">
            <a:extLst>
              <a:ext uri="{FF2B5EF4-FFF2-40B4-BE49-F238E27FC236}">
                <a16:creationId xmlns:a16="http://schemas.microsoft.com/office/drawing/2014/main" id="{173A8ACA-E7EA-0AAE-F70E-23EBE4883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905" y="738398"/>
            <a:ext cx="4170454" cy="315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51331" y="122982"/>
            <a:ext cx="2296783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Защита от МКК: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6FBCA9-D815-CB5B-28B7-7B7915660525}"/>
              </a:ext>
            </a:extLst>
          </p:cNvPr>
          <p:cNvSpPr txBox="1"/>
          <p:nvPr/>
        </p:nvSpPr>
        <p:spPr>
          <a:xfrm>
            <a:off x="162886" y="1085266"/>
            <a:ext cx="550448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quote-cjk-patch"/>
              </a:rPr>
              <a:t>Снижение содержания углерода (&lt;0,03%).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quote-cjk-patch"/>
              </a:rPr>
              <a:t>Легирование титаном или ниобием (они связывают углерод).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quote-cjk-patch"/>
              </a:rPr>
              <a:t>Специальная термическая обработка (стабилизирующий отжиг) 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icture background">
            <a:extLst>
              <a:ext uri="{FF2B5EF4-FFF2-40B4-BE49-F238E27FC236}">
                <a16:creationId xmlns:a16="http://schemas.microsoft.com/office/drawing/2014/main" id="{00E5F0E6-E974-361E-4101-F11328C7C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130" y="909059"/>
            <a:ext cx="4301992" cy="32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51331" y="122982"/>
            <a:ext cx="5046831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Коррозионное растрескивание (КР)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4A6CCF-D080-F9C3-D693-68FBFE615F36}"/>
              </a:ext>
            </a:extLst>
          </p:cNvPr>
          <p:cNvSpPr txBox="1"/>
          <p:nvPr/>
        </p:nvSpPr>
        <p:spPr>
          <a:xfrm>
            <a:off x="323528" y="1070744"/>
            <a:ext cx="45837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effectLst/>
                <a:latin typeface="quote-cjk-patch"/>
              </a:rPr>
              <a:t>Разрушение металла при одновременном воздействии коррозионной среды и растягивающих напряжений. Приводит к быстрому образованию и росту трещин. Очень опасно для высокопрочных сталей, нержавеек, латуней .</a:t>
            </a:r>
            <a:endParaRPr lang="ru-RU" sz="2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179512" y="68202"/>
            <a:ext cx="1259512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Защита: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027766-FA0B-9742-EE1A-57F1120ED777}"/>
              </a:ext>
            </a:extLst>
          </p:cNvPr>
          <p:cNvSpPr txBox="1"/>
          <p:nvPr/>
        </p:nvSpPr>
        <p:spPr>
          <a:xfrm>
            <a:off x="623266" y="975723"/>
            <a:ext cx="654102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Катодная защита.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Снятие внутренних напряжений (термообработка).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Удаление из среды специфических агентов (например, кислорода из воды для теплоэнергетики) 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51331" y="122982"/>
            <a:ext cx="4049442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Методы защиты от коррозии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A8FBE7-283B-20FD-9A40-1D641ACFE380}"/>
              </a:ext>
            </a:extLst>
          </p:cNvPr>
          <p:cNvSpPr txBox="1"/>
          <p:nvPr/>
        </p:nvSpPr>
        <p:spPr>
          <a:xfrm>
            <a:off x="395536" y="1070744"/>
            <a:ext cx="813690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1" dirty="0">
                <a:effectLst/>
                <a:latin typeface="quote-cjk-patch"/>
              </a:rPr>
              <a:t>Общая классификация методов</a:t>
            </a:r>
          </a:p>
          <a:p>
            <a:pPr algn="l"/>
            <a:r>
              <a:rPr lang="ru-RU" sz="2400" b="0" i="0" dirty="0">
                <a:effectLst/>
                <a:latin typeface="quote-cjk-patch"/>
              </a:rPr>
              <a:t>Все методы защиты можно разделить на несколько групп: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quote-cjk-patch"/>
              </a:rPr>
              <a:t>Изменение свойств металла (легирование).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quote-cjk-patch"/>
              </a:rPr>
              <a:t>Изменение свойств среды (ингибиторы, осушение).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quote-cjk-patch"/>
              </a:rPr>
              <a:t>Изоляция поверхности (покрытия).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quote-cjk-patch"/>
              </a:rPr>
              <a:t>Электрохимическая защита.</a:t>
            </a:r>
          </a:p>
          <a:p>
            <a:pPr algn="l">
              <a:buFont typeface="+mj-lt"/>
              <a:buAutoNum type="arabicPeriod"/>
            </a:pPr>
            <a:r>
              <a:rPr lang="ru-RU" sz="2400" b="0" i="0" dirty="0">
                <a:effectLst/>
                <a:latin typeface="quote-cjk-patch"/>
              </a:rPr>
              <a:t>Рациональное конструирование.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51331" y="122982"/>
            <a:ext cx="1911421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Легирование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1DF40B-279C-C134-A581-EE7FFF8841C2}"/>
              </a:ext>
            </a:extLst>
          </p:cNvPr>
          <p:cNvSpPr txBox="1"/>
          <p:nvPr/>
        </p:nvSpPr>
        <p:spPr>
          <a:xfrm>
            <a:off x="395536" y="1070744"/>
            <a:ext cx="72008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effectLst/>
                <a:latin typeface="quote-cjk-patch"/>
              </a:rPr>
              <a:t>Введение в сплав компонентов, повышающих коррозионную стойкость.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Сталь + хром (&gt;12%)</a:t>
            </a:r>
            <a:r>
              <a:rPr lang="ru-RU" b="0" i="0" dirty="0">
                <a:effectLst/>
                <a:latin typeface="quote-cjk-patch"/>
              </a:rPr>
              <a:t> — нержавеющая сталь (образуется плотная пленка </a:t>
            </a:r>
            <a:r>
              <a:rPr lang="ru-RU" b="0" i="0" dirty="0" err="1">
                <a:effectLst/>
                <a:latin typeface="quote-cjk-patch"/>
              </a:rPr>
              <a:t>Cr₂O</a:t>
            </a:r>
            <a:r>
              <a:rPr lang="ru-RU" b="0" i="0" dirty="0">
                <a:effectLst/>
                <a:latin typeface="quote-cjk-patch"/>
              </a:rPr>
              <a:t>₃).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Сталь + хром + никель</a:t>
            </a:r>
            <a:r>
              <a:rPr lang="ru-RU" b="0" i="0" dirty="0">
                <a:effectLst/>
                <a:latin typeface="quote-cjk-patch"/>
              </a:rPr>
              <a:t> — </a:t>
            </a:r>
            <a:r>
              <a:rPr lang="ru-RU" b="0" i="0" dirty="0" err="1">
                <a:effectLst/>
                <a:latin typeface="quote-cjk-patch"/>
              </a:rPr>
              <a:t>аустенитные</a:t>
            </a:r>
            <a:r>
              <a:rPr lang="ru-RU" b="0" i="0" dirty="0">
                <a:effectLst/>
                <a:latin typeface="quote-cjk-patch"/>
              </a:rPr>
              <a:t> нержавейки (еще более стойкие).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Медь + цинк + олово</a:t>
            </a:r>
            <a:r>
              <a:rPr lang="ru-RU" b="0" i="0" dirty="0">
                <a:effectLst/>
                <a:latin typeface="quote-cjk-patch"/>
              </a:rPr>
              <a:t> — бронзы, латуни (стойкость к морской воде).</a:t>
            </a:r>
            <a:br>
              <a:rPr lang="ru-RU" b="0" i="0" dirty="0">
                <a:effectLst/>
                <a:latin typeface="quote-cjk-patch"/>
              </a:rPr>
            </a:br>
            <a:r>
              <a:rPr lang="ru-RU" b="0" i="0" dirty="0">
                <a:effectLst/>
                <a:latin typeface="quote-cjk-patch"/>
              </a:rPr>
              <a:t>Легирование может быть направлено как на жаростойкость (сопротивление газовой коррозии), так и на химическую стойкость 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122982"/>
            <a:ext cx="3574248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Металлические покрытия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72863-F9D6-348A-3D54-9E7B397E0037}"/>
              </a:ext>
            </a:extLst>
          </p:cNvPr>
          <p:cNvSpPr txBox="1"/>
          <p:nvPr/>
        </p:nvSpPr>
        <p:spPr>
          <a:xfrm>
            <a:off x="269111" y="987574"/>
            <a:ext cx="394284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0" i="0" dirty="0">
                <a:effectLst/>
                <a:latin typeface="quote-cjk-patch"/>
              </a:rPr>
              <a:t>Нанесение слоя другого металла. Делятся на две группы :</a:t>
            </a:r>
          </a:p>
          <a:p>
            <a:pPr algn="l">
              <a:buFont typeface="+mj-lt"/>
              <a:buAutoNum type="arabicPeriod"/>
            </a:pPr>
            <a:r>
              <a:rPr lang="ru-RU" sz="2000" b="1" i="0" dirty="0">
                <a:effectLst/>
                <a:latin typeface="quote-cjk-patch"/>
              </a:rPr>
              <a:t>Анодные покрытия</a:t>
            </a:r>
            <a:r>
              <a:rPr lang="ru-RU" sz="2000" b="0" i="0" dirty="0">
                <a:effectLst/>
                <a:latin typeface="quote-cjk-patch"/>
              </a:rPr>
              <a:t> — металл покрытия более активен, чем основной (например, цинк на железе). При повреждении покрытия цинк растворяется (работает как протектор), защищая железо.</a:t>
            </a:r>
          </a:p>
        </p:txBody>
      </p:sp>
      <p:pic>
        <p:nvPicPr>
          <p:cNvPr id="6" name="Рисунок 5" descr="Изображение выглядит как текст, Шрифт, линия, рукописный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D89992B-2068-B8B0-E277-E5FB4E3DA3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392" y="1398346"/>
            <a:ext cx="3415755" cy="2234777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2261FD-3769-C85A-9AD4-24E26E9BA178}"/>
              </a:ext>
            </a:extLst>
          </p:cNvPr>
          <p:cNvSpPr txBox="1"/>
          <p:nvPr/>
        </p:nvSpPr>
        <p:spPr>
          <a:xfrm>
            <a:off x="323528" y="991112"/>
            <a:ext cx="458372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1" i="0" dirty="0">
                <a:effectLst/>
                <a:latin typeface="quote-cjk-patch"/>
              </a:rPr>
              <a:t>2. Катодные покрытия</a:t>
            </a:r>
            <a:r>
              <a:rPr lang="ru-RU" sz="2400" b="0" i="0" dirty="0">
                <a:effectLst/>
                <a:latin typeface="quote-cjk-patch"/>
              </a:rPr>
              <a:t> — металл покрытия более благороден (например, олово на железе — луженая жесть). При повреждении такое покрытие ускоряет коррозию основного металла (железо становится анодом).</a:t>
            </a:r>
          </a:p>
        </p:txBody>
      </p:sp>
      <p:pic>
        <p:nvPicPr>
          <p:cNvPr id="11" name="Рисунок 10" descr="Изображение выглядит как текст, Шрифт, белый, лин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94C1268-15FB-1A00-2648-A3CA9A812F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39" y="1059265"/>
            <a:ext cx="3603734" cy="2622518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74650" y="868680"/>
            <a:ext cx="8110855" cy="35972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endParaRPr lang="ru-RU" dirty="0"/>
          </a:p>
          <a:p>
            <a:pPr algn="just"/>
            <a:endParaRPr lang="ru-RU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A6A10D-5F59-E531-F799-AAC16FBD6E54}"/>
              </a:ext>
            </a:extLst>
          </p:cNvPr>
          <p:cNvSpPr txBox="1"/>
          <p:nvPr/>
        </p:nvSpPr>
        <p:spPr>
          <a:xfrm>
            <a:off x="179512" y="103546"/>
            <a:ext cx="66967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ea typeface="Calibri" panose="020F0502020204030204"/>
                <a:cs typeface="Franklin Gothic Medium Cond" panose="020B0606030402020204" charset="0"/>
              </a:rPr>
              <a:t>Способы нанесения металлических покрытий:</a:t>
            </a:r>
            <a:endParaRPr lang="ru-RU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5DF5F8-68BB-7A65-B84B-70D19DCB061E}"/>
              </a:ext>
            </a:extLst>
          </p:cNvPr>
          <p:cNvSpPr txBox="1"/>
          <p:nvPr/>
        </p:nvSpPr>
        <p:spPr>
          <a:xfrm>
            <a:off x="374649" y="952589"/>
            <a:ext cx="839470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quote-cjk-patch"/>
              </a:rPr>
              <a:t>Гальванический метод (электролизом).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quote-cjk-patch"/>
              </a:rPr>
              <a:t>Горячий метод (погружение в расплав — цинкование, лужение).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quote-cjk-patch"/>
              </a:rPr>
              <a:t>Плакирование (прокатка пакета из двух металлов).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quote-cjk-patch"/>
              </a:rPr>
              <a:t>Диффузионный метод (насыщение поверхности при высокой температуре).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effectLst/>
                <a:latin typeface="quote-cjk-patch"/>
              </a:rPr>
              <a:t>Металлизация напылением.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е поле 2"/>
          <p:cNvSpPr txBox="1"/>
          <p:nvPr/>
        </p:nvSpPr>
        <p:spPr>
          <a:xfrm>
            <a:off x="417195" y="99695"/>
            <a:ext cx="5383530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Неметаллические покрытия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F21A1C-7995-89A4-5B01-8A4250C5D4B0}"/>
              </a:ext>
            </a:extLst>
          </p:cNvPr>
          <p:cNvSpPr txBox="1"/>
          <p:nvPr/>
        </p:nvSpPr>
        <p:spPr>
          <a:xfrm>
            <a:off x="383623" y="907415"/>
            <a:ext cx="45837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Лакокрасочные материалы</a:t>
            </a:r>
            <a:r>
              <a:rPr lang="ru-RU" b="0" i="0" dirty="0">
                <a:effectLst/>
                <a:latin typeface="quote-cjk-patch"/>
              </a:rPr>
              <a:t> (ЛКМ) — самый распространенный и дешевый способ. Требуют обновления 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33FB98-E921-928B-0FBF-F4AD0DC9F539}"/>
              </a:ext>
            </a:extLst>
          </p:cNvPr>
          <p:cNvSpPr txBox="1"/>
          <p:nvPr/>
        </p:nvSpPr>
        <p:spPr>
          <a:xfrm>
            <a:off x="4858835" y="976176"/>
            <a:ext cx="39293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Полимерные покрытия</a:t>
            </a:r>
            <a:r>
              <a:rPr lang="ru-RU" b="0" i="0" dirty="0">
                <a:effectLst/>
                <a:latin typeface="quote-cjk-patch"/>
              </a:rPr>
              <a:t> (пластмассы, резина, фторопласт).</a:t>
            </a:r>
          </a:p>
        </p:txBody>
      </p:sp>
      <p:pic>
        <p:nvPicPr>
          <p:cNvPr id="19458" name="Picture 2" descr="Picture background">
            <a:extLst>
              <a:ext uri="{FF2B5EF4-FFF2-40B4-BE49-F238E27FC236}">
                <a16:creationId xmlns:a16="http://schemas.microsoft.com/office/drawing/2014/main" id="{25FC98D9-51E2-40B8-C752-9C51E191F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11719"/>
            <a:ext cx="3237463" cy="208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Picture background">
            <a:extLst>
              <a:ext uri="{FF2B5EF4-FFF2-40B4-BE49-F238E27FC236}">
                <a16:creationId xmlns:a16="http://schemas.microsoft.com/office/drawing/2014/main" id="{9834B981-7196-2BEB-7946-CA1441977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023" y="1086895"/>
            <a:ext cx="5148607" cy="348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5EB23DF6-6331-A630-AF1B-1441CB0C0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68" y="697049"/>
            <a:ext cx="3749402" cy="374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е поле 2">
            <a:extLst>
              <a:ext uri="{FF2B5EF4-FFF2-40B4-BE49-F238E27FC236}">
                <a16:creationId xmlns:a16="http://schemas.microsoft.com/office/drawing/2014/main" id="{CEB5FD4E-D045-65C2-713F-673A1950511C}"/>
              </a:ext>
            </a:extLst>
          </p:cNvPr>
          <p:cNvSpPr txBox="1"/>
          <p:nvPr/>
        </p:nvSpPr>
        <p:spPr>
          <a:xfrm>
            <a:off x="417195" y="99695"/>
            <a:ext cx="5522957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</a:rPr>
              <a:t>Почему металлы корродируют?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655E8-E83B-74E0-E939-DBFA2A3FD7A4}"/>
              </a:ext>
            </a:extLst>
          </p:cNvPr>
          <p:cNvSpPr txBox="1"/>
          <p:nvPr/>
        </p:nvSpPr>
        <p:spPr>
          <a:xfrm>
            <a:off x="397779" y="1047219"/>
            <a:ext cx="458419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quote-cjk-patch"/>
              </a:rPr>
              <a:t>Главная причина — термодинамическая неустойчивость металлов. В природе большинство металлов встречаются в виде руд (оксидов, сульфидов). Металлургическое производство затрачивает огромную энергию, чтобы восстановить металлы из этих соединений. Коррозия — это обратный процесс: металлы стремятся вернуться в своё естественное, энергетически более выгодное окисленное состояние 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Picture background">
            <a:extLst>
              <a:ext uri="{FF2B5EF4-FFF2-40B4-BE49-F238E27FC236}">
                <a16:creationId xmlns:a16="http://schemas.microsoft.com/office/drawing/2014/main" id="{CB1D06A3-7D6B-5C3C-7E37-51A24AC6A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233" y="1581688"/>
            <a:ext cx="3869591" cy="290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8F6E3B-0E7A-5FBB-322C-98429F5C74EA}"/>
              </a:ext>
            </a:extLst>
          </p:cNvPr>
          <p:cNvSpPr txBox="1"/>
          <p:nvPr/>
        </p:nvSpPr>
        <p:spPr>
          <a:xfrm>
            <a:off x="179512" y="847716"/>
            <a:ext cx="4583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Смазки и масла</a:t>
            </a:r>
            <a:r>
              <a:rPr lang="ru-RU" b="0" i="0" dirty="0">
                <a:effectLst/>
                <a:latin typeface="quote-cjk-patch"/>
              </a:rPr>
              <a:t> (временная защита при хранении и транспортировке) 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2B5A62-830D-771A-0108-83E7CEDC5ADF}"/>
              </a:ext>
            </a:extLst>
          </p:cNvPr>
          <p:cNvSpPr txBox="1"/>
          <p:nvPr/>
        </p:nvSpPr>
        <p:spPr>
          <a:xfrm>
            <a:off x="4572000" y="847713"/>
            <a:ext cx="4583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effectLst/>
                <a:latin typeface="quote-cjk-patch"/>
              </a:rPr>
              <a:t>Химические покрытия</a:t>
            </a:r>
            <a:r>
              <a:rPr lang="ru-RU" b="0" i="0" dirty="0">
                <a:effectLst/>
                <a:latin typeface="quote-cjk-patch"/>
              </a:rPr>
              <a:t> — создаются путем химической обработки поверхности:</a:t>
            </a:r>
            <a:endParaRPr lang="ru-RU" dirty="0"/>
          </a:p>
        </p:txBody>
      </p:sp>
      <p:sp>
        <p:nvSpPr>
          <p:cNvPr id="10" name="Текстовое поле 2">
            <a:extLst>
              <a:ext uri="{FF2B5EF4-FFF2-40B4-BE49-F238E27FC236}">
                <a16:creationId xmlns:a16="http://schemas.microsoft.com/office/drawing/2014/main" id="{9EAF2D1D-328C-520F-4800-43B67D10596A}"/>
              </a:ext>
            </a:extLst>
          </p:cNvPr>
          <p:cNvSpPr txBox="1"/>
          <p:nvPr/>
        </p:nvSpPr>
        <p:spPr>
          <a:xfrm>
            <a:off x="417195" y="99695"/>
            <a:ext cx="5383530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Неметаллические покрытия</a:t>
            </a:r>
          </a:p>
        </p:txBody>
      </p:sp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id="{99A0FBE6-60E2-F47E-8588-6F8820500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11" y="1824404"/>
            <a:ext cx="3197224" cy="247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Picture background">
            <a:extLst>
              <a:ext uri="{FF2B5EF4-FFF2-40B4-BE49-F238E27FC236}">
                <a16:creationId xmlns:a16="http://schemas.microsoft.com/office/drawing/2014/main" id="{A87570CB-860B-8ECD-F72D-172D4BD895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3" t="21360" r="22019" b="39289"/>
          <a:stretch/>
        </p:blipFill>
        <p:spPr bwMode="auto">
          <a:xfrm>
            <a:off x="467544" y="908674"/>
            <a:ext cx="3456384" cy="130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937261-3A7D-D749-64C6-B204A37466A6}"/>
              </a:ext>
            </a:extLst>
          </p:cNvPr>
          <p:cNvSpPr txBox="1"/>
          <p:nvPr/>
        </p:nvSpPr>
        <p:spPr>
          <a:xfrm>
            <a:off x="253680" y="160040"/>
            <a:ext cx="4583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Оксидирование (воронение)</a:t>
            </a:r>
            <a:r>
              <a:rPr lang="ru-RU" b="0" i="0" dirty="0">
                <a:effectLst/>
                <a:latin typeface="quote-cjk-patch"/>
              </a:rPr>
              <a:t> — создание оксидной пленки на стали.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C43A66-18F0-1AAE-E83F-FBEF7AB9E6C9}"/>
              </a:ext>
            </a:extLst>
          </p:cNvPr>
          <p:cNvSpPr txBox="1"/>
          <p:nvPr/>
        </p:nvSpPr>
        <p:spPr>
          <a:xfrm>
            <a:off x="333949" y="2333925"/>
            <a:ext cx="4583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Фосфатирование</a:t>
            </a:r>
            <a:r>
              <a:rPr lang="ru-RU" b="0" i="0" dirty="0">
                <a:effectLst/>
                <a:latin typeface="quote-cjk-patch"/>
              </a:rPr>
              <a:t> — пленка фосфатов, хорошая основа под краску.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5C81F1-B141-4D8A-9A9C-4AA4B1E5CB22}"/>
              </a:ext>
            </a:extLst>
          </p:cNvPr>
          <p:cNvSpPr txBox="1"/>
          <p:nvPr/>
        </p:nvSpPr>
        <p:spPr>
          <a:xfrm>
            <a:off x="4944435" y="985529"/>
            <a:ext cx="45837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Эмалирование</a:t>
            </a:r>
            <a:r>
              <a:rPr lang="ru-RU" b="0" i="0" dirty="0">
                <a:effectLst/>
                <a:latin typeface="quote-cjk-patch"/>
              </a:rPr>
              <a:t> — нанесение стекловидного слоя (химическая посуда, ванны).</a:t>
            </a:r>
          </a:p>
        </p:txBody>
      </p:sp>
      <p:pic>
        <p:nvPicPr>
          <p:cNvPr id="21508" name="Picture 4" descr="Picture background">
            <a:extLst>
              <a:ext uri="{FF2B5EF4-FFF2-40B4-BE49-F238E27FC236}">
                <a16:creationId xmlns:a16="http://schemas.microsoft.com/office/drawing/2014/main" id="{E8D6AABC-4B7A-38D5-A241-9FF16743E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026168"/>
            <a:ext cx="3456383" cy="148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Picture background">
            <a:extLst>
              <a:ext uri="{FF2B5EF4-FFF2-40B4-BE49-F238E27FC236}">
                <a16:creationId xmlns:a16="http://schemas.microsoft.com/office/drawing/2014/main" id="{047E0A2B-A669-65EE-8763-97D635619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656" y="1978024"/>
            <a:ext cx="2696311" cy="227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е поле 2"/>
          <p:cNvSpPr txBox="1"/>
          <p:nvPr/>
        </p:nvSpPr>
        <p:spPr>
          <a:xfrm>
            <a:off x="417195" y="99695"/>
            <a:ext cx="5383530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Ингибиторы коррозии</a:t>
            </a:r>
            <a:endParaRPr lang="ru-RU" altLang="en-US" sz="2800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74650" y="868680"/>
            <a:ext cx="8110855" cy="35972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endParaRPr lang="ru-RU" dirty="0"/>
          </a:p>
          <a:p>
            <a:pPr algn="just"/>
            <a:endParaRPr lang="ru-RU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7A98EA-2FAC-9CF4-21DC-01378E60DCE7}"/>
              </a:ext>
            </a:extLst>
          </p:cNvPr>
          <p:cNvSpPr txBox="1"/>
          <p:nvPr/>
        </p:nvSpPr>
        <p:spPr>
          <a:xfrm>
            <a:off x="134177" y="774491"/>
            <a:ext cx="810855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0" i="0" dirty="0">
                <a:effectLst/>
                <a:latin typeface="quote-cjk-patch"/>
              </a:rPr>
              <a:t>Вещества, добавление которых в коррозионную среду в малых количествах резко замедляет коррозию .</a:t>
            </a:r>
          </a:p>
          <a:p>
            <a:pPr algn="l"/>
            <a:r>
              <a:rPr lang="ru-RU" sz="2000" b="1" i="0" dirty="0">
                <a:effectLst/>
                <a:latin typeface="quote-cjk-patch"/>
              </a:rPr>
              <a:t>Виды ингибиторов:</a:t>
            </a:r>
            <a:endParaRPr lang="ru-RU" sz="2000" b="0" i="0" dirty="0">
              <a:effectLst/>
              <a:latin typeface="quote-cjk-patch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dirty="0">
                <a:effectLst/>
                <a:latin typeface="quote-cjk-patch"/>
              </a:rPr>
              <a:t>Анодные</a:t>
            </a:r>
            <a:r>
              <a:rPr lang="ru-RU" sz="2000" b="0" i="0" dirty="0">
                <a:effectLst/>
                <a:latin typeface="quote-cjk-patch"/>
              </a:rPr>
              <a:t> (затрудняют анодный процесс) — хроматы, нитриты, фосфаты. Опасны: при недостатке могут ускорять коррозию.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dirty="0">
                <a:effectLst/>
                <a:latin typeface="quote-cjk-patch"/>
              </a:rPr>
              <a:t>Катодные</a:t>
            </a:r>
            <a:r>
              <a:rPr lang="ru-RU" sz="2000" b="0" i="0" dirty="0">
                <a:effectLst/>
                <a:latin typeface="quote-cjk-patch"/>
              </a:rPr>
              <a:t> (затрудняют катодный процесс) — соли цинка, магния. Более безопасны.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dirty="0">
                <a:effectLst/>
                <a:latin typeface="quote-cjk-patch"/>
              </a:rPr>
              <a:t>Органические</a:t>
            </a:r>
            <a:r>
              <a:rPr lang="ru-RU" sz="2000" b="0" i="0" dirty="0">
                <a:effectLst/>
                <a:latin typeface="quote-cjk-patch"/>
              </a:rPr>
              <a:t> (амины, меркаптаны) — адсорбируются на поверхности.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dirty="0">
                <a:effectLst/>
                <a:latin typeface="quote-cjk-patch"/>
              </a:rPr>
              <a:t>Летучие (ингибиторы атмосферной коррозии)</a:t>
            </a:r>
            <a:r>
              <a:rPr lang="ru-RU" sz="2000" b="0" i="0" dirty="0">
                <a:effectLst/>
                <a:latin typeface="quote-cjk-patch"/>
              </a:rPr>
              <a:t> — для защиты изделий в замкнутых объемах (упаковка).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е поле 2"/>
          <p:cNvSpPr txBox="1"/>
          <p:nvPr/>
        </p:nvSpPr>
        <p:spPr>
          <a:xfrm>
            <a:off x="417195" y="99695"/>
            <a:ext cx="5383530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Электрохимическая защита</a:t>
            </a:r>
            <a:endParaRPr lang="en-US" altLang="ru-RU" sz="2800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D91B18-7E2E-1FDB-5DBD-962CD9DE9CD1}"/>
              </a:ext>
            </a:extLst>
          </p:cNvPr>
          <p:cNvSpPr txBox="1"/>
          <p:nvPr/>
        </p:nvSpPr>
        <p:spPr>
          <a:xfrm>
            <a:off x="290908" y="770681"/>
            <a:ext cx="7161411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0" i="0" dirty="0">
                <a:effectLst/>
                <a:latin typeface="quote-cjk-patch"/>
              </a:rPr>
              <a:t>Основана на смещении потенциала металла. Применяется для подземных и подводных сооружений .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quote-cjk-patch"/>
              </a:rPr>
              <a:t>Протекторная защита</a:t>
            </a:r>
            <a:r>
              <a:rPr lang="ru-RU" b="0" i="0" dirty="0">
                <a:effectLst/>
                <a:latin typeface="quote-cjk-patch"/>
              </a:rPr>
              <a:t> — к конструкции подсоединяют более активный металл (протектор: цинк, магний, алюминий), который разрушается, защищая основное сооружение. Используется для корпусов судов, подземных трубопроводов .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quote-cjk-patch"/>
              </a:rPr>
              <a:t>Катодная защита</a:t>
            </a:r>
            <a:r>
              <a:rPr lang="ru-RU" b="0" i="0" dirty="0">
                <a:effectLst/>
                <a:latin typeface="quote-cjk-patch"/>
              </a:rPr>
              <a:t> — конструкцию подключают к отрицательному полюсу внешнего источника постоянного тока. Анодом служат специальные электроды (анодные заземлители) .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quote-cjk-patch"/>
              </a:rPr>
              <a:t>Анодная защита</a:t>
            </a:r>
            <a:r>
              <a:rPr lang="ru-RU" b="0" i="0" dirty="0">
                <a:effectLst/>
                <a:latin typeface="quote-cjk-patch"/>
              </a:rPr>
              <a:t> — смещение в сторону положительных потенциалов (для </a:t>
            </a:r>
            <a:r>
              <a:rPr lang="ru-RU" b="0" i="0" dirty="0" err="1">
                <a:effectLst/>
                <a:latin typeface="quote-cjk-patch"/>
              </a:rPr>
              <a:t>пассивирующихся</a:t>
            </a:r>
            <a:r>
              <a:rPr lang="ru-RU" b="0" i="0" dirty="0">
                <a:effectLst/>
                <a:latin typeface="quote-cjk-patch"/>
              </a:rPr>
              <a:t> металлов). Применяется реже.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е поле 2"/>
          <p:cNvSpPr txBox="1"/>
          <p:nvPr/>
        </p:nvSpPr>
        <p:spPr>
          <a:xfrm>
            <a:off x="417195" y="99695"/>
            <a:ext cx="5383530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Изменение свойств среды</a:t>
            </a:r>
            <a:endParaRPr lang="ru-RU" altLang="en-US" sz="2800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120C48-1E8D-3660-D08A-16FD3E5B3705}"/>
              </a:ext>
            </a:extLst>
          </p:cNvPr>
          <p:cNvSpPr txBox="1"/>
          <p:nvPr/>
        </p:nvSpPr>
        <p:spPr>
          <a:xfrm>
            <a:off x="251459" y="1231631"/>
            <a:ext cx="807139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Деаэрация (удаление растворенного кислорода из воды).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Снижение влажности воздуха.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Нейтрализация кислых сред.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quote-cjk-patch"/>
              </a:rPr>
              <a:t>Удаление агрессивных примесей.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5E3A48-1782-AB57-CC20-57F939B11E0A}"/>
              </a:ext>
            </a:extLst>
          </p:cNvPr>
          <p:cNvSpPr txBox="1"/>
          <p:nvPr/>
        </p:nvSpPr>
        <p:spPr>
          <a:xfrm>
            <a:off x="179512" y="95974"/>
            <a:ext cx="45837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Рациональное конструирование</a:t>
            </a:r>
            <a:endParaRPr lang="ru-RU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78BCBC-C838-C870-7C1B-87959BEC7CFB}"/>
              </a:ext>
            </a:extLst>
          </p:cNvPr>
          <p:cNvSpPr txBox="1"/>
          <p:nvPr/>
        </p:nvSpPr>
        <p:spPr>
          <a:xfrm>
            <a:off x="395536" y="664160"/>
            <a:ext cx="662473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b="0" i="0" dirty="0">
                <a:effectLst/>
                <a:latin typeface="quote-cjk-patch"/>
              </a:rPr>
              <a:t>Важно избегать: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0" i="0" dirty="0">
                <a:effectLst/>
                <a:latin typeface="quote-cjk-patch"/>
              </a:rPr>
              <a:t>Щелей и зазоров, где скапливается влага.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0" i="0" dirty="0">
                <a:effectLst/>
                <a:latin typeface="quote-cjk-patch"/>
              </a:rPr>
              <a:t>Контактов разнородных металлов (образование </a:t>
            </a:r>
            <a:r>
              <a:rPr lang="ru-RU" sz="3200" b="0" i="0" dirty="0" err="1">
                <a:effectLst/>
                <a:latin typeface="quote-cjk-patch"/>
              </a:rPr>
              <a:t>гальванопары</a:t>
            </a:r>
            <a:r>
              <a:rPr lang="ru-RU" sz="3200" b="0" i="0" dirty="0">
                <a:effectLst/>
                <a:latin typeface="quote-cjk-patch"/>
              </a:rPr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0" i="0" dirty="0">
                <a:effectLst/>
                <a:latin typeface="quote-cjk-patch"/>
              </a:rPr>
              <a:t>Резких перепадов температур и зон конденсации влаги.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0" i="0" dirty="0">
                <a:effectLst/>
                <a:latin typeface="quote-cjk-patch"/>
              </a:rPr>
              <a:t>Застойных зон.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icture background">
            <a:extLst>
              <a:ext uri="{FF2B5EF4-FFF2-40B4-BE49-F238E27FC236}">
                <a16:creationId xmlns:a16="http://schemas.microsoft.com/office/drawing/2014/main" id="{7FF5E1D5-F455-939C-2CB2-6973CF2A7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5201" r="3800" b="7825"/>
          <a:stretch/>
        </p:blipFill>
        <p:spPr bwMode="auto">
          <a:xfrm>
            <a:off x="5012762" y="1016265"/>
            <a:ext cx="4000146" cy="304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D38548-11F6-F48B-D0CC-1FC0815661B9}"/>
              </a:ext>
            </a:extLst>
          </p:cNvPr>
          <p:cNvSpPr txBox="1"/>
          <p:nvPr/>
        </p:nvSpPr>
        <p:spPr>
          <a:xfrm>
            <a:off x="124160" y="75340"/>
            <a:ext cx="59046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Коррозия — главный враг нефтегазовой инфраструктуры</a:t>
            </a:r>
            <a:endParaRPr lang="ru-RU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740C00-DF2E-47B3-1155-696A0B1C4A5F}"/>
              </a:ext>
            </a:extLst>
          </p:cNvPr>
          <p:cNvSpPr txBox="1"/>
          <p:nvPr/>
        </p:nvSpPr>
        <p:spPr>
          <a:xfrm>
            <a:off x="124160" y="1059879"/>
            <a:ext cx="525146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effectLst/>
                <a:latin typeface="quote-cjk-patch"/>
              </a:rPr>
              <a:t>Коррозионные процессы сопровождают все этапы производства: от забоя скважины до бензоколонки. Они приводят к колоссальным экономическим потерям и являются одной из основных причин техногенных аварий .</a:t>
            </a:r>
            <a:endParaRPr lang="ru-RU" sz="24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57E0D0-47F0-1AB2-31F2-FDA8FAD737A3}"/>
              </a:ext>
            </a:extLst>
          </p:cNvPr>
          <p:cNvSpPr txBox="1"/>
          <p:nvPr/>
        </p:nvSpPr>
        <p:spPr>
          <a:xfrm>
            <a:off x="251520" y="662364"/>
            <a:ext cx="769757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Масштаб проблемы:</a:t>
            </a:r>
            <a:r>
              <a:rPr lang="ru-RU" b="0" i="0" dirty="0">
                <a:effectLst/>
                <a:latin typeface="quote-cjk-patch"/>
              </a:rPr>
              <a:t> Оборудование работает в экстремальных условиях — высокие давления (до 70 МПа), агрессивные среды (сероводород </a:t>
            </a:r>
            <a:r>
              <a:rPr lang="ru-RU" b="0" i="0" dirty="0">
                <a:effectLst/>
                <a:latin typeface="KaTeX_Main"/>
              </a:rPr>
              <a:t>H2S</a:t>
            </a:r>
            <a:r>
              <a:rPr lang="ru-RU" b="0" i="1" dirty="0">
                <a:effectLst/>
                <a:latin typeface="KaTeX_Math"/>
              </a:rPr>
              <a:t>H</a:t>
            </a:r>
            <a:r>
              <a:rPr lang="ru-RU" b="0" i="0" dirty="0">
                <a:effectLst/>
                <a:latin typeface="KaTeX_Main"/>
              </a:rPr>
              <a:t>2​</a:t>
            </a:r>
            <a:r>
              <a:rPr lang="ru-RU" b="0" i="1" dirty="0">
                <a:effectLst/>
                <a:latin typeface="KaTeX_Math"/>
              </a:rPr>
              <a:t>S</a:t>
            </a:r>
            <a:r>
              <a:rPr lang="ru-RU" b="0" i="0" dirty="0">
                <a:effectLst/>
                <a:latin typeface="quote-cjk-patch"/>
              </a:rPr>
              <a:t>, углекислый газ </a:t>
            </a:r>
            <a:r>
              <a:rPr lang="ru-RU" b="0" i="0" dirty="0">
                <a:effectLst/>
                <a:latin typeface="KaTeX_Main"/>
              </a:rPr>
              <a:t>CO2</a:t>
            </a:r>
            <a:r>
              <a:rPr lang="ru-RU" b="0" i="1" dirty="0">
                <a:effectLst/>
                <a:latin typeface="KaTeX_Math"/>
              </a:rPr>
              <a:t>CO</a:t>
            </a:r>
            <a:r>
              <a:rPr lang="ru-RU" b="0" i="0" dirty="0">
                <a:effectLst/>
                <a:latin typeface="KaTeX_Main"/>
              </a:rPr>
              <a:t>2​</a:t>
            </a:r>
            <a:r>
              <a:rPr lang="ru-RU" b="0" i="0" dirty="0">
                <a:effectLst/>
                <a:latin typeface="quote-cjk-patch"/>
              </a:rPr>
              <a:t>, соли), высокие температуры и абразивный износ (песок, частицы породы) 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Последствия:</a:t>
            </a:r>
            <a:endParaRPr lang="ru-RU" b="0" i="0" dirty="0">
              <a:effectLst/>
              <a:latin typeface="quote-cjk-patch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Экономические:</a:t>
            </a:r>
            <a:r>
              <a:rPr lang="ru-RU" b="0" i="0" dirty="0">
                <a:effectLst/>
                <a:latin typeface="quote-cjk-patch"/>
              </a:rPr>
              <a:t> Простои, дорогостоящий ремонт и замена труб, потеря продукта.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Экологические:</a:t>
            </a:r>
            <a:r>
              <a:rPr lang="ru-RU" b="0" i="0" dirty="0">
                <a:effectLst/>
                <a:latin typeface="quote-cjk-patch"/>
              </a:rPr>
              <a:t> Разгерметизация трубопроводов приводит к утечкам нефти и газа, нанося непоправимый урон окружающей среде.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1" i="0" dirty="0">
                <a:effectLst/>
                <a:latin typeface="quote-cjk-patch"/>
              </a:rPr>
              <a:t>Социальные:</a:t>
            </a:r>
            <a:r>
              <a:rPr lang="ru-RU" b="0" i="0" dirty="0">
                <a:effectLst/>
                <a:latin typeface="quote-cjk-patch"/>
              </a:rPr>
              <a:t> Аварии на объектах нефтегазового комплекса могут привести к человеческим жертвам.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Изображение выглядит как коричневый, в помещении, диван, ржавчи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A066CF7-930C-DDC8-E9B1-C99D566D2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370" y="1137814"/>
            <a:ext cx="3450727" cy="2760379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е поле 1"/>
          <p:cNvSpPr txBox="1"/>
          <p:nvPr/>
        </p:nvSpPr>
        <p:spPr>
          <a:xfrm>
            <a:off x="611560" y="469527"/>
            <a:ext cx="3525520" cy="762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179705" fontAlgn="auto">
              <a:lnSpc>
                <a:spcPct val="120000"/>
              </a:lnSpc>
              <a:buNone/>
            </a:pPr>
            <a:endParaRPr lang="ru-RU" altLang="en-US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овое поле 6"/>
          <p:cNvSpPr txBox="1"/>
          <p:nvPr/>
        </p:nvSpPr>
        <p:spPr>
          <a:xfrm>
            <a:off x="355830" y="84059"/>
            <a:ext cx="6016370" cy="638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</a:rPr>
              <a:t>Основные типы коррозии в отрасли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C03E66-0E78-81BE-1C4E-9DAC80328B86}"/>
              </a:ext>
            </a:extLst>
          </p:cNvPr>
          <p:cNvSpPr txBox="1"/>
          <p:nvPr/>
        </p:nvSpPr>
        <p:spPr>
          <a:xfrm>
            <a:off x="150706" y="1279088"/>
            <a:ext cx="568863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quote-cjk-patch"/>
              </a:rPr>
              <a:t>Углекислотная коррозия (</a:t>
            </a:r>
            <a:r>
              <a:rPr lang="ru-RU" b="1" i="0" dirty="0">
                <a:effectLst/>
                <a:latin typeface="KaTeX_Main"/>
              </a:rPr>
              <a:t>CO2​</a:t>
            </a:r>
            <a:r>
              <a:rPr lang="ru-RU" b="1" i="0" dirty="0">
                <a:effectLst/>
                <a:latin typeface="quote-cjk-patch"/>
              </a:rPr>
              <a:t>-коррозия):</a:t>
            </a:r>
            <a:endParaRPr lang="ru-RU" b="0" i="0" dirty="0">
              <a:effectLst/>
              <a:latin typeface="quote-cjk-patch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ru-RU" b="0" i="1" dirty="0">
                <a:effectLst/>
                <a:latin typeface="quote-cjk-patch"/>
              </a:rPr>
              <a:t>Механизм:</a:t>
            </a:r>
            <a:r>
              <a:rPr lang="ru-RU" b="0" i="0" dirty="0">
                <a:effectLst/>
                <a:latin typeface="quote-cjk-patch"/>
              </a:rPr>
              <a:t> </a:t>
            </a:r>
            <a:r>
              <a:rPr lang="ru-RU" b="0" i="0" dirty="0">
                <a:effectLst/>
                <a:latin typeface="KaTeX_Main"/>
              </a:rPr>
              <a:t>CO2</a:t>
            </a:r>
            <a:r>
              <a:rPr lang="ru-RU" b="0" i="0" dirty="0">
                <a:effectLst/>
                <a:latin typeface="quote-cjk-patch"/>
              </a:rPr>
              <a:t>, растворяясь в воде, образует угольную кислоту (</a:t>
            </a:r>
            <a:r>
              <a:rPr lang="ru-RU" b="0" i="0" dirty="0">
                <a:effectLst/>
                <a:latin typeface="KaTeX_Main"/>
              </a:rPr>
              <a:t>H2CO3​</a:t>
            </a:r>
            <a:r>
              <a:rPr lang="ru-RU" b="0" i="0" dirty="0">
                <a:effectLst/>
                <a:latin typeface="quote-cjk-patch"/>
              </a:rPr>
              <a:t>), которая вызывает интенсивное локальное разрушение стали. Скорость коррозии может быть катастрофически высокой 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1" dirty="0">
                <a:effectLst/>
                <a:latin typeface="quote-cjk-patch"/>
              </a:rPr>
              <a:t>Проявления:</a:t>
            </a:r>
            <a:r>
              <a:rPr lang="ru-RU" b="0" i="0" dirty="0">
                <a:effectLst/>
                <a:latin typeface="quote-cjk-patch"/>
              </a:rPr>
              <a:t> Глубокие </a:t>
            </a:r>
            <a:r>
              <a:rPr lang="ru-RU" b="0" i="0" dirty="0" err="1">
                <a:effectLst/>
                <a:latin typeface="quote-cjk-patch"/>
              </a:rPr>
              <a:t>питтинги</a:t>
            </a:r>
            <a:r>
              <a:rPr lang="ru-RU" b="0" i="0" dirty="0">
                <a:effectLst/>
                <a:latin typeface="quote-cjk-patch"/>
              </a:rPr>
              <a:t> (язвы), приводящие к быстрой потере герметичности труб .</a:t>
            </a:r>
          </a:p>
        </p:txBody>
      </p:sp>
      <p:sp>
        <p:nvSpPr>
          <p:cNvPr id="8" name="AutoShape 2" descr="Picture background">
            <a:extLst>
              <a:ext uri="{FF2B5EF4-FFF2-40B4-BE49-F238E27FC236}">
                <a16:creationId xmlns:a16="http://schemas.microsoft.com/office/drawing/2014/main" id="{83BAF713-80D9-DCD0-EC74-AEC13043FA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Picture background">
            <a:extLst>
              <a:ext uri="{FF2B5EF4-FFF2-40B4-BE49-F238E27FC236}">
                <a16:creationId xmlns:a16="http://schemas.microsoft.com/office/drawing/2014/main" id="{EF0F8250-E6BB-5AEC-BD8F-B920A96DC9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icture background">
            <a:extLst>
              <a:ext uri="{FF2B5EF4-FFF2-40B4-BE49-F238E27FC236}">
                <a16:creationId xmlns:a16="http://schemas.microsoft.com/office/drawing/2014/main" id="{D3AB9B20-8489-CBA8-5B31-ED5D2BB63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59564"/>
            <a:ext cx="4193317" cy="305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8676EA-046E-9CF8-DBDF-A4EC55B7B215}"/>
              </a:ext>
            </a:extLst>
          </p:cNvPr>
          <p:cNvSpPr txBox="1"/>
          <p:nvPr/>
        </p:nvSpPr>
        <p:spPr>
          <a:xfrm>
            <a:off x="251520" y="468010"/>
            <a:ext cx="369656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dirty="0">
                <a:effectLst/>
                <a:latin typeface="quote-cjk-patch"/>
              </a:rPr>
              <a:t>Сероводородная коррозия (</a:t>
            </a:r>
            <a:r>
              <a:rPr lang="ru-RU" sz="2000" b="1" i="0" dirty="0">
                <a:effectLst/>
                <a:latin typeface="KaTeX_Main"/>
              </a:rPr>
              <a:t>H2S</a:t>
            </a:r>
            <a:r>
              <a:rPr lang="ru-RU" sz="2000" b="1" i="0" dirty="0">
                <a:effectLst/>
                <a:latin typeface="quote-cjk-patch"/>
              </a:rPr>
              <a:t>-коррозия):</a:t>
            </a:r>
            <a:endParaRPr lang="ru-RU" sz="2000" b="0" i="0" dirty="0">
              <a:effectLst/>
              <a:latin typeface="quote-cjk-patch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0" i="1" dirty="0">
                <a:effectLst/>
                <a:latin typeface="quote-cjk-patch"/>
              </a:rPr>
              <a:t>Главная опасность:</a:t>
            </a:r>
            <a:r>
              <a:rPr lang="ru-RU" sz="2000" b="0" i="0" dirty="0">
                <a:effectLst/>
                <a:latin typeface="quote-cjk-patch"/>
              </a:rPr>
              <a:t> Вызывает не только общее утонение стенки, но и </a:t>
            </a:r>
            <a:r>
              <a:rPr lang="ru-RU" sz="2000" b="1" i="0" dirty="0">
                <a:effectLst/>
                <a:latin typeface="quote-cjk-patch"/>
              </a:rPr>
              <a:t>сульфидное коррозионное растрескивание под напряжением (СКРН)</a:t>
            </a:r>
            <a:r>
              <a:rPr lang="ru-RU" sz="2000" b="0" i="0" dirty="0">
                <a:effectLst/>
                <a:latin typeface="quote-cjk-patch"/>
              </a:rPr>
              <a:t>. Металл становится хрупким и разрушается внезапно, без видимых признаков коррозии 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8105EF-B032-2C7C-2D1D-D6959F8FDF24}"/>
              </a:ext>
            </a:extLst>
          </p:cNvPr>
          <p:cNvSpPr txBox="1"/>
          <p:nvPr/>
        </p:nvSpPr>
        <p:spPr>
          <a:xfrm>
            <a:off x="251520" y="3869635"/>
            <a:ext cx="77048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1" dirty="0">
                <a:effectLst/>
                <a:latin typeface="quote-cjk-patch"/>
              </a:rPr>
              <a:t>Особенность:</a:t>
            </a:r>
            <a:r>
              <a:rPr lang="ru-RU" b="0" i="0" dirty="0">
                <a:effectLst/>
                <a:latin typeface="quote-cjk-patch"/>
              </a:rPr>
              <a:t> Характерна для месторождений с высоким содержанием сероводорода (например, некоторые месторождения в Астраханской области) 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е поле 2"/>
          <p:cNvSpPr txBox="1"/>
          <p:nvPr/>
        </p:nvSpPr>
        <p:spPr>
          <a:xfrm>
            <a:off x="417195" y="99695"/>
            <a:ext cx="5422143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</a:rPr>
              <a:t>Три ключевых признака коррозии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8F7835-F9F5-6217-4129-20043394CF03}"/>
              </a:ext>
            </a:extLst>
          </p:cNvPr>
          <p:cNvSpPr txBox="1"/>
          <p:nvPr/>
        </p:nvSpPr>
        <p:spPr>
          <a:xfrm>
            <a:off x="611560" y="1292043"/>
            <a:ext cx="777686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ru-RU" sz="2400" b="1" i="0" dirty="0">
                <a:effectLst/>
                <a:latin typeface="quote-cjk-patch"/>
              </a:rPr>
              <a:t>Окислительно-восстановительный процесс</a:t>
            </a:r>
            <a:r>
              <a:rPr lang="ru-RU" sz="2400" b="0" i="0" dirty="0">
                <a:effectLst/>
                <a:latin typeface="quote-cjk-patch"/>
              </a:rPr>
              <a:t> — с точки зрения химии.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effectLst/>
                <a:latin typeface="quote-cjk-patch"/>
              </a:rPr>
              <a:t>Самопроизвольность</a:t>
            </a:r>
            <a:r>
              <a:rPr lang="ru-RU" sz="2400" b="0" i="0" dirty="0">
                <a:effectLst/>
                <a:latin typeface="quote-cjk-patch"/>
              </a:rPr>
              <a:t> — возникает из-за термодинамической неустойчивости системы «металл — среда» .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effectLst/>
                <a:latin typeface="quote-cjk-patch"/>
              </a:rPr>
              <a:t>Поверхностное развитие</a:t>
            </a:r>
            <a:r>
              <a:rPr lang="ru-RU" sz="2400" b="0" i="0" dirty="0">
                <a:effectLst/>
                <a:latin typeface="quote-cjk-patch"/>
              </a:rPr>
              <a:t> — процесс начинается на поверхности, но может проникать вглубь (например, межкристаллитная коррозия) 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icture background">
            <a:extLst>
              <a:ext uri="{FF2B5EF4-FFF2-40B4-BE49-F238E27FC236}">
                <a16:creationId xmlns:a16="http://schemas.microsoft.com/office/drawing/2014/main" id="{0797AF48-8C0C-FF55-8FBC-1CBCDFDDE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093" y="709930"/>
            <a:ext cx="3963829" cy="344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12607F-9DC8-0665-05D5-FDE9B62F18BF}"/>
              </a:ext>
            </a:extLst>
          </p:cNvPr>
          <p:cNvSpPr txBox="1"/>
          <p:nvPr/>
        </p:nvSpPr>
        <p:spPr>
          <a:xfrm>
            <a:off x="14131" y="71284"/>
            <a:ext cx="470188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quote-cjk-patch"/>
              </a:rPr>
              <a:t>Биокоррозия (Микробиологическая коррозия):</a:t>
            </a:r>
            <a:endParaRPr lang="ru-RU" b="0" i="0" dirty="0">
              <a:effectLst/>
              <a:latin typeface="quote-cjk-patch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ru-RU" b="0" i="1" dirty="0">
                <a:effectLst/>
                <a:latin typeface="quote-cjk-patch"/>
              </a:rPr>
              <a:t>Возбудитель:</a:t>
            </a:r>
            <a:r>
              <a:rPr lang="ru-RU" b="0" i="0" dirty="0">
                <a:effectLst/>
                <a:latin typeface="quote-cjk-patch"/>
              </a:rPr>
              <a:t> Сульфатвосстанавливающие бактерии (СВБ). Они живут в пластовых водах и продуктах коррозии (отложениях).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1" dirty="0">
                <a:effectLst/>
                <a:latin typeface="quote-cjk-patch"/>
              </a:rPr>
              <a:t>Механизм:</a:t>
            </a:r>
            <a:r>
              <a:rPr lang="ru-RU" b="0" i="0" dirty="0">
                <a:effectLst/>
                <a:latin typeface="quote-cjk-patch"/>
              </a:rPr>
              <a:t> Бактерии восстанавливают сульфаты до сероводорода, который и атакует металл. Это сложный процесс, протекающий под шламом и отложениями 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ru-RU" b="0" i="1" dirty="0">
                <a:effectLst/>
                <a:latin typeface="quote-cjk-patch"/>
              </a:rPr>
              <a:t>Статистика:</a:t>
            </a:r>
            <a:r>
              <a:rPr lang="ru-RU" b="0" i="0" dirty="0">
                <a:effectLst/>
                <a:latin typeface="quote-cjk-patch"/>
              </a:rPr>
              <a:t> Отказы оборудования вследствие бактериальной коррозии и коррозии под отложениями составляют до </a:t>
            </a:r>
            <a:r>
              <a:rPr lang="ru-RU" b="1" i="0" dirty="0">
                <a:effectLst/>
                <a:latin typeface="quote-cjk-patch"/>
              </a:rPr>
              <a:t>34%</a:t>
            </a:r>
            <a:r>
              <a:rPr lang="ru-RU" b="0" i="0" dirty="0">
                <a:effectLst/>
                <a:latin typeface="quote-cjk-patch"/>
              </a:rPr>
              <a:t> от всех коррозионных отказов 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6">
            <a:extLst>
              <a:ext uri="{FF2B5EF4-FFF2-40B4-BE49-F238E27FC236}">
                <a16:creationId xmlns:a16="http://schemas.microsoft.com/office/drawing/2014/main" id="{31FBFA30-B8E8-5F13-3B36-FECFBC2C9E95}"/>
              </a:ext>
            </a:extLst>
          </p:cNvPr>
          <p:cNvSpPr txBox="1"/>
          <p:nvPr/>
        </p:nvSpPr>
        <p:spPr>
          <a:xfrm>
            <a:off x="355830" y="84059"/>
            <a:ext cx="6016370" cy="638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</a:rPr>
              <a:t>Заключение и выводы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534D99-6D3F-1C67-0179-834B303EF62A}"/>
              </a:ext>
            </a:extLst>
          </p:cNvPr>
          <p:cNvSpPr txBox="1"/>
          <p:nvPr/>
        </p:nvSpPr>
        <p:spPr>
          <a:xfrm>
            <a:off x="179512" y="722234"/>
            <a:ext cx="849694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quote-cjk-patch"/>
              </a:rPr>
              <a:t>Коррозия неизбежна, но управляема.</a:t>
            </a:r>
            <a:r>
              <a:rPr lang="ru-RU" b="0" i="0" dirty="0">
                <a:effectLst/>
                <a:latin typeface="quote-cjk-patch"/>
              </a:rPr>
              <a:t> Полностью остановить коррозию невозможно, но современные технологии позволяют прогнозировать её развитие и сводить риски к минимуму.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quote-cjk-patch"/>
              </a:rPr>
              <a:t>Требуется комплексный подход.</a:t>
            </a:r>
            <a:r>
              <a:rPr lang="ru-RU" b="0" i="0" dirty="0">
                <a:effectLst/>
                <a:latin typeface="quote-cjk-patch"/>
              </a:rPr>
              <a:t> Наиболее эффективна не одна "волшебная" технология, а их комбинация: легированные стали + ингибиторы + покрытия + электрохимическая защита + постоянный мониторинг .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quote-cjk-patch"/>
              </a:rPr>
              <a:t>Вектор развития — цифровизация и новые материалы.</a:t>
            </a:r>
            <a:r>
              <a:rPr lang="ru-RU" b="0" i="0" dirty="0">
                <a:effectLst/>
                <a:latin typeface="quote-cjk-patch"/>
              </a:rPr>
              <a:t> Будущее защиты от коррозии в нефтегазовой отрасли — за цифровыми двойниками (прогнозирование отказов) и созданием принципиально новых коррозионно-стойких сплавов и покрытий .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quote-cjk-patch"/>
              </a:rPr>
              <a:t>Безопасность превыше всего.</a:t>
            </a:r>
            <a:r>
              <a:rPr lang="ru-RU" b="0" i="0" dirty="0">
                <a:effectLst/>
                <a:latin typeface="quote-cjk-patch"/>
              </a:rPr>
              <a:t> Инвестиции в антикоррозионную защиту — это прямые инвестиции в промышленную и экологическую безопасность, предотвращение катастроф и сохранение жизни людей .</a:t>
            </a:r>
          </a:p>
        </p:txBody>
      </p:sp>
    </p:spTree>
    <p:extLst>
      <p:ext uri="{BB962C8B-B14F-4D97-AF65-F5344CB8AC3E}">
        <p14:creationId xmlns:p14="http://schemas.microsoft.com/office/powerpoint/2010/main" val="36138714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112"/>
          <p:cNvSpPr/>
          <p:nvPr/>
        </p:nvSpPr>
        <p:spPr>
          <a:xfrm>
            <a:off x="1411" y="1120334"/>
            <a:ext cx="9136500" cy="2444366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endParaRPr sz="1800"/>
          </a:p>
        </p:txBody>
      </p:sp>
      <p:sp>
        <p:nvSpPr>
          <p:cNvPr id="1416" name="Google Shape;1416;p112"/>
          <p:cNvSpPr/>
          <p:nvPr/>
        </p:nvSpPr>
        <p:spPr>
          <a:xfrm>
            <a:off x="-140335" y="-302260"/>
            <a:ext cx="8596630" cy="5688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729" tIns="34189" rIns="68729" bIns="34189" anchor="t" anchorCtr="0">
            <a:noAutofit/>
          </a:bodyPr>
          <a:lstStyle/>
          <a:p>
            <a:pPr indent="0" algn="ctr" fontAlgn="auto">
              <a:lnSpc>
                <a:spcPct val="175000"/>
              </a:lnSpc>
            </a:pPr>
            <a:r>
              <a:rPr lang="ru-RU" sz="6000" b="1" dirty="0">
                <a:solidFill>
                  <a:srgbClr val="00359E"/>
                </a:solidFill>
                <a:latin typeface="Franklin Gothic Medium Cond" panose="020B0606030402020204" charset="0"/>
                <a:ea typeface="Arial" panose="020B0604020202020204"/>
                <a:cs typeface="Franklin Gothic Medium Cond" panose="020B0606030402020204" charset="0"/>
                <a:sym typeface="Arial" panose="020B0604020202020204"/>
              </a:rPr>
              <a:t>СПАСИБО </a:t>
            </a:r>
          </a:p>
          <a:p>
            <a:pPr indent="0" algn="ctr" fontAlgn="auto">
              <a:lnSpc>
                <a:spcPct val="175000"/>
              </a:lnSpc>
            </a:pPr>
            <a:r>
              <a:rPr lang="ru-RU" sz="6000" b="1" dirty="0">
                <a:solidFill>
                  <a:srgbClr val="00359E"/>
                </a:solidFill>
                <a:latin typeface="Franklin Gothic Medium Cond" panose="020B0606030402020204" charset="0"/>
                <a:ea typeface="Arial" panose="020B0604020202020204"/>
                <a:cs typeface="Franklin Gothic Medium Cond" panose="020B0606030402020204" charset="0"/>
                <a:sym typeface="Arial" panose="020B0604020202020204"/>
              </a:rPr>
              <a:t>ЗА </a:t>
            </a:r>
          </a:p>
          <a:p>
            <a:pPr indent="0" algn="ctr" fontAlgn="auto">
              <a:lnSpc>
                <a:spcPct val="175000"/>
              </a:lnSpc>
            </a:pPr>
            <a:r>
              <a:rPr lang="ru-RU" sz="6000" b="1" dirty="0">
                <a:solidFill>
                  <a:srgbClr val="00359E"/>
                </a:solidFill>
                <a:latin typeface="Franklin Gothic Medium Cond" panose="020B0606030402020204" charset="0"/>
                <a:ea typeface="Arial" panose="020B0604020202020204"/>
                <a:cs typeface="Franklin Gothic Medium Cond" panose="020B0606030402020204" charset="0"/>
                <a:sym typeface="Arial" panose="020B0604020202020204"/>
              </a:rPr>
              <a:t>ВНИМАНИЕ! </a:t>
            </a:r>
          </a:p>
        </p:txBody>
      </p:sp>
      <p:pic>
        <p:nvPicPr>
          <p:cNvPr id="1417" name="Google Shape;1417;p112" descr="F:\WORK\АГТУ\Общая\новый бренндбук\Мокапы\доп\Безырмянный-1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786397" y="267037"/>
            <a:ext cx="1995584" cy="1756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20" name="Google Shape;1420;p112"/>
          <p:cNvGrpSpPr/>
          <p:nvPr/>
        </p:nvGrpSpPr>
        <p:grpSpPr>
          <a:xfrm>
            <a:off x="-21802" y="2971603"/>
            <a:ext cx="9159713" cy="2190464"/>
            <a:chOff x="-23220" y="2972520"/>
            <a:chExt cx="9162540" cy="2191140"/>
          </a:xfrm>
        </p:grpSpPr>
        <p:pic>
          <p:nvPicPr>
            <p:cNvPr id="1421" name="Google Shape;1421;p112" descr="F:\WORK\АГТУ\Общая\новый бренндбук\Мокапы\доп\BB_двАГТУ.png"/>
            <p:cNvPicPr preferRelativeResize="0"/>
            <p:nvPr/>
          </p:nvPicPr>
          <p:blipFill rotWithShape="1">
            <a:blip r:embed="rId4"/>
            <a:srcRect r="50000"/>
            <a:stretch>
              <a:fillRect/>
            </a:stretch>
          </p:blipFill>
          <p:spPr>
            <a:xfrm rot="-5400000">
              <a:off x="4346640" y="375480"/>
              <a:ext cx="418320" cy="91580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22" name="Google Shape;1422;p112"/>
            <p:cNvGrpSpPr/>
            <p:nvPr/>
          </p:nvGrpSpPr>
          <p:grpSpPr>
            <a:xfrm>
              <a:off x="6525720" y="2972520"/>
              <a:ext cx="2613600" cy="2180880"/>
              <a:chOff x="6525720" y="2972520"/>
              <a:chExt cx="2613600" cy="2180880"/>
            </a:xfrm>
          </p:grpSpPr>
          <p:pic>
            <p:nvPicPr>
              <p:cNvPr id="1423" name="Google Shape;1423;p112" descr="F:\WORK\АГТУ\Общая\новый бренндбук\Мокапы\доп\Безымяннный-1.png"/>
              <p:cNvPicPr preferRelativeResize="0"/>
              <p:nvPr/>
            </p:nvPicPr>
            <p:blipFill rotWithShape="1">
              <a:blip r:embed="rId5"/>
              <a:srcRect/>
              <a:stretch>
                <a:fillRect/>
              </a:stretch>
            </p:blipFill>
            <p:spPr>
              <a:xfrm rot="10800000">
                <a:off x="6525720" y="4297680"/>
                <a:ext cx="1716840" cy="8557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24" name="Google Shape;1424;p112" descr="F:\WORK\АГТУ\Общая\новый бренндбук\Мокапы\доп\Безымяыынный-1.png"/>
              <p:cNvPicPr preferRelativeResize="0"/>
              <p:nvPr/>
            </p:nvPicPr>
            <p:blipFill rotWithShape="1">
              <a:blip r:embed="rId6"/>
              <a:srcRect/>
              <a:stretch>
                <a:fillRect/>
              </a:stretch>
            </p:blipFill>
            <p:spPr>
              <a:xfrm>
                <a:off x="7236360" y="2972520"/>
                <a:ext cx="1902960" cy="2176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825E2770-3B5C-E0E4-390A-D6368F42B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712" y="1495702"/>
            <a:ext cx="4421227" cy="254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е поле 2"/>
          <p:cNvSpPr txBox="1"/>
          <p:nvPr/>
        </p:nvSpPr>
        <p:spPr>
          <a:xfrm>
            <a:off x="414735" y="126519"/>
            <a:ext cx="5422143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</a:rPr>
              <a:t>Масштабы ущерба от коррозии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C9D178-4EF4-E209-0CE4-839531BF9B8E}"/>
              </a:ext>
            </a:extLst>
          </p:cNvPr>
          <p:cNvSpPr txBox="1"/>
          <p:nvPr/>
        </p:nvSpPr>
        <p:spPr>
          <a:xfrm>
            <a:off x="539551" y="1015044"/>
            <a:ext cx="424847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quote-cjk-patch"/>
              </a:rPr>
              <a:t>Потери металла от коррозии составляют около 20-25% от всего производимого в мире металла. Ежегодные безвозвратные потери достигают </a:t>
            </a:r>
            <a:r>
              <a:rPr lang="ru-RU" b="1" i="0" dirty="0">
                <a:effectLst/>
                <a:latin typeface="quote-cjk-patch"/>
              </a:rPr>
              <a:t>20 миллионов тонн</a:t>
            </a:r>
            <a:r>
              <a:rPr lang="ru-RU" b="0" i="0" dirty="0">
                <a:effectLst/>
                <a:latin typeface="quote-cjk-patch"/>
              </a:rPr>
              <a:t> готового металла . Это означает, что каждый шестой-седьмой металлургический печь работает впустую — на покрытие убытков от ржавчины. Косвенные потери (простои оборудования, утечки продуктов, экологический ущерб) часто превышают прямые.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е поле 2"/>
          <p:cNvSpPr txBox="1"/>
          <p:nvPr/>
        </p:nvSpPr>
        <p:spPr>
          <a:xfrm>
            <a:off x="417195" y="99695"/>
            <a:ext cx="4092575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</a:rPr>
              <a:t>Экономический аспект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8424F4-0183-D7A0-7AC0-8983D142B7B3}"/>
              </a:ext>
            </a:extLst>
          </p:cNvPr>
          <p:cNvSpPr txBox="1"/>
          <p:nvPr/>
        </p:nvSpPr>
        <p:spPr>
          <a:xfrm>
            <a:off x="291338" y="1197503"/>
            <a:ext cx="752102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effectLst/>
                <a:latin typeface="quote-cjk-patch"/>
              </a:rPr>
              <a:t>В развитых странах затраты на защиту от коррозии и восстановление разрушенного оборудования составляют до </a:t>
            </a:r>
            <a:r>
              <a:rPr lang="ru-RU" sz="2800" b="1" i="0" dirty="0">
                <a:effectLst/>
                <a:latin typeface="quote-cjk-patch"/>
              </a:rPr>
              <a:t>3-5% ВВП</a:t>
            </a:r>
            <a:r>
              <a:rPr lang="ru-RU" sz="2800" b="0" i="0" dirty="0">
                <a:effectLst/>
                <a:latin typeface="quote-cjk-patch"/>
              </a:rPr>
              <a:t>. Например, в США потери от применения солей на дорогах зимой достигают 2 млрд долларов в год из-за коррозии автомобилей и 0,5 млрд — на ремонт дорог и мостов .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B82A3264-7236-EB44-17AE-BC6A9AF11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533" y="874555"/>
            <a:ext cx="3977185" cy="328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е поле 2"/>
          <p:cNvSpPr txBox="1"/>
          <p:nvPr/>
        </p:nvSpPr>
        <p:spPr>
          <a:xfrm>
            <a:off x="417195" y="99695"/>
            <a:ext cx="4092575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</a:rPr>
              <a:t>Экологические последствия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5FE796-E5E7-6513-96A0-A3E7149D24D3}"/>
              </a:ext>
            </a:extLst>
          </p:cNvPr>
          <p:cNvSpPr txBox="1"/>
          <p:nvPr/>
        </p:nvSpPr>
        <p:spPr>
          <a:xfrm>
            <a:off x="438931" y="1106725"/>
            <a:ext cx="45841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Коррозия — это не только экономика. Разрушение нефте- и газопроводов приводит к утечкам, загрязнению почвы и воды. Разрушение ёмкостей с химикатами может вызвать техногенные катастрофы. Продукты коррозии (оксиды, соли тяжелых металлов) также загрязняют окружающую среду.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>
              <a:fillRect/>
            </a:stretch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е поле 5"/>
          <p:cNvSpPr txBox="1"/>
          <p:nvPr/>
        </p:nvSpPr>
        <p:spPr>
          <a:xfrm>
            <a:off x="251460" y="2399030"/>
            <a:ext cx="4624070" cy="183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 </a:t>
            </a:r>
          </a:p>
          <a:p>
            <a:endParaRPr lang="ru-RU" dirty="0"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  <a:p>
            <a:endParaRPr lang="ru-RU" altLang="en-US">
              <a:latin typeface="Franklin Gothic Medium Cond" panose="020B0606030402020204" charset="0"/>
              <a:cs typeface="Franklin Gothic Medium Cond" panose="020B0606030402020204" charset="0"/>
            </a:endParaRPr>
          </a:p>
        </p:txBody>
      </p:sp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е поле 2"/>
          <p:cNvSpPr txBox="1"/>
          <p:nvPr/>
        </p:nvSpPr>
        <p:spPr>
          <a:xfrm>
            <a:off x="417195" y="-37465"/>
            <a:ext cx="5102860" cy="6318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179705" algn="just" fontAlgn="auto">
              <a:lnSpc>
                <a:spcPct val="135000"/>
              </a:lnSpc>
            </a:pPr>
            <a:r>
              <a:rPr lang="ru-RU" altLang="en-US" sz="2800" dirty="0">
                <a:solidFill>
                  <a:srgbClr val="00359E"/>
                </a:solidFill>
                <a:latin typeface="Franklin Gothic Medium Cond" panose="020B0606030402020204" charset="0"/>
                <a:cs typeface="Franklin Gothic Medium Cond" panose="020B0606030402020204" charset="0"/>
                <a:sym typeface="+mn-ea"/>
              </a:rPr>
              <a:t>Классификация коррозии</a:t>
            </a:r>
            <a:endParaRPr lang="en-US" altLang="ru-RU" sz="2800" dirty="0">
              <a:solidFill>
                <a:srgbClr val="00359E"/>
              </a:solidFill>
              <a:latin typeface="Franklin Gothic Medium Cond" panose="020B0606030402020204" charset="0"/>
              <a:cs typeface="Franklin Gothic Medium Cond" panose="020B0606030402020204" charset="0"/>
              <a:sym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5E0F9F-8DB4-930E-C5FD-A6F724194D1B}"/>
              </a:ext>
            </a:extLst>
          </p:cNvPr>
          <p:cNvSpPr txBox="1"/>
          <p:nvPr/>
        </p:nvSpPr>
        <p:spPr>
          <a:xfrm>
            <a:off x="2652104" y="1154770"/>
            <a:ext cx="45841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1" dirty="0">
                <a:effectLst/>
                <a:latin typeface="quote-cjk-patch"/>
              </a:rPr>
              <a:t>По механизму протекания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5B7B07-F4DA-D88A-54D7-0E106D2A2963}"/>
              </a:ext>
            </a:extLst>
          </p:cNvPr>
          <p:cNvSpPr txBox="1"/>
          <p:nvPr/>
        </p:nvSpPr>
        <p:spPr>
          <a:xfrm>
            <a:off x="1691680" y="1676895"/>
            <a:ext cx="6732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quote-cjk-patch"/>
              </a:rPr>
              <a:t>Существует два принципиально разных механизма: </a:t>
            </a:r>
            <a:r>
              <a:rPr lang="ru-RU" b="1" i="0" dirty="0">
                <a:effectLst/>
                <a:latin typeface="quote-cjk-patch"/>
              </a:rPr>
              <a:t>химическая</a:t>
            </a:r>
            <a:r>
              <a:rPr lang="ru-RU" b="0" i="0" dirty="0">
                <a:effectLst/>
                <a:latin typeface="quote-cjk-patch"/>
              </a:rPr>
              <a:t> и </a:t>
            </a:r>
            <a:r>
              <a:rPr lang="ru-RU" b="1" i="0" dirty="0">
                <a:effectLst/>
                <a:latin typeface="quote-cjk-patch"/>
              </a:rPr>
              <a:t>электрохимическая</a:t>
            </a:r>
            <a:r>
              <a:rPr lang="ru-RU" b="0" i="0" dirty="0">
                <a:effectLst/>
                <a:latin typeface="quote-cjk-patch"/>
              </a:rPr>
              <a:t> коррозия </a:t>
            </a:r>
            <a:endParaRPr lang="ru-RU" dirty="0"/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9E1D6A7D-1E42-8B3B-58F9-4267CC3D8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23226"/>
            <a:ext cx="3384234" cy="225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BCDD4307-62D5-C33B-502F-B10A75C89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559" y="2240244"/>
            <a:ext cx="4572001" cy="237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2415</Words>
  <Application>Microsoft Office PowerPoint</Application>
  <PresentationFormat>Экран (16:9)</PresentationFormat>
  <Paragraphs>209</Paragraphs>
  <Slides>52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9" baseType="lpstr">
      <vt:lpstr>Arial</vt:lpstr>
      <vt:lpstr>Calibri</vt:lpstr>
      <vt:lpstr>Franklin Gothic Medium Cond</vt:lpstr>
      <vt:lpstr>KaTeX_Main</vt:lpstr>
      <vt:lpstr>KaTeX_Math</vt:lpstr>
      <vt:lpstr>quote-cjk-patch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Алексей</cp:lastModifiedBy>
  <cp:revision>96</cp:revision>
  <dcterms:created xsi:type="dcterms:W3CDTF">2023-03-16T06:56:00Z</dcterms:created>
  <dcterms:modified xsi:type="dcterms:W3CDTF">2026-03-11T11:20:36Z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4755AC32D3654E149C94D7A9EF6643E4_13</vt:lpwstr>
  </property>
  <property fmtid="{D5CDD505-2E9C-101B-9397-08002B2CF9AE}" pid="3" name="KSOProductBuildVer">
    <vt:lpwstr>1049-12.2.0.23155</vt:lpwstr>
  </property>
</Properties>
</file>