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6" r:id="rId6"/>
    <p:sldId id="261" r:id="rId7"/>
    <p:sldId id="263" r:id="rId8"/>
    <p:sldId id="267" r:id="rId9"/>
    <p:sldId id="268" r:id="rId10"/>
    <p:sldId id="265" r:id="rId11"/>
    <p:sldId id="269" r:id="rId12"/>
    <p:sldId id="270" r:id="rId13"/>
    <p:sldId id="271" r:id="rId14"/>
    <p:sldId id="262" r:id="rId15"/>
    <p:sldId id="314" r:id="rId16"/>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59E"/>
    <a:srgbClr val="8E65D9"/>
    <a:srgbClr val="8C88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8" d="100"/>
          <a:sy n="98" d="100"/>
        </p:scale>
        <p:origin x="1018"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C4FA5A-0D89-49FF-9798-E8B2624A44B9}" type="datetimeFigureOut">
              <a:rPr lang="ru-RU" smtClean="0"/>
              <a:t>19.03.2026</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DFA9D3-1976-48BE-8333-065D5A9AB04A}" type="slidenum">
              <a:rPr lang="ru-RU" smtClean="0"/>
              <a:t>‹#›</a:t>
            </a:fld>
            <a:endParaRPr lang="ru-RU"/>
          </a:p>
        </p:txBody>
      </p:sp>
    </p:spTree>
    <p:extLst>
      <p:ext uri="{BB962C8B-B14F-4D97-AF65-F5344CB8AC3E}">
        <p14:creationId xmlns:p14="http://schemas.microsoft.com/office/powerpoint/2010/main" val="1222357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p54:notes"/>
          <p:cNvSpPr txBox="1">
            <a:spLocks noGrp="1"/>
          </p:cNvSpPr>
          <p:nvPr>
            <p:ph type="body" idx="1"/>
          </p:nvPr>
        </p:nvSpPr>
        <p:spPr>
          <a:xfrm>
            <a:off x="755950" y="5078600"/>
            <a:ext cx="6047725" cy="481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3" name="Google Shape;1413;p54:notes"/>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E555F2C0-EEEF-489F-A71E-B13C5AE760E9}" type="datetimeFigureOut">
              <a:rPr lang="ru-RU" smtClean="0"/>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1775427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555F2C0-EEEF-489F-A71E-B13C5AE760E9}" type="datetimeFigureOut">
              <a:rPr lang="ru-RU" smtClean="0"/>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461895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555F2C0-EEEF-489F-A71E-B13C5AE760E9}" type="datetimeFigureOut">
              <a:rPr lang="ru-RU" smtClean="0"/>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95554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555F2C0-EEEF-489F-A71E-B13C5AE760E9}" type="datetimeFigureOut">
              <a:rPr lang="ru-RU" smtClean="0"/>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90822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E555F2C0-EEEF-489F-A71E-B13C5AE760E9}" type="datetimeFigureOut">
              <a:rPr lang="ru-RU" smtClean="0"/>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627027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E555F2C0-EEEF-489F-A71E-B13C5AE760E9}" type="datetimeFigureOut">
              <a:rPr lang="ru-RU" smtClean="0"/>
              <a:t>19.03.2026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240955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555F2C0-EEEF-489F-A71E-B13C5AE760E9}" type="datetimeFigureOut">
              <a:rPr lang="ru-RU" smtClean="0"/>
              <a:t>19.03.2026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075314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555F2C0-EEEF-489F-A71E-B13C5AE760E9}" type="datetimeFigureOut">
              <a:rPr lang="ru-RU" smtClean="0"/>
              <a:t>19.03.2026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024656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555F2C0-EEEF-489F-A71E-B13C5AE760E9}" type="datetimeFigureOut">
              <a:rPr lang="ru-RU" smtClean="0"/>
              <a:t>19.03.2026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4109842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555F2C0-EEEF-489F-A71E-B13C5AE760E9}" type="datetimeFigureOut">
              <a:rPr lang="ru-RU" smtClean="0"/>
              <a:t>19.03.2026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737513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555F2C0-EEEF-489F-A71E-B13C5AE760E9}" type="datetimeFigureOut">
              <a:rPr lang="ru-RU" smtClean="0"/>
              <a:t>19.03.2026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851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555F2C0-EEEF-489F-A71E-B13C5AE760E9}" type="datetimeFigureOut">
              <a:rPr lang="ru-RU" smtClean="0"/>
              <a:t>19.03.2026</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116AD98-15EA-4E8D-88E1-C2285ED224F8}" type="slidenum">
              <a:rPr lang="ru-RU" smtClean="0"/>
              <a:t>‹#›</a:t>
            </a:fld>
            <a:endParaRPr lang="ru-RU"/>
          </a:p>
        </p:txBody>
      </p:sp>
    </p:spTree>
    <p:extLst>
      <p:ext uri="{BB962C8B-B14F-4D97-AF65-F5344CB8AC3E}">
        <p14:creationId xmlns:p14="http://schemas.microsoft.com/office/powerpoint/2010/main" val="1447393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7.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p:cNvGrpSpPr/>
          <p:nvPr/>
        </p:nvGrpSpPr>
        <p:grpSpPr>
          <a:xfrm>
            <a:off x="-1" y="0"/>
            <a:ext cx="9144001" cy="5143500"/>
            <a:chOff x="-1" y="0"/>
            <a:chExt cx="9144001" cy="5143500"/>
          </a:xfrm>
        </p:grpSpPr>
        <p:pic>
          <p:nvPicPr>
            <p:cNvPr id="1026" name="Picture 2" descr="F:\WORK\АГТУ\Общая\ФОН РОМБЫ\Обложка темн..jpg"/>
            <p:cNvPicPr>
              <a:picLocks noChangeAspect="1" noChangeArrowheads="1"/>
            </p:cNvPicPr>
            <p:nvPr/>
          </p:nvPicPr>
          <p:blipFill rotWithShape="1">
            <a:blip r:embed="rId2">
              <a:extLst>
                <a:ext uri="{28A0092B-C50C-407E-A947-70E740481C1C}">
                  <a14:useLocalDpi xmlns:a14="http://schemas.microsoft.com/office/drawing/2010/main" val="0"/>
                </a:ext>
              </a:extLst>
            </a:blip>
            <a:srcRect t="23806" r="638"/>
            <a:stretch/>
          </p:blipFill>
          <p:spPr bwMode="auto">
            <a:xfrm>
              <a:off x="-1" y="0"/>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 y="0"/>
              <a:ext cx="9144001" cy="5143500"/>
            </a:xfrm>
            <a:prstGeom prst="rect">
              <a:avLst/>
            </a:prstGeom>
            <a:solidFill>
              <a:srgbClr val="00359E">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1028" name="Picture 4" descr="F:\WORK\АГТУ\Общая\новый бренндбук\Мокапы\доп\BB_АГТУ.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6414" y="889513"/>
            <a:ext cx="3671169" cy="3364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915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7500C466-D077-6540-1450-F3EE2FE1D3A8}"/>
              </a:ext>
            </a:extLst>
          </p:cNvPr>
          <p:cNvSpPr/>
          <p:nvPr/>
        </p:nvSpPr>
        <p:spPr>
          <a:xfrm>
            <a:off x="272294" y="123478"/>
            <a:ext cx="6679319" cy="738664"/>
          </a:xfrm>
          <a:prstGeom prst="rect">
            <a:avLst/>
          </a:prstGeom>
        </p:spPr>
        <p:txBody>
          <a:bodyPr wrap="square">
            <a:spAutoFit/>
          </a:bodyPr>
          <a:lstStyle/>
          <a:p>
            <a:r>
              <a:rPr lang="ru-RU" sz="1400" b="1" dirty="0">
                <a:solidFill>
                  <a:srgbClr val="000000"/>
                </a:solidFill>
                <a:latin typeface="Times New Roman" panose="02020603050405020304" pitchFamily="18" charset="0"/>
                <a:cs typeface="Times New Roman" panose="02020603050405020304" pitchFamily="18" charset="0"/>
              </a:rPr>
              <a:t>Рис. В-4. Схема для определения внутренних потоков</a:t>
            </a:r>
            <a:r>
              <a:rPr lang="en-US" sz="1400" b="1" dirty="0">
                <a:solidFill>
                  <a:srgbClr val="000000"/>
                </a:solidFill>
                <a:latin typeface="Times New Roman" panose="02020603050405020304" pitchFamily="18" charset="0"/>
                <a:cs typeface="Times New Roman" panose="02020603050405020304" pitchFamily="18" charset="0"/>
              </a:rPr>
              <a:t> L</a:t>
            </a:r>
            <a:r>
              <a:rPr lang="ru-RU" sz="1400" b="1" dirty="0">
                <a:solidFill>
                  <a:srgbClr val="000000"/>
                </a:solidFill>
                <a:latin typeface="Times New Roman" panose="02020603050405020304" pitchFamily="18" charset="0"/>
                <a:cs typeface="Times New Roman" panose="02020603050405020304" pitchFamily="18" charset="0"/>
              </a:rPr>
              <a:t> и </a:t>
            </a:r>
            <a:r>
              <a:rPr lang="ru-RU" sz="1400" b="1" i="1" dirty="0">
                <a:solidFill>
                  <a:srgbClr val="000000"/>
                </a:solidFill>
                <a:latin typeface="Times New Roman" panose="02020603050405020304" pitchFamily="18" charset="0"/>
                <a:cs typeface="Times New Roman" panose="02020603050405020304" pitchFamily="18" charset="0"/>
              </a:rPr>
              <a:t>G </a:t>
            </a:r>
            <a:r>
              <a:rPr lang="ru-RU" sz="1400" b="1" dirty="0">
                <a:solidFill>
                  <a:srgbClr val="000000"/>
                </a:solidFill>
                <a:latin typeface="Times New Roman" panose="02020603050405020304" pitchFamily="18" charset="0"/>
                <a:cs typeface="Times New Roman" panose="02020603050405020304" pitchFamily="18" charset="0"/>
              </a:rPr>
              <a:t>:</a:t>
            </a:r>
            <a:br>
              <a:rPr lang="ru-RU" sz="1400" b="1" dirty="0">
                <a:solidFill>
                  <a:srgbClr val="000000"/>
                </a:solidFill>
                <a:latin typeface="Times New Roman" panose="02020603050405020304" pitchFamily="18" charset="0"/>
                <a:cs typeface="Times New Roman" panose="02020603050405020304" pitchFamily="18" charset="0"/>
              </a:rPr>
            </a:br>
            <a:r>
              <a:rPr lang="ru-RU" sz="1400" i="1" dirty="0">
                <a:solidFill>
                  <a:srgbClr val="000000"/>
                </a:solidFill>
                <a:latin typeface="Times New Roman" panose="02020603050405020304" pitchFamily="18" charset="0"/>
                <a:cs typeface="Times New Roman" panose="02020603050405020304" pitchFamily="18" charset="0"/>
              </a:rPr>
              <a:t>а </a:t>
            </a:r>
            <a:r>
              <a:rPr lang="ru-RU" sz="1400" dirty="0">
                <a:solidFill>
                  <a:srgbClr val="000000"/>
                </a:solidFill>
                <a:latin typeface="Times New Roman" panose="02020603050405020304" pitchFamily="18" charset="0"/>
                <a:cs typeface="Times New Roman" panose="02020603050405020304" pitchFamily="18" charset="0"/>
              </a:rPr>
              <a:t>— верхняя часть аппарата (выше сечения </a:t>
            </a:r>
            <a:r>
              <a:rPr lang="ru-RU" sz="1400" i="1" dirty="0">
                <a:solidFill>
                  <a:srgbClr val="000000"/>
                </a:solidFill>
                <a:latin typeface="Times New Roman" panose="02020603050405020304" pitchFamily="18" charset="0"/>
                <a:cs typeface="Times New Roman" panose="02020603050405020304" pitchFamily="18" charset="0"/>
              </a:rPr>
              <a:t>1—1); </a:t>
            </a:r>
          </a:p>
          <a:p>
            <a:r>
              <a:rPr lang="en-US" sz="1400" i="1" dirty="0">
                <a:solidFill>
                  <a:srgbClr val="000000"/>
                </a:solidFill>
                <a:latin typeface="Times New Roman" panose="02020603050405020304" pitchFamily="18" charset="0"/>
                <a:cs typeface="Times New Roman" panose="02020603050405020304" pitchFamily="18" charset="0"/>
              </a:rPr>
              <a:t>b</a:t>
            </a:r>
            <a:r>
              <a:rPr lang="ru-RU" sz="1400" i="1" dirty="0">
                <a:solidFill>
                  <a:srgbClr val="000000"/>
                </a:solidFill>
                <a:latin typeface="Times New Roman" panose="02020603050405020304" pitchFamily="18" charset="0"/>
                <a:cs typeface="Times New Roman" panose="02020603050405020304" pitchFamily="18" charset="0"/>
              </a:rPr>
              <a:t> — </a:t>
            </a:r>
            <a:r>
              <a:rPr lang="ru-RU" sz="1400" dirty="0">
                <a:solidFill>
                  <a:srgbClr val="000000"/>
                </a:solidFill>
                <a:latin typeface="Times New Roman" panose="02020603050405020304" pitchFamily="18" charset="0"/>
                <a:cs typeface="Times New Roman" panose="02020603050405020304" pitchFamily="18" charset="0"/>
              </a:rPr>
              <a:t>нижняя часть аппарата (ниже сечения </a:t>
            </a:r>
            <a:r>
              <a:rPr lang="ru-RU" sz="1400" i="1" dirty="0">
                <a:solidFill>
                  <a:srgbClr val="000000"/>
                </a:solidFill>
                <a:latin typeface="Times New Roman" panose="02020603050405020304" pitchFamily="18" charset="0"/>
                <a:cs typeface="Times New Roman" panose="02020603050405020304" pitchFamily="18" charset="0"/>
              </a:rPr>
              <a:t>1—1)</a:t>
            </a:r>
            <a:endParaRPr lang="ru-RU" sz="1400" dirty="0">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12A7E266-449C-B89C-5C5E-CEE545E69F6C}"/>
              </a:ext>
            </a:extLst>
          </p:cNvPr>
          <p:cNvPicPr>
            <a:picLocks noChangeAspect="1"/>
          </p:cNvPicPr>
          <p:nvPr/>
        </p:nvPicPr>
        <p:blipFill>
          <a:blip r:embed="rId6"/>
          <a:stretch>
            <a:fillRect/>
          </a:stretch>
        </p:blipFill>
        <p:spPr>
          <a:xfrm>
            <a:off x="444538" y="910457"/>
            <a:ext cx="2005891" cy="1891113"/>
          </a:xfrm>
          <a:prstGeom prst="rect">
            <a:avLst/>
          </a:prstGeom>
        </p:spPr>
      </p:pic>
      <p:pic>
        <p:nvPicPr>
          <p:cNvPr id="4" name="Рисунок 3">
            <a:extLst>
              <a:ext uri="{FF2B5EF4-FFF2-40B4-BE49-F238E27FC236}">
                <a16:creationId xmlns:a16="http://schemas.microsoft.com/office/drawing/2014/main" id="{D5EECD59-2F92-5818-223E-449137646172}"/>
              </a:ext>
            </a:extLst>
          </p:cNvPr>
          <p:cNvPicPr>
            <a:picLocks noChangeAspect="1"/>
          </p:cNvPicPr>
          <p:nvPr/>
        </p:nvPicPr>
        <p:blipFill>
          <a:blip r:embed="rId7"/>
          <a:stretch>
            <a:fillRect/>
          </a:stretch>
        </p:blipFill>
        <p:spPr>
          <a:xfrm>
            <a:off x="373186" y="2801570"/>
            <a:ext cx="2227433" cy="1891113"/>
          </a:xfrm>
          <a:prstGeom prst="rect">
            <a:avLst/>
          </a:prstGeom>
        </p:spPr>
      </p:pic>
      <p:sp>
        <p:nvSpPr>
          <p:cNvPr id="5" name="Прямоугольник 4">
            <a:extLst>
              <a:ext uri="{FF2B5EF4-FFF2-40B4-BE49-F238E27FC236}">
                <a16:creationId xmlns:a16="http://schemas.microsoft.com/office/drawing/2014/main" id="{46FFEEAA-DB15-6888-ABE3-C6F9050EB3D8}"/>
              </a:ext>
            </a:extLst>
          </p:cNvPr>
          <p:cNvSpPr/>
          <p:nvPr/>
        </p:nvSpPr>
        <p:spPr>
          <a:xfrm>
            <a:off x="2450429" y="774212"/>
            <a:ext cx="6539123" cy="1815882"/>
          </a:xfrm>
          <a:prstGeom prst="rect">
            <a:avLst/>
          </a:prstGeom>
        </p:spPr>
        <p:txBody>
          <a:bodyPr wrap="square">
            <a:spAutoFit/>
          </a:bodyPr>
          <a:lstStyle/>
          <a:p>
            <a:pPr indent="457200"/>
            <a:r>
              <a:rPr lang="ru-RU" sz="1400" dirty="0">
                <a:solidFill>
                  <a:srgbClr val="000000"/>
                </a:solidFill>
                <a:latin typeface="Times New Roman" panose="02020603050405020304" pitchFamily="18" charset="0"/>
                <a:cs typeface="Times New Roman" panose="02020603050405020304" pitchFamily="18" charset="0"/>
              </a:rPr>
              <a:t>Для определения указанных потоков мысленно разрезают аппарат в интересующем нас сечении </a:t>
            </a:r>
            <a:r>
              <a:rPr lang="ru-RU" sz="1400" i="1" dirty="0">
                <a:solidFill>
                  <a:srgbClr val="000000"/>
                </a:solidFill>
                <a:latin typeface="Times New Roman" panose="02020603050405020304" pitchFamily="18" charset="0"/>
                <a:cs typeface="Times New Roman" panose="02020603050405020304" pitchFamily="18" charset="0"/>
              </a:rPr>
              <a:t>1—1 </a:t>
            </a:r>
            <a:r>
              <a:rPr lang="ru-RU" sz="1400" dirty="0">
                <a:solidFill>
                  <a:srgbClr val="000000"/>
                </a:solidFill>
                <a:latin typeface="Times New Roman" panose="02020603050405020304" pitchFamily="18" charset="0"/>
                <a:cs typeface="Times New Roman" panose="02020603050405020304" pitchFamily="18" charset="0"/>
              </a:rPr>
              <a:t>(см. рис. В-3) и отбрасывают одну из частей (см. рис. В-4, а, </a:t>
            </a:r>
            <a:r>
              <a:rPr lang="ru-RU" sz="1400" i="1" dirty="0">
                <a:solidFill>
                  <a:srgbClr val="000000"/>
                </a:solidFill>
                <a:latin typeface="Times New Roman" panose="02020603050405020304" pitchFamily="18" charset="0"/>
                <a:cs typeface="Times New Roman" panose="02020603050405020304" pitchFamily="18" charset="0"/>
              </a:rPr>
              <a:t>б). </a:t>
            </a:r>
            <a:r>
              <a:rPr lang="ru-RU" sz="1400" dirty="0">
                <a:solidFill>
                  <a:srgbClr val="000000"/>
                </a:solidFill>
                <a:latin typeface="Times New Roman" panose="02020603050405020304" pitchFamily="18" charset="0"/>
                <a:cs typeface="Times New Roman" panose="02020603050405020304" pitchFamily="18" charset="0"/>
              </a:rPr>
              <a:t>Действие отброшенной части на оставшуюся заменяют внутренними потоками.</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Затем для любого из двух вариантов, представленных на рис. В-4, записывают уравнения материального и энергетического балансов. Так, например, для части аппарата, находящейся выше сечения </a:t>
            </a:r>
            <a:r>
              <a:rPr lang="ru-RU" sz="1400" i="1" dirty="0">
                <a:solidFill>
                  <a:srgbClr val="000000"/>
                </a:solidFill>
                <a:latin typeface="Times New Roman" panose="02020603050405020304" pitchFamily="18" charset="0"/>
                <a:cs typeface="Times New Roman" panose="02020603050405020304" pitchFamily="18" charset="0"/>
              </a:rPr>
              <a:t>1—1, </a:t>
            </a:r>
            <a:r>
              <a:rPr lang="ru-RU" sz="1400" dirty="0">
                <a:solidFill>
                  <a:srgbClr val="000000"/>
                </a:solidFill>
                <a:latin typeface="Times New Roman" panose="02020603050405020304" pitchFamily="18" charset="0"/>
                <a:cs typeface="Times New Roman" panose="02020603050405020304" pitchFamily="18" charset="0"/>
              </a:rPr>
              <a:t>материальный и тепловой балансы будут выглядеть следующим образом:</a:t>
            </a:r>
            <a:r>
              <a:rPr lang="ru-RU" sz="1400" dirty="0">
                <a:latin typeface="Times New Roman" panose="02020603050405020304" pitchFamily="18" charset="0"/>
                <a:cs typeface="Times New Roman" panose="02020603050405020304" pitchFamily="18" charset="0"/>
              </a:rPr>
              <a:t> </a:t>
            </a:r>
          </a:p>
        </p:txBody>
      </p:sp>
      <p:pic>
        <p:nvPicPr>
          <p:cNvPr id="6" name="Рисунок 5">
            <a:extLst>
              <a:ext uri="{FF2B5EF4-FFF2-40B4-BE49-F238E27FC236}">
                <a16:creationId xmlns:a16="http://schemas.microsoft.com/office/drawing/2014/main" id="{8B795AD1-8F5E-144C-D6A2-1F1F6EA71333}"/>
              </a:ext>
            </a:extLst>
          </p:cNvPr>
          <p:cNvPicPr>
            <a:picLocks noChangeAspect="1"/>
          </p:cNvPicPr>
          <p:nvPr/>
        </p:nvPicPr>
        <p:blipFill>
          <a:blip r:embed="rId8"/>
          <a:stretch>
            <a:fillRect/>
          </a:stretch>
        </p:blipFill>
        <p:spPr>
          <a:xfrm>
            <a:off x="2452466" y="2595715"/>
            <a:ext cx="2287065" cy="1367826"/>
          </a:xfrm>
          <a:prstGeom prst="rect">
            <a:avLst/>
          </a:prstGeom>
        </p:spPr>
      </p:pic>
      <p:sp>
        <p:nvSpPr>
          <p:cNvPr id="7" name="Прямоугольник 6">
            <a:extLst>
              <a:ext uri="{FF2B5EF4-FFF2-40B4-BE49-F238E27FC236}">
                <a16:creationId xmlns:a16="http://schemas.microsoft.com/office/drawing/2014/main" id="{BBC480C0-C62A-BCBB-4B9C-CD5314227E9A}"/>
              </a:ext>
            </a:extLst>
          </p:cNvPr>
          <p:cNvSpPr/>
          <p:nvPr/>
        </p:nvSpPr>
        <p:spPr>
          <a:xfrm>
            <a:off x="4538464" y="2556921"/>
            <a:ext cx="4104456" cy="646331"/>
          </a:xfrm>
          <a:prstGeom prst="rect">
            <a:avLst/>
          </a:prstGeom>
        </p:spPr>
        <p:txBody>
          <a:bodyPr wrap="square">
            <a:spAutoFit/>
          </a:bodyPr>
          <a:lstStyle/>
          <a:p>
            <a:pPr algn="just"/>
            <a:r>
              <a:rPr lang="ru-RU" sz="1200" dirty="0">
                <a:solidFill>
                  <a:srgbClr val="000000"/>
                </a:solidFill>
                <a:latin typeface="Times-Roman"/>
              </a:rPr>
              <a:t>При известных энтальпиях внутренних потоков </a:t>
            </a:r>
            <a:r>
              <a:rPr lang="ru-RU" sz="1200" i="1" dirty="0" err="1">
                <a:solidFill>
                  <a:srgbClr val="000000"/>
                </a:solidFill>
                <a:latin typeface="Times-Italic"/>
              </a:rPr>
              <a:t>Нс</a:t>
            </a:r>
            <a:r>
              <a:rPr lang="ru-RU" sz="1200" i="1" dirty="0">
                <a:solidFill>
                  <a:srgbClr val="000000"/>
                </a:solidFill>
                <a:latin typeface="Times-Italic"/>
              </a:rPr>
              <a:t> </a:t>
            </a:r>
            <a:r>
              <a:rPr lang="ru-RU" sz="1200" dirty="0">
                <a:solidFill>
                  <a:srgbClr val="000000"/>
                </a:solidFill>
                <a:latin typeface="Times-Roman"/>
              </a:rPr>
              <a:t>и </a:t>
            </a:r>
            <a:r>
              <a:rPr lang="ru-RU" sz="1200" i="1" dirty="0" err="1">
                <a:solidFill>
                  <a:srgbClr val="000000"/>
                </a:solidFill>
                <a:latin typeface="Times-Italic"/>
              </a:rPr>
              <a:t>hL</a:t>
            </a:r>
            <a:r>
              <a:rPr lang="ru-RU" sz="1200" i="1" dirty="0">
                <a:solidFill>
                  <a:srgbClr val="000000"/>
                </a:solidFill>
                <a:latin typeface="Times-Italic"/>
              </a:rPr>
              <a:t> </a:t>
            </a:r>
            <a:r>
              <a:rPr lang="ru-RU" sz="1200" dirty="0">
                <a:solidFill>
                  <a:srgbClr val="000000"/>
                </a:solidFill>
                <a:latin typeface="Times-Roman"/>
              </a:rPr>
              <a:t>из</a:t>
            </a:r>
            <a:r>
              <a:rPr lang="en-US" sz="1200" dirty="0">
                <a:solidFill>
                  <a:srgbClr val="000000"/>
                </a:solidFill>
                <a:latin typeface="Times-Roman"/>
              </a:rPr>
              <a:t> </a:t>
            </a:r>
            <a:r>
              <a:rPr lang="ru-RU" sz="1200" dirty="0">
                <a:solidFill>
                  <a:srgbClr val="000000"/>
                </a:solidFill>
                <a:latin typeface="Times-Roman"/>
              </a:rPr>
              <a:t>данных уравнений можно определить внутренние потоки </a:t>
            </a:r>
            <a:r>
              <a:rPr lang="en-US" sz="1200" dirty="0">
                <a:solidFill>
                  <a:srgbClr val="000000"/>
                </a:solidFill>
                <a:latin typeface="Times-Roman"/>
              </a:rPr>
              <a:t>L</a:t>
            </a:r>
            <a:r>
              <a:rPr lang="ru-RU" sz="1200" dirty="0">
                <a:solidFill>
                  <a:srgbClr val="000000"/>
                </a:solidFill>
                <a:latin typeface="Times-Roman"/>
              </a:rPr>
              <a:t> и </a:t>
            </a:r>
            <a:r>
              <a:rPr lang="ru-RU" sz="1200" i="1" dirty="0">
                <a:solidFill>
                  <a:srgbClr val="000000"/>
                </a:solidFill>
                <a:latin typeface="Times-Italic"/>
              </a:rPr>
              <a:t>G.</a:t>
            </a:r>
            <a:r>
              <a:rPr lang="ru-RU" sz="1200" dirty="0"/>
              <a:t> </a:t>
            </a:r>
          </a:p>
        </p:txBody>
      </p:sp>
      <p:sp>
        <p:nvSpPr>
          <p:cNvPr id="8" name="Прямоугольник 7">
            <a:extLst>
              <a:ext uri="{FF2B5EF4-FFF2-40B4-BE49-F238E27FC236}">
                <a16:creationId xmlns:a16="http://schemas.microsoft.com/office/drawing/2014/main" id="{77B057EE-7407-0EC7-16E1-165E3DBDEBD0}"/>
              </a:ext>
            </a:extLst>
          </p:cNvPr>
          <p:cNvSpPr/>
          <p:nvPr/>
        </p:nvSpPr>
        <p:spPr>
          <a:xfrm>
            <a:off x="4538463" y="3119557"/>
            <a:ext cx="4104456" cy="830997"/>
          </a:xfrm>
          <a:prstGeom prst="rect">
            <a:avLst/>
          </a:prstGeom>
        </p:spPr>
        <p:txBody>
          <a:bodyPr wrap="square">
            <a:spAutoFit/>
          </a:bodyPr>
          <a:lstStyle/>
          <a:p>
            <a:pPr algn="just"/>
            <a:r>
              <a:rPr lang="ru-RU" sz="1200" dirty="0">
                <a:solidFill>
                  <a:srgbClr val="000000"/>
                </a:solidFill>
                <a:latin typeface="Times New Roman" panose="02020603050405020304" pitchFamily="18" charset="0"/>
                <a:cs typeface="Times New Roman" panose="02020603050405020304" pitchFamily="18" charset="0"/>
              </a:rPr>
              <a:t>Выполнив аналогичные расчеты для нескольких сечений аппарата, получим величины потоков в рабочей зоне аппарата, определяющие размеры его соответствующих сечений</a:t>
            </a:r>
            <a:endParaRPr lang="ru-RU" sz="1200" dirty="0">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DD08269B-7D37-B8CA-208E-8122C44A0A01}"/>
              </a:ext>
            </a:extLst>
          </p:cNvPr>
          <p:cNvSpPr/>
          <p:nvPr/>
        </p:nvSpPr>
        <p:spPr>
          <a:xfrm>
            <a:off x="2450429" y="3917828"/>
            <a:ext cx="6204475" cy="738664"/>
          </a:xfrm>
          <a:prstGeom prst="rect">
            <a:avLst/>
          </a:prstGeom>
        </p:spPr>
        <p:txBody>
          <a:bodyPr wrap="square">
            <a:spAutoFit/>
          </a:bodyPr>
          <a:lstStyle/>
          <a:p>
            <a:pPr indent="457200" algn="just"/>
            <a:r>
              <a:rPr lang="ru-RU" sz="1400" dirty="0">
                <a:solidFill>
                  <a:srgbClr val="000000"/>
                </a:solidFill>
                <a:latin typeface="Times New Roman" panose="02020603050405020304" pitchFamily="18" charset="0"/>
                <a:cs typeface="Times New Roman" panose="02020603050405020304" pitchFamily="18" charset="0"/>
              </a:rPr>
              <a:t>Необходимо подчеркнуть, что изменение величин внутренних потоков</a:t>
            </a:r>
            <a:r>
              <a:rPr lang="en-US" sz="1400" dirty="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в разных сечениях аппарата можно выявить лишь при одновременном</a:t>
            </a:r>
            <a:r>
              <a:rPr lang="en-US" sz="1400" dirty="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анализе уравнений материальных и тепловых балансов.</a:t>
            </a:r>
            <a:r>
              <a:rPr lang="ru-RU" sz="1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39346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9E0A2-5580-CFCF-B54F-8258E4323891}"/>
            </a:ext>
          </a:extLst>
        </p:cNvPr>
        <p:cNvGrpSpPr/>
        <p:nvPr/>
      </p:nvGrpSpPr>
      <p:grpSpPr>
        <a:xfrm>
          <a:off x="0" y="0"/>
          <a:ext cx="0" cy="0"/>
          <a:chOff x="0" y="0"/>
          <a:chExt cx="0" cy="0"/>
        </a:xfrm>
      </p:grpSpPr>
      <p:grpSp>
        <p:nvGrpSpPr>
          <p:cNvPr id="29" name="Группа 28">
            <a:extLst>
              <a:ext uri="{FF2B5EF4-FFF2-40B4-BE49-F238E27FC236}">
                <a16:creationId xmlns:a16="http://schemas.microsoft.com/office/drawing/2014/main" id="{C6CCB368-5310-2E8C-B20A-3C44C518D35C}"/>
              </a:ext>
            </a:extLst>
          </p:cNvPr>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a:extLst>
                <a:ext uri="{FF2B5EF4-FFF2-40B4-BE49-F238E27FC236}">
                  <a16:creationId xmlns:a16="http://schemas.microsoft.com/office/drawing/2014/main" id="{43D7DBD8-6997-3B7F-25E5-C76B508E2E6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a:extLst>
                <a:ext uri="{FF2B5EF4-FFF2-40B4-BE49-F238E27FC236}">
                  <a16:creationId xmlns:a16="http://schemas.microsoft.com/office/drawing/2014/main" id="{42E2DEE4-C6B8-B8DC-44D7-BCDD414C9CA2}"/>
                </a:ext>
              </a:extLst>
            </p:cNvPr>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a:extLst>
                  <a:ext uri="{FF2B5EF4-FFF2-40B4-BE49-F238E27FC236}">
                    <a16:creationId xmlns:a16="http://schemas.microsoft.com/office/drawing/2014/main" id="{8F78F220-B8B7-0F56-4780-4D0959EA6D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a:extLst>
                  <a:ext uri="{FF2B5EF4-FFF2-40B4-BE49-F238E27FC236}">
                    <a16:creationId xmlns:a16="http://schemas.microsoft.com/office/drawing/2014/main" id="{195E22B7-D8C8-CD98-A9E2-172D2F6F70A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a:extLst>
              <a:ext uri="{FF2B5EF4-FFF2-40B4-BE49-F238E27FC236}">
                <a16:creationId xmlns:a16="http://schemas.microsoft.com/office/drawing/2014/main" id="{01917D61-432A-4025-8FC1-EA0A38ADD26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4" y="202869"/>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a:extLst>
              <a:ext uri="{FF2B5EF4-FFF2-40B4-BE49-F238E27FC236}">
                <a16:creationId xmlns:a16="http://schemas.microsoft.com/office/drawing/2014/main" id="{9F987807-60E8-1E95-0296-AA2332C6C79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589" y="-146389"/>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2DC75A6D-0E34-7F7A-E100-2ADF47F249BE}"/>
              </a:ext>
            </a:extLst>
          </p:cNvPr>
          <p:cNvSpPr txBox="1"/>
          <p:nvPr/>
        </p:nvSpPr>
        <p:spPr>
          <a:xfrm>
            <a:off x="251517" y="166001"/>
            <a:ext cx="6639118" cy="253916"/>
          </a:xfrm>
          <a:prstGeom prst="rect">
            <a:avLst/>
          </a:prstGeom>
          <a:noFill/>
        </p:spPr>
        <p:txBody>
          <a:bodyPr wrap="square" lIns="68580" tIns="34290" rIns="68580" bIns="34290" rtlCol="0">
            <a:spAutoFit/>
          </a:bodyPr>
          <a:lstStyle/>
          <a:p>
            <a:r>
              <a:rPr lang="ru-RU" sz="1200" b="1" dirty="0">
                <a:solidFill>
                  <a:srgbClr val="00359E"/>
                </a:solidFill>
                <a:latin typeface="Times New Roman" panose="02020603050405020304" pitchFamily="18" charset="0"/>
                <a:ea typeface="Calibri"/>
                <a:cs typeface="Times New Roman" panose="02020603050405020304" pitchFamily="18" charset="0"/>
              </a:rPr>
              <a:t>РОЛЬ ТЕОРИЙ ПОДОБИЯ И МОДЕЛИРОВАНИЯ В СОВРЕМЕННЫХ УСЛОВИЯХ</a:t>
            </a:r>
          </a:p>
        </p:txBody>
      </p:sp>
      <p:sp>
        <p:nvSpPr>
          <p:cNvPr id="2" name="Прямоугольник 1">
            <a:extLst>
              <a:ext uri="{FF2B5EF4-FFF2-40B4-BE49-F238E27FC236}">
                <a16:creationId xmlns:a16="http://schemas.microsoft.com/office/drawing/2014/main" id="{32EA83FA-9430-3A12-A124-03A2F564726B}"/>
              </a:ext>
            </a:extLst>
          </p:cNvPr>
          <p:cNvSpPr/>
          <p:nvPr/>
        </p:nvSpPr>
        <p:spPr>
          <a:xfrm>
            <a:off x="107504" y="564481"/>
            <a:ext cx="8646385" cy="738664"/>
          </a:xfrm>
          <a:prstGeom prst="rect">
            <a:avLst/>
          </a:prstGeom>
        </p:spPr>
        <p:txBody>
          <a:bodyPr wrap="square">
            <a:spAutoFit/>
          </a:bodyPr>
          <a:lstStyle/>
          <a:p>
            <a:pPr indent="457200" algn="just"/>
            <a:r>
              <a:rPr lang="ru-RU" sz="1400" dirty="0">
                <a:solidFill>
                  <a:srgbClr val="000000"/>
                </a:solidFill>
                <a:latin typeface="Times New Roman" panose="02020603050405020304" pitchFamily="18" charset="0"/>
                <a:cs typeface="Times New Roman" panose="02020603050405020304" pitchFamily="18" charset="0"/>
              </a:rPr>
              <a:t>При разработке промышленных аппаратов для проведения соответствующего процесса необходимо располагать основными закономерностями, определяющими размеры аппарата и его производительность при заданных требованиях к качеству получаемых продуктов.</a:t>
            </a:r>
            <a:r>
              <a:rPr lang="ru-RU" sz="1400" dirty="0">
                <a:latin typeface="Times New Roman" panose="02020603050405020304" pitchFamily="18" charset="0"/>
                <a:cs typeface="Times New Roman" panose="02020603050405020304" pitchFamily="18" charset="0"/>
              </a:rPr>
              <a:t> </a:t>
            </a:r>
          </a:p>
        </p:txBody>
      </p:sp>
      <p:sp>
        <p:nvSpPr>
          <p:cNvPr id="3" name="Прямоугольник 2">
            <a:extLst>
              <a:ext uri="{FF2B5EF4-FFF2-40B4-BE49-F238E27FC236}">
                <a16:creationId xmlns:a16="http://schemas.microsoft.com/office/drawing/2014/main" id="{2DC51141-B293-EEAC-91AD-2673C6EB3349}"/>
              </a:ext>
            </a:extLst>
          </p:cNvPr>
          <p:cNvSpPr/>
          <p:nvPr/>
        </p:nvSpPr>
        <p:spPr>
          <a:xfrm>
            <a:off x="107504" y="1202064"/>
            <a:ext cx="8646385" cy="1169551"/>
          </a:xfrm>
          <a:prstGeom prst="rect">
            <a:avLst/>
          </a:prstGeom>
        </p:spPr>
        <p:txBody>
          <a:bodyPr wrap="square">
            <a:spAutoFit/>
          </a:bodyPr>
          <a:lstStyle/>
          <a:p>
            <a:pPr indent="457200" algn="just"/>
            <a:r>
              <a:rPr lang="ru-RU" sz="1400" dirty="0">
                <a:solidFill>
                  <a:srgbClr val="000000"/>
                </a:solidFill>
                <a:latin typeface="Times New Roman" panose="02020603050405020304" pitchFamily="18" charset="0"/>
                <a:cs typeface="Times New Roman" panose="02020603050405020304" pitchFamily="18" charset="0"/>
              </a:rPr>
              <a:t>Основой получения этих закономерностей является эксперимент, базирующийся на глубоком знании существенных сторон процесса. Оно позволяет осуществлять моделирование процессов и аппаратов при проведении экспериментов на установках сравнительно небольшого масштаба.</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Полученные данные, представленные в виде уравнений, графиков или таблиц, используют для расчетов промышленных аппаратов.</a:t>
            </a:r>
            <a:r>
              <a:rPr lang="ru-RU" sz="1400" dirty="0">
                <a:latin typeface="Times New Roman" panose="02020603050405020304" pitchFamily="18" charset="0"/>
                <a:cs typeface="Times New Roman" panose="02020603050405020304" pitchFamily="18" charset="0"/>
              </a:rPr>
              <a:t> </a:t>
            </a:r>
          </a:p>
        </p:txBody>
      </p:sp>
      <p:sp>
        <p:nvSpPr>
          <p:cNvPr id="4" name="Прямоугольник 3">
            <a:extLst>
              <a:ext uri="{FF2B5EF4-FFF2-40B4-BE49-F238E27FC236}">
                <a16:creationId xmlns:a16="http://schemas.microsoft.com/office/drawing/2014/main" id="{BCE3976F-3327-CD74-5449-3D83162070D1}"/>
              </a:ext>
            </a:extLst>
          </p:cNvPr>
          <p:cNvSpPr/>
          <p:nvPr/>
        </p:nvSpPr>
        <p:spPr>
          <a:xfrm>
            <a:off x="107503" y="2292434"/>
            <a:ext cx="8646385" cy="954107"/>
          </a:xfrm>
          <a:prstGeom prst="rect">
            <a:avLst/>
          </a:prstGeom>
        </p:spPr>
        <p:txBody>
          <a:bodyPr wrap="square">
            <a:spAutoFit/>
          </a:bodyPr>
          <a:lstStyle/>
          <a:p>
            <a:pPr indent="457200" algn="just"/>
            <a:r>
              <a:rPr lang="ru-RU" sz="1400" dirty="0">
                <a:solidFill>
                  <a:srgbClr val="000000"/>
                </a:solidFill>
                <a:latin typeface="Times New Roman" panose="02020603050405020304" pitchFamily="18" charset="0"/>
                <a:cs typeface="Times New Roman" panose="02020603050405020304" pitchFamily="18" charset="0"/>
              </a:rPr>
              <a:t>Современная теория моделирования может быть представлена в виде следующих трех разновидностей:</a:t>
            </a:r>
          </a:p>
          <a:p>
            <a:pPr marL="285750" indent="-285750">
              <a:buFont typeface="Arial" panose="020B0604020202020204" pitchFamily="34" charset="0"/>
              <a:buChar char="•"/>
            </a:pPr>
            <a:r>
              <a:rPr lang="ru-RU" sz="1400" dirty="0">
                <a:solidFill>
                  <a:srgbClr val="000000"/>
                </a:solidFill>
                <a:latin typeface="Times New Roman" panose="02020603050405020304" pitchFamily="18" charset="0"/>
                <a:cs typeface="Times New Roman" panose="02020603050405020304" pitchFamily="18" charset="0"/>
              </a:rPr>
              <a:t>физическое моделирование;</a:t>
            </a:r>
          </a:p>
          <a:p>
            <a:pPr marL="285750" indent="-285750">
              <a:buFont typeface="Arial" panose="020B0604020202020204" pitchFamily="34" charset="0"/>
              <a:buChar char="•"/>
            </a:pPr>
            <a:r>
              <a:rPr lang="ru-RU" sz="1400" dirty="0">
                <a:solidFill>
                  <a:srgbClr val="000000"/>
                </a:solidFill>
                <a:latin typeface="Times New Roman" panose="02020603050405020304" pitchFamily="18" charset="0"/>
                <a:cs typeface="Times New Roman" panose="02020603050405020304" pitchFamily="18" charset="0"/>
              </a:rPr>
              <a:t>гидравлическое моделирование;</a:t>
            </a:r>
          </a:p>
          <a:p>
            <a:pPr marL="285750" indent="-285750">
              <a:buFont typeface="Arial" panose="020B0604020202020204" pitchFamily="34" charset="0"/>
              <a:buChar char="•"/>
            </a:pPr>
            <a:r>
              <a:rPr lang="ru-RU" sz="1400" dirty="0">
                <a:solidFill>
                  <a:srgbClr val="000000"/>
                </a:solidFill>
                <a:latin typeface="Times New Roman" panose="02020603050405020304" pitchFamily="18" charset="0"/>
                <a:cs typeface="Times New Roman" panose="02020603050405020304" pitchFamily="18" charset="0"/>
              </a:rPr>
              <a:t>математическое моделирование.</a:t>
            </a:r>
            <a:r>
              <a:rPr lang="ru-RU" sz="1400" dirty="0">
                <a:latin typeface="Times New Roman" panose="02020603050405020304" pitchFamily="18" charset="0"/>
                <a:cs typeface="Times New Roman" panose="02020603050405020304" pitchFamily="18" charset="0"/>
              </a:rPr>
              <a:t> </a:t>
            </a:r>
          </a:p>
        </p:txBody>
      </p:sp>
      <p:sp>
        <p:nvSpPr>
          <p:cNvPr id="5" name="Прямоугольник 4">
            <a:extLst>
              <a:ext uri="{FF2B5EF4-FFF2-40B4-BE49-F238E27FC236}">
                <a16:creationId xmlns:a16="http://schemas.microsoft.com/office/drawing/2014/main" id="{97A7C98F-17E1-386A-B3A4-5E3D7D0A3C16}"/>
              </a:ext>
            </a:extLst>
          </p:cNvPr>
          <p:cNvSpPr/>
          <p:nvPr/>
        </p:nvSpPr>
        <p:spPr>
          <a:xfrm>
            <a:off x="107503" y="3161749"/>
            <a:ext cx="8712968" cy="1661993"/>
          </a:xfrm>
          <a:prstGeom prst="rect">
            <a:avLst/>
          </a:prstGeom>
        </p:spPr>
        <p:txBody>
          <a:bodyPr wrap="square">
            <a:spAutoFit/>
          </a:bodyPr>
          <a:lstStyle/>
          <a:p>
            <a:pPr indent="457200" algn="just"/>
            <a:r>
              <a:rPr lang="ru-RU" sz="1400" b="1" dirty="0">
                <a:solidFill>
                  <a:srgbClr val="000000"/>
                </a:solidFill>
                <a:latin typeface="Times New Roman" panose="02020603050405020304" pitchFamily="18" charset="0"/>
                <a:cs typeface="Times New Roman" panose="02020603050405020304" pitchFamily="18" charset="0"/>
              </a:rPr>
              <a:t>Физическое моделирование </a:t>
            </a:r>
            <a:r>
              <a:rPr lang="ru-RU" sz="1400" dirty="0">
                <a:solidFill>
                  <a:srgbClr val="000000"/>
                </a:solidFill>
                <a:latin typeface="Times New Roman" panose="02020603050405020304" pitchFamily="18" charset="0"/>
                <a:cs typeface="Times New Roman" panose="02020603050405020304" pitchFamily="18" charset="0"/>
              </a:rPr>
              <a:t>заключается в исследовании основных закономерностей процесса на реальных рабочих системах и при рабочих параметрах, которые предполагается осуществить в промышленных условиях. Установка, на которой выполняют физическое моделирование, отличается от промышленной установки своими размерами и величинами потоков. Конструкции аппаратов также могут быть не похожими на промышленные. На модельной установке варьируют основные рабочие параметры процесса (температуры, давления, концентрации, скорости потоков и т.д.), чтобы выяснить связи между ними.</a:t>
            </a:r>
            <a:r>
              <a:rPr lang="ru-RU" sz="1400" dirty="0">
                <a:latin typeface="Times New Roman" panose="02020603050405020304" pitchFamily="18" charset="0"/>
                <a:cs typeface="Times New Roman" panose="02020603050405020304" pitchFamily="18" charset="0"/>
              </a:rPr>
              <a:t> </a:t>
            </a:r>
            <a:br>
              <a:rPr lang="ru-RU" dirty="0"/>
            </a:br>
            <a:endParaRPr lang="ru-RU" dirty="0"/>
          </a:p>
        </p:txBody>
      </p:sp>
    </p:spTree>
    <p:extLst>
      <p:ext uri="{BB962C8B-B14F-4D97-AF65-F5344CB8AC3E}">
        <p14:creationId xmlns:p14="http://schemas.microsoft.com/office/powerpoint/2010/main" val="3205158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CA2C0-5288-8163-6751-5D712A94B799}"/>
            </a:ext>
          </a:extLst>
        </p:cNvPr>
        <p:cNvGrpSpPr/>
        <p:nvPr/>
      </p:nvGrpSpPr>
      <p:grpSpPr>
        <a:xfrm>
          <a:off x="0" y="0"/>
          <a:ext cx="0" cy="0"/>
          <a:chOff x="0" y="0"/>
          <a:chExt cx="0" cy="0"/>
        </a:xfrm>
      </p:grpSpPr>
      <p:grpSp>
        <p:nvGrpSpPr>
          <p:cNvPr id="29" name="Группа 28">
            <a:extLst>
              <a:ext uri="{FF2B5EF4-FFF2-40B4-BE49-F238E27FC236}">
                <a16:creationId xmlns:a16="http://schemas.microsoft.com/office/drawing/2014/main" id="{5354A1B1-A8C2-EFFF-7B92-FB93D0988F7B}"/>
              </a:ext>
            </a:extLst>
          </p:cNvPr>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a:extLst>
                <a:ext uri="{FF2B5EF4-FFF2-40B4-BE49-F238E27FC236}">
                  <a16:creationId xmlns:a16="http://schemas.microsoft.com/office/drawing/2014/main" id="{AB1D4B78-514E-9280-8AEE-C54F35FC9F8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a:extLst>
                <a:ext uri="{FF2B5EF4-FFF2-40B4-BE49-F238E27FC236}">
                  <a16:creationId xmlns:a16="http://schemas.microsoft.com/office/drawing/2014/main" id="{3EB5BB3D-E352-A304-7EF2-403F2B9DFE3A}"/>
                </a:ext>
              </a:extLst>
            </p:cNvPr>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a:extLst>
                  <a:ext uri="{FF2B5EF4-FFF2-40B4-BE49-F238E27FC236}">
                    <a16:creationId xmlns:a16="http://schemas.microsoft.com/office/drawing/2014/main" id="{972DD80E-E057-1713-5983-1E7ED792EF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a:extLst>
                  <a:ext uri="{FF2B5EF4-FFF2-40B4-BE49-F238E27FC236}">
                    <a16:creationId xmlns:a16="http://schemas.microsoft.com/office/drawing/2014/main" id="{EEDC9535-09A4-85D4-6961-3019DBE73CC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a:extLst>
              <a:ext uri="{FF2B5EF4-FFF2-40B4-BE49-F238E27FC236}">
                <a16:creationId xmlns:a16="http://schemas.microsoft.com/office/drawing/2014/main" id="{7871B89F-24B4-9A2C-7D3F-804322675CB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a:extLst>
              <a:ext uri="{FF2B5EF4-FFF2-40B4-BE49-F238E27FC236}">
                <a16:creationId xmlns:a16="http://schemas.microsoft.com/office/drawing/2014/main" id="{48FC8553-C796-2C1D-65A6-25DDC62AF779}"/>
              </a:ext>
            </a:extLst>
          </p:cNvPr>
          <p:cNvSpPr/>
          <p:nvPr/>
        </p:nvSpPr>
        <p:spPr>
          <a:xfrm>
            <a:off x="491198" y="712183"/>
            <a:ext cx="8005237" cy="1600438"/>
          </a:xfrm>
          <a:prstGeom prst="rect">
            <a:avLst/>
          </a:prstGeom>
        </p:spPr>
        <p:txBody>
          <a:bodyPr wrap="square">
            <a:spAutoFit/>
          </a:bodyPr>
          <a:lstStyle/>
          <a:p>
            <a:pPr indent="457200" algn="just"/>
            <a:r>
              <a:rPr lang="ru-RU" sz="1400" b="1" dirty="0">
                <a:solidFill>
                  <a:srgbClr val="000000"/>
                </a:solidFill>
                <a:latin typeface="Times New Roman" panose="02020603050405020304" pitchFamily="18" charset="0"/>
                <a:cs typeface="Times New Roman" panose="02020603050405020304" pitchFamily="18" charset="0"/>
              </a:rPr>
              <a:t>Гидравлическое моделирование </a:t>
            </a:r>
            <a:r>
              <a:rPr lang="ru-RU" sz="1400" dirty="0">
                <a:solidFill>
                  <a:srgbClr val="000000"/>
                </a:solidFill>
                <a:latin typeface="Times New Roman" panose="02020603050405020304" pitchFamily="18" charset="0"/>
                <a:cs typeface="Times New Roman" panose="02020603050405020304" pitchFamily="18" charset="0"/>
              </a:rPr>
              <a:t>осуществляется на специальных стендах, включающих фрагменты основных рабочих элементов аппарата в натуральную величину. В качестве рабочих сред используют модельные системы: воду, воздух, песок и т.п.</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При гидравлическом моделировании выявляют закономерности, определяющие гидравлическое сопротивление и производительность аппарата для различных типов контактных устройств.</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По данным физического и гидравлического моделирования можно выбрать оптимальные условия процесса и размеры аппарата.</a:t>
            </a:r>
            <a:r>
              <a:rPr lang="ru-RU" sz="1400" dirty="0">
                <a:latin typeface="Times New Roman" panose="02020603050405020304" pitchFamily="18" charset="0"/>
                <a:cs typeface="Times New Roman" panose="02020603050405020304" pitchFamily="18" charset="0"/>
              </a:rPr>
              <a:t> </a:t>
            </a:r>
          </a:p>
        </p:txBody>
      </p:sp>
      <p:sp>
        <p:nvSpPr>
          <p:cNvPr id="7" name="Прямоугольник 6">
            <a:extLst>
              <a:ext uri="{FF2B5EF4-FFF2-40B4-BE49-F238E27FC236}">
                <a16:creationId xmlns:a16="http://schemas.microsoft.com/office/drawing/2014/main" id="{10E9E513-805B-71DF-1E86-469385A7F49B}"/>
              </a:ext>
            </a:extLst>
          </p:cNvPr>
          <p:cNvSpPr/>
          <p:nvPr/>
        </p:nvSpPr>
        <p:spPr>
          <a:xfrm>
            <a:off x="491198" y="2312621"/>
            <a:ext cx="8005237" cy="1815882"/>
          </a:xfrm>
          <a:prstGeom prst="rect">
            <a:avLst/>
          </a:prstGeom>
        </p:spPr>
        <p:txBody>
          <a:bodyPr wrap="square">
            <a:spAutoFit/>
          </a:bodyPr>
          <a:lstStyle/>
          <a:p>
            <a:pPr indent="457200" algn="just"/>
            <a:r>
              <a:rPr lang="ru-RU" sz="1400" b="1" dirty="0">
                <a:solidFill>
                  <a:srgbClr val="000000"/>
                </a:solidFill>
                <a:latin typeface="Times New Roman" panose="02020603050405020304" pitchFamily="18" charset="0"/>
                <a:cs typeface="Times New Roman" panose="02020603050405020304" pitchFamily="18" charset="0"/>
              </a:rPr>
              <a:t>Математическое моделирование </a:t>
            </a:r>
            <a:r>
              <a:rPr lang="ru-RU" sz="1400" dirty="0">
                <a:solidFill>
                  <a:srgbClr val="000000"/>
                </a:solidFill>
                <a:latin typeface="Times New Roman" panose="02020603050405020304" pitchFamily="18" charset="0"/>
                <a:cs typeface="Times New Roman" panose="02020603050405020304" pitchFamily="18" charset="0"/>
              </a:rPr>
              <a:t>развилось в последние годы в связи с широким использованием персональных ЭВМ. Этот вид моделирования является ценным дополнением физического и гидравлического моделирования. Под математическим моделированием понимается разработка и анализ систем уравнений процесса при соответствующих начальных и граничных условиях с целью выявления оптимальных условий проведения процесса или работы аппарата. Использование этого метода предполагает достаточно глубокое знание основных закономерностей процесса (работы аппарата). </a:t>
            </a:r>
          </a:p>
          <a:p>
            <a:pPr indent="457200" algn="just"/>
            <a:r>
              <a:rPr lang="ru-RU" sz="1400" dirty="0">
                <a:solidFill>
                  <a:srgbClr val="000000"/>
                </a:solidFill>
                <a:latin typeface="Times New Roman" panose="02020603050405020304" pitchFamily="18" charset="0"/>
                <a:cs typeface="Times New Roman" panose="02020603050405020304" pitchFamily="18" charset="0"/>
              </a:rPr>
              <a:t>Математическое моделирование распадается на следующие основные этапы:</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9617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8804-DFC5-C78B-333E-9C62AC9B200C}"/>
            </a:ext>
          </a:extLst>
        </p:cNvPr>
        <p:cNvGrpSpPr/>
        <p:nvPr/>
      </p:nvGrpSpPr>
      <p:grpSpPr>
        <a:xfrm>
          <a:off x="0" y="0"/>
          <a:ext cx="0" cy="0"/>
          <a:chOff x="0" y="0"/>
          <a:chExt cx="0" cy="0"/>
        </a:xfrm>
      </p:grpSpPr>
      <p:grpSp>
        <p:nvGrpSpPr>
          <p:cNvPr id="29" name="Группа 28">
            <a:extLst>
              <a:ext uri="{FF2B5EF4-FFF2-40B4-BE49-F238E27FC236}">
                <a16:creationId xmlns:a16="http://schemas.microsoft.com/office/drawing/2014/main" id="{B6967536-3607-08C1-43BE-790DFB178DEC}"/>
              </a:ext>
            </a:extLst>
          </p:cNvPr>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a:extLst>
                <a:ext uri="{FF2B5EF4-FFF2-40B4-BE49-F238E27FC236}">
                  <a16:creationId xmlns:a16="http://schemas.microsoft.com/office/drawing/2014/main" id="{2AA808A1-8910-BD67-13BF-B458D3DCCFD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a:extLst>
                <a:ext uri="{FF2B5EF4-FFF2-40B4-BE49-F238E27FC236}">
                  <a16:creationId xmlns:a16="http://schemas.microsoft.com/office/drawing/2014/main" id="{57FF08B1-CB25-7BB6-B841-82D992115ECF}"/>
                </a:ext>
              </a:extLst>
            </p:cNvPr>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a:extLst>
                  <a:ext uri="{FF2B5EF4-FFF2-40B4-BE49-F238E27FC236}">
                    <a16:creationId xmlns:a16="http://schemas.microsoft.com/office/drawing/2014/main" id="{8E55EEF8-6115-BA08-2F57-BB38D6004FD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a:extLst>
                  <a:ext uri="{FF2B5EF4-FFF2-40B4-BE49-F238E27FC236}">
                    <a16:creationId xmlns:a16="http://schemas.microsoft.com/office/drawing/2014/main" id="{76F06DCC-3BC2-4F35-2867-E8BC91FA4E6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a:extLst>
              <a:ext uri="{FF2B5EF4-FFF2-40B4-BE49-F238E27FC236}">
                <a16:creationId xmlns:a16="http://schemas.microsoft.com/office/drawing/2014/main" id="{62B9DA45-0D7B-60DC-7460-A058E9CA400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62635" y="187328"/>
            <a:ext cx="2001044" cy="18018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75F79C80-48D7-7067-F7FB-37E5402608AF}"/>
              </a:ext>
            </a:extLst>
          </p:cNvPr>
          <p:cNvSpPr/>
          <p:nvPr/>
        </p:nvSpPr>
        <p:spPr>
          <a:xfrm>
            <a:off x="179512" y="376242"/>
            <a:ext cx="8784976" cy="2462213"/>
          </a:xfrm>
          <a:prstGeom prst="rect">
            <a:avLst/>
          </a:prstGeom>
        </p:spPr>
        <p:txBody>
          <a:bodyPr wrap="square">
            <a:spAutoFit/>
          </a:bodyPr>
          <a:lstStyle/>
          <a:p>
            <a:pPr algn="just"/>
            <a:r>
              <a:rPr lang="ru-RU" sz="1400" dirty="0">
                <a:solidFill>
                  <a:srgbClr val="000000"/>
                </a:solidFill>
                <a:latin typeface="Times New Roman" panose="02020603050405020304" pitchFamily="18" charset="0"/>
                <a:cs typeface="Times New Roman" panose="02020603050405020304" pitchFamily="18" charset="0"/>
              </a:rPr>
              <a:t>а) составление систем уравнений, начальных и граничных условий;</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б) анализ систем уравнений с применением ЭВМ (деформация модели);</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в) корректировка параметров уравнений модели на основе данных физического и гидравлического моделирования;</a:t>
            </a:r>
          </a:p>
          <a:p>
            <a:pPr algn="just"/>
            <a:r>
              <a:rPr lang="ru-RU" sz="1400" dirty="0">
                <a:solidFill>
                  <a:srgbClr val="000000"/>
                </a:solidFill>
                <a:latin typeface="Times New Roman" panose="02020603050405020304" pitchFamily="18" charset="0"/>
                <a:cs typeface="Times New Roman" panose="02020603050405020304" pitchFamily="18" charset="0"/>
              </a:rPr>
              <a:t>г) проверка соответствия модели реальному объекту (проверка адекватности модели объекту) и внесение в случае необходимости корректив в модель.</a:t>
            </a:r>
          </a:p>
          <a:p>
            <a:pPr indent="457200" algn="just"/>
            <a:r>
              <a:rPr lang="ru-RU" sz="1400" dirty="0">
                <a:solidFill>
                  <a:srgbClr val="000000"/>
                </a:solidFill>
                <a:latin typeface="Times New Roman" panose="02020603050405020304" pitchFamily="18" charset="0"/>
                <a:cs typeface="Times New Roman" panose="02020603050405020304" pitchFamily="18" charset="0"/>
              </a:rPr>
              <a:t>Этап (б), связанный с деформацией модели, позволяет выявить, как те или иные переменные влияют на конечные показатели процесса (выход продуктов, степень конверсии сырья, чистоту продуктов и т.д.), и отобрать наиболее важные из них. Этот этап в какой-то мере дополняет физический эксперимент, но ни в коей мере не заменяет его. После этапа деформации модели проведение физического и гидравлического моделирования — этап (в) — может быть выполнено более целенаправленно и при меньшем объеме экспериментов.</a:t>
            </a:r>
            <a:r>
              <a:rPr lang="ru-RU" sz="1400" dirty="0">
                <a:latin typeface="Times New Roman" panose="02020603050405020304" pitchFamily="18" charset="0"/>
                <a:cs typeface="Times New Roman" panose="02020603050405020304" pitchFamily="18" charset="0"/>
              </a:rPr>
              <a:t> </a:t>
            </a:r>
          </a:p>
        </p:txBody>
      </p:sp>
      <p:sp>
        <p:nvSpPr>
          <p:cNvPr id="3" name="Прямоугольник 2">
            <a:extLst>
              <a:ext uri="{FF2B5EF4-FFF2-40B4-BE49-F238E27FC236}">
                <a16:creationId xmlns:a16="http://schemas.microsoft.com/office/drawing/2014/main" id="{4B409793-C0BA-E7B4-7727-D2747E309368}"/>
              </a:ext>
            </a:extLst>
          </p:cNvPr>
          <p:cNvSpPr/>
          <p:nvPr/>
        </p:nvSpPr>
        <p:spPr>
          <a:xfrm>
            <a:off x="161420" y="2735933"/>
            <a:ext cx="8440892" cy="2031325"/>
          </a:xfrm>
          <a:prstGeom prst="rect">
            <a:avLst/>
          </a:prstGeom>
        </p:spPr>
        <p:txBody>
          <a:bodyPr wrap="square">
            <a:spAutoFit/>
          </a:bodyPr>
          <a:lstStyle/>
          <a:p>
            <a:pPr indent="457200" algn="just"/>
            <a:r>
              <a:rPr lang="ru-RU" sz="1400" dirty="0">
                <a:solidFill>
                  <a:srgbClr val="000000"/>
                </a:solidFill>
                <a:latin typeface="Times New Roman" panose="02020603050405020304" pitchFamily="18" charset="0"/>
                <a:cs typeface="Times New Roman" panose="02020603050405020304" pitchFamily="18" charset="0"/>
              </a:rPr>
              <a:t>Поскольку математическое моделирование основывается на данных экспериментов, возникают этапы (в, г), требующие уточнения параметров уравнений модели, которые будут использованы при расчетах промышленных объектов. На этих этапах математического моделирования широко привлекаются данные, полученные на аналогичных укрупненных или промышленных установках.</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Обработку экспериментальных данных с целью получения расчетных зависимостей выполняют с привлечением безразмерных критериев подобия, позволяющих применять уравнения для целого класса подобных процессов (аппаратов). Если уравнения модели достаточно хорошо разработаны и их форма удобна для расчетной инженерной практики, то параметры соответствующих уравнений определяют на основе экспериментальных данных.</a:t>
            </a:r>
            <a:r>
              <a:rPr lang="ru-RU" sz="1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5182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267626"/>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Группа 17"/>
          <p:cNvGrpSpPr/>
          <p:nvPr/>
        </p:nvGrpSpPr>
        <p:grpSpPr>
          <a:xfrm>
            <a:off x="-18589" y="3075806"/>
            <a:ext cx="9162589" cy="2191165"/>
            <a:chOff x="-18589" y="2972872"/>
            <a:chExt cx="9162589" cy="2191165"/>
          </a:xfrm>
        </p:grpSpPr>
        <p:pic>
          <p:nvPicPr>
            <p:cNvPr id="19"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Группа 19"/>
            <p:cNvGrpSpPr/>
            <p:nvPr/>
          </p:nvGrpSpPr>
          <p:grpSpPr>
            <a:xfrm>
              <a:off x="6521327" y="2972872"/>
              <a:ext cx="2622672" cy="2180762"/>
              <a:chOff x="6521327" y="2972872"/>
              <a:chExt cx="2622672" cy="2180762"/>
            </a:xfrm>
          </p:grpSpPr>
          <p:pic>
            <p:nvPicPr>
              <p:cNvPr id="21"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Прямоугольник 1">
            <a:extLst>
              <a:ext uri="{FF2B5EF4-FFF2-40B4-BE49-F238E27FC236}">
                <a16:creationId xmlns:a16="http://schemas.microsoft.com/office/drawing/2014/main" id="{7D228822-9AAB-2739-612A-E8973E778552}"/>
              </a:ext>
            </a:extLst>
          </p:cNvPr>
          <p:cNvSpPr/>
          <p:nvPr/>
        </p:nvSpPr>
        <p:spPr>
          <a:xfrm>
            <a:off x="134212" y="649803"/>
            <a:ext cx="8856985" cy="3970318"/>
          </a:xfrm>
          <a:prstGeom prst="rect">
            <a:avLst/>
          </a:prstGeom>
        </p:spPr>
        <p:txBody>
          <a:bodyPr wrap="square">
            <a:spAutoFit/>
          </a:bodyPr>
          <a:lstStyle/>
          <a:p>
            <a:pPr indent="457200" algn="just"/>
            <a:r>
              <a:rPr lang="ru-RU" sz="1200" dirty="0">
                <a:solidFill>
                  <a:srgbClr val="000000"/>
                </a:solidFill>
                <a:latin typeface="Times New Roman" panose="02020603050405020304" pitchFamily="18" charset="0"/>
                <a:cs typeface="Times New Roman" panose="02020603050405020304" pitchFamily="18" charset="0"/>
              </a:rPr>
              <a:t>	В настоящее время пользователям персональных ЭВМ предлагаются различные программы для математического моделирования процессов и аппаратов нефтегазопереработки и нефтехимии. Большая часть предлагаемых программ включает как минимум три составляющих: "библиотеку" баз данных по свойствам индивидуальных компонентов, составленную Институтом по расчетам физических свойств (Design Institute </a:t>
            </a:r>
            <a:r>
              <a:rPr lang="ru-RU" sz="1200" dirty="0" err="1">
                <a:solidFill>
                  <a:srgbClr val="000000"/>
                </a:solidFill>
                <a:latin typeface="Times New Roman" panose="02020603050405020304" pitchFamily="18" charset="0"/>
                <a:cs typeface="Times New Roman" panose="02020603050405020304" pitchFamily="18" charset="0"/>
              </a:rPr>
              <a:t>for</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Physical</a:t>
            </a:r>
            <a:r>
              <a:rPr lang="ru-RU" sz="1200" dirty="0">
                <a:solidFill>
                  <a:srgbClr val="000000"/>
                </a:solidFill>
                <a:latin typeface="Times New Roman" panose="02020603050405020304" pitchFamily="18" charset="0"/>
                <a:cs typeface="Times New Roman" panose="02020603050405020304" pitchFamily="18" charset="0"/>
              </a:rPr>
              <a:t> Property Research) и</a:t>
            </a:r>
            <a:br>
              <a:rPr lang="ru-RU" sz="1200" dirty="0">
                <a:solidFill>
                  <a:srgbClr val="000000"/>
                </a:solidFill>
                <a:latin typeface="Times New Roman" panose="02020603050405020304" pitchFamily="18" charset="0"/>
                <a:cs typeface="Times New Roman" panose="02020603050405020304" pitchFamily="18" charset="0"/>
              </a:rPr>
            </a:br>
            <a:r>
              <a:rPr lang="ru-RU" sz="1200" dirty="0">
                <a:solidFill>
                  <a:srgbClr val="000000"/>
                </a:solidFill>
                <a:latin typeface="Times New Roman" panose="02020603050405020304" pitchFamily="18" charset="0"/>
                <a:cs typeface="Times New Roman" panose="02020603050405020304" pitchFamily="18" charset="0"/>
              </a:rPr>
              <a:t>(или) Американским институтом инженеров химиков (American Institute </a:t>
            </a:r>
            <a:r>
              <a:rPr lang="ru-RU" sz="1200" dirty="0" err="1">
                <a:solidFill>
                  <a:srgbClr val="000000"/>
                </a:solidFill>
                <a:latin typeface="Times New Roman" panose="02020603050405020304" pitchFamily="18" charset="0"/>
                <a:cs typeface="Times New Roman" panose="02020603050405020304" pitchFamily="18" charset="0"/>
              </a:rPr>
              <a:t>of</a:t>
            </a:r>
            <a:r>
              <a:rPr lang="ru-RU" sz="1200" dirty="0">
                <a:solidFill>
                  <a:srgbClr val="000000"/>
                </a:solidFill>
                <a:latin typeface="Times New Roman" panose="02020603050405020304" pitchFamily="18" charset="0"/>
                <a:cs typeface="Times New Roman" panose="02020603050405020304" pitchFamily="18" charset="0"/>
              </a:rPr>
              <a:t> Chemical </a:t>
            </a:r>
            <a:r>
              <a:rPr lang="ru-RU" sz="1200" dirty="0" err="1">
                <a:solidFill>
                  <a:srgbClr val="000000"/>
                </a:solidFill>
                <a:latin typeface="Times New Roman" panose="02020603050405020304" pitchFamily="18" charset="0"/>
                <a:cs typeface="Times New Roman" panose="02020603050405020304" pitchFamily="18" charset="0"/>
              </a:rPr>
              <a:t>Engineers</a:t>
            </a:r>
            <a:r>
              <a:rPr lang="ru-RU" sz="1200" dirty="0">
                <a:solidFill>
                  <a:srgbClr val="000000"/>
                </a:solidFill>
                <a:latin typeface="Times New Roman" panose="02020603050405020304" pitchFamily="18" charset="0"/>
                <a:cs typeface="Times New Roman" panose="02020603050405020304" pitchFamily="18" charset="0"/>
              </a:rPr>
              <a:t>) и др.; средства для обработки информации с применением одного или нескольких методов расчета; алгоритмы для синтеза данных по физическим свойствам, например с помощью метода регрессии.</a:t>
            </a:r>
          </a:p>
          <a:p>
            <a:pPr indent="457200" algn="just"/>
            <a:r>
              <a:rPr lang="ru-RU" sz="1200" dirty="0">
                <a:solidFill>
                  <a:srgbClr val="000000"/>
                </a:solidFill>
                <a:latin typeface="Times New Roman" panose="02020603050405020304" pitchFamily="18" charset="0"/>
                <a:cs typeface="Times New Roman" panose="02020603050405020304" pitchFamily="18" charset="0"/>
              </a:rPr>
              <a:t>Американская компания </a:t>
            </a:r>
            <a:r>
              <a:rPr lang="ru-RU" sz="1200" dirty="0" err="1">
                <a:solidFill>
                  <a:srgbClr val="000000"/>
                </a:solidFill>
                <a:latin typeface="Times New Roman" panose="02020603050405020304" pitchFamily="18" charset="0"/>
                <a:cs typeface="Times New Roman" panose="02020603050405020304" pitchFamily="18" charset="0"/>
              </a:rPr>
              <a:t>Simulation</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Sciennces</a:t>
            </a:r>
            <a:r>
              <a:rPr lang="ru-RU" sz="1200" dirty="0">
                <a:solidFill>
                  <a:srgbClr val="000000"/>
                </a:solidFill>
                <a:latin typeface="Times New Roman" panose="02020603050405020304" pitchFamily="18" charset="0"/>
                <a:cs typeface="Times New Roman" panose="02020603050405020304" pitchFamily="18" charset="0"/>
              </a:rPr>
              <a:t> Inc. (Бри, шт. Калифорния) разработала несколько программ для инженерных расчетов в нефтеперерабатывающей, химической и газовой промышленности, среди которых можно выделить PRO/II для моделирования и оптимизации технологических процессов, HEXTRAN для моделирования систем теплообмена, INPLANT для расчета заводских трубопроводов, PROTISS для динамического моделирования и др. Программы компании </a:t>
            </a:r>
            <a:r>
              <a:rPr lang="ru-RU" sz="1200" dirty="0" err="1">
                <a:solidFill>
                  <a:srgbClr val="000000"/>
                </a:solidFill>
                <a:latin typeface="Times New Roman" panose="02020603050405020304" pitchFamily="18" charset="0"/>
                <a:cs typeface="Times New Roman" panose="02020603050405020304" pitchFamily="18" charset="0"/>
              </a:rPr>
              <a:t>Simulation</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Sciennces</a:t>
            </a:r>
            <a:r>
              <a:rPr lang="ru-RU" sz="1200" dirty="0">
                <a:solidFill>
                  <a:srgbClr val="000000"/>
                </a:solidFill>
                <a:latin typeface="Times New Roman" panose="02020603050405020304" pitchFamily="18" charset="0"/>
                <a:cs typeface="Times New Roman" panose="02020603050405020304" pitchFamily="18" charset="0"/>
              </a:rPr>
              <a:t> Inc дополнены графическим интерфейсом </a:t>
            </a:r>
            <a:r>
              <a:rPr lang="ru-RU" sz="1200" dirty="0" err="1">
                <a:solidFill>
                  <a:srgbClr val="000000"/>
                </a:solidFill>
                <a:latin typeface="Times New Roman" panose="02020603050405020304" pitchFamily="18" charset="0"/>
                <a:cs typeface="Times New Roman" panose="02020603050405020304" pitchFamily="18" charset="0"/>
              </a:rPr>
              <a:t>PROvision</a:t>
            </a:r>
            <a:r>
              <a:rPr lang="ru-RU" sz="1200" dirty="0">
                <a:solidFill>
                  <a:srgbClr val="000000"/>
                </a:solidFill>
                <a:latin typeface="Times New Roman" panose="02020603050405020304" pitchFamily="18" charset="0"/>
                <a:cs typeface="Times New Roman" panose="02020603050405020304" pitchFamily="18" charset="0"/>
              </a:rPr>
              <a:t> на базе Microsoft Windows, облегчающем ввод и анализ данных по моделированию.</a:t>
            </a:r>
          </a:p>
          <a:p>
            <a:pPr indent="457200" algn="just"/>
            <a:r>
              <a:rPr lang="ru-RU" sz="1200" dirty="0">
                <a:solidFill>
                  <a:srgbClr val="000000"/>
                </a:solidFill>
                <a:latin typeface="Times New Roman" panose="02020603050405020304" pitchFamily="18" charset="0"/>
                <a:cs typeface="Times New Roman" panose="02020603050405020304" pitchFamily="18" charset="0"/>
              </a:rPr>
              <a:t>Интегрированный пакет программ под названием </a:t>
            </a:r>
            <a:r>
              <a:rPr lang="ru-RU" sz="1200" dirty="0" err="1">
                <a:solidFill>
                  <a:srgbClr val="000000"/>
                </a:solidFill>
                <a:latin typeface="Times New Roman" panose="02020603050405020304" pitchFamily="18" charset="0"/>
                <a:cs typeface="Times New Roman" panose="02020603050405020304" pitchFamily="18" charset="0"/>
              </a:rPr>
              <a:t>Hysys</a:t>
            </a:r>
            <a:r>
              <a:rPr lang="ru-RU" sz="1200" dirty="0">
                <a:solidFill>
                  <a:srgbClr val="000000"/>
                </a:solidFill>
                <a:latin typeface="Times New Roman" panose="02020603050405020304" pitchFamily="18" charset="0"/>
                <a:cs typeface="Times New Roman" panose="02020603050405020304" pitchFamily="18" charset="0"/>
              </a:rPr>
              <a:t> для статического и динамического моделирования разработала канадская фирма </a:t>
            </a:r>
            <a:r>
              <a:rPr lang="ru-RU" sz="1200" dirty="0" err="1">
                <a:solidFill>
                  <a:srgbClr val="000000"/>
                </a:solidFill>
                <a:latin typeface="Times New Roman" panose="02020603050405020304" pitchFamily="18" charset="0"/>
                <a:cs typeface="Times New Roman" panose="02020603050405020304" pitchFamily="18" charset="0"/>
              </a:rPr>
              <a:t>Hyprotech</a:t>
            </a:r>
            <a:r>
              <a:rPr lang="ru-RU" sz="1200" dirty="0">
                <a:solidFill>
                  <a:srgbClr val="000000"/>
                </a:solidFill>
                <a:latin typeface="Times New Roman" panose="02020603050405020304" pitchFamily="18" charset="0"/>
                <a:cs typeface="Times New Roman" panose="02020603050405020304" pitchFamily="18" charset="0"/>
              </a:rPr>
              <a:t> Ltd. (Калгари, </a:t>
            </a:r>
            <a:r>
              <a:rPr lang="ru-RU" sz="1200" dirty="0" err="1">
                <a:solidFill>
                  <a:srgbClr val="000000"/>
                </a:solidFill>
                <a:latin typeface="Times New Roman" panose="02020603050405020304" pitchFamily="18" charset="0"/>
                <a:cs typeface="Times New Roman" panose="02020603050405020304" pitchFamily="18" charset="0"/>
              </a:rPr>
              <a:t>пров</a:t>
            </a:r>
            <a:r>
              <a:rPr lang="ru-RU" sz="1200" dirty="0">
                <a:solidFill>
                  <a:srgbClr val="000000"/>
                </a:solidFill>
                <a:latin typeface="Times New Roman" panose="02020603050405020304" pitchFamily="18" charset="0"/>
                <a:cs typeface="Times New Roman" panose="02020603050405020304" pitchFamily="18" charset="0"/>
              </a:rPr>
              <a:t>. Альберта). Вся система </a:t>
            </a:r>
            <a:r>
              <a:rPr lang="ru-RU" sz="1200" dirty="0" err="1">
                <a:solidFill>
                  <a:srgbClr val="000000"/>
                </a:solidFill>
                <a:latin typeface="Times New Roman" panose="02020603050405020304" pitchFamily="18" charset="0"/>
                <a:cs typeface="Times New Roman" panose="02020603050405020304" pitchFamily="18" charset="0"/>
              </a:rPr>
              <a:t>Hysys</a:t>
            </a:r>
            <a:r>
              <a:rPr lang="ru-RU" sz="1200" dirty="0">
                <a:solidFill>
                  <a:srgbClr val="000000"/>
                </a:solidFill>
                <a:latin typeface="Times New Roman" panose="02020603050405020304" pitchFamily="18" charset="0"/>
                <a:cs typeface="Times New Roman" panose="02020603050405020304" pitchFamily="18" charset="0"/>
              </a:rPr>
              <a:t> для повышения ее приспособляемости и универсальности была переписана на языке С+ +.</a:t>
            </a:r>
          </a:p>
          <a:p>
            <a:pPr indent="457200" algn="just"/>
            <a:r>
              <a:rPr lang="ru-RU" sz="1200" dirty="0">
                <a:solidFill>
                  <a:srgbClr val="000000"/>
                </a:solidFill>
                <a:latin typeface="Times New Roman" panose="02020603050405020304" pitchFamily="18" charset="0"/>
                <a:cs typeface="Times New Roman" panose="02020603050405020304" pitchFamily="18" charset="0"/>
              </a:rPr>
              <a:t>Можно отметить также пакет программ </a:t>
            </a:r>
            <a:r>
              <a:rPr lang="ru-RU" sz="1200" dirty="0" err="1">
                <a:solidFill>
                  <a:srgbClr val="000000"/>
                </a:solidFill>
                <a:latin typeface="Times New Roman" panose="02020603050405020304" pitchFamily="18" charset="0"/>
                <a:cs typeface="Times New Roman" panose="02020603050405020304" pitchFamily="18" charset="0"/>
              </a:rPr>
              <a:t>ChemCad</a:t>
            </a:r>
            <a:r>
              <a:rPr lang="ru-RU" sz="1200" dirty="0">
                <a:solidFill>
                  <a:srgbClr val="000000"/>
                </a:solidFill>
                <a:latin typeface="Times New Roman" panose="02020603050405020304" pitchFamily="18" charset="0"/>
                <a:cs typeface="Times New Roman" panose="02020603050405020304" pitchFamily="18" charset="0"/>
              </a:rPr>
              <a:t> III американской компании </a:t>
            </a:r>
            <a:r>
              <a:rPr lang="ru-RU" sz="1200" dirty="0" err="1">
                <a:solidFill>
                  <a:srgbClr val="000000"/>
                </a:solidFill>
                <a:latin typeface="Times New Roman" panose="02020603050405020304" pitchFamily="18" charset="0"/>
                <a:cs typeface="Times New Roman" panose="02020603050405020304" pitchFamily="18" charset="0"/>
              </a:rPr>
              <a:t>Chemstations</a:t>
            </a:r>
            <a:r>
              <a:rPr lang="ru-RU" sz="1200" dirty="0">
                <a:solidFill>
                  <a:srgbClr val="000000"/>
                </a:solidFill>
                <a:latin typeface="Times New Roman" panose="02020603050405020304" pitchFamily="18" charset="0"/>
                <a:cs typeface="Times New Roman" panose="02020603050405020304" pitchFamily="18" charset="0"/>
              </a:rPr>
              <a:t> Inc. (Хьюстон) и моделирующую </a:t>
            </a:r>
            <a:r>
              <a:rPr lang="ru-RU" sz="1200" dirty="0" err="1">
                <a:solidFill>
                  <a:srgbClr val="000000"/>
                </a:solidFill>
                <a:latin typeface="Times New Roman" panose="02020603050405020304" pitchFamily="18" charset="0"/>
                <a:cs typeface="Times New Roman" panose="02020603050405020304" pitchFamily="18" charset="0"/>
              </a:rPr>
              <a:t>пограмму</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Prosim</a:t>
            </a:r>
            <a:r>
              <a:rPr lang="ru-RU" sz="1200" dirty="0">
                <a:solidFill>
                  <a:srgbClr val="000000"/>
                </a:solidFill>
                <a:latin typeface="Times New Roman" panose="02020603050405020304" pitchFamily="18" charset="0"/>
                <a:cs typeface="Times New Roman" panose="02020603050405020304" pitchFamily="18" charset="0"/>
              </a:rPr>
              <a:t> компании </a:t>
            </a:r>
            <a:r>
              <a:rPr lang="ru-RU" sz="1200" dirty="0" err="1">
                <a:solidFill>
                  <a:srgbClr val="000000"/>
                </a:solidFill>
                <a:latin typeface="Times New Roman" panose="02020603050405020304" pitchFamily="18" charset="0"/>
                <a:cs typeface="Times New Roman" panose="02020603050405020304" pitchFamily="18" charset="0"/>
              </a:rPr>
              <a:t>Bryan</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Research</a:t>
            </a:r>
            <a:r>
              <a:rPr lang="ru-RU" sz="1200" dirty="0">
                <a:solidFill>
                  <a:srgbClr val="000000"/>
                </a:solidFill>
                <a:latin typeface="Times New Roman" panose="02020603050405020304" pitchFamily="18" charset="0"/>
                <a:cs typeface="Times New Roman" panose="02020603050405020304" pitchFamily="18" charset="0"/>
              </a:rPr>
              <a:t> &amp; </a:t>
            </a:r>
            <a:r>
              <a:rPr lang="ru-RU" sz="1200" dirty="0" err="1">
                <a:solidFill>
                  <a:srgbClr val="000000"/>
                </a:solidFill>
                <a:latin typeface="Times New Roman" panose="02020603050405020304" pitchFamily="18" charset="0"/>
                <a:cs typeface="Times New Roman" panose="02020603050405020304" pitchFamily="18" charset="0"/>
              </a:rPr>
              <a:t>Engineering</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Брайен</a:t>
            </a:r>
            <a:r>
              <a:rPr lang="ru-RU" sz="1200" dirty="0">
                <a:solidFill>
                  <a:srgbClr val="000000"/>
                </a:solidFill>
                <a:latin typeface="Times New Roman" panose="02020603050405020304" pitchFamily="18" charset="0"/>
                <a:cs typeface="Times New Roman" panose="02020603050405020304" pitchFamily="18" charset="0"/>
              </a:rPr>
              <a:t>, шт. Техас), разработанную в основном для нефтегазовой промышленности. Программа </a:t>
            </a:r>
            <a:r>
              <a:rPr lang="ru-RU" sz="1200" dirty="0" err="1">
                <a:solidFill>
                  <a:srgbClr val="000000"/>
                </a:solidFill>
                <a:latin typeface="Times New Roman" panose="02020603050405020304" pitchFamily="18" charset="0"/>
                <a:cs typeface="Times New Roman" panose="02020603050405020304" pitchFamily="18" charset="0"/>
              </a:rPr>
              <a:t>Prosim</a:t>
            </a:r>
            <a:r>
              <a:rPr lang="ru-RU" sz="1200" dirty="0">
                <a:solidFill>
                  <a:srgbClr val="000000"/>
                </a:solidFill>
                <a:latin typeface="Times New Roman" panose="02020603050405020304" pitchFamily="18" charset="0"/>
                <a:cs typeface="Times New Roman" panose="02020603050405020304" pitchFamily="18" charset="0"/>
              </a:rPr>
              <a:t> позволяет решать задачи, связанные с разделением сырой нефти и переработкой природного и нефтяного газа, например обезвоживания гликолями, выделения и фракционного разделения жидких нефтяных газов. Её аналог </a:t>
            </a:r>
            <a:r>
              <a:rPr lang="ru-RU" sz="1200" dirty="0" err="1">
                <a:solidFill>
                  <a:srgbClr val="000000"/>
                </a:solidFill>
                <a:latin typeface="Times New Roman" panose="02020603050405020304" pitchFamily="18" charset="0"/>
                <a:cs typeface="Times New Roman" panose="02020603050405020304" pitchFamily="18" charset="0"/>
              </a:rPr>
              <a:t>Tsweet</a:t>
            </a:r>
            <a:r>
              <a:rPr lang="ru-RU" sz="1200" dirty="0">
                <a:solidFill>
                  <a:srgbClr val="000000"/>
                </a:solidFill>
                <a:latin typeface="Times New Roman" panose="02020603050405020304" pitchFamily="18" charset="0"/>
                <a:cs typeface="Times New Roman" panose="02020603050405020304" pitchFamily="18" charset="0"/>
              </a:rPr>
              <a:t> предназначен специально для процессов очистки газов аминами.</a:t>
            </a:r>
            <a:r>
              <a:rPr lang="ru-RU" sz="1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53202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sp>
        <p:nvSpPr>
          <p:cNvPr id="1415" name="Google Shape;1415;p112"/>
          <p:cNvSpPr/>
          <p:nvPr/>
        </p:nvSpPr>
        <p:spPr>
          <a:xfrm>
            <a:off x="1411" y="1120334"/>
            <a:ext cx="9136500" cy="2444366"/>
          </a:xfrm>
          <a:prstGeom prst="rect">
            <a:avLst/>
          </a:prstGeom>
          <a:solidFill>
            <a:srgbClr val="DAE5F1"/>
          </a:solidFill>
          <a:ln>
            <a:noFill/>
          </a:ln>
        </p:spPr>
        <p:txBody>
          <a:bodyPr spcFirstLastPara="1" wrap="square" lIns="91397" tIns="91397" rIns="91397" bIns="91397" anchor="ctr" anchorCtr="0">
            <a:noAutofit/>
          </a:bodyPr>
          <a:lstStyle/>
          <a:p>
            <a:endParaRPr sz="1800"/>
          </a:p>
        </p:txBody>
      </p:sp>
      <p:sp>
        <p:nvSpPr>
          <p:cNvPr id="1416" name="Google Shape;1416;p112"/>
          <p:cNvSpPr/>
          <p:nvPr/>
        </p:nvSpPr>
        <p:spPr>
          <a:xfrm>
            <a:off x="271346" y="1365134"/>
            <a:ext cx="8596630" cy="4399131"/>
          </a:xfrm>
          <a:prstGeom prst="rect">
            <a:avLst/>
          </a:prstGeom>
          <a:noFill/>
          <a:ln>
            <a:noFill/>
          </a:ln>
        </p:spPr>
        <p:txBody>
          <a:bodyPr spcFirstLastPara="1" wrap="square" lIns="68729" tIns="34189" rIns="68729" bIns="34189" anchor="t" anchorCtr="0">
            <a:noAutofit/>
          </a:bodyPr>
          <a:lstStyle/>
          <a:p>
            <a:pPr indent="0" algn="ctr" fontAlgn="auto"/>
            <a:r>
              <a:rPr lang="ru-RU" sz="4000" b="1" dirty="0">
                <a:solidFill>
                  <a:srgbClr val="00359E"/>
                </a:solidFill>
                <a:latin typeface="Franklin Gothic Medium Cond" panose="020B0606030402020204" charset="0"/>
                <a:ea typeface="Arial" panose="020B0604020202020204"/>
                <a:cs typeface="Franklin Gothic Medium Cond" panose="020B0606030402020204" charset="0"/>
                <a:sym typeface="Arial" panose="020B0604020202020204"/>
              </a:rPr>
              <a:t>СПАСИБО </a:t>
            </a:r>
          </a:p>
          <a:p>
            <a:pPr indent="0" algn="ctr" fontAlgn="auto"/>
            <a:r>
              <a:rPr lang="ru-RU" sz="4000" b="1" dirty="0">
                <a:solidFill>
                  <a:srgbClr val="00359E"/>
                </a:solidFill>
                <a:latin typeface="Franklin Gothic Medium Cond" panose="020B0606030402020204" charset="0"/>
                <a:ea typeface="Arial" panose="020B0604020202020204"/>
                <a:cs typeface="Franklin Gothic Medium Cond" panose="020B0606030402020204" charset="0"/>
                <a:sym typeface="Arial" panose="020B0604020202020204"/>
              </a:rPr>
              <a:t>ЗА </a:t>
            </a:r>
          </a:p>
          <a:p>
            <a:pPr indent="0" algn="ctr" fontAlgn="auto"/>
            <a:r>
              <a:rPr lang="ru-RU" sz="4000" b="1" dirty="0">
                <a:solidFill>
                  <a:srgbClr val="00359E"/>
                </a:solidFill>
                <a:latin typeface="Franklin Gothic Medium Cond" panose="020B0606030402020204" charset="0"/>
                <a:ea typeface="Arial" panose="020B0604020202020204"/>
                <a:cs typeface="Franklin Gothic Medium Cond" panose="020B0606030402020204" charset="0"/>
                <a:sym typeface="Arial" panose="020B0604020202020204"/>
              </a:rPr>
              <a:t>ВНИМАНИЕ! </a:t>
            </a:r>
          </a:p>
        </p:txBody>
      </p:sp>
      <p:pic>
        <p:nvPicPr>
          <p:cNvPr id="1417" name="Google Shape;1417;p112" descr="F:\WORK\АГТУ\Общая\новый бренндбук\Мокапы\доп\Безырмянный-1.png"/>
          <p:cNvPicPr preferRelativeResize="0"/>
          <p:nvPr/>
        </p:nvPicPr>
        <p:blipFill rotWithShape="1">
          <a:blip r:embed="rId3"/>
          <a:srcRect/>
          <a:stretch>
            <a:fillRect/>
          </a:stretch>
        </p:blipFill>
        <p:spPr>
          <a:xfrm>
            <a:off x="6786397" y="267037"/>
            <a:ext cx="1995584" cy="175626"/>
          </a:xfrm>
          <a:prstGeom prst="rect">
            <a:avLst/>
          </a:prstGeom>
          <a:noFill/>
          <a:ln>
            <a:noFill/>
          </a:ln>
        </p:spPr>
      </p:pic>
      <p:grpSp>
        <p:nvGrpSpPr>
          <p:cNvPr id="1420" name="Google Shape;1420;p112"/>
          <p:cNvGrpSpPr/>
          <p:nvPr/>
        </p:nvGrpSpPr>
        <p:grpSpPr>
          <a:xfrm>
            <a:off x="-21802" y="2971603"/>
            <a:ext cx="9159713" cy="2190464"/>
            <a:chOff x="-23220" y="2972520"/>
            <a:chExt cx="9162540" cy="2191140"/>
          </a:xfrm>
        </p:grpSpPr>
        <p:pic>
          <p:nvPicPr>
            <p:cNvPr id="1421" name="Google Shape;1421;p112" descr="F:\WORK\АГТУ\Общая\новый бренндбук\Мокапы\доп\BB_двАГТУ.png"/>
            <p:cNvPicPr preferRelativeResize="0"/>
            <p:nvPr/>
          </p:nvPicPr>
          <p:blipFill rotWithShape="1">
            <a:blip r:embed="rId4"/>
            <a:srcRect r="50000"/>
            <a:stretch>
              <a:fillRect/>
            </a:stretch>
          </p:blipFill>
          <p:spPr>
            <a:xfrm rot="-5400000">
              <a:off x="4346640" y="375480"/>
              <a:ext cx="418320" cy="9158040"/>
            </a:xfrm>
            <a:prstGeom prst="rect">
              <a:avLst/>
            </a:prstGeom>
            <a:noFill/>
            <a:ln>
              <a:noFill/>
            </a:ln>
          </p:spPr>
        </p:pic>
        <p:grpSp>
          <p:nvGrpSpPr>
            <p:cNvPr id="1422" name="Google Shape;1422;p112"/>
            <p:cNvGrpSpPr/>
            <p:nvPr/>
          </p:nvGrpSpPr>
          <p:grpSpPr>
            <a:xfrm>
              <a:off x="6525720" y="2972520"/>
              <a:ext cx="2613600" cy="2180880"/>
              <a:chOff x="6525720" y="2972520"/>
              <a:chExt cx="2613600" cy="2180880"/>
            </a:xfrm>
          </p:grpSpPr>
          <p:pic>
            <p:nvPicPr>
              <p:cNvPr id="1423" name="Google Shape;1423;p112" descr="F:\WORK\АГТУ\Общая\новый бренндбук\Мокапы\доп\Безымяннный-1.png"/>
              <p:cNvPicPr preferRelativeResize="0"/>
              <p:nvPr/>
            </p:nvPicPr>
            <p:blipFill rotWithShape="1">
              <a:blip r:embed="rId5"/>
              <a:srcRect/>
              <a:stretch>
                <a:fillRect/>
              </a:stretch>
            </p:blipFill>
            <p:spPr>
              <a:xfrm rot="10800000">
                <a:off x="6525720" y="4297680"/>
                <a:ext cx="1716840" cy="855720"/>
              </a:xfrm>
              <a:prstGeom prst="rect">
                <a:avLst/>
              </a:prstGeom>
              <a:noFill/>
              <a:ln>
                <a:noFill/>
              </a:ln>
            </p:spPr>
          </p:pic>
          <p:pic>
            <p:nvPicPr>
              <p:cNvPr id="1424" name="Google Shape;1424;p112" descr="F:\WORK\АГТУ\Общая\новый бренндбук\Мокапы\доп\Безымяыынный-1.png"/>
              <p:cNvPicPr preferRelativeResize="0"/>
              <p:nvPr/>
            </p:nvPicPr>
            <p:blipFill rotWithShape="1">
              <a:blip r:embed="rId6"/>
              <a:srcRect/>
              <a:stretch>
                <a:fillRect/>
              </a:stretch>
            </p:blipFill>
            <p:spPr>
              <a:xfrm>
                <a:off x="7236360" y="2972520"/>
                <a:ext cx="1902960" cy="2176200"/>
              </a:xfrm>
              <a:prstGeom prst="rect">
                <a:avLst/>
              </a:prstGeom>
              <a:noFill/>
              <a:ln>
                <a:noFill/>
              </a:ln>
            </p:spPr>
          </p:pic>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1707654"/>
            <a:ext cx="7291118" cy="1361911"/>
          </a:xfrm>
          <a:prstGeom prst="rect">
            <a:avLst/>
          </a:prstGeom>
          <a:noFill/>
        </p:spPr>
        <p:txBody>
          <a:bodyPr wrap="square" lIns="68580" tIns="34290" rIns="68580" bIns="3429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ru-RU" sz="2800" b="1" dirty="0">
                <a:solidFill>
                  <a:srgbClr val="00359E"/>
                </a:solidFill>
                <a:latin typeface="Times New Roman" panose="02020603050405020304" pitchFamily="18" charset="0"/>
                <a:cs typeface="Times New Roman" panose="02020603050405020304" pitchFamily="18" charset="0"/>
              </a:rPr>
              <a:t>Назначение и виды расчётов процессов и аппаратов химической технологии и их содержание</a:t>
            </a:r>
            <a:endParaRPr lang="ru-RU" sz="2800" b="1" dirty="0">
              <a:solidFill>
                <a:srgbClr val="00359E"/>
              </a:solidFill>
              <a:latin typeface="Arial" pitchFamily="34" charset="0"/>
              <a:cs typeface="Arial" pitchFamily="34" charset="0"/>
            </a:endParaRPr>
          </a:p>
        </p:txBody>
      </p:sp>
      <p:sp>
        <p:nvSpPr>
          <p:cNvPr id="9" name="TextBox 8"/>
          <p:cNvSpPr txBox="1"/>
          <p:nvPr/>
        </p:nvSpPr>
        <p:spPr>
          <a:xfrm>
            <a:off x="467544" y="4014785"/>
            <a:ext cx="3384376" cy="523220"/>
          </a:xfrm>
          <a:prstGeom prst="rect">
            <a:avLst/>
          </a:prstGeom>
          <a:noFill/>
        </p:spPr>
        <p:txBody>
          <a:bodyPr wrap="square" rtlCol="0">
            <a:spAutoFit/>
          </a:bodyPr>
          <a:lstStyle/>
          <a:p>
            <a:pPr algn="just"/>
            <a:r>
              <a:rPr lang="ru-RU" sz="1400" u="sng" dirty="0">
                <a:solidFill>
                  <a:srgbClr val="00B0F0"/>
                </a:solidFill>
                <a:latin typeface="Times New Roman" panose="02020603050405020304" pitchFamily="18" charset="0"/>
                <a:cs typeface="Times New Roman" panose="02020603050405020304" pitchFamily="18" charset="0"/>
              </a:rPr>
              <a:t>к.т.н., доцент </a:t>
            </a:r>
          </a:p>
          <a:p>
            <a:pPr algn="just"/>
            <a:r>
              <a:rPr lang="ru-RU" sz="1400" u="sng" dirty="0">
                <a:solidFill>
                  <a:srgbClr val="00B0F0"/>
                </a:solidFill>
                <a:latin typeface="Times New Roman" panose="02020603050405020304" pitchFamily="18" charset="0"/>
                <a:cs typeface="Times New Roman" panose="02020603050405020304" pitchFamily="18" charset="0"/>
              </a:rPr>
              <a:t>Козырев Олег Николаевич</a:t>
            </a:r>
          </a:p>
        </p:txBody>
      </p:sp>
      <p:pic>
        <p:nvPicPr>
          <p:cNvPr id="19"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F:\WORK\АГТУ\Общая\новый бренндбук\Мокапы\доп\ыыыы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295" y="510381"/>
            <a:ext cx="3275625" cy="54466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WORK\АГТУ\Общая\новый бренндбук\Мокапы\доп\Безымяннффффф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8224" y="366366"/>
            <a:ext cx="1791700" cy="870136"/>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F:\WORK\АГТУ\Общая\новый бренндбук\Мокапы\доп\Roll Up 202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6097" y="1519649"/>
            <a:ext cx="3712450" cy="3644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220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5" descr="F:\WORK\АГТУ\Общая\новый бренндбук\Мокапы\доп\Безырмянный-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128472"/>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76" name="Группа 75"/>
          <p:cNvGrpSpPr>
            <a:grpSpLocks noGrp="1" noUngrp="1" noRot="1" noMove="1" noResize="1"/>
          </p:cNvGrpSpPr>
          <p:nvPr/>
        </p:nvGrpSpPr>
        <p:grpSpPr>
          <a:xfrm>
            <a:off x="-18589" y="2972872"/>
            <a:ext cx="9162589" cy="2191165"/>
            <a:chOff x="-18589" y="2972872"/>
            <a:chExt cx="9162589" cy="2191165"/>
          </a:xfrm>
        </p:grpSpPr>
        <p:pic>
          <p:nvPicPr>
            <p:cNvPr id="3" name="Picture 3" descr="F:\WORK\АГТУ\Общая\новый бренндбук\Мокапы\доп\BB_двАГТУ.png"/>
            <p:cNvPicPr>
              <a:picLocks noGrp="1" noRot="1" noChangeAspect="1" noMove="1" noResize="1" noEditPoints="1" noAdjustHandles="1" noChangeArrowheads="1" noChangeShapeType="1" noCrop="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73" name="Группа 72"/>
            <p:cNvGrpSpPr>
              <a:grpSpLocks noGrp="1" noUngrp="1" noRot="1" noMove="1" noResize="1"/>
            </p:cNvGrpSpPr>
            <p:nvPr/>
          </p:nvGrpSpPr>
          <p:grpSpPr>
            <a:xfrm>
              <a:off x="6521327" y="2972872"/>
              <a:ext cx="2622672" cy="2180762"/>
              <a:chOff x="6521327" y="2972872"/>
              <a:chExt cx="2622672" cy="2180762"/>
            </a:xfrm>
          </p:grpSpPr>
          <p:pic>
            <p:nvPicPr>
              <p:cNvPr id="3075" name="Picture 3" descr="F:\WORK\АГТУ\Общая\новый бренндбук\Мокапы\доп\Безымяннный-1.png"/>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6" descr="F:\WORK\АГТУ\Общая\новый бренндбук\Мокапы\доп\Безымяыынный-1.png"/>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4" name="TextBox 3">
            <a:extLst>
              <a:ext uri="{FF2B5EF4-FFF2-40B4-BE49-F238E27FC236}">
                <a16:creationId xmlns:a16="http://schemas.microsoft.com/office/drawing/2014/main" id="{735085F4-547B-2580-30DB-9F05486C09B0}"/>
              </a:ext>
            </a:extLst>
          </p:cNvPr>
          <p:cNvSpPr txBox="1"/>
          <p:nvPr/>
        </p:nvSpPr>
        <p:spPr>
          <a:xfrm>
            <a:off x="194762" y="385904"/>
            <a:ext cx="8610530" cy="738664"/>
          </a:xfrm>
          <a:prstGeom prst="rect">
            <a:avLst/>
          </a:prstGeom>
          <a:noFill/>
        </p:spPr>
        <p:txBody>
          <a:bodyPr wrap="square">
            <a:spAutoFit/>
          </a:bodyPr>
          <a:lstStyle/>
          <a:p>
            <a:pPr indent="457200" algn="just"/>
            <a:r>
              <a:rPr lang="ru-RU" sz="1400" dirty="0">
                <a:latin typeface="Times New Roman" panose="02020603050405020304" pitchFamily="18" charset="0"/>
                <a:cs typeface="Times New Roman" panose="02020603050405020304" pitchFamily="18" charset="0"/>
              </a:rPr>
              <a:t>Расчет аппарата выполняется с целью обоснования его размеров, выбора оптимального режима работы, определения расходов (топливо, водяной пар, вода, электроэнергия, реагенты, катализаторы и пр.), выбора конструкции аппарата в целом и его отдельных узлов, а также их материального оформления.</a:t>
            </a:r>
          </a:p>
        </p:txBody>
      </p:sp>
      <p:sp>
        <p:nvSpPr>
          <p:cNvPr id="11" name="TextBox 10">
            <a:extLst>
              <a:ext uri="{FF2B5EF4-FFF2-40B4-BE49-F238E27FC236}">
                <a16:creationId xmlns:a16="http://schemas.microsoft.com/office/drawing/2014/main" id="{26576EBA-9A1F-B158-9688-D387BCE85997}"/>
              </a:ext>
            </a:extLst>
          </p:cNvPr>
          <p:cNvSpPr txBox="1"/>
          <p:nvPr/>
        </p:nvSpPr>
        <p:spPr>
          <a:xfrm>
            <a:off x="207244" y="1083754"/>
            <a:ext cx="8598048" cy="738664"/>
          </a:xfrm>
          <a:prstGeom prst="rect">
            <a:avLst/>
          </a:prstGeom>
          <a:noFill/>
        </p:spPr>
        <p:txBody>
          <a:bodyPr wrap="square">
            <a:spAutoFit/>
          </a:bodyPr>
          <a:lstStyle/>
          <a:p>
            <a:pPr algn="just"/>
            <a:r>
              <a:rPr lang="ru-RU" sz="1400" b="1" dirty="0">
                <a:solidFill>
                  <a:srgbClr val="000000"/>
                </a:solidFill>
                <a:latin typeface="Times New Roman" panose="02020603050405020304" pitchFamily="18" charset="0"/>
                <a:cs typeface="Times New Roman" panose="02020603050405020304" pitchFamily="18" charset="0"/>
              </a:rPr>
              <a:t>Технологический расчет. </a:t>
            </a:r>
            <a:r>
              <a:rPr lang="ru-RU" sz="1400" dirty="0">
                <a:solidFill>
                  <a:srgbClr val="000000"/>
                </a:solidFill>
                <a:latin typeface="Times New Roman" panose="02020603050405020304" pitchFamily="18" charset="0"/>
                <a:cs typeface="Times New Roman" panose="02020603050405020304" pitchFamily="18" charset="0"/>
              </a:rPr>
              <a:t>При его проведении обосновываются рабочие параметры процесса (давление, температура, концентрации, скорости потоков, время контакта и т.п.), определяются материальные и энергетические потоки и уточняются расходные нормы. </a:t>
            </a:r>
          </a:p>
        </p:txBody>
      </p:sp>
      <p:sp>
        <p:nvSpPr>
          <p:cNvPr id="12" name="Прямоугольник 11">
            <a:extLst>
              <a:ext uri="{FF2B5EF4-FFF2-40B4-BE49-F238E27FC236}">
                <a16:creationId xmlns:a16="http://schemas.microsoft.com/office/drawing/2014/main" id="{D917B30F-60EB-C8A8-8922-1E1705984F35}"/>
              </a:ext>
            </a:extLst>
          </p:cNvPr>
          <p:cNvSpPr/>
          <p:nvPr/>
        </p:nvSpPr>
        <p:spPr>
          <a:xfrm>
            <a:off x="215068" y="1703898"/>
            <a:ext cx="8590224" cy="954107"/>
          </a:xfrm>
          <a:prstGeom prst="rect">
            <a:avLst/>
          </a:prstGeom>
        </p:spPr>
        <p:txBody>
          <a:bodyPr wrap="square">
            <a:spAutoFit/>
          </a:bodyPr>
          <a:lstStyle/>
          <a:p>
            <a:pPr algn="just"/>
            <a:r>
              <a:rPr lang="ru-RU" sz="1400" b="1" dirty="0">
                <a:solidFill>
                  <a:srgbClr val="000000"/>
                </a:solidFill>
                <a:latin typeface="Times New Roman" panose="02020603050405020304" pitchFamily="18" charset="0"/>
                <a:cs typeface="Times New Roman" panose="02020603050405020304" pitchFamily="18" charset="0"/>
              </a:rPr>
              <a:t>Гидравлический расчет. </a:t>
            </a:r>
            <a:r>
              <a:rPr lang="ru-RU" sz="1400" dirty="0">
                <a:solidFill>
                  <a:srgbClr val="000000"/>
                </a:solidFill>
                <a:latin typeface="Times New Roman" panose="02020603050405020304" pitchFamily="18" charset="0"/>
                <a:cs typeface="Times New Roman" panose="02020603050405020304" pitchFamily="18" charset="0"/>
              </a:rPr>
              <a:t>При его проведении определяются размеры</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рабочих сечений аппарата и перепады давления, обеспечивающие работу</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при полученных в технологическом расчете материальных и энергетических потоках рабочих сред.</a:t>
            </a:r>
            <a:r>
              <a:rPr lang="en-US" sz="1400" dirty="0">
                <a:solidFill>
                  <a:srgbClr val="000000"/>
                </a:solidFill>
                <a:latin typeface="Times New Roman" panose="02020603050405020304" pitchFamily="18" charset="0"/>
                <a:cs typeface="Times New Roman" panose="02020603050405020304" pitchFamily="18" charset="0"/>
              </a:rPr>
              <a:t> </a:t>
            </a:r>
          </a:p>
          <a:p>
            <a:pPr algn="just"/>
            <a:endParaRPr lang="ru-RU" sz="1400" dirty="0"/>
          </a:p>
        </p:txBody>
      </p:sp>
      <p:sp>
        <p:nvSpPr>
          <p:cNvPr id="14" name="TextBox 13">
            <a:extLst>
              <a:ext uri="{FF2B5EF4-FFF2-40B4-BE49-F238E27FC236}">
                <a16:creationId xmlns:a16="http://schemas.microsoft.com/office/drawing/2014/main" id="{AECBEA41-A626-4781-E1B0-1513795709F1}"/>
              </a:ext>
            </a:extLst>
          </p:cNvPr>
          <p:cNvSpPr txBox="1"/>
          <p:nvPr/>
        </p:nvSpPr>
        <p:spPr>
          <a:xfrm>
            <a:off x="215067" y="2366966"/>
            <a:ext cx="8590224" cy="738664"/>
          </a:xfrm>
          <a:prstGeom prst="rect">
            <a:avLst/>
          </a:prstGeom>
          <a:noFill/>
        </p:spPr>
        <p:txBody>
          <a:bodyPr wrap="square">
            <a:spAutoFit/>
          </a:bodyPr>
          <a:lstStyle/>
          <a:p>
            <a:pPr algn="just"/>
            <a:r>
              <a:rPr lang="ru-RU" sz="1400" b="1" dirty="0">
                <a:solidFill>
                  <a:srgbClr val="000000"/>
                </a:solidFill>
                <a:latin typeface="Times New Roman" panose="02020603050405020304" pitchFamily="18" charset="0"/>
                <a:cs typeface="Times New Roman" panose="02020603050405020304" pitchFamily="18" charset="0"/>
              </a:rPr>
              <a:t>Механический расчет. </a:t>
            </a:r>
            <a:r>
              <a:rPr lang="ru-RU" sz="1400" dirty="0">
                <a:solidFill>
                  <a:srgbClr val="000000"/>
                </a:solidFill>
                <a:latin typeface="Times New Roman" panose="02020603050405020304" pitchFamily="18" charset="0"/>
                <a:cs typeface="Times New Roman" panose="02020603050405020304" pitchFamily="18" charset="0"/>
              </a:rPr>
              <a:t>При его проведении обосновываются выбор</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материалов, конструкции элементов аппарата, толщины стенок и т.п.,</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обеспечивающие безопасную, надежную и длительную эксплуатацию аппарата.</a:t>
            </a:r>
            <a:endParaRPr lang="ru-RU" sz="1400" dirty="0">
              <a:latin typeface="Times New Roman" panose="02020603050405020304" pitchFamily="18" charset="0"/>
              <a:cs typeface="Times New Roman" panose="02020603050405020304" pitchFamily="18" charset="0"/>
            </a:endParaRPr>
          </a:p>
        </p:txBody>
      </p:sp>
      <p:sp>
        <p:nvSpPr>
          <p:cNvPr id="15" name="Прямоугольник 14">
            <a:extLst>
              <a:ext uri="{FF2B5EF4-FFF2-40B4-BE49-F238E27FC236}">
                <a16:creationId xmlns:a16="http://schemas.microsoft.com/office/drawing/2014/main" id="{F2F58FBC-5493-6D16-7FA3-6CEF04D40C5E}"/>
              </a:ext>
            </a:extLst>
          </p:cNvPr>
          <p:cNvSpPr/>
          <p:nvPr/>
        </p:nvSpPr>
        <p:spPr>
          <a:xfrm>
            <a:off x="194762" y="3105630"/>
            <a:ext cx="8352001" cy="1600438"/>
          </a:xfrm>
          <a:prstGeom prst="rect">
            <a:avLst/>
          </a:prstGeom>
        </p:spPr>
        <p:txBody>
          <a:bodyPr wrap="square">
            <a:spAutoFit/>
          </a:bodyPr>
          <a:lstStyle/>
          <a:p>
            <a:pPr indent="457200" algn="just"/>
            <a:r>
              <a:rPr lang="ru-RU" sz="1400" dirty="0">
                <a:solidFill>
                  <a:srgbClr val="000000"/>
                </a:solidFill>
                <a:latin typeface="Times New Roman" panose="02020603050405020304" pitchFamily="18" charset="0"/>
                <a:cs typeface="Times New Roman" panose="02020603050405020304" pitchFamily="18" charset="0"/>
              </a:rPr>
              <a:t>Расчет процесса и аппарата, как правило, </a:t>
            </a:r>
            <a:r>
              <a:rPr lang="ru-RU" sz="1400" b="1" dirty="0">
                <a:solidFill>
                  <a:srgbClr val="000000"/>
                </a:solidFill>
                <a:latin typeface="Times New Roman" panose="02020603050405020304" pitchFamily="18" charset="0"/>
                <a:cs typeface="Times New Roman" panose="02020603050405020304" pitchFamily="18" charset="0"/>
              </a:rPr>
              <a:t>характеризуется</a:t>
            </a:r>
            <a:r>
              <a:rPr lang="ru-RU" sz="1400" dirty="0">
                <a:solidFill>
                  <a:srgbClr val="000000"/>
                </a:solidFill>
                <a:latin typeface="Times New Roman" panose="02020603050405020304" pitchFamily="18" charset="0"/>
                <a:cs typeface="Times New Roman" panose="02020603050405020304" pitchFamily="18" charset="0"/>
              </a:rPr>
              <a:t> различными вариантами рабочих параметров, потоков, конструктивного оформления и т.д. В результате сопоставления нескольких </a:t>
            </a:r>
            <a:br>
              <a:rPr lang="ru-RU" sz="1400" dirty="0">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вариантов может быть выбран </a:t>
            </a:r>
            <a:r>
              <a:rPr lang="ru-RU" sz="1400" b="1" dirty="0">
                <a:solidFill>
                  <a:srgbClr val="000000"/>
                </a:solidFill>
                <a:latin typeface="Times New Roman" panose="02020603050405020304" pitchFamily="18" charset="0"/>
                <a:cs typeface="Times New Roman" panose="02020603050405020304" pitchFamily="18" charset="0"/>
              </a:rPr>
              <a:t>оптимальный</a:t>
            </a:r>
            <a:r>
              <a:rPr lang="ru-RU" sz="1400" dirty="0">
                <a:solidFill>
                  <a:srgbClr val="000000"/>
                </a:solidFill>
                <a:latin typeface="Times New Roman" panose="02020603050405020304" pitchFamily="18" charset="0"/>
                <a:cs typeface="Times New Roman" panose="02020603050405020304" pitchFamily="18" charset="0"/>
              </a:rPr>
              <a:t>, в котором используется какой-либо </a:t>
            </a:r>
            <a:r>
              <a:rPr lang="ru-RU" sz="1400" b="1" dirty="0">
                <a:solidFill>
                  <a:srgbClr val="000000"/>
                </a:solidFill>
                <a:latin typeface="Times New Roman" panose="02020603050405020304" pitchFamily="18" charset="0"/>
                <a:cs typeface="Times New Roman" panose="02020603050405020304" pitchFamily="18" charset="0"/>
              </a:rPr>
              <a:t>критерий</a:t>
            </a:r>
            <a:r>
              <a:rPr lang="ru-RU" sz="1400" dirty="0">
                <a:solidFill>
                  <a:srgbClr val="000000"/>
                </a:solidFill>
                <a:latin typeface="Times New Roman" panose="02020603050405020304" pitchFamily="18" charset="0"/>
                <a:cs typeface="Times New Roman" panose="02020603050405020304" pitchFamily="18" charset="0"/>
              </a:rPr>
              <a:t> (минимальные удельные капитальные вложения, минимальные энергетические затраты, максимальный выход товарной продукции, минимальная удельная металлоемкость и т.п.). Выбор критерия оптимальности диктуется </a:t>
            </a:r>
            <a:r>
              <a:rPr lang="ru-RU" sz="1400" b="1" dirty="0">
                <a:solidFill>
                  <a:srgbClr val="000000"/>
                </a:solidFill>
                <a:latin typeface="Times New Roman" panose="02020603050405020304" pitchFamily="18" charset="0"/>
                <a:cs typeface="Times New Roman" panose="02020603050405020304" pitchFamily="18" charset="0"/>
              </a:rPr>
              <a:t>спецификой</a:t>
            </a:r>
            <a:r>
              <a:rPr lang="ru-RU" sz="1400" dirty="0">
                <a:solidFill>
                  <a:srgbClr val="000000"/>
                </a:solidFill>
                <a:latin typeface="Times New Roman" panose="02020603050405020304" pitchFamily="18" charset="0"/>
                <a:cs typeface="Times New Roman" panose="02020603050405020304" pitchFamily="18" charset="0"/>
              </a:rPr>
              <a:t> процесса, стоимостью его отдельных составляющих, наличием нужных материалов, хладагентов, теплоносителей и т.п.</a:t>
            </a:r>
            <a:r>
              <a:rPr lang="ru-RU" sz="1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88077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18589" y="2972872"/>
            <a:ext cx="9162589" cy="2191165"/>
            <a:chOff x="-18589" y="2972872"/>
            <a:chExt cx="9162589" cy="2191165"/>
          </a:xfrm>
        </p:grpSpPr>
        <p:pic>
          <p:nvPicPr>
            <p:cNvPr id="3"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p:cNvGrpSpPr/>
            <p:nvPr/>
          </p:nvGrpSpPr>
          <p:grpSpPr>
            <a:xfrm>
              <a:off x="6521327" y="2972872"/>
              <a:ext cx="2622672" cy="2180762"/>
              <a:chOff x="6521327" y="2972872"/>
              <a:chExt cx="2622672" cy="2180762"/>
            </a:xfrm>
          </p:grpSpPr>
          <p:pic>
            <p:nvPicPr>
              <p:cNvPr id="5"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8"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4248" y="163573"/>
            <a:ext cx="2001044" cy="180181"/>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a:extLst>
              <a:ext uri="{FF2B5EF4-FFF2-40B4-BE49-F238E27FC236}">
                <a16:creationId xmlns:a16="http://schemas.microsoft.com/office/drawing/2014/main" id="{FDDE1E2C-F049-BCCC-9358-CB7BA0856A13}"/>
              </a:ext>
            </a:extLst>
          </p:cNvPr>
          <p:cNvSpPr/>
          <p:nvPr/>
        </p:nvSpPr>
        <p:spPr>
          <a:xfrm>
            <a:off x="107504" y="484944"/>
            <a:ext cx="8697788" cy="738664"/>
          </a:xfrm>
          <a:prstGeom prst="rect">
            <a:avLst/>
          </a:prstGeom>
        </p:spPr>
        <p:txBody>
          <a:bodyPr wrap="square">
            <a:spAutoFit/>
          </a:bodyPr>
          <a:lstStyle/>
          <a:p>
            <a:pPr indent="457200" algn="just"/>
            <a:r>
              <a:rPr lang="ru-RU" sz="1400" dirty="0">
                <a:solidFill>
                  <a:srgbClr val="000000"/>
                </a:solidFill>
                <a:latin typeface="Times New Roman" panose="02020603050405020304" pitchFamily="18" charset="0"/>
                <a:cs typeface="Times New Roman" panose="02020603050405020304" pitchFamily="18" charset="0"/>
              </a:rPr>
              <a:t>Расчет процессов и аппаратов является одним из основных факторов,</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обеспечивающих выбор экономически целесообразных и технически оправданных условий работы оборудования.</a:t>
            </a:r>
            <a:r>
              <a:rPr lang="ru-RU" sz="1400" dirty="0">
                <a:latin typeface="Times New Roman" panose="02020603050405020304" pitchFamily="18" charset="0"/>
                <a:cs typeface="Times New Roman" panose="02020603050405020304" pitchFamily="18" charset="0"/>
              </a:rPr>
              <a:t> </a:t>
            </a:r>
          </a:p>
        </p:txBody>
      </p:sp>
      <p:sp>
        <p:nvSpPr>
          <p:cNvPr id="9" name="Прямоугольник 8">
            <a:extLst>
              <a:ext uri="{FF2B5EF4-FFF2-40B4-BE49-F238E27FC236}">
                <a16:creationId xmlns:a16="http://schemas.microsoft.com/office/drawing/2014/main" id="{238C80C1-8A0E-52DF-74CB-A55594D4360B}"/>
              </a:ext>
            </a:extLst>
          </p:cNvPr>
          <p:cNvSpPr/>
          <p:nvPr/>
        </p:nvSpPr>
        <p:spPr>
          <a:xfrm>
            <a:off x="107503" y="1107008"/>
            <a:ext cx="8697788" cy="738664"/>
          </a:xfrm>
          <a:prstGeom prst="rect">
            <a:avLst/>
          </a:prstGeom>
        </p:spPr>
        <p:txBody>
          <a:bodyPr wrap="square">
            <a:spAutoFit/>
          </a:bodyPr>
          <a:lstStyle/>
          <a:p>
            <a:pPr indent="457200" algn="just"/>
            <a:r>
              <a:rPr lang="ru-RU" sz="1400" dirty="0">
                <a:solidFill>
                  <a:srgbClr val="000000"/>
                </a:solidFill>
                <a:latin typeface="Times New Roman" panose="02020603050405020304" pitchFamily="18" charset="0"/>
                <a:cs typeface="Times New Roman" panose="02020603050405020304" pitchFamily="18" charset="0"/>
              </a:rPr>
              <a:t>При использовании стандартизованной аппаратуры проводится </a:t>
            </a:r>
            <a:r>
              <a:rPr lang="ru-RU" sz="1400" b="1" dirty="0">
                <a:solidFill>
                  <a:srgbClr val="000000"/>
                </a:solidFill>
                <a:latin typeface="Times New Roman" panose="02020603050405020304" pitchFamily="18" charset="0"/>
                <a:cs typeface="Times New Roman" panose="02020603050405020304" pitchFamily="18" charset="0"/>
              </a:rPr>
              <a:t>проверочный расчет</a:t>
            </a:r>
            <a:r>
              <a:rPr lang="ru-RU" sz="1400" dirty="0">
                <a:solidFill>
                  <a:srgbClr val="000000"/>
                </a:solidFill>
                <a:latin typeface="Times New Roman" panose="02020603050405020304" pitchFamily="18" charset="0"/>
                <a:cs typeface="Times New Roman" panose="02020603050405020304" pitchFamily="18" charset="0"/>
              </a:rPr>
              <a:t>, задачей которого является обоснование производительности аппарата и режима его работы на основе имеющихся размеров, а также выявление возможности использования данного стандартного аппарата при заданных рабочих условиях.</a:t>
            </a:r>
            <a:r>
              <a:rPr lang="ru-RU" sz="1400" dirty="0">
                <a:latin typeface="Times New Roman" panose="02020603050405020304" pitchFamily="18" charset="0"/>
                <a:cs typeface="Times New Roman" panose="02020603050405020304" pitchFamily="18" charset="0"/>
              </a:rPr>
              <a:t> </a:t>
            </a:r>
          </a:p>
        </p:txBody>
      </p:sp>
      <p:sp>
        <p:nvSpPr>
          <p:cNvPr id="10" name="Прямоугольник 9">
            <a:extLst>
              <a:ext uri="{FF2B5EF4-FFF2-40B4-BE49-F238E27FC236}">
                <a16:creationId xmlns:a16="http://schemas.microsoft.com/office/drawing/2014/main" id="{48DBACBA-8F1E-07F4-E998-4B0B7A504A8E}"/>
              </a:ext>
            </a:extLst>
          </p:cNvPr>
          <p:cNvSpPr/>
          <p:nvPr/>
        </p:nvSpPr>
        <p:spPr>
          <a:xfrm>
            <a:off x="107502" y="1765456"/>
            <a:ext cx="8285759" cy="2893100"/>
          </a:xfrm>
          <a:prstGeom prst="rect">
            <a:avLst/>
          </a:prstGeom>
        </p:spPr>
        <p:txBody>
          <a:bodyPr wrap="square">
            <a:spAutoFit/>
          </a:bodyPr>
          <a:lstStyle/>
          <a:p>
            <a:pPr indent="457200"/>
            <a:r>
              <a:rPr lang="ru-RU" sz="1400" b="1" u="sng" dirty="0">
                <a:solidFill>
                  <a:srgbClr val="000000"/>
                </a:solidFill>
                <a:latin typeface="Times New Roman" panose="02020603050405020304" pitchFamily="18" charset="0"/>
                <a:cs typeface="Times New Roman" panose="02020603050405020304" pitchFamily="18" charset="0"/>
              </a:rPr>
              <a:t>Приняты три стадии проектирования</a:t>
            </a:r>
            <a:r>
              <a:rPr lang="ru-RU" sz="1400" dirty="0">
                <a:solidFill>
                  <a:srgbClr val="000000"/>
                </a:solidFill>
                <a:latin typeface="Times New Roman" panose="02020603050405020304" pitchFamily="18" charset="0"/>
                <a:cs typeface="Times New Roman" panose="02020603050405020304" pitchFamily="18" charset="0"/>
              </a:rPr>
              <a:t>:</a:t>
            </a:r>
            <a:br>
              <a:rPr lang="ru-RU" sz="1400" dirty="0">
                <a:solidFill>
                  <a:srgbClr val="000000"/>
                </a:solidFill>
                <a:latin typeface="Times New Roman" panose="02020603050405020304" pitchFamily="18" charset="0"/>
                <a:cs typeface="Times New Roman" panose="02020603050405020304" pitchFamily="18" charset="0"/>
              </a:rPr>
            </a:br>
            <a:r>
              <a:rPr lang="ru-RU" sz="1400" b="1" dirty="0">
                <a:solidFill>
                  <a:srgbClr val="000000"/>
                </a:solidFill>
                <a:latin typeface="Times New Roman" panose="02020603050405020304" pitchFamily="18" charset="0"/>
                <a:cs typeface="Times New Roman" panose="02020603050405020304" pitchFamily="18" charset="0"/>
              </a:rPr>
              <a:t>проектное задание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решаются основные принципиальные вопросы, определяются выбор технологической схемы процесса, набор основного оборудования. Расчеты выполняются по укрупненным показателям, позволяющим выбрать тип оборудования, его габариты, массу, энергетические и материальные затраты. Более подробные расчеты на этой стадии проектирования выполняются для оборудования нового типа. </a:t>
            </a:r>
            <a:br>
              <a:rPr lang="ru-RU" sz="1400" dirty="0">
                <a:latin typeface="Times New Roman" panose="02020603050405020304" pitchFamily="18" charset="0"/>
                <a:cs typeface="Times New Roman" panose="02020603050405020304" pitchFamily="18" charset="0"/>
              </a:rPr>
            </a:br>
            <a:r>
              <a:rPr lang="ru-RU" sz="1400" b="1" dirty="0">
                <a:solidFill>
                  <a:srgbClr val="000000"/>
                </a:solidFill>
                <a:latin typeface="Times New Roman" panose="02020603050405020304" pitchFamily="18" charset="0"/>
                <a:cs typeface="Times New Roman" panose="02020603050405020304" pitchFamily="18" charset="0"/>
              </a:rPr>
              <a:t>технический проект</a:t>
            </a:r>
            <a:r>
              <a:rPr lang="ru-RU" sz="1400" dirty="0">
                <a:solidFill>
                  <a:srgbClr val="000000"/>
                </a:solidFill>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расчеты выполняются достаточно подробно, так чтобы на их основе можно было выполнить рабочие чертежи. </a:t>
            </a:r>
            <a:br>
              <a:rPr lang="ru-RU" sz="1400" dirty="0">
                <a:latin typeface="Times New Roman" panose="02020603050405020304" pitchFamily="18" charset="0"/>
                <a:cs typeface="Times New Roman" panose="02020603050405020304" pitchFamily="18" charset="0"/>
              </a:rPr>
            </a:br>
            <a:r>
              <a:rPr lang="ru-RU" sz="1400" b="1" dirty="0">
                <a:solidFill>
                  <a:srgbClr val="000000"/>
                </a:solidFill>
                <a:latin typeface="Times New Roman" panose="02020603050405020304" pitchFamily="18" charset="0"/>
                <a:cs typeface="Times New Roman" panose="02020603050405020304" pitchFamily="18" charset="0"/>
              </a:rPr>
              <a:t>рабочие чертежи: </a:t>
            </a:r>
            <a:r>
              <a:rPr lang="ru-RU" sz="1400" b="1"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разрабатывают подробную техническую документацию (чертежи, расчеты, макеты и т.п.), которая дает возможность изготовить необходимую технологическую оснастку, детали, узлы и аппарат в целом; эта документация позволяет осуществить конкретное материальное исполнение инженерных решений. Возможны коррективы технической документации, ранее принятой в техническом проекте. </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8528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F6E3B-64A6-D0E9-D13F-4CE5637F2326}"/>
            </a:ext>
          </a:extLst>
        </p:cNvPr>
        <p:cNvGrpSpPr/>
        <p:nvPr/>
      </p:nvGrpSpPr>
      <p:grpSpPr>
        <a:xfrm>
          <a:off x="0" y="0"/>
          <a:ext cx="0" cy="0"/>
          <a:chOff x="0" y="0"/>
          <a:chExt cx="0" cy="0"/>
        </a:xfrm>
      </p:grpSpPr>
      <p:grpSp>
        <p:nvGrpSpPr>
          <p:cNvPr id="2" name="Группа 1">
            <a:extLst>
              <a:ext uri="{FF2B5EF4-FFF2-40B4-BE49-F238E27FC236}">
                <a16:creationId xmlns:a16="http://schemas.microsoft.com/office/drawing/2014/main" id="{E7F7A5CB-E52A-9534-559F-B7074DEEFC60}"/>
              </a:ext>
            </a:extLst>
          </p:cNvPr>
          <p:cNvGrpSpPr/>
          <p:nvPr/>
        </p:nvGrpSpPr>
        <p:grpSpPr>
          <a:xfrm>
            <a:off x="-18589" y="2972872"/>
            <a:ext cx="9162589" cy="2191165"/>
            <a:chOff x="-18589" y="2972872"/>
            <a:chExt cx="9162589" cy="2191165"/>
          </a:xfrm>
        </p:grpSpPr>
        <p:pic>
          <p:nvPicPr>
            <p:cNvPr id="3" name="Picture 3" descr="F:\WORK\АГТУ\Общая\новый бренндбук\Мокапы\доп\BB_двАГТУ.png">
              <a:extLst>
                <a:ext uri="{FF2B5EF4-FFF2-40B4-BE49-F238E27FC236}">
                  <a16:creationId xmlns:a16="http://schemas.microsoft.com/office/drawing/2014/main" id="{3FC25DFA-36FE-E1A7-0B26-E50DA5C1345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E390D624-7B6A-67F8-DED4-FEB1256CF080}"/>
                </a:ext>
              </a:extLst>
            </p:cNvPr>
            <p:cNvGrpSpPr/>
            <p:nvPr/>
          </p:nvGrpSpPr>
          <p:grpSpPr>
            <a:xfrm>
              <a:off x="6521327" y="2972872"/>
              <a:ext cx="2622672" cy="2180762"/>
              <a:chOff x="6521327" y="2972872"/>
              <a:chExt cx="2622672" cy="2180762"/>
            </a:xfrm>
          </p:grpSpPr>
          <p:pic>
            <p:nvPicPr>
              <p:cNvPr id="5" name="Picture 3" descr="F:\WORK\АГТУ\Общая\новый бренндбук\Мокапы\доп\Безымяннный-1.png">
                <a:extLst>
                  <a:ext uri="{FF2B5EF4-FFF2-40B4-BE49-F238E27FC236}">
                    <a16:creationId xmlns:a16="http://schemas.microsoft.com/office/drawing/2014/main" id="{B1F42095-6F9B-8EDE-8925-7546328DB7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F:\WORK\АГТУ\Общая\новый бренндбук\Мокапы\доп\Безымяыынный-1.png">
                <a:extLst>
                  <a:ext uri="{FF2B5EF4-FFF2-40B4-BE49-F238E27FC236}">
                    <a16:creationId xmlns:a16="http://schemas.microsoft.com/office/drawing/2014/main" id="{181120E1-48BE-4755-4346-85867C14E62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8" name="Picture 5" descr="F:\WORK\АГТУ\Общая\новый бренндбук\Мокапы\доп\Безырмянный-1.png">
            <a:extLst>
              <a:ext uri="{FF2B5EF4-FFF2-40B4-BE49-F238E27FC236}">
                <a16:creationId xmlns:a16="http://schemas.microsoft.com/office/drawing/2014/main" id="{35BF0EF6-BDC2-FBF5-2D14-A798225C8F7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4248" y="154546"/>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F:\WORK\АГТУ\Общая\новый бренндбук\Мокапы\доп\Без имени-2.png">
            <a:extLst>
              <a:ext uri="{FF2B5EF4-FFF2-40B4-BE49-F238E27FC236}">
                <a16:creationId xmlns:a16="http://schemas.microsoft.com/office/drawing/2014/main" id="{2799DF36-921C-D7DC-FAA6-AC75569D512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589" y="-261086"/>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a:extLst>
              <a:ext uri="{FF2B5EF4-FFF2-40B4-BE49-F238E27FC236}">
                <a16:creationId xmlns:a16="http://schemas.microsoft.com/office/drawing/2014/main" id="{A323F37B-4A4D-49B7-DB86-8B0E53596FFC}"/>
              </a:ext>
            </a:extLst>
          </p:cNvPr>
          <p:cNvSpPr/>
          <p:nvPr/>
        </p:nvSpPr>
        <p:spPr>
          <a:xfrm>
            <a:off x="165447" y="919247"/>
            <a:ext cx="8813106" cy="2385268"/>
          </a:xfrm>
          <a:prstGeom prst="rect">
            <a:avLst/>
          </a:prstGeom>
        </p:spPr>
        <p:txBody>
          <a:bodyPr wrap="square">
            <a:spAutoFit/>
          </a:bodyPr>
          <a:lstStyle/>
          <a:p>
            <a:pPr indent="457200"/>
            <a:r>
              <a:rPr lang="ru-RU" sz="1400" dirty="0">
                <a:solidFill>
                  <a:srgbClr val="000000"/>
                </a:solidFill>
                <a:latin typeface="Times-Roman"/>
              </a:rPr>
              <a:t>Для расчета аппаратов задают производительность по сырью, полуфабрикатам или целевым продуктам, возможную продолжительность работы для аппарата непрерывного действия, продолжительность цикла работы и отдельных стадий для аппаратов периодического действия, выходы и качество получаемых продуктов или показатели, позволяющие определить их расчетом. В отдельных случаях задают рабочие параметры процесса (температуру, давление, время контакта и т.п.), проверяя их приемлемость при последующих расчетах.</a:t>
            </a:r>
          </a:p>
          <a:p>
            <a:pPr indent="457200">
              <a:spcBef>
                <a:spcPts val="600"/>
              </a:spcBef>
            </a:pPr>
            <a:r>
              <a:rPr lang="ru-RU" sz="1400" dirty="0">
                <a:solidFill>
                  <a:srgbClr val="000000"/>
                </a:solidFill>
                <a:latin typeface="Times-Roman"/>
              </a:rPr>
              <a:t>В </a:t>
            </a:r>
            <a:r>
              <a:rPr lang="ru-RU" sz="1400" b="1" dirty="0">
                <a:solidFill>
                  <a:srgbClr val="000000"/>
                </a:solidFill>
                <a:latin typeface="Times-Roman"/>
              </a:rPr>
              <a:t>задании</a:t>
            </a:r>
            <a:r>
              <a:rPr lang="ru-RU" sz="1400" dirty="0">
                <a:solidFill>
                  <a:srgbClr val="000000"/>
                </a:solidFill>
                <a:latin typeface="Times-Roman"/>
              </a:rPr>
              <a:t> должны быть указаны как нормальные условия работы аппарата, так и возможные отклонения от них (максимальные и минимальные), особые условия и требования к ведению процесса, сведения о коррозионных и токсических свойствах перерабатываемых продуктов. При расчетах стандартизованных аппаратов обычно используют типовые методики.</a:t>
            </a:r>
            <a:r>
              <a:rPr lang="ru-RU" sz="1400" dirty="0"/>
              <a:t> </a:t>
            </a:r>
            <a:br>
              <a:rPr lang="ru-RU" dirty="0"/>
            </a:br>
            <a:endParaRPr lang="ru-RU" dirty="0"/>
          </a:p>
        </p:txBody>
      </p:sp>
      <p:sp>
        <p:nvSpPr>
          <p:cNvPr id="12" name="Прямоугольник 11">
            <a:extLst>
              <a:ext uri="{FF2B5EF4-FFF2-40B4-BE49-F238E27FC236}">
                <a16:creationId xmlns:a16="http://schemas.microsoft.com/office/drawing/2014/main" id="{BB442D6F-3C0B-6D3D-EB61-D1C84836D3FE}"/>
              </a:ext>
            </a:extLst>
          </p:cNvPr>
          <p:cNvSpPr/>
          <p:nvPr/>
        </p:nvSpPr>
        <p:spPr>
          <a:xfrm>
            <a:off x="208311" y="3068649"/>
            <a:ext cx="8031386" cy="954107"/>
          </a:xfrm>
          <a:prstGeom prst="rect">
            <a:avLst/>
          </a:prstGeom>
        </p:spPr>
        <p:txBody>
          <a:bodyPr wrap="square">
            <a:spAutoFit/>
          </a:bodyPr>
          <a:lstStyle/>
          <a:p>
            <a:pPr indent="457200"/>
            <a:r>
              <a:rPr lang="ru-RU" sz="1400" dirty="0">
                <a:solidFill>
                  <a:srgbClr val="000000"/>
                </a:solidFill>
                <a:latin typeface="Times New Roman" panose="02020603050405020304" pitchFamily="18" charset="0"/>
                <a:cs typeface="Times New Roman" panose="02020603050405020304" pitchFamily="18" charset="0"/>
              </a:rPr>
              <a:t>На современном этапе развития техники и технологии проектирование машин и аппаратов нефтегазопереработки без применения </a:t>
            </a:r>
            <a:r>
              <a:rPr lang="ru-RU" sz="1400" b="1" dirty="0">
                <a:solidFill>
                  <a:srgbClr val="000000"/>
                </a:solidFill>
                <a:latin typeface="Times New Roman" panose="02020603050405020304" pitchFamily="18" charset="0"/>
                <a:cs typeface="Times New Roman" panose="02020603050405020304" pitchFamily="18" charset="0"/>
              </a:rPr>
              <a:t>САПР</a:t>
            </a:r>
            <a:r>
              <a:rPr lang="ru-RU" sz="1400" dirty="0">
                <a:solidFill>
                  <a:srgbClr val="000000"/>
                </a:solidFill>
                <a:latin typeface="Times New Roman" panose="02020603050405020304" pitchFamily="18" charset="0"/>
                <a:cs typeface="Times New Roman" panose="02020603050405020304" pitchFamily="18" charset="0"/>
              </a:rPr>
              <a:t> воспринимается как </a:t>
            </a:r>
            <a:r>
              <a:rPr lang="ru-RU" sz="1400" b="1" dirty="0">
                <a:solidFill>
                  <a:srgbClr val="000000"/>
                </a:solidFill>
                <a:latin typeface="Times New Roman" panose="02020603050405020304" pitchFamily="18" charset="0"/>
                <a:cs typeface="Times New Roman" panose="02020603050405020304" pitchFamily="18" charset="0"/>
              </a:rPr>
              <a:t>архаизм</a:t>
            </a:r>
            <a:r>
              <a:rPr lang="ru-RU" sz="1400" dirty="0">
                <a:solidFill>
                  <a:srgbClr val="000000"/>
                </a:solidFill>
                <a:latin typeface="Times New Roman" panose="02020603050405020304" pitchFamily="18" charset="0"/>
                <a:cs typeface="Times New Roman" panose="02020603050405020304" pitchFamily="18" charset="0"/>
              </a:rPr>
              <a:t>. Чертежи перспективной и </a:t>
            </a:r>
            <a:r>
              <a:rPr lang="ru-RU" sz="1400" dirty="0" err="1">
                <a:solidFill>
                  <a:srgbClr val="000000"/>
                </a:solidFill>
                <a:latin typeface="Times New Roman" panose="02020603050405020304" pitchFamily="18" charset="0"/>
                <a:cs typeface="Times New Roman" panose="02020603050405020304" pitchFamily="18" charset="0"/>
              </a:rPr>
              <a:t>конкурентноспособной</a:t>
            </a:r>
            <a:r>
              <a:rPr lang="ru-RU" sz="1400" dirty="0">
                <a:solidFill>
                  <a:srgbClr val="000000"/>
                </a:solidFill>
                <a:latin typeface="Times New Roman" panose="02020603050405020304" pitchFamily="18" charset="0"/>
                <a:cs typeface="Times New Roman" panose="02020603050405020304" pitchFamily="18" charset="0"/>
              </a:rPr>
              <a:t> продукции, выполненные вручную на </a:t>
            </a:r>
            <a:r>
              <a:rPr lang="ru-RU" sz="1400" b="1" dirty="0">
                <a:solidFill>
                  <a:srgbClr val="000000"/>
                </a:solidFill>
                <a:latin typeface="Times New Roman" panose="02020603050405020304" pitchFamily="18" charset="0"/>
                <a:cs typeface="Times New Roman" panose="02020603050405020304" pitchFamily="18" charset="0"/>
              </a:rPr>
              <a:t>кульмане</a:t>
            </a:r>
            <a:r>
              <a:rPr lang="ru-RU" sz="1400" dirty="0">
                <a:solidFill>
                  <a:srgbClr val="000000"/>
                </a:solidFill>
                <a:latin typeface="Times New Roman" panose="02020603050405020304" pitchFamily="18" charset="0"/>
                <a:cs typeface="Times New Roman" panose="02020603050405020304" pitchFamily="18" charset="0"/>
              </a:rPr>
              <a:t>, могут произвести отрицательное впечатление, перечеркнув надежды на сотрудничество и выгодные контракты.</a:t>
            </a:r>
            <a:r>
              <a:rPr lang="ru-RU" sz="1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937570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18589" y="2972872"/>
            <a:ext cx="9162589" cy="2191165"/>
            <a:chOff x="-18589" y="2972872"/>
            <a:chExt cx="9162589" cy="2191165"/>
          </a:xfrm>
        </p:grpSpPr>
        <p:pic>
          <p:nvPicPr>
            <p:cNvPr id="3"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p:cNvGrpSpPr/>
            <p:nvPr/>
          </p:nvGrpSpPr>
          <p:grpSpPr>
            <a:xfrm>
              <a:off x="6521327" y="2972872"/>
              <a:ext cx="2622672" cy="2180762"/>
              <a:chOff x="6521327" y="2972872"/>
              <a:chExt cx="2622672" cy="2180762"/>
            </a:xfrm>
          </p:grpSpPr>
          <p:pic>
            <p:nvPicPr>
              <p:cNvPr id="5"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8"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107504" y="259522"/>
            <a:ext cx="6457537" cy="230832"/>
          </a:xfrm>
          <a:prstGeom prst="rect">
            <a:avLst/>
          </a:prstGeom>
          <a:noFill/>
        </p:spPr>
        <p:txBody>
          <a:bodyPr wrap="none" lIns="68580" tIns="34290" rIns="68580" bIns="34290" rtlCol="0">
            <a:spAutoFit/>
          </a:bodyPr>
          <a:lstStyle/>
          <a:p>
            <a:r>
              <a:rPr lang="ru-RU" sz="1050" b="1" dirty="0">
                <a:solidFill>
                  <a:srgbClr val="00359E"/>
                </a:solidFill>
                <a:latin typeface="Times New Roman" panose="02020603050405020304" pitchFamily="18" charset="0"/>
                <a:ea typeface="Calibri"/>
                <a:cs typeface="Times New Roman" panose="02020603050405020304" pitchFamily="18" charset="0"/>
              </a:rPr>
              <a:t>ОБЩИЕ ПОЛОЖЕНИЯ О СОСТАВЛЕНИИ МАТЕРИАЛЬНЫХ И ЭНЕРГЕТИЧЕСКИХ БАЛАНСОВ</a:t>
            </a:r>
          </a:p>
        </p:txBody>
      </p:sp>
      <p:sp>
        <p:nvSpPr>
          <p:cNvPr id="7" name="Прямоугольник 6">
            <a:extLst>
              <a:ext uri="{FF2B5EF4-FFF2-40B4-BE49-F238E27FC236}">
                <a16:creationId xmlns:a16="http://schemas.microsoft.com/office/drawing/2014/main" id="{F5A3D11B-6B33-AF4E-4147-18E34DDA93F9}"/>
              </a:ext>
            </a:extLst>
          </p:cNvPr>
          <p:cNvSpPr/>
          <p:nvPr/>
        </p:nvSpPr>
        <p:spPr>
          <a:xfrm>
            <a:off x="251519" y="925221"/>
            <a:ext cx="8208913" cy="523220"/>
          </a:xfrm>
          <a:prstGeom prst="rect">
            <a:avLst/>
          </a:prstGeom>
        </p:spPr>
        <p:txBody>
          <a:bodyPr wrap="square">
            <a:spAutoFit/>
          </a:bodyPr>
          <a:lstStyle/>
          <a:p>
            <a:pPr indent="457200" algn="just"/>
            <a:r>
              <a:rPr lang="ru-RU" sz="1400" b="1" dirty="0">
                <a:solidFill>
                  <a:srgbClr val="000000"/>
                </a:solidFill>
                <a:latin typeface="Times New Roman" panose="02020603050405020304" pitchFamily="18" charset="0"/>
                <a:cs typeface="Times New Roman" panose="02020603050405020304" pitchFamily="18" charset="0"/>
              </a:rPr>
              <a:t>Материальные балансы </a:t>
            </a:r>
            <a:r>
              <a:rPr lang="ru-RU" sz="1400" dirty="0">
                <a:solidFill>
                  <a:srgbClr val="000000"/>
                </a:solidFill>
                <a:latin typeface="Times New Roman" panose="02020603050405020304" pitchFamily="18" charset="0"/>
                <a:cs typeface="Times New Roman" panose="02020603050405020304" pitchFamily="18" charset="0"/>
              </a:rPr>
              <a:t>основаны на законе сохранения массы, а </a:t>
            </a:r>
            <a:r>
              <a:rPr lang="ru-RU" sz="1400" b="1" dirty="0">
                <a:solidFill>
                  <a:srgbClr val="000000"/>
                </a:solidFill>
                <a:latin typeface="Times New Roman" panose="02020603050405020304" pitchFamily="18" charset="0"/>
                <a:cs typeface="Times New Roman" panose="02020603050405020304" pitchFamily="18" charset="0"/>
              </a:rPr>
              <a:t>энергетические (тепловые) </a:t>
            </a:r>
            <a:r>
              <a:rPr lang="ru-RU" sz="1400" dirty="0">
                <a:solidFill>
                  <a:srgbClr val="000000"/>
                </a:solidFill>
                <a:latin typeface="Times New Roman" panose="02020603050405020304" pitchFamily="18" charset="0"/>
                <a:cs typeface="Times New Roman" panose="02020603050405020304" pitchFamily="18" charset="0"/>
              </a:rPr>
              <a:t>— на законе сохранения энергии.</a:t>
            </a:r>
            <a:endParaRPr lang="ru-RU" sz="1400" dirty="0">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8937095C-484E-6B81-F9A8-4B97D071A53A}"/>
              </a:ext>
            </a:extLst>
          </p:cNvPr>
          <p:cNvSpPr/>
          <p:nvPr/>
        </p:nvSpPr>
        <p:spPr>
          <a:xfrm>
            <a:off x="251518" y="1364564"/>
            <a:ext cx="8208913" cy="1169551"/>
          </a:xfrm>
          <a:prstGeom prst="rect">
            <a:avLst/>
          </a:prstGeom>
        </p:spPr>
        <p:txBody>
          <a:bodyPr wrap="square">
            <a:spAutoFit/>
          </a:bodyPr>
          <a:lstStyle/>
          <a:p>
            <a:pPr indent="457200" algn="just"/>
            <a:r>
              <a:rPr lang="ru-RU" sz="1400" b="1" dirty="0">
                <a:solidFill>
                  <a:srgbClr val="000000"/>
                </a:solidFill>
                <a:latin typeface="Times New Roman" panose="02020603050405020304" pitchFamily="18" charset="0"/>
                <a:cs typeface="Times New Roman" panose="02020603050405020304" pitchFamily="18" charset="0"/>
              </a:rPr>
              <a:t>Принцип составления </a:t>
            </a:r>
            <a:r>
              <a:rPr lang="ru-RU" sz="1400" dirty="0">
                <a:solidFill>
                  <a:srgbClr val="000000"/>
                </a:solidFill>
                <a:latin typeface="Times New Roman" panose="02020603050405020304" pitchFamily="18" charset="0"/>
                <a:cs typeface="Times New Roman" panose="02020603050405020304" pitchFamily="18" charset="0"/>
              </a:rPr>
              <a:t>материальных (или энергетических) балансов заключается в том, что вводимые в систему потоки вещества (или энергии), составляющие приходные статьи баланса, должны равняться потокам вещества (или энергии), выводимым из системы, которые составляют расходные статьи баланса. В общем случае в расходные статьи баланса должны быть включены также потери вещества (или энергии).</a:t>
            </a:r>
            <a:r>
              <a:rPr lang="ru-RU" sz="1400" dirty="0">
                <a:latin typeface="Times New Roman" panose="02020603050405020304" pitchFamily="18" charset="0"/>
                <a:cs typeface="Times New Roman" panose="02020603050405020304" pitchFamily="18" charset="0"/>
              </a:rPr>
              <a:t> </a:t>
            </a:r>
          </a:p>
        </p:txBody>
      </p:sp>
      <p:sp>
        <p:nvSpPr>
          <p:cNvPr id="15" name="Прямоугольник 14">
            <a:extLst>
              <a:ext uri="{FF2B5EF4-FFF2-40B4-BE49-F238E27FC236}">
                <a16:creationId xmlns:a16="http://schemas.microsoft.com/office/drawing/2014/main" id="{5AEF9F8D-CF3F-ACEF-FA4B-13D4C195022D}"/>
              </a:ext>
            </a:extLst>
          </p:cNvPr>
          <p:cNvSpPr/>
          <p:nvPr/>
        </p:nvSpPr>
        <p:spPr>
          <a:xfrm>
            <a:off x="251517" y="2446776"/>
            <a:ext cx="8208913" cy="954107"/>
          </a:xfrm>
          <a:prstGeom prst="rect">
            <a:avLst/>
          </a:prstGeom>
        </p:spPr>
        <p:txBody>
          <a:bodyPr wrap="square">
            <a:spAutoFit/>
          </a:bodyPr>
          <a:lstStyle/>
          <a:p>
            <a:pPr indent="457200" algn="just"/>
            <a:r>
              <a:rPr lang="ru-RU" sz="1400" dirty="0">
                <a:solidFill>
                  <a:srgbClr val="000000"/>
                </a:solidFill>
                <a:latin typeface="Times New Roman" panose="02020603050405020304" pitchFamily="18" charset="0"/>
                <a:cs typeface="Times New Roman" panose="02020603050405020304" pitchFamily="18" charset="0"/>
              </a:rPr>
              <a:t>Для </a:t>
            </a:r>
            <a:r>
              <a:rPr lang="ru-RU" sz="1400" b="1" dirty="0">
                <a:solidFill>
                  <a:srgbClr val="000000"/>
                </a:solidFill>
                <a:latin typeface="Times New Roman" panose="02020603050405020304" pitchFamily="18" charset="0"/>
                <a:cs typeface="Times New Roman" panose="02020603050405020304" pitchFamily="18" charset="0"/>
              </a:rPr>
              <a:t>неустановившегося процесса баланс </a:t>
            </a:r>
            <a:r>
              <a:rPr lang="ru-RU" sz="1400" dirty="0">
                <a:solidFill>
                  <a:srgbClr val="000000"/>
                </a:solidFill>
                <a:latin typeface="Times New Roman" panose="02020603050405020304" pitchFamily="18" charset="0"/>
                <a:cs typeface="Times New Roman" panose="02020603050405020304" pitchFamily="18" charset="0"/>
              </a:rPr>
              <a:t>составляется по принципу: разность между приходными и расходными статьями баланса равна изменению массы вещества (или количества энергии) в системе за данный отрезок времени. В частном случае отсутствия такого изменения получают материальный баланс установившегося процесса.</a:t>
            </a:r>
            <a:r>
              <a:rPr lang="ru-RU" sz="1400" dirty="0">
                <a:latin typeface="Times New Roman" panose="02020603050405020304" pitchFamily="18" charset="0"/>
                <a:cs typeface="Times New Roman" panose="02020603050405020304" pitchFamily="18" charset="0"/>
              </a:rPr>
              <a:t> </a:t>
            </a:r>
          </a:p>
        </p:txBody>
      </p:sp>
      <p:sp>
        <p:nvSpPr>
          <p:cNvPr id="17" name="Прямоугольник 16">
            <a:extLst>
              <a:ext uri="{FF2B5EF4-FFF2-40B4-BE49-F238E27FC236}">
                <a16:creationId xmlns:a16="http://schemas.microsoft.com/office/drawing/2014/main" id="{C875FE14-092A-2D69-A6DA-70C01201E3EE}"/>
              </a:ext>
            </a:extLst>
          </p:cNvPr>
          <p:cNvSpPr/>
          <p:nvPr/>
        </p:nvSpPr>
        <p:spPr>
          <a:xfrm>
            <a:off x="251517" y="3313033"/>
            <a:ext cx="8208913" cy="523220"/>
          </a:xfrm>
          <a:prstGeom prst="rect">
            <a:avLst/>
          </a:prstGeom>
        </p:spPr>
        <p:txBody>
          <a:bodyPr wrap="square">
            <a:spAutoFit/>
          </a:bodyPr>
          <a:lstStyle/>
          <a:p>
            <a:pPr indent="457200" algn="just"/>
            <a:r>
              <a:rPr lang="ru-RU" sz="1400" dirty="0">
                <a:solidFill>
                  <a:srgbClr val="000000"/>
                </a:solidFill>
                <a:latin typeface="Times New Roman" panose="02020603050405020304" pitchFamily="18" charset="0"/>
                <a:cs typeface="Times New Roman" panose="02020603050405020304" pitchFamily="18" charset="0"/>
              </a:rPr>
              <a:t>Материальный и энергетический (или тепловой) балансы могут быть составлены в виде </a:t>
            </a:r>
            <a:r>
              <a:rPr lang="ru-RU" sz="1400" b="1" dirty="0">
                <a:solidFill>
                  <a:srgbClr val="000000"/>
                </a:solidFill>
                <a:latin typeface="Times New Roman" panose="02020603050405020304" pitchFamily="18" charset="0"/>
                <a:cs typeface="Times New Roman" panose="02020603050405020304" pitchFamily="18" charset="0"/>
              </a:rPr>
              <a:t>уравнений, таблиц или схем</a:t>
            </a:r>
            <a:r>
              <a:rPr lang="ru-RU" sz="1400" dirty="0">
                <a:solidFill>
                  <a:srgbClr val="000000"/>
                </a:solidFill>
                <a:latin typeface="Times New Roman" panose="02020603050405020304" pitchFamily="18" charset="0"/>
                <a:cs typeface="Times New Roman" panose="02020603050405020304" pitchFamily="18" charset="0"/>
              </a:rPr>
              <a:t> с указанием соответствующих потоков вещества и энергии.</a:t>
            </a:r>
            <a:r>
              <a:rPr lang="ru-RU" sz="1400" dirty="0">
                <a:latin typeface="Times New Roman" panose="02020603050405020304" pitchFamily="18" charset="0"/>
                <a:cs typeface="Times New Roman" panose="02020603050405020304" pitchFamily="18" charset="0"/>
              </a:rPr>
              <a:t> </a:t>
            </a:r>
          </a:p>
        </p:txBody>
      </p:sp>
      <p:sp>
        <p:nvSpPr>
          <p:cNvPr id="18" name="Прямоугольник 17">
            <a:extLst>
              <a:ext uri="{FF2B5EF4-FFF2-40B4-BE49-F238E27FC236}">
                <a16:creationId xmlns:a16="http://schemas.microsoft.com/office/drawing/2014/main" id="{FA70EC66-775F-8AC8-4A6F-CCA1F8FCCA24}"/>
              </a:ext>
            </a:extLst>
          </p:cNvPr>
          <p:cNvSpPr/>
          <p:nvPr/>
        </p:nvSpPr>
        <p:spPr>
          <a:xfrm>
            <a:off x="251517" y="3895232"/>
            <a:ext cx="7685780" cy="523220"/>
          </a:xfrm>
          <a:prstGeom prst="rect">
            <a:avLst/>
          </a:prstGeom>
        </p:spPr>
        <p:txBody>
          <a:bodyPr wrap="square">
            <a:spAutoFit/>
          </a:bodyPr>
          <a:lstStyle/>
          <a:p>
            <a:pPr indent="457200" algn="just"/>
            <a:r>
              <a:rPr lang="ru-RU" sz="1400" dirty="0">
                <a:solidFill>
                  <a:srgbClr val="000000"/>
                </a:solidFill>
                <a:latin typeface="Times New Roman" panose="02020603050405020304" pitchFamily="18" charset="0"/>
                <a:cs typeface="Times New Roman" panose="02020603050405020304" pitchFamily="18" charset="0"/>
              </a:rPr>
              <a:t>В табл. В-1 приведена одна из форм балансовых соотношений, а на рис. В-3 — схема потоков, используемых при составлении балансов.</a:t>
            </a:r>
            <a:r>
              <a:rPr lang="ru-RU" sz="1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73038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F:\WORK\АГТУ\Общая\новый бренндбук\Мокапы\доп\Безырмянный-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 name="Рисунок 1">
            <a:extLst>
              <a:ext uri="{FF2B5EF4-FFF2-40B4-BE49-F238E27FC236}">
                <a16:creationId xmlns:a16="http://schemas.microsoft.com/office/drawing/2014/main" id="{EED0210C-65BA-CC07-3BBF-6359B3138E65}"/>
              </a:ext>
            </a:extLst>
          </p:cNvPr>
          <p:cNvPicPr>
            <a:picLocks noChangeAspect="1"/>
          </p:cNvPicPr>
          <p:nvPr/>
        </p:nvPicPr>
        <p:blipFill>
          <a:blip r:embed="rId6"/>
          <a:stretch>
            <a:fillRect/>
          </a:stretch>
        </p:blipFill>
        <p:spPr>
          <a:xfrm>
            <a:off x="1590524" y="557010"/>
            <a:ext cx="5944362" cy="4029479"/>
          </a:xfrm>
          <a:prstGeom prst="rect">
            <a:avLst/>
          </a:prstGeom>
        </p:spPr>
      </p:pic>
    </p:spTree>
    <p:extLst>
      <p:ext uri="{BB962C8B-B14F-4D97-AF65-F5344CB8AC3E}">
        <p14:creationId xmlns:p14="http://schemas.microsoft.com/office/powerpoint/2010/main" val="2426244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8283F-1BCA-F6D9-674F-B2C0CA630B40}"/>
            </a:ext>
          </a:extLst>
        </p:cNvPr>
        <p:cNvGrpSpPr/>
        <p:nvPr/>
      </p:nvGrpSpPr>
      <p:grpSpPr>
        <a:xfrm>
          <a:off x="0" y="0"/>
          <a:ext cx="0" cy="0"/>
          <a:chOff x="0" y="0"/>
          <a:chExt cx="0" cy="0"/>
        </a:xfrm>
      </p:grpSpPr>
      <p:pic>
        <p:nvPicPr>
          <p:cNvPr id="3" name="Picture 5" descr="F:\WORK\АГТУ\Общая\новый бренндбук\Мокапы\доп\Безырмянный-1.png">
            <a:extLst>
              <a:ext uri="{FF2B5EF4-FFF2-40B4-BE49-F238E27FC236}">
                <a16:creationId xmlns:a16="http://schemas.microsoft.com/office/drawing/2014/main" id="{2B675CBE-AE32-A4D5-90E8-112E4AA378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a:extLst>
              <a:ext uri="{FF2B5EF4-FFF2-40B4-BE49-F238E27FC236}">
                <a16:creationId xmlns:a16="http://schemas.microsoft.com/office/drawing/2014/main" id="{66DB427C-48A8-B8C9-4A3D-91D7F9057280}"/>
              </a:ext>
            </a:extLst>
          </p:cNvPr>
          <p:cNvGrpSpPr/>
          <p:nvPr/>
        </p:nvGrpSpPr>
        <p:grpSpPr>
          <a:xfrm>
            <a:off x="-18589" y="2972872"/>
            <a:ext cx="9162589" cy="2191165"/>
            <a:chOff x="-18589" y="2972872"/>
            <a:chExt cx="9162589" cy="2191165"/>
          </a:xfrm>
        </p:grpSpPr>
        <p:pic>
          <p:nvPicPr>
            <p:cNvPr id="5" name="Picture 3" descr="F:\WORK\АГТУ\Общая\новый бренндбук\Мокапы\доп\BB_двАГТУ.png">
              <a:extLst>
                <a:ext uri="{FF2B5EF4-FFF2-40B4-BE49-F238E27FC236}">
                  <a16:creationId xmlns:a16="http://schemas.microsoft.com/office/drawing/2014/main" id="{E9D1F7B1-5114-E513-E4D9-FFA1F901E35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Группа 5">
              <a:extLst>
                <a:ext uri="{FF2B5EF4-FFF2-40B4-BE49-F238E27FC236}">
                  <a16:creationId xmlns:a16="http://schemas.microsoft.com/office/drawing/2014/main" id="{BB8F840F-6280-F183-002A-1F31E62BC8B8}"/>
                </a:ext>
              </a:extLst>
            </p:cNvPr>
            <p:cNvGrpSpPr/>
            <p:nvPr/>
          </p:nvGrpSpPr>
          <p:grpSpPr>
            <a:xfrm>
              <a:off x="6521327" y="2972872"/>
              <a:ext cx="2622672" cy="2180762"/>
              <a:chOff x="6521327" y="2972872"/>
              <a:chExt cx="2622672" cy="2180762"/>
            </a:xfrm>
          </p:grpSpPr>
          <p:pic>
            <p:nvPicPr>
              <p:cNvPr id="7" name="Picture 3" descr="F:\WORK\АГТУ\Общая\новый бренндбук\Мокапы\доп\Безымяннный-1.png">
                <a:extLst>
                  <a:ext uri="{FF2B5EF4-FFF2-40B4-BE49-F238E27FC236}">
                    <a16:creationId xmlns:a16="http://schemas.microsoft.com/office/drawing/2014/main" id="{C2321B2C-E083-E0E7-F456-3DE15CE6044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F:\WORK\АГТУ\Общая\новый бренндбук\Мокапы\доп\Безымяыынный-1.png">
                <a:extLst>
                  <a:ext uri="{FF2B5EF4-FFF2-40B4-BE49-F238E27FC236}">
                    <a16:creationId xmlns:a16="http://schemas.microsoft.com/office/drawing/2014/main" id="{C8037710-B09D-6EDA-85A0-FAA2065DF94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0" name="TextBox 9">
            <a:extLst>
              <a:ext uri="{FF2B5EF4-FFF2-40B4-BE49-F238E27FC236}">
                <a16:creationId xmlns:a16="http://schemas.microsoft.com/office/drawing/2014/main" id="{9DAF73AB-96FE-E446-27B3-BCA2FB89641E}"/>
              </a:ext>
            </a:extLst>
          </p:cNvPr>
          <p:cNvSpPr txBox="1"/>
          <p:nvPr/>
        </p:nvSpPr>
        <p:spPr>
          <a:xfrm>
            <a:off x="512556" y="210421"/>
            <a:ext cx="5837758" cy="584775"/>
          </a:xfrm>
          <a:prstGeom prst="rect">
            <a:avLst/>
          </a:prstGeom>
          <a:noFill/>
        </p:spPr>
        <p:txBody>
          <a:bodyPr wrap="square">
            <a:spAutoFit/>
          </a:bodyPr>
          <a:lstStyle/>
          <a:p>
            <a:pPr algn="just"/>
            <a:r>
              <a:rPr lang="ru-RU" sz="1600" b="1" dirty="0">
                <a:solidFill>
                  <a:srgbClr val="000000"/>
                </a:solidFill>
                <a:latin typeface="Times New Roman" panose="02020603050405020304" pitchFamily="18" charset="0"/>
                <a:cs typeface="Times New Roman" panose="02020603050405020304" pitchFamily="18" charset="0"/>
              </a:rPr>
              <a:t>Рис. В-3. Схема внешних потоков для составления материального и Энергетического (теплового) балансов</a:t>
            </a:r>
            <a:endParaRPr lang="ru-RU" sz="1600" dirty="0">
              <a:latin typeface="Times New Roman" panose="02020603050405020304" pitchFamily="18"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6BFD4B95-4954-73CE-1880-2754BDCF68D5}"/>
              </a:ext>
            </a:extLst>
          </p:cNvPr>
          <p:cNvPicPr>
            <a:picLocks noChangeAspect="1"/>
          </p:cNvPicPr>
          <p:nvPr/>
        </p:nvPicPr>
        <p:blipFill>
          <a:blip r:embed="rId6"/>
          <a:stretch>
            <a:fillRect/>
          </a:stretch>
        </p:blipFill>
        <p:spPr>
          <a:xfrm>
            <a:off x="1547664" y="743127"/>
            <a:ext cx="2420655" cy="3530123"/>
          </a:xfrm>
          <a:prstGeom prst="rect">
            <a:avLst/>
          </a:prstGeom>
        </p:spPr>
      </p:pic>
      <p:pic>
        <p:nvPicPr>
          <p:cNvPr id="12" name="Рисунок 11">
            <a:extLst>
              <a:ext uri="{FF2B5EF4-FFF2-40B4-BE49-F238E27FC236}">
                <a16:creationId xmlns:a16="http://schemas.microsoft.com/office/drawing/2014/main" id="{33E58489-D735-5BB3-AD50-D9CCD8D6B896}"/>
              </a:ext>
            </a:extLst>
          </p:cNvPr>
          <p:cNvPicPr>
            <a:picLocks noChangeAspect="1"/>
          </p:cNvPicPr>
          <p:nvPr/>
        </p:nvPicPr>
        <p:blipFill>
          <a:blip r:embed="rId7"/>
          <a:stretch>
            <a:fillRect/>
          </a:stretch>
        </p:blipFill>
        <p:spPr>
          <a:xfrm>
            <a:off x="4788024" y="1031485"/>
            <a:ext cx="3123757" cy="3236937"/>
          </a:xfrm>
          <a:prstGeom prst="rect">
            <a:avLst/>
          </a:prstGeom>
        </p:spPr>
      </p:pic>
    </p:spTree>
    <p:extLst>
      <p:ext uri="{BB962C8B-B14F-4D97-AF65-F5344CB8AC3E}">
        <p14:creationId xmlns:p14="http://schemas.microsoft.com/office/powerpoint/2010/main" val="4071633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6DF04-C5A3-33AE-CFB1-9D3CFA593D67}"/>
            </a:ext>
          </a:extLst>
        </p:cNvPr>
        <p:cNvGrpSpPr/>
        <p:nvPr/>
      </p:nvGrpSpPr>
      <p:grpSpPr>
        <a:xfrm>
          <a:off x="0" y="0"/>
          <a:ext cx="0" cy="0"/>
          <a:chOff x="0" y="0"/>
          <a:chExt cx="0" cy="0"/>
        </a:xfrm>
      </p:grpSpPr>
      <p:grpSp>
        <p:nvGrpSpPr>
          <p:cNvPr id="29" name="Группа 28">
            <a:extLst>
              <a:ext uri="{FF2B5EF4-FFF2-40B4-BE49-F238E27FC236}">
                <a16:creationId xmlns:a16="http://schemas.microsoft.com/office/drawing/2014/main" id="{24A0A3E7-4E9E-42A1-A723-CF0AAE87D69D}"/>
              </a:ext>
            </a:extLst>
          </p:cNvPr>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a:extLst>
                <a:ext uri="{FF2B5EF4-FFF2-40B4-BE49-F238E27FC236}">
                  <a16:creationId xmlns:a16="http://schemas.microsoft.com/office/drawing/2014/main" id="{076635B8-52EA-F550-2FB6-49BC2B61359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a:extLst>
                <a:ext uri="{FF2B5EF4-FFF2-40B4-BE49-F238E27FC236}">
                  <a16:creationId xmlns:a16="http://schemas.microsoft.com/office/drawing/2014/main" id="{EA63A149-184B-889E-38DC-772A431CE511}"/>
                </a:ext>
              </a:extLst>
            </p:cNvPr>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a:extLst>
                  <a:ext uri="{FF2B5EF4-FFF2-40B4-BE49-F238E27FC236}">
                    <a16:creationId xmlns:a16="http://schemas.microsoft.com/office/drawing/2014/main" id="{817A68C0-A576-1624-64A9-1AC01A7F74D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a:extLst>
                  <a:ext uri="{FF2B5EF4-FFF2-40B4-BE49-F238E27FC236}">
                    <a16:creationId xmlns:a16="http://schemas.microsoft.com/office/drawing/2014/main" id="{115D8581-7ABB-1635-D941-B69B3842DC3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a:extLst>
              <a:ext uri="{FF2B5EF4-FFF2-40B4-BE49-F238E27FC236}">
                <a16:creationId xmlns:a16="http://schemas.microsoft.com/office/drawing/2014/main" id="{0FB497B8-9CAB-8570-9EE5-A20B1299388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79C7ED49-A0AA-4FF4-DFB6-D3F3F53E88A2}"/>
              </a:ext>
            </a:extLst>
          </p:cNvPr>
          <p:cNvSpPr/>
          <p:nvPr/>
        </p:nvSpPr>
        <p:spPr>
          <a:xfrm>
            <a:off x="220935" y="568869"/>
            <a:ext cx="8464642" cy="954107"/>
          </a:xfrm>
          <a:prstGeom prst="rect">
            <a:avLst/>
          </a:prstGeom>
        </p:spPr>
        <p:txBody>
          <a:bodyPr wrap="square">
            <a:spAutoFit/>
          </a:bodyPr>
          <a:lstStyle/>
          <a:p>
            <a:pPr indent="457200" algn="just"/>
            <a:r>
              <a:rPr lang="ru-RU" sz="1400" b="1" u="sng" dirty="0">
                <a:solidFill>
                  <a:srgbClr val="000000"/>
                </a:solidFill>
                <a:latin typeface="Times New Roman" panose="02020603050405020304" pitchFamily="18" charset="0"/>
                <a:cs typeface="Times New Roman" panose="02020603050405020304" pitchFamily="18" charset="0"/>
              </a:rPr>
              <a:t>Анализ</a:t>
            </a:r>
            <a:r>
              <a:rPr lang="ru-RU" sz="1400" dirty="0">
                <a:solidFill>
                  <a:srgbClr val="000000"/>
                </a:solidFill>
                <a:latin typeface="Times New Roman" panose="02020603050405020304" pitchFamily="18" charset="0"/>
                <a:cs typeface="Times New Roman" panose="02020603050405020304" pitchFamily="18" charset="0"/>
              </a:rPr>
              <a:t> отдельных статей материального и энергетического (теплового) балансов позволяет выяснить их </a:t>
            </a:r>
            <a:r>
              <a:rPr lang="ru-RU" sz="1400" b="1" dirty="0">
                <a:solidFill>
                  <a:srgbClr val="000000"/>
                </a:solidFill>
                <a:latin typeface="Times New Roman" panose="02020603050405020304" pitchFamily="18" charset="0"/>
                <a:cs typeface="Times New Roman" panose="02020603050405020304" pitchFamily="18" charset="0"/>
              </a:rPr>
              <a:t>удельную роль </a:t>
            </a:r>
            <a:r>
              <a:rPr lang="ru-RU" sz="1400" dirty="0">
                <a:solidFill>
                  <a:srgbClr val="000000"/>
                </a:solidFill>
                <a:latin typeface="Times New Roman" panose="02020603050405020304" pitchFamily="18" charset="0"/>
                <a:cs typeface="Times New Roman" panose="02020603050405020304" pitchFamily="18" charset="0"/>
              </a:rPr>
              <a:t>в общих потоках вещества и энергии и выявить </a:t>
            </a:r>
            <a:r>
              <a:rPr lang="ru-RU" sz="1400" b="1" dirty="0">
                <a:solidFill>
                  <a:srgbClr val="000000"/>
                </a:solidFill>
                <a:latin typeface="Times New Roman" panose="02020603050405020304" pitchFamily="18" charset="0"/>
                <a:cs typeface="Times New Roman" panose="02020603050405020304" pitchFamily="18" charset="0"/>
              </a:rPr>
              <a:t>взаимосвязи потоков</a:t>
            </a:r>
            <a:r>
              <a:rPr lang="ru-RU" sz="1400" dirty="0">
                <a:solidFill>
                  <a:srgbClr val="000000"/>
                </a:solidFill>
                <a:latin typeface="Times New Roman" panose="02020603050405020304" pitchFamily="18" charset="0"/>
                <a:cs typeface="Times New Roman" panose="02020603050405020304" pitchFamily="18" charset="0"/>
              </a:rPr>
              <a:t>. При анализе действующего производства материальный и тепловой балансы позволяют определить </a:t>
            </a:r>
            <a:r>
              <a:rPr lang="ru-RU" sz="1400" b="1" dirty="0">
                <a:solidFill>
                  <a:srgbClr val="000000"/>
                </a:solidFill>
                <a:latin typeface="Times New Roman" panose="02020603050405020304" pitchFamily="18" charset="0"/>
                <a:cs typeface="Times New Roman" panose="02020603050405020304" pitchFamily="18" charset="0"/>
              </a:rPr>
              <a:t>размеры потерь и их источники</a:t>
            </a:r>
            <a:r>
              <a:rPr lang="ru-RU" sz="1400" dirty="0">
                <a:solidFill>
                  <a:srgbClr val="000000"/>
                </a:solidFill>
                <a:latin typeface="Times New Roman" panose="02020603050405020304" pitchFamily="18" charset="0"/>
                <a:cs typeface="Times New Roman" panose="02020603050405020304" pitchFamily="18" charset="0"/>
              </a:rPr>
              <a:t>, а также наметить </a:t>
            </a:r>
            <a:r>
              <a:rPr lang="ru-RU" sz="1400" b="1" dirty="0">
                <a:solidFill>
                  <a:srgbClr val="000000"/>
                </a:solidFill>
                <a:latin typeface="Times New Roman" panose="02020603050405020304" pitchFamily="18" charset="0"/>
                <a:cs typeface="Times New Roman" panose="02020603050405020304" pitchFamily="18" charset="0"/>
              </a:rPr>
              <a:t>пути их уменьшения</a:t>
            </a:r>
            <a:r>
              <a:rPr lang="ru-RU" sz="1400" dirty="0">
                <a:solidFill>
                  <a:srgbClr val="000000"/>
                </a:solidFill>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a:t>
            </a:r>
          </a:p>
        </p:txBody>
      </p:sp>
      <p:sp>
        <p:nvSpPr>
          <p:cNvPr id="3" name="Прямоугольник 2">
            <a:extLst>
              <a:ext uri="{FF2B5EF4-FFF2-40B4-BE49-F238E27FC236}">
                <a16:creationId xmlns:a16="http://schemas.microsoft.com/office/drawing/2014/main" id="{9C4D077C-D5AE-18AF-CB4C-E03CFF641EB1}"/>
              </a:ext>
            </a:extLst>
          </p:cNvPr>
          <p:cNvSpPr/>
          <p:nvPr/>
        </p:nvSpPr>
        <p:spPr>
          <a:xfrm>
            <a:off x="220934" y="1430848"/>
            <a:ext cx="8464642" cy="2954655"/>
          </a:xfrm>
          <a:prstGeom prst="rect">
            <a:avLst/>
          </a:prstGeom>
        </p:spPr>
        <p:txBody>
          <a:bodyPr wrap="square">
            <a:spAutoFit/>
          </a:bodyPr>
          <a:lstStyle/>
          <a:p>
            <a:pPr indent="457200" algn="just"/>
            <a:r>
              <a:rPr lang="ru-RU" dirty="0">
                <a:solidFill>
                  <a:srgbClr val="000000"/>
                </a:solidFill>
                <a:latin typeface="Times-Roman"/>
              </a:rPr>
              <a:t>	</a:t>
            </a:r>
            <a:r>
              <a:rPr lang="ru-RU" sz="1400" dirty="0">
                <a:solidFill>
                  <a:srgbClr val="000000"/>
                </a:solidFill>
                <a:latin typeface="Times New Roman" panose="02020603050405020304" pitchFamily="18" charset="0"/>
                <a:cs typeface="Times New Roman" panose="02020603050405020304" pitchFamily="18" charset="0"/>
              </a:rPr>
              <a:t>При составлении энергетических (или тепловых) балансов особо внимание следует обращать на </a:t>
            </a:r>
            <a:r>
              <a:rPr lang="ru-RU" sz="1400" b="1" dirty="0">
                <a:solidFill>
                  <a:srgbClr val="000000"/>
                </a:solidFill>
                <a:latin typeface="Times New Roman" panose="02020603050405020304" pitchFamily="18" charset="0"/>
                <a:cs typeface="Times New Roman" panose="02020603050405020304" pitchFamily="18" charset="0"/>
              </a:rPr>
              <a:t>переход</a:t>
            </a:r>
            <a:r>
              <a:rPr lang="ru-RU" sz="1400" dirty="0">
                <a:solidFill>
                  <a:srgbClr val="000000"/>
                </a:solidFill>
                <a:latin typeface="Times New Roman" panose="02020603050405020304" pitchFamily="18" charset="0"/>
                <a:cs typeface="Times New Roman" panose="02020603050405020304" pitchFamily="18" charset="0"/>
              </a:rPr>
              <a:t> одного вида энергии в другой, на </a:t>
            </a:r>
            <a:r>
              <a:rPr lang="ru-RU" sz="1400" b="1" dirty="0">
                <a:solidFill>
                  <a:srgbClr val="000000"/>
                </a:solidFill>
                <a:latin typeface="Times New Roman" panose="02020603050405020304" pitchFamily="18" charset="0"/>
                <a:cs typeface="Times New Roman" panose="02020603050405020304" pitchFamily="18" charset="0"/>
              </a:rPr>
              <a:t>изменение</a:t>
            </a:r>
            <a:r>
              <a:rPr lang="ru-RU" sz="1400" dirty="0">
                <a:solidFill>
                  <a:srgbClr val="000000"/>
                </a:solidFill>
                <a:latin typeface="Times New Roman" panose="02020603050405020304" pitchFamily="18" charset="0"/>
                <a:cs typeface="Times New Roman" panose="02020603050405020304" pitchFamily="18" charset="0"/>
              </a:rPr>
              <a:t> агрегатного состояния веществ, сопровождающегося </a:t>
            </a:r>
            <a:r>
              <a:rPr lang="ru-RU" sz="1400" b="1" dirty="0">
                <a:solidFill>
                  <a:srgbClr val="000000"/>
                </a:solidFill>
                <a:latin typeface="Times New Roman" panose="02020603050405020304" pitchFamily="18" charset="0"/>
                <a:cs typeface="Times New Roman" panose="02020603050405020304" pitchFamily="18" charset="0"/>
              </a:rPr>
              <a:t>выделением или поглощением тепла</a:t>
            </a:r>
            <a:r>
              <a:rPr lang="ru-RU" sz="1400" dirty="0">
                <a:solidFill>
                  <a:srgbClr val="000000"/>
                </a:solidFill>
                <a:latin typeface="Times New Roman" panose="02020603050405020304" pitchFamily="18" charset="0"/>
                <a:cs typeface="Times New Roman" panose="02020603050405020304" pitchFamily="18" charset="0"/>
              </a:rPr>
              <a:t>, </a:t>
            </a:r>
            <a:r>
              <a:rPr lang="ru-RU" sz="1400" b="1" dirty="0">
                <a:solidFill>
                  <a:srgbClr val="000000"/>
                </a:solidFill>
                <a:latin typeface="Times New Roman" panose="02020603050405020304" pitchFamily="18" charset="0"/>
                <a:cs typeface="Times New Roman" panose="02020603050405020304" pitchFamily="18" charset="0"/>
              </a:rPr>
              <a:t>тепловыми эффектами </a:t>
            </a:r>
            <a:r>
              <a:rPr lang="ru-RU" sz="1400" dirty="0">
                <a:solidFill>
                  <a:srgbClr val="000000"/>
                </a:solidFill>
                <a:latin typeface="Times New Roman" panose="02020603050405020304" pitchFamily="18" charset="0"/>
                <a:cs typeface="Times New Roman" panose="02020603050405020304" pitchFamily="18" charset="0"/>
              </a:rPr>
              <a:t>химических реакций и т.п.</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	Материальный баланс может быть составлен как по потокам массы в целом, так и по отдельным веществам (компонентам) или видам атомов, например по углероду, водороду, сере и т.д.</a:t>
            </a:r>
            <a:br>
              <a:rPr lang="ru-RU" sz="1400" dirty="0">
                <a:solidFill>
                  <a:srgbClr val="000000"/>
                </a:solidFill>
                <a:latin typeface="Times New Roman" panose="02020603050405020304" pitchFamily="18" charset="0"/>
                <a:cs typeface="Times New Roman" panose="02020603050405020304" pitchFamily="18" charset="0"/>
              </a:rPr>
            </a:br>
            <a:r>
              <a:rPr lang="ru-RU" sz="1400" dirty="0">
                <a:solidFill>
                  <a:srgbClr val="000000"/>
                </a:solidFill>
                <a:latin typeface="Times New Roman" panose="02020603050405020304" pitchFamily="18" charset="0"/>
                <a:cs typeface="Times New Roman" panose="02020603050405020304" pitchFamily="18" charset="0"/>
              </a:rPr>
              <a:t>Материальные и энергетические балансы, составленные для аппарата (процесса) в целом, позволяют рассчитать внешние потоки вещества и энергии, т.е. потоки, входящие в данную систему и покидающие ее.</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Для расчета размеров аппарата (площади поперечного сечения, высоты, размеров внутренних устройств и т.п.) недостаточно знать только внешние потоки вещества и энергии, необходимо </a:t>
            </a:r>
            <a:r>
              <a:rPr lang="ru-RU" sz="1400" b="1" dirty="0">
                <a:solidFill>
                  <a:srgbClr val="000000"/>
                </a:solidFill>
                <a:latin typeface="Times New Roman" panose="02020603050405020304" pitchFamily="18" charset="0"/>
                <a:cs typeface="Times New Roman" panose="02020603050405020304" pitchFamily="18" charset="0"/>
              </a:rPr>
              <a:t>определить материальные и тепловые потоки в соответствующих сечениях внутри аппарата</a:t>
            </a:r>
            <a:r>
              <a:rPr lang="ru-RU" sz="1400" dirty="0">
                <a:solidFill>
                  <a:srgbClr val="000000"/>
                </a:solidFill>
                <a:latin typeface="Times New Roman" panose="02020603050405020304" pitchFamily="18" charset="0"/>
                <a:cs typeface="Times New Roman" panose="02020603050405020304" pitchFamily="18" charset="0"/>
              </a:rPr>
              <a:t>. По своей величине внутренние потоки могут значительно превосходить внешние, а кроме того, они могут претерпевать изменения по высоте аппарата (в различных его сечениях) вследствие изменения давлений, температур и теплофизических свойств веществ.</a:t>
            </a:r>
            <a:r>
              <a:rPr lang="ru-RU" sz="1400"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416412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4336</TotalTime>
  <Words>2122</Words>
  <Application>Microsoft Office PowerPoint</Application>
  <PresentationFormat>Экран (16:9)</PresentationFormat>
  <Paragraphs>51</Paragraphs>
  <Slides>15</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Arial</vt:lpstr>
      <vt:lpstr>Calibri</vt:lpstr>
      <vt:lpstr>Franklin Gothic Medium Cond</vt:lpstr>
      <vt:lpstr>Times New Roman</vt:lpstr>
      <vt:lpstr>Times-Italic</vt:lpstr>
      <vt:lpstr>Times-Roman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виктория пранник</cp:lastModifiedBy>
  <cp:revision>35</cp:revision>
  <dcterms:created xsi:type="dcterms:W3CDTF">2023-03-16T06:56:48Z</dcterms:created>
  <dcterms:modified xsi:type="dcterms:W3CDTF">2026-03-19T16:39:25Z</dcterms:modified>
</cp:coreProperties>
</file>