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1"/>
  </p:sldMasterIdLst>
  <p:notesMasterIdLst>
    <p:notesMasterId r:id="rId92"/>
  </p:notesMasterIdLst>
  <p:handoutMasterIdLst>
    <p:handoutMasterId r:id="rId93"/>
  </p:handoutMasterIdLst>
  <p:sldIdLst>
    <p:sldId id="256" r:id="rId2"/>
    <p:sldId id="321" r:id="rId3"/>
    <p:sldId id="322" r:id="rId4"/>
    <p:sldId id="323" r:id="rId5"/>
    <p:sldId id="324" r:id="rId6"/>
    <p:sldId id="325" r:id="rId7"/>
    <p:sldId id="407" r:id="rId8"/>
    <p:sldId id="326" r:id="rId9"/>
    <p:sldId id="327" r:id="rId10"/>
    <p:sldId id="328" r:id="rId11"/>
    <p:sldId id="329" r:id="rId12"/>
    <p:sldId id="330" r:id="rId13"/>
    <p:sldId id="331" r:id="rId14"/>
    <p:sldId id="332" r:id="rId15"/>
    <p:sldId id="333" r:id="rId16"/>
    <p:sldId id="334" r:id="rId17"/>
    <p:sldId id="408" r:id="rId18"/>
    <p:sldId id="406" r:id="rId19"/>
    <p:sldId id="336" r:id="rId20"/>
    <p:sldId id="335" r:id="rId21"/>
    <p:sldId id="337" r:id="rId22"/>
    <p:sldId id="338" r:id="rId23"/>
    <p:sldId id="414" r:id="rId24"/>
    <p:sldId id="415" r:id="rId25"/>
    <p:sldId id="416" r:id="rId26"/>
    <p:sldId id="417" r:id="rId27"/>
    <p:sldId id="411" r:id="rId28"/>
    <p:sldId id="409" r:id="rId29"/>
    <p:sldId id="410" r:id="rId30"/>
    <p:sldId id="340" r:id="rId31"/>
    <p:sldId id="341" r:id="rId32"/>
    <p:sldId id="342" r:id="rId33"/>
    <p:sldId id="343" r:id="rId34"/>
    <p:sldId id="344" r:id="rId35"/>
    <p:sldId id="345" r:id="rId36"/>
    <p:sldId id="413" r:id="rId37"/>
    <p:sldId id="347" r:id="rId38"/>
    <p:sldId id="352" r:id="rId39"/>
    <p:sldId id="353" r:id="rId40"/>
    <p:sldId id="354" r:id="rId41"/>
    <p:sldId id="355" r:id="rId42"/>
    <p:sldId id="356" r:id="rId43"/>
    <p:sldId id="357" r:id="rId44"/>
    <p:sldId id="358" r:id="rId45"/>
    <p:sldId id="359" r:id="rId46"/>
    <p:sldId id="360" r:id="rId47"/>
    <p:sldId id="361" r:id="rId48"/>
    <p:sldId id="364" r:id="rId49"/>
    <p:sldId id="365" r:id="rId50"/>
    <p:sldId id="366" r:id="rId51"/>
    <p:sldId id="367" r:id="rId52"/>
    <p:sldId id="412" r:id="rId53"/>
    <p:sldId id="368" r:id="rId54"/>
    <p:sldId id="369" r:id="rId55"/>
    <p:sldId id="370" r:id="rId56"/>
    <p:sldId id="371" r:id="rId57"/>
    <p:sldId id="372" r:id="rId58"/>
    <p:sldId id="400" r:id="rId59"/>
    <p:sldId id="373" r:id="rId60"/>
    <p:sldId id="402" r:id="rId61"/>
    <p:sldId id="374" r:id="rId62"/>
    <p:sldId id="399" r:id="rId63"/>
    <p:sldId id="375" r:id="rId64"/>
    <p:sldId id="376" r:id="rId65"/>
    <p:sldId id="377" r:id="rId66"/>
    <p:sldId id="378" r:id="rId67"/>
    <p:sldId id="403" r:id="rId68"/>
    <p:sldId id="379" r:id="rId69"/>
    <p:sldId id="404" r:id="rId70"/>
    <p:sldId id="380" r:id="rId71"/>
    <p:sldId id="381" r:id="rId72"/>
    <p:sldId id="382" r:id="rId73"/>
    <p:sldId id="405" r:id="rId74"/>
    <p:sldId id="418" r:id="rId75"/>
    <p:sldId id="384" r:id="rId76"/>
    <p:sldId id="385" r:id="rId77"/>
    <p:sldId id="386" r:id="rId78"/>
    <p:sldId id="387" r:id="rId79"/>
    <p:sldId id="388" r:id="rId80"/>
    <p:sldId id="389" r:id="rId81"/>
    <p:sldId id="390" r:id="rId82"/>
    <p:sldId id="391" r:id="rId83"/>
    <p:sldId id="392" r:id="rId84"/>
    <p:sldId id="393" r:id="rId85"/>
    <p:sldId id="394" r:id="rId86"/>
    <p:sldId id="395" r:id="rId87"/>
    <p:sldId id="396" r:id="rId88"/>
    <p:sldId id="397" r:id="rId89"/>
    <p:sldId id="398" r:id="rId90"/>
    <p:sldId id="320" r:id="rId91"/>
  </p:sldIdLst>
  <p:sldSz cx="9144000" cy="5143500" type="screen16x9"/>
  <p:notesSz cx="6858000" cy="9947275"/>
  <p:defaultTextStyle>
    <a:defPPr>
      <a:defRPr lang="en-US"/>
    </a:defPPr>
    <a:lvl1pPr marL="0" algn="l" defTabSz="342892" rtl="0" eaLnBrk="1" latinLnBrk="0" hangingPunct="1">
      <a:defRPr sz="1400" kern="1200">
        <a:solidFill>
          <a:schemeClr val="tx1"/>
        </a:solidFill>
        <a:latin typeface="+mn-lt"/>
        <a:ea typeface="+mn-ea"/>
        <a:cs typeface="+mn-cs"/>
      </a:defRPr>
    </a:lvl1pPr>
    <a:lvl2pPr marL="342892" algn="l" defTabSz="342892" rtl="0" eaLnBrk="1" latinLnBrk="0" hangingPunct="1">
      <a:defRPr sz="1400" kern="1200">
        <a:solidFill>
          <a:schemeClr val="tx1"/>
        </a:solidFill>
        <a:latin typeface="+mn-lt"/>
        <a:ea typeface="+mn-ea"/>
        <a:cs typeface="+mn-cs"/>
      </a:defRPr>
    </a:lvl2pPr>
    <a:lvl3pPr marL="685783" algn="l" defTabSz="342892" rtl="0" eaLnBrk="1" latinLnBrk="0" hangingPunct="1">
      <a:defRPr sz="1400" kern="1200">
        <a:solidFill>
          <a:schemeClr val="tx1"/>
        </a:solidFill>
        <a:latin typeface="+mn-lt"/>
        <a:ea typeface="+mn-ea"/>
        <a:cs typeface="+mn-cs"/>
      </a:defRPr>
    </a:lvl3pPr>
    <a:lvl4pPr marL="1028675" algn="l" defTabSz="342892" rtl="0" eaLnBrk="1" latinLnBrk="0" hangingPunct="1">
      <a:defRPr sz="1400" kern="1200">
        <a:solidFill>
          <a:schemeClr val="tx1"/>
        </a:solidFill>
        <a:latin typeface="+mn-lt"/>
        <a:ea typeface="+mn-ea"/>
        <a:cs typeface="+mn-cs"/>
      </a:defRPr>
    </a:lvl4pPr>
    <a:lvl5pPr marL="1371566" algn="l" defTabSz="342892" rtl="0" eaLnBrk="1" latinLnBrk="0" hangingPunct="1">
      <a:defRPr sz="1400" kern="1200">
        <a:solidFill>
          <a:schemeClr val="tx1"/>
        </a:solidFill>
        <a:latin typeface="+mn-lt"/>
        <a:ea typeface="+mn-ea"/>
        <a:cs typeface="+mn-cs"/>
      </a:defRPr>
    </a:lvl5pPr>
    <a:lvl6pPr marL="1714457" algn="l" defTabSz="342892" rtl="0" eaLnBrk="1" latinLnBrk="0" hangingPunct="1">
      <a:defRPr sz="1400" kern="1200">
        <a:solidFill>
          <a:schemeClr val="tx1"/>
        </a:solidFill>
        <a:latin typeface="+mn-lt"/>
        <a:ea typeface="+mn-ea"/>
        <a:cs typeface="+mn-cs"/>
      </a:defRPr>
    </a:lvl6pPr>
    <a:lvl7pPr marL="2057348" algn="l" defTabSz="342892" rtl="0" eaLnBrk="1" latinLnBrk="0" hangingPunct="1">
      <a:defRPr sz="1400" kern="1200">
        <a:solidFill>
          <a:schemeClr val="tx1"/>
        </a:solidFill>
        <a:latin typeface="+mn-lt"/>
        <a:ea typeface="+mn-ea"/>
        <a:cs typeface="+mn-cs"/>
      </a:defRPr>
    </a:lvl7pPr>
    <a:lvl8pPr marL="2400240" algn="l" defTabSz="342892" rtl="0" eaLnBrk="1" latinLnBrk="0" hangingPunct="1">
      <a:defRPr sz="1400" kern="1200">
        <a:solidFill>
          <a:schemeClr val="tx1"/>
        </a:solidFill>
        <a:latin typeface="+mn-lt"/>
        <a:ea typeface="+mn-ea"/>
        <a:cs typeface="+mn-cs"/>
      </a:defRPr>
    </a:lvl8pPr>
    <a:lvl9pPr marL="2743132" algn="l" defTabSz="342892"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6" autoAdjust="0"/>
    <p:restoredTop sz="94660" autoAdjust="0"/>
  </p:normalViewPr>
  <p:slideViewPr>
    <p:cSldViewPr snapToGrid="0">
      <p:cViewPr>
        <p:scale>
          <a:sx n="98" d="100"/>
          <a:sy n="98" d="100"/>
        </p:scale>
        <p:origin x="-1920" y="-84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1800" cy="497364"/>
          </a:xfrm>
          <a:prstGeom prst="rect">
            <a:avLst/>
          </a:prstGeom>
        </p:spPr>
        <p:txBody>
          <a:bodyPr vert="horz" lIns="91429" tIns="45714" rIns="91429" bIns="45714" rtlCol="0"/>
          <a:lstStyle>
            <a:lvl1pPr algn="l">
              <a:defRPr sz="1200"/>
            </a:lvl1pPr>
          </a:lstStyle>
          <a:p>
            <a:endParaRPr lang="ru-RU"/>
          </a:p>
        </p:txBody>
      </p:sp>
      <p:sp>
        <p:nvSpPr>
          <p:cNvPr id="3" name="Дата 2"/>
          <p:cNvSpPr>
            <a:spLocks noGrp="1"/>
          </p:cNvSpPr>
          <p:nvPr>
            <p:ph type="dt" sz="quarter" idx="1"/>
          </p:nvPr>
        </p:nvSpPr>
        <p:spPr>
          <a:xfrm>
            <a:off x="3884614" y="1"/>
            <a:ext cx="2971800" cy="497364"/>
          </a:xfrm>
          <a:prstGeom prst="rect">
            <a:avLst/>
          </a:prstGeom>
        </p:spPr>
        <p:txBody>
          <a:bodyPr vert="horz" lIns="91429" tIns="45714" rIns="91429" bIns="45714" rtlCol="0"/>
          <a:lstStyle>
            <a:lvl1pPr algn="r">
              <a:defRPr sz="1200"/>
            </a:lvl1pPr>
          </a:lstStyle>
          <a:p>
            <a:fld id="{2119BC27-2B3C-41CB-AD11-BF3FAC8F9E9E}" type="datetimeFigureOut">
              <a:rPr lang="ru-RU" smtClean="0"/>
              <a:pPr/>
              <a:t>17.02.2026</a:t>
            </a:fld>
            <a:endParaRPr lang="ru-RU"/>
          </a:p>
        </p:txBody>
      </p:sp>
      <p:sp>
        <p:nvSpPr>
          <p:cNvPr id="4" name="Нижний колонтитул 3"/>
          <p:cNvSpPr>
            <a:spLocks noGrp="1"/>
          </p:cNvSpPr>
          <p:nvPr>
            <p:ph type="ftr" sz="quarter" idx="2"/>
          </p:nvPr>
        </p:nvSpPr>
        <p:spPr>
          <a:xfrm>
            <a:off x="0" y="9448186"/>
            <a:ext cx="2971800" cy="497364"/>
          </a:xfrm>
          <a:prstGeom prst="rect">
            <a:avLst/>
          </a:prstGeom>
        </p:spPr>
        <p:txBody>
          <a:bodyPr vert="horz" lIns="91429" tIns="45714" rIns="91429" bIns="45714" rtlCol="0" anchor="b"/>
          <a:lstStyle>
            <a:lvl1pPr algn="l">
              <a:defRPr sz="1200"/>
            </a:lvl1pPr>
          </a:lstStyle>
          <a:p>
            <a:endParaRPr lang="ru-RU"/>
          </a:p>
        </p:txBody>
      </p:sp>
      <p:sp>
        <p:nvSpPr>
          <p:cNvPr id="5" name="Номер слайда 4"/>
          <p:cNvSpPr>
            <a:spLocks noGrp="1"/>
          </p:cNvSpPr>
          <p:nvPr>
            <p:ph type="sldNum" sz="quarter" idx="3"/>
          </p:nvPr>
        </p:nvSpPr>
        <p:spPr>
          <a:xfrm>
            <a:off x="3884614" y="9448186"/>
            <a:ext cx="2971800" cy="497364"/>
          </a:xfrm>
          <a:prstGeom prst="rect">
            <a:avLst/>
          </a:prstGeom>
        </p:spPr>
        <p:txBody>
          <a:bodyPr vert="horz" lIns="91429" tIns="45714" rIns="91429" bIns="45714" rtlCol="0" anchor="b"/>
          <a:lstStyle>
            <a:lvl1pPr algn="r">
              <a:defRPr sz="1200"/>
            </a:lvl1pPr>
          </a:lstStyle>
          <a:p>
            <a:fld id="{AC47EE76-9C8F-4E84-9BFF-7ED859115ADA}" type="slidenum">
              <a:rPr lang="ru-RU" smtClean="0"/>
              <a:pPr/>
              <a:t>‹#›</a:t>
            </a:fld>
            <a:endParaRPr lang="ru-RU"/>
          </a:p>
        </p:txBody>
      </p:sp>
    </p:spTree>
    <p:extLst>
      <p:ext uri="{BB962C8B-B14F-4D97-AF65-F5344CB8AC3E}">
        <p14:creationId xmlns:p14="http://schemas.microsoft.com/office/powerpoint/2010/main" val="390151812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1800" cy="497364"/>
          </a:xfrm>
          <a:prstGeom prst="rect">
            <a:avLst/>
          </a:prstGeom>
        </p:spPr>
        <p:txBody>
          <a:bodyPr vert="horz" lIns="91429" tIns="45714" rIns="91429" bIns="45714" rtlCol="0"/>
          <a:lstStyle>
            <a:lvl1pPr algn="l">
              <a:defRPr sz="1200"/>
            </a:lvl1pPr>
          </a:lstStyle>
          <a:p>
            <a:endParaRPr lang="ru-RU"/>
          </a:p>
        </p:txBody>
      </p:sp>
      <p:sp>
        <p:nvSpPr>
          <p:cNvPr id="3" name="Дата 2"/>
          <p:cNvSpPr>
            <a:spLocks noGrp="1"/>
          </p:cNvSpPr>
          <p:nvPr>
            <p:ph type="dt" idx="1"/>
          </p:nvPr>
        </p:nvSpPr>
        <p:spPr>
          <a:xfrm>
            <a:off x="3884614" y="1"/>
            <a:ext cx="2971800" cy="497364"/>
          </a:xfrm>
          <a:prstGeom prst="rect">
            <a:avLst/>
          </a:prstGeom>
        </p:spPr>
        <p:txBody>
          <a:bodyPr vert="horz" lIns="91429" tIns="45714" rIns="91429" bIns="45714" rtlCol="0"/>
          <a:lstStyle>
            <a:lvl1pPr algn="r">
              <a:defRPr sz="1200"/>
            </a:lvl1pPr>
          </a:lstStyle>
          <a:p>
            <a:fld id="{B2AB585C-744B-4D7A-B3AB-2EAF21A8114B}" type="datetimeFigureOut">
              <a:rPr lang="ru-RU" smtClean="0"/>
              <a:pPr/>
              <a:t>17.02.2026</a:t>
            </a:fld>
            <a:endParaRPr lang="ru-RU"/>
          </a:p>
        </p:txBody>
      </p:sp>
      <p:sp>
        <p:nvSpPr>
          <p:cNvPr id="4" name="Образ слайда 3"/>
          <p:cNvSpPr>
            <a:spLocks noGrp="1" noRot="1" noChangeAspect="1"/>
          </p:cNvSpPr>
          <p:nvPr>
            <p:ph type="sldImg" idx="2"/>
          </p:nvPr>
        </p:nvSpPr>
        <p:spPr>
          <a:xfrm>
            <a:off x="112713" y="746125"/>
            <a:ext cx="6632575" cy="3730625"/>
          </a:xfrm>
          <a:prstGeom prst="rect">
            <a:avLst/>
          </a:prstGeom>
          <a:noFill/>
          <a:ln w="12700">
            <a:solidFill>
              <a:prstClr val="black"/>
            </a:solidFill>
          </a:ln>
        </p:spPr>
        <p:txBody>
          <a:bodyPr vert="horz" lIns="91429" tIns="45714" rIns="91429" bIns="45714" rtlCol="0" anchor="ctr"/>
          <a:lstStyle/>
          <a:p>
            <a:endParaRPr lang="ru-RU"/>
          </a:p>
        </p:txBody>
      </p:sp>
      <p:sp>
        <p:nvSpPr>
          <p:cNvPr id="5" name="Заметки 4"/>
          <p:cNvSpPr>
            <a:spLocks noGrp="1"/>
          </p:cNvSpPr>
          <p:nvPr>
            <p:ph type="body" sz="quarter" idx="3"/>
          </p:nvPr>
        </p:nvSpPr>
        <p:spPr>
          <a:xfrm>
            <a:off x="685801" y="4724957"/>
            <a:ext cx="5486400" cy="4476274"/>
          </a:xfrm>
          <a:prstGeom prst="rect">
            <a:avLst/>
          </a:prstGeom>
        </p:spPr>
        <p:txBody>
          <a:bodyPr vert="horz" lIns="91429" tIns="45714" rIns="91429" bIns="45714"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6"/>
            <a:ext cx="2971800" cy="497364"/>
          </a:xfrm>
          <a:prstGeom prst="rect">
            <a:avLst/>
          </a:prstGeom>
        </p:spPr>
        <p:txBody>
          <a:bodyPr vert="horz" lIns="91429" tIns="45714" rIns="91429" bIns="45714" rtlCol="0" anchor="b"/>
          <a:lstStyle>
            <a:lvl1pPr algn="l">
              <a:defRPr sz="1200"/>
            </a:lvl1pPr>
          </a:lstStyle>
          <a:p>
            <a:endParaRPr lang="ru-RU"/>
          </a:p>
        </p:txBody>
      </p:sp>
      <p:sp>
        <p:nvSpPr>
          <p:cNvPr id="7" name="Номер слайда 6"/>
          <p:cNvSpPr>
            <a:spLocks noGrp="1"/>
          </p:cNvSpPr>
          <p:nvPr>
            <p:ph type="sldNum" sz="quarter" idx="5"/>
          </p:nvPr>
        </p:nvSpPr>
        <p:spPr>
          <a:xfrm>
            <a:off x="3884614" y="9448186"/>
            <a:ext cx="2971800" cy="497364"/>
          </a:xfrm>
          <a:prstGeom prst="rect">
            <a:avLst/>
          </a:prstGeom>
        </p:spPr>
        <p:txBody>
          <a:bodyPr vert="horz" lIns="91429" tIns="45714" rIns="91429" bIns="45714" rtlCol="0" anchor="b"/>
          <a:lstStyle>
            <a:lvl1pPr algn="r">
              <a:defRPr sz="1200"/>
            </a:lvl1pPr>
          </a:lstStyle>
          <a:p>
            <a:fld id="{69710184-71FD-4948-B5A1-ABCB1733EBAC}" type="slidenum">
              <a:rPr lang="ru-RU" smtClean="0"/>
              <a:pPr/>
              <a:t>‹#›</a:t>
            </a:fld>
            <a:endParaRPr lang="ru-RU"/>
          </a:p>
        </p:txBody>
      </p:sp>
    </p:spTree>
    <p:extLst>
      <p:ext uri="{BB962C8B-B14F-4D97-AF65-F5344CB8AC3E}">
        <p14:creationId xmlns:p14="http://schemas.microsoft.com/office/powerpoint/2010/main" val="3318972957"/>
      </p:ext>
    </p:extLst>
  </p:cSld>
  <p:clrMap bg1="lt1" tx1="dk1" bg2="lt2" tx2="dk2" accent1="accent1" accent2="accent2" accent3="accent3" accent4="accent4" accent5="accent5" accent6="accent6" hlink="hlink" folHlink="folHlink"/>
  <p:hf hdr="0" dt="0"/>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1"/>
            <a:ext cx="5825202" cy="1234727"/>
          </a:xfrm>
        </p:spPr>
        <p:txBody>
          <a:bodyPr anchor="b">
            <a:noAutofit/>
          </a:bodyPr>
          <a:lstStyle>
            <a:lvl1pPr algn="r">
              <a:defRPr sz="41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1C67B96-6466-4C28-B4B9-15BC1EFE26BF}"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116586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400">
                <a:solidFill>
                  <a:schemeClr val="tx1">
                    <a:lumMod val="75000"/>
                    <a:lumOff val="25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D465E91-B5A7-44D4-87A9-276529E7CE15}"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2335565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400">
                <a:solidFill>
                  <a:schemeClr val="tx1">
                    <a:lumMod val="75000"/>
                    <a:lumOff val="25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A2AD74-7C80-4C7B-B497-444843B36D87}"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
        <p:nvSpPr>
          <p:cNvPr id="24" name="TextBox 23"/>
          <p:cNvSpPr txBox="1"/>
          <p:nvPr/>
        </p:nvSpPr>
        <p:spPr>
          <a:xfrm>
            <a:off x="406403" y="592784"/>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21825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2"/>
            <a:ext cx="6447501" cy="1946595"/>
          </a:xfrm>
        </p:spPr>
        <p:txBody>
          <a:bodyPr anchor="b">
            <a:normAutofit/>
          </a:bodyPr>
          <a:lstStyle>
            <a:lvl1pPr algn="l">
              <a:defRPr sz="33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400">
                <a:solidFill>
                  <a:schemeClr val="tx1">
                    <a:lumMod val="75000"/>
                    <a:lumOff val="25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75AE18-2E51-4F3D-8162-BB48A0C21E3A}"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573956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400">
                <a:solidFill>
                  <a:schemeClr val="tx1">
                    <a:lumMod val="50000"/>
                    <a:lumOff val="50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20042F0-001C-4806-B340-C2E78108C55A}"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
        <p:nvSpPr>
          <p:cNvPr id="24" name="TextBox 23"/>
          <p:cNvSpPr txBox="1"/>
          <p:nvPr/>
        </p:nvSpPr>
        <p:spPr>
          <a:xfrm>
            <a:off x="406403" y="592784"/>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46737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14351" y="457200"/>
            <a:ext cx="6441152" cy="2266950"/>
          </a:xfrm>
        </p:spPr>
        <p:txBody>
          <a:bodyPr anchor="ctr">
            <a:normAutofit/>
          </a:bodyPr>
          <a:lstStyle>
            <a:lvl1pPr algn="l">
              <a:defRPr sz="33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400">
                <a:solidFill>
                  <a:schemeClr val="tx1">
                    <a:lumMod val="50000"/>
                    <a:lumOff val="50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D03E4F0-3D92-4717-A385-D6A77AF37935}"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169176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D2CA8C7-913B-4B0F-9F58-9B5A98CA160C}"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2475541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6" y="457201"/>
            <a:ext cx="978557" cy="3938588"/>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08002" y="457201"/>
            <a:ext cx="5295113" cy="39385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1342A4-CD31-43D1-A22E-D5D0F024EF60}"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833582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577097-C342-4686-B996-D7A46BE53E49}"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593764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9B836A-E577-45BB-A82A-4010506FDBD7}"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825275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08002" y="1620443"/>
            <a:ext cx="3138026" cy="29105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17477" y="1620443"/>
            <a:ext cx="3138026" cy="29105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CC33AF9-71D8-4869-8011-01ACDCCC5F3D}" type="datetime1">
              <a:rPr lang="ru-RU" smtClean="0"/>
              <a:pPr/>
              <a:t>17.02.2026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1673193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506810" y="1620738"/>
            <a:ext cx="3139217" cy="432197"/>
          </a:xfrm>
        </p:spPr>
        <p:txBody>
          <a:bodyPr anchor="b">
            <a:noAutofit/>
          </a:bodyPr>
          <a:lstStyle>
            <a:lvl1pPr marL="0" indent="0">
              <a:buNone/>
              <a:defRPr sz="1800" b="0"/>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506810" y="2052935"/>
            <a:ext cx="3139217" cy="24780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16288" y="1620738"/>
            <a:ext cx="3139214" cy="432197"/>
          </a:xfrm>
        </p:spPr>
        <p:txBody>
          <a:bodyPr anchor="b">
            <a:noAutofit/>
          </a:bodyPr>
          <a:lstStyle>
            <a:lvl1pPr marL="0" indent="0">
              <a:buNone/>
              <a:defRPr sz="1800" b="0"/>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3816289" y="2052935"/>
            <a:ext cx="3139213" cy="24780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4DC0224-F4B9-46E5-9512-C0DDB1E1A5C4}" type="datetime1">
              <a:rPr lang="ru-RU" smtClean="0"/>
              <a:pPr/>
              <a:t>17.02.2026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412187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43D7273-77DF-450B-9FE1-03F1715C926C}" type="datetime1">
              <a:rPr lang="ru-RU" smtClean="0"/>
              <a:pPr/>
              <a:t>17.02.2026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408893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3ECBC-33EE-4BDE-A533-6D60E724354B}" type="datetime1">
              <a:rPr lang="ru-RU" smtClean="0"/>
              <a:pPr/>
              <a:t>17.02.2026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88071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4"/>
            <a:ext cx="2890896" cy="958850"/>
          </a:xfrm>
        </p:spPr>
        <p:txBody>
          <a:bodyPr anchor="b">
            <a:normAutofit/>
          </a:bodyPr>
          <a:lstStyle>
            <a:lvl1pPr>
              <a:defRPr sz="1500"/>
            </a:lvl1pPr>
          </a:lstStyle>
          <a:p>
            <a:r>
              <a:rPr lang="ru-RU" smtClean="0"/>
              <a:t>Образец заголовка</a:t>
            </a:r>
            <a:endParaRPr lang="en-US" dirty="0"/>
          </a:p>
        </p:txBody>
      </p:sp>
      <p:sp>
        <p:nvSpPr>
          <p:cNvPr id="3" name="Content Placeholder 2"/>
          <p:cNvSpPr>
            <a:spLocks noGrp="1"/>
          </p:cNvSpPr>
          <p:nvPr>
            <p:ph idx="1"/>
          </p:nvPr>
        </p:nvSpPr>
        <p:spPr>
          <a:xfrm>
            <a:off x="3570347" y="386193"/>
            <a:ext cx="3385156" cy="41448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8001" y="2082803"/>
            <a:ext cx="2890896" cy="1938337"/>
          </a:xfrm>
        </p:spPr>
        <p:txBody>
          <a:bodyPr>
            <a:normAutofit/>
          </a:bodyPr>
          <a:lstStyle>
            <a:lvl1pPr marL="0" indent="0">
              <a:buNone/>
              <a:defRPr sz="1100"/>
            </a:lvl1pPr>
            <a:lvl2pPr marL="342788" indent="0">
              <a:buNone/>
              <a:defRPr sz="1100"/>
            </a:lvl2pPr>
            <a:lvl3pPr marL="685578" indent="0">
              <a:buNone/>
              <a:defRPr sz="900"/>
            </a:lvl3pPr>
            <a:lvl4pPr marL="1028366" indent="0">
              <a:buNone/>
              <a:defRPr sz="800"/>
            </a:lvl4pPr>
            <a:lvl5pPr marL="1371154" indent="0">
              <a:buNone/>
              <a:defRPr sz="800"/>
            </a:lvl5pPr>
            <a:lvl6pPr marL="1713944" indent="0">
              <a:buNone/>
              <a:defRPr sz="800"/>
            </a:lvl6pPr>
            <a:lvl7pPr marL="2056732" indent="0">
              <a:buNone/>
              <a:defRPr sz="800"/>
            </a:lvl7pPr>
            <a:lvl8pPr marL="2399520" indent="0">
              <a:buNone/>
              <a:defRPr sz="800"/>
            </a:lvl8pPr>
            <a:lvl9pPr marL="2742308" indent="0">
              <a:buNone/>
              <a:defRPr sz="800"/>
            </a:lvl9pPr>
          </a:lstStyle>
          <a:p>
            <a:pPr lvl="0"/>
            <a:r>
              <a:rPr lang="ru-RU" smtClean="0"/>
              <a:t>Образец текста</a:t>
            </a:r>
          </a:p>
        </p:txBody>
      </p:sp>
      <p:sp>
        <p:nvSpPr>
          <p:cNvPr id="5" name="Date Placeholder 4"/>
          <p:cNvSpPr>
            <a:spLocks noGrp="1"/>
          </p:cNvSpPr>
          <p:nvPr>
            <p:ph type="dt" sz="half" idx="10"/>
          </p:nvPr>
        </p:nvSpPr>
        <p:spPr/>
        <p:txBody>
          <a:bodyPr/>
          <a:lstStyle/>
          <a:p>
            <a:fld id="{C0CBB773-5FF7-47EB-9DA2-2F01FE0AF302}" type="datetime1">
              <a:rPr lang="ru-RU" smtClean="0"/>
              <a:pPr/>
              <a:t>17.02.2026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296809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2" y="3600451"/>
            <a:ext cx="6447500" cy="425054"/>
          </a:xfrm>
        </p:spPr>
        <p:txBody>
          <a:bodyPr anchor="b">
            <a:normAutofit/>
          </a:bodyPr>
          <a:lstStyle>
            <a:lvl1pPr algn="l">
              <a:defRPr sz="18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08001" y="457201"/>
            <a:ext cx="6447501" cy="2884289"/>
          </a:xfrm>
        </p:spPr>
        <p:txBody>
          <a:bodyPr anchor="t">
            <a:normAutofit/>
          </a:bodyPr>
          <a:lstStyle>
            <a:lvl1pPr marL="0" indent="0" algn="ctr">
              <a:buNone/>
              <a:defRPr sz="1200"/>
            </a:lvl1pPr>
            <a:lvl2pPr marL="342892" indent="0">
              <a:buNone/>
              <a:defRPr sz="1200"/>
            </a:lvl2pPr>
            <a:lvl3pPr marL="685783" indent="0">
              <a:buNone/>
              <a:defRPr sz="12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r>
              <a:rPr lang="ru-RU" smtClean="0"/>
              <a:t>Вставка рисунка</a:t>
            </a:r>
            <a:endParaRPr lang="en-US" dirty="0"/>
          </a:p>
        </p:txBody>
      </p:sp>
      <p:sp>
        <p:nvSpPr>
          <p:cNvPr id="4" name="Text Placeholder 3"/>
          <p:cNvSpPr>
            <a:spLocks noGrp="1"/>
          </p:cNvSpPr>
          <p:nvPr>
            <p:ph type="body" sz="half" idx="2"/>
          </p:nvPr>
        </p:nvSpPr>
        <p:spPr>
          <a:xfrm>
            <a:off x="508002" y="4025504"/>
            <a:ext cx="6447500" cy="505518"/>
          </a:xfrm>
        </p:spPr>
        <p:txBody>
          <a:bodyPr>
            <a:normAutofit/>
          </a:bodyPr>
          <a:lstStyle>
            <a:lvl1pPr marL="0" indent="0">
              <a:buNone/>
              <a:defRPr sz="900"/>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9122A8-F0F3-4785-9337-F972B70C6893}" type="slidenum">
              <a:rPr lang="ru-RU" smtClean="0"/>
              <a:pPr/>
              <a:t>‹#›</a:t>
            </a:fld>
            <a:endParaRPr lang="ru-RU"/>
          </a:p>
        </p:txBody>
      </p:sp>
      <p:sp>
        <p:nvSpPr>
          <p:cNvPr id="5" name="Date Placeholder 4"/>
          <p:cNvSpPr>
            <a:spLocks noGrp="1"/>
          </p:cNvSpPr>
          <p:nvPr>
            <p:ph type="dt" sz="half" idx="10"/>
          </p:nvPr>
        </p:nvSpPr>
        <p:spPr/>
        <p:txBody>
          <a:bodyPr/>
          <a:lstStyle/>
          <a:p>
            <a:fld id="{C03CC736-C033-40DF-BEAC-2E71B807FEE8}" type="datetime1">
              <a:rPr lang="ru-RU" smtClean="0"/>
              <a:pPr/>
              <a:t>17.02.2026</a:t>
            </a:fld>
            <a:endParaRPr lang="ru-RU"/>
          </a:p>
        </p:txBody>
      </p:sp>
    </p:spTree>
    <p:extLst>
      <p:ext uri="{BB962C8B-B14F-4D97-AF65-F5344CB8AC3E}">
        <p14:creationId xmlns:p14="http://schemas.microsoft.com/office/powerpoint/2010/main" val="164038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68579" tIns="34289" rIns="68579" bIns="34289"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08001" y="1620443"/>
            <a:ext cx="6447501" cy="2910580"/>
          </a:xfrm>
          <a:prstGeom prst="rect">
            <a:avLst/>
          </a:prstGeom>
        </p:spPr>
        <p:txBody>
          <a:bodyPr vert="horz" lIns="68579" tIns="34289" rIns="68579" bIns="34289"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3850" y="4531023"/>
            <a:ext cx="683954" cy="273844"/>
          </a:xfrm>
          <a:prstGeom prst="rect">
            <a:avLst/>
          </a:prstGeom>
        </p:spPr>
        <p:txBody>
          <a:bodyPr vert="horz" lIns="68579" tIns="34289" rIns="68579" bIns="34289" rtlCol="0" anchor="ctr"/>
          <a:lstStyle>
            <a:lvl1pPr algn="r">
              <a:defRPr sz="700">
                <a:solidFill>
                  <a:schemeClr val="tx1">
                    <a:tint val="75000"/>
                  </a:schemeClr>
                </a:solidFill>
              </a:defRPr>
            </a:lvl1pPr>
          </a:lstStyle>
          <a:p>
            <a:fld id="{2BF23442-F458-482B-A264-F035EF6027C4}" type="datetime1">
              <a:rPr lang="ru-RU" smtClean="0"/>
              <a:pPr/>
              <a:t>17.02.2026</a:t>
            </a:fld>
            <a:endParaRPr lang="ru-RU"/>
          </a:p>
        </p:txBody>
      </p:sp>
      <p:sp>
        <p:nvSpPr>
          <p:cNvPr id="5" name="Footer Placeholder 4"/>
          <p:cNvSpPr>
            <a:spLocks noGrp="1"/>
          </p:cNvSpPr>
          <p:nvPr>
            <p:ph type="ftr" sz="quarter" idx="3"/>
          </p:nvPr>
        </p:nvSpPr>
        <p:spPr>
          <a:xfrm>
            <a:off x="508001" y="4531023"/>
            <a:ext cx="4723209" cy="273844"/>
          </a:xfrm>
          <a:prstGeom prst="rect">
            <a:avLst/>
          </a:prstGeom>
        </p:spPr>
        <p:txBody>
          <a:bodyPr vert="horz" lIns="68579" tIns="34289" rIns="68579" bIns="34289" rtlCol="0" anchor="ctr"/>
          <a:lstStyle>
            <a:lvl1pPr algn="l">
              <a:defRPr sz="7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2999" y="4531023"/>
            <a:ext cx="512504" cy="273844"/>
          </a:xfrm>
          <a:prstGeom prst="rect">
            <a:avLst/>
          </a:prstGeom>
        </p:spPr>
        <p:txBody>
          <a:bodyPr vert="horz" lIns="68579" tIns="34289" rIns="68579" bIns="34289" rtlCol="0" anchor="ctr"/>
          <a:lstStyle>
            <a:lvl1pPr algn="r">
              <a:defRPr sz="700">
                <a:solidFill>
                  <a:schemeClr val="accent1"/>
                </a:solidFill>
              </a:defRPr>
            </a:lvl1pPr>
          </a:lstStyle>
          <a:p>
            <a:fld id="{429122A8-F0F3-4785-9337-F972B70C6893}" type="slidenum">
              <a:rPr lang="ru-RU" smtClean="0"/>
              <a:pPr/>
              <a:t>‹#›</a:t>
            </a:fld>
            <a:endParaRPr lang="ru-RU"/>
          </a:p>
        </p:txBody>
      </p:sp>
    </p:spTree>
    <p:extLst>
      <p:ext uri="{BB962C8B-B14F-4D97-AF65-F5344CB8AC3E}">
        <p14:creationId xmlns:p14="http://schemas.microsoft.com/office/powerpoint/2010/main" val="285166594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342892"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68" indent="-257168" algn="l" defTabSz="342892" rtl="0" eaLnBrk="1" latinLnBrk="0" hangingPunct="1">
        <a:spcBef>
          <a:spcPts val="75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1pPr>
      <a:lvl2pPr marL="557199" indent="-214308" algn="l" defTabSz="342892"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28" indent="-171446" algn="l" defTabSz="342892" rtl="0" eaLnBrk="1" latinLnBrk="0" hangingPunct="1">
        <a:spcBef>
          <a:spcPts val="750"/>
        </a:spcBef>
        <a:spcAft>
          <a:spcPts val="0"/>
        </a:spcAft>
        <a:buClr>
          <a:schemeClr val="accent1"/>
        </a:buClr>
        <a:buSzPct val="80000"/>
        <a:buFont typeface="Wingdings 3" charset="2"/>
        <a:buChar char=""/>
        <a:defRPr sz="1100" kern="1200">
          <a:solidFill>
            <a:schemeClr val="tx1">
              <a:lumMod val="75000"/>
              <a:lumOff val="25000"/>
            </a:schemeClr>
          </a:solidFill>
          <a:latin typeface="+mn-lt"/>
          <a:ea typeface="+mn-ea"/>
          <a:cs typeface="+mn-cs"/>
        </a:defRPr>
      </a:lvl3pPr>
      <a:lvl4pPr marL="1200120"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12"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03"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795"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686"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577"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892" rtl="0" eaLnBrk="1" latinLnBrk="0" hangingPunct="1">
        <a:defRPr sz="1400" kern="1200">
          <a:solidFill>
            <a:schemeClr val="tx1"/>
          </a:solidFill>
          <a:latin typeface="+mn-lt"/>
          <a:ea typeface="+mn-ea"/>
          <a:cs typeface="+mn-cs"/>
        </a:defRPr>
      </a:lvl1pPr>
      <a:lvl2pPr marL="342892" algn="l" defTabSz="342892" rtl="0" eaLnBrk="1" latinLnBrk="0" hangingPunct="1">
        <a:defRPr sz="1400" kern="1200">
          <a:solidFill>
            <a:schemeClr val="tx1"/>
          </a:solidFill>
          <a:latin typeface="+mn-lt"/>
          <a:ea typeface="+mn-ea"/>
          <a:cs typeface="+mn-cs"/>
        </a:defRPr>
      </a:lvl2pPr>
      <a:lvl3pPr marL="685783" algn="l" defTabSz="342892" rtl="0" eaLnBrk="1" latinLnBrk="0" hangingPunct="1">
        <a:defRPr sz="1400" kern="1200">
          <a:solidFill>
            <a:schemeClr val="tx1"/>
          </a:solidFill>
          <a:latin typeface="+mn-lt"/>
          <a:ea typeface="+mn-ea"/>
          <a:cs typeface="+mn-cs"/>
        </a:defRPr>
      </a:lvl3pPr>
      <a:lvl4pPr marL="1028675" algn="l" defTabSz="342892" rtl="0" eaLnBrk="1" latinLnBrk="0" hangingPunct="1">
        <a:defRPr sz="1400" kern="1200">
          <a:solidFill>
            <a:schemeClr val="tx1"/>
          </a:solidFill>
          <a:latin typeface="+mn-lt"/>
          <a:ea typeface="+mn-ea"/>
          <a:cs typeface="+mn-cs"/>
        </a:defRPr>
      </a:lvl4pPr>
      <a:lvl5pPr marL="1371566" algn="l" defTabSz="342892" rtl="0" eaLnBrk="1" latinLnBrk="0" hangingPunct="1">
        <a:defRPr sz="1400" kern="1200">
          <a:solidFill>
            <a:schemeClr val="tx1"/>
          </a:solidFill>
          <a:latin typeface="+mn-lt"/>
          <a:ea typeface="+mn-ea"/>
          <a:cs typeface="+mn-cs"/>
        </a:defRPr>
      </a:lvl5pPr>
      <a:lvl6pPr marL="1714457" algn="l" defTabSz="342892" rtl="0" eaLnBrk="1" latinLnBrk="0" hangingPunct="1">
        <a:defRPr sz="1400" kern="1200">
          <a:solidFill>
            <a:schemeClr val="tx1"/>
          </a:solidFill>
          <a:latin typeface="+mn-lt"/>
          <a:ea typeface="+mn-ea"/>
          <a:cs typeface="+mn-cs"/>
        </a:defRPr>
      </a:lvl6pPr>
      <a:lvl7pPr marL="2057348" algn="l" defTabSz="342892" rtl="0" eaLnBrk="1" latinLnBrk="0" hangingPunct="1">
        <a:defRPr sz="1400" kern="1200">
          <a:solidFill>
            <a:schemeClr val="tx1"/>
          </a:solidFill>
          <a:latin typeface="+mn-lt"/>
          <a:ea typeface="+mn-ea"/>
          <a:cs typeface="+mn-cs"/>
        </a:defRPr>
      </a:lvl7pPr>
      <a:lvl8pPr marL="2400240" algn="l" defTabSz="342892" rtl="0" eaLnBrk="1" latinLnBrk="0" hangingPunct="1">
        <a:defRPr sz="1400" kern="1200">
          <a:solidFill>
            <a:schemeClr val="tx1"/>
          </a:solidFill>
          <a:latin typeface="+mn-lt"/>
          <a:ea typeface="+mn-ea"/>
          <a:cs typeface="+mn-cs"/>
        </a:defRPr>
      </a:lvl8pPr>
      <a:lvl9pPr marL="2743132" algn="l" defTabSz="342892"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6.png"/><Relationship Id="rId4" Type="http://schemas.openxmlformats.org/officeDocument/2006/relationships/image" Target="../media/image55.png"/></Relationships>
</file>

<file path=ppt/slides/_rels/slide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3.png"/></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9506" y="2089828"/>
            <a:ext cx="7289800" cy="1234727"/>
          </a:xfrm>
        </p:spPr>
        <p:txBody>
          <a:bodyPr/>
          <a:lstStyle/>
          <a:p>
            <a:pPr algn="ctr"/>
            <a:r>
              <a:rPr lang="ru-RU" sz="3200" dirty="0"/>
              <a:t>Физико-химия </a:t>
            </a:r>
            <a:br>
              <a:rPr lang="ru-RU" sz="3200" dirty="0"/>
            </a:br>
            <a:r>
              <a:rPr lang="ru-RU" sz="3200" dirty="0"/>
              <a:t>нефтяных дисперсных систем</a:t>
            </a:r>
            <a:br>
              <a:rPr lang="ru-RU" sz="3200" dirty="0"/>
            </a:br>
            <a:r>
              <a:rPr lang="ru-RU" sz="3200" dirty="0"/>
              <a:t>(часть </a:t>
            </a:r>
            <a:r>
              <a:rPr lang="ru-RU" sz="3200" dirty="0" smtClean="0"/>
              <a:t>2)</a:t>
            </a:r>
            <a:endParaRPr lang="ru-RU" sz="3200" dirty="0"/>
          </a:p>
        </p:txBody>
      </p:sp>
      <p:sp>
        <p:nvSpPr>
          <p:cNvPr id="3" name="Подзаголовок 2"/>
          <p:cNvSpPr>
            <a:spLocks noGrp="1"/>
          </p:cNvSpPr>
          <p:nvPr>
            <p:ph type="subTitle" idx="1"/>
          </p:nvPr>
        </p:nvSpPr>
        <p:spPr>
          <a:xfrm>
            <a:off x="194446" y="3660932"/>
            <a:ext cx="7658636" cy="911096"/>
          </a:xfrm>
        </p:spPr>
        <p:txBody>
          <a:bodyPr>
            <a:noAutofit/>
          </a:bodyPr>
          <a:lstStyle/>
          <a:p>
            <a:pPr algn="ctr"/>
            <a:r>
              <a:rPr lang="ru-RU" sz="2000" dirty="0" smtClean="0">
                <a:solidFill>
                  <a:srgbClr val="0070C0"/>
                </a:solidFill>
              </a:rPr>
              <a:t>Кафедра «</a:t>
            </a:r>
            <a:r>
              <a:rPr lang="ru-RU" sz="2000" dirty="0">
                <a:solidFill>
                  <a:srgbClr val="0070C0"/>
                </a:solidFill>
              </a:rPr>
              <a:t>Химическая технология переработки нефти и газа» </a:t>
            </a:r>
            <a:endParaRPr lang="ru-RU" sz="2000" dirty="0" smtClean="0">
              <a:solidFill>
                <a:srgbClr val="0070C0"/>
              </a:solidFill>
            </a:endParaRPr>
          </a:p>
          <a:p>
            <a:pPr algn="ctr"/>
            <a:r>
              <a:rPr lang="ru-RU" sz="2000" dirty="0" smtClean="0">
                <a:solidFill>
                  <a:srgbClr val="0070C0"/>
                </a:solidFill>
              </a:rPr>
              <a:t>Проф., д.т.н., Пивоварова Н.А.</a:t>
            </a:r>
            <a:endParaRPr lang="ru-RU" sz="2000" dirty="0">
              <a:solidFill>
                <a:srgbClr val="0070C0"/>
              </a:solidFill>
            </a:endParaRPr>
          </a:p>
        </p:txBody>
      </p:sp>
      <p:pic>
        <p:nvPicPr>
          <p:cNvPr id="1026" name="Picture 2" descr="Астраханский государственный технический университе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388" y="268942"/>
            <a:ext cx="6113847" cy="11780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2083" y="604384"/>
            <a:ext cx="891778" cy="932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8182" y="298926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2083" y="1800784"/>
            <a:ext cx="906408" cy="906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357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419" y="24333"/>
            <a:ext cx="8784976" cy="421556"/>
          </a:xfrm>
        </p:spPr>
        <p:txBody>
          <a:bodyPr>
            <a:noAutofit/>
          </a:bodyPr>
          <a:lstStyle/>
          <a:p>
            <a:r>
              <a:rPr lang="ru-RU" sz="2400" dirty="0"/>
              <a:t>Классификация НДС по </a:t>
            </a:r>
            <a:r>
              <a:rPr lang="ru-RU" sz="2400" dirty="0" smtClean="0"/>
              <a:t>агрегатному состоянию </a:t>
            </a:r>
            <a:br>
              <a:rPr lang="ru-RU" sz="2400" dirty="0" smtClean="0"/>
            </a:br>
            <a:r>
              <a:rPr lang="ru-RU" sz="2400" dirty="0" smtClean="0"/>
              <a:t>дисперсной </a:t>
            </a:r>
            <a:r>
              <a:rPr lang="ru-RU" sz="2400" dirty="0"/>
              <a:t>фазы </a:t>
            </a:r>
            <a:r>
              <a:rPr lang="ru-RU" sz="2400" dirty="0" smtClean="0"/>
              <a:t>и дисперсионной среды</a:t>
            </a:r>
            <a:endParaRPr lang="ru-RU" sz="24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10</a:t>
            </a:fld>
            <a:endParaRPr lang="ru-RU"/>
          </a:p>
        </p:txBody>
      </p:sp>
      <p:graphicFrame>
        <p:nvGraphicFramePr>
          <p:cNvPr id="6" name="Объект 5"/>
          <p:cNvGraphicFramePr>
            <a:graphicFrameLocks noGrp="1"/>
          </p:cNvGraphicFramePr>
          <p:nvPr>
            <p:ph sz="quarter" idx="1"/>
            <p:extLst>
              <p:ext uri="{D42A27DB-BD31-4B8C-83A1-F6EECF244321}">
                <p14:modId xmlns:p14="http://schemas.microsoft.com/office/powerpoint/2010/main" val="1860057546"/>
              </p:ext>
            </p:extLst>
          </p:nvPr>
        </p:nvGraphicFramePr>
        <p:xfrm>
          <a:off x="150330" y="888613"/>
          <a:ext cx="8640961" cy="4265903"/>
        </p:xfrm>
        <a:graphic>
          <a:graphicData uri="http://schemas.openxmlformats.org/drawingml/2006/table">
            <a:tbl>
              <a:tblPr firstRow="1" firstCol="1" bandRow="1">
                <a:tableStyleId>{5C22544A-7EE6-4342-B048-85BDC9FD1C3A}</a:tableStyleId>
              </a:tblPr>
              <a:tblGrid>
                <a:gridCol w="1356845"/>
                <a:gridCol w="1499671"/>
                <a:gridCol w="981495"/>
                <a:gridCol w="1562589"/>
                <a:gridCol w="3240361"/>
              </a:tblGrid>
              <a:tr h="253393">
                <a:tc gridSpan="2">
                  <a:txBody>
                    <a:bodyPr/>
                    <a:lstStyle/>
                    <a:p>
                      <a:pPr indent="0" algn="ctr">
                        <a:lnSpc>
                          <a:spcPct val="110000"/>
                        </a:lnSpc>
                        <a:spcAft>
                          <a:spcPts val="0"/>
                        </a:spcAft>
                      </a:pPr>
                      <a:r>
                        <a:rPr lang="ru-RU" sz="1400" dirty="0" smtClean="0">
                          <a:effectLst/>
                        </a:rPr>
                        <a:t>Агрегатное       состояние</a:t>
                      </a:r>
                      <a:endParaRPr lang="ru-RU" sz="1400" dirty="0">
                        <a:effectLst/>
                        <a:latin typeface="Calibri"/>
                        <a:ea typeface="Calibri"/>
                        <a:cs typeface="Times New Roman"/>
                      </a:endParaRPr>
                    </a:p>
                  </a:txBody>
                  <a:tcPr marL="50861" marR="50861" marT="0" marB="0"/>
                </a:tc>
                <a:tc hMerge="1">
                  <a:txBody>
                    <a:bodyPr/>
                    <a:lstStyle/>
                    <a:p>
                      <a:endParaRPr lang="ru-RU"/>
                    </a:p>
                  </a:txBody>
                  <a:tcPr/>
                </a:tc>
                <a:tc rowSpan="2">
                  <a:txBody>
                    <a:bodyPr/>
                    <a:lstStyle/>
                    <a:p>
                      <a:pPr algn="ctr">
                        <a:lnSpc>
                          <a:spcPct val="110000"/>
                        </a:lnSpc>
                        <a:spcAft>
                          <a:spcPts val="0"/>
                        </a:spcAft>
                      </a:pPr>
                      <a:r>
                        <a:rPr lang="ru-RU" sz="1400" dirty="0" err="1" smtClean="0">
                          <a:effectLst/>
                        </a:rPr>
                        <a:t>Обозна-чение</a:t>
                      </a:r>
                      <a:endParaRPr lang="ru-RU" sz="1400" dirty="0">
                        <a:effectLst/>
                        <a:latin typeface="Calibri"/>
                        <a:ea typeface="Calibri"/>
                        <a:cs typeface="Times New Roman"/>
                      </a:endParaRPr>
                    </a:p>
                  </a:txBody>
                  <a:tcPr marL="50861" marR="50861" marT="0" marB="0"/>
                </a:tc>
                <a:tc rowSpan="2">
                  <a:txBody>
                    <a:bodyPr/>
                    <a:lstStyle/>
                    <a:p>
                      <a:pPr algn="ctr">
                        <a:lnSpc>
                          <a:spcPct val="110000"/>
                        </a:lnSpc>
                        <a:spcAft>
                          <a:spcPts val="0"/>
                        </a:spcAft>
                      </a:pPr>
                      <a:r>
                        <a:rPr lang="ru-RU" sz="1400" dirty="0">
                          <a:effectLst/>
                        </a:rPr>
                        <a:t>Тип</a:t>
                      </a:r>
                      <a:endParaRPr lang="ru-RU" sz="1400" dirty="0">
                        <a:effectLst/>
                        <a:latin typeface="Calibri"/>
                        <a:ea typeface="Calibri"/>
                        <a:cs typeface="Times New Roman"/>
                      </a:endParaRPr>
                    </a:p>
                  </a:txBody>
                  <a:tcPr marL="50861" marR="50861" marT="0" marB="0"/>
                </a:tc>
                <a:tc rowSpan="2">
                  <a:txBody>
                    <a:bodyPr/>
                    <a:lstStyle/>
                    <a:p>
                      <a:pPr indent="450215" algn="ctr">
                        <a:lnSpc>
                          <a:spcPct val="110000"/>
                        </a:lnSpc>
                        <a:spcAft>
                          <a:spcPts val="0"/>
                        </a:spcAft>
                      </a:pPr>
                      <a:r>
                        <a:rPr lang="ru-RU" sz="1400" dirty="0">
                          <a:effectLst/>
                        </a:rPr>
                        <a:t>Примеры</a:t>
                      </a:r>
                      <a:endParaRPr lang="ru-RU" sz="1400" dirty="0">
                        <a:effectLst/>
                        <a:latin typeface="Calibri"/>
                        <a:ea typeface="Calibri"/>
                        <a:cs typeface="Times New Roman"/>
                      </a:endParaRPr>
                    </a:p>
                  </a:txBody>
                  <a:tcPr marL="50861" marR="50861" marT="0" marB="0"/>
                </a:tc>
              </a:tr>
              <a:tr h="402336">
                <a:tc>
                  <a:txBody>
                    <a:bodyPr/>
                    <a:lstStyle/>
                    <a:p>
                      <a:pPr marL="90170" algn="just">
                        <a:lnSpc>
                          <a:spcPct val="110000"/>
                        </a:lnSpc>
                        <a:spcAft>
                          <a:spcPts val="0"/>
                        </a:spcAft>
                      </a:pPr>
                      <a:r>
                        <a:rPr lang="ru-RU" sz="1400" dirty="0" smtClean="0">
                          <a:effectLst/>
                        </a:rPr>
                        <a:t>Дисперсной </a:t>
                      </a:r>
                      <a:r>
                        <a:rPr lang="ru-RU" sz="1400" dirty="0">
                          <a:effectLst/>
                        </a:rPr>
                        <a:t>фазы</a:t>
                      </a:r>
                      <a:endParaRPr lang="ru-RU" sz="1400" dirty="0">
                        <a:effectLst/>
                        <a:latin typeface="Calibri"/>
                        <a:ea typeface="Calibri"/>
                        <a:cs typeface="Times New Roman"/>
                      </a:endParaRPr>
                    </a:p>
                  </a:txBody>
                  <a:tcPr marL="50861" marR="50861" marT="0" marB="0"/>
                </a:tc>
                <a:tc>
                  <a:txBody>
                    <a:bodyPr/>
                    <a:lstStyle/>
                    <a:p>
                      <a:pPr marL="90170" algn="just">
                        <a:lnSpc>
                          <a:spcPct val="110000"/>
                        </a:lnSpc>
                        <a:spcAft>
                          <a:spcPts val="0"/>
                        </a:spcAft>
                      </a:pPr>
                      <a:r>
                        <a:rPr lang="ru-RU" sz="1400" dirty="0" err="1" smtClean="0">
                          <a:effectLst/>
                        </a:rPr>
                        <a:t>Дисперсион</a:t>
                      </a:r>
                      <a:r>
                        <a:rPr lang="ru-RU" sz="1400" dirty="0" smtClean="0">
                          <a:effectLst/>
                        </a:rPr>
                        <a:t>-ной </a:t>
                      </a:r>
                      <a:r>
                        <a:rPr lang="ru-RU" sz="1400" dirty="0">
                          <a:effectLst/>
                        </a:rPr>
                        <a:t>среды</a:t>
                      </a:r>
                      <a:endParaRPr lang="ru-RU" sz="1400" dirty="0">
                        <a:effectLst/>
                        <a:latin typeface="Calibri"/>
                        <a:ea typeface="Calibri"/>
                        <a:cs typeface="Times New Roman"/>
                      </a:endParaRPr>
                    </a:p>
                  </a:txBody>
                  <a:tcPr marL="50861" marR="50861" marT="0" marB="0"/>
                </a:tc>
                <a:tc vMerge="1">
                  <a:txBody>
                    <a:bodyPr/>
                    <a:lstStyle/>
                    <a:p>
                      <a:endParaRPr lang="ru-RU"/>
                    </a:p>
                  </a:txBody>
                  <a:tcPr/>
                </a:tc>
                <a:tc vMerge="1">
                  <a:txBody>
                    <a:bodyPr/>
                    <a:lstStyle/>
                    <a:p>
                      <a:endParaRPr lang="ru-RU"/>
                    </a:p>
                  </a:txBody>
                  <a:tcPr/>
                </a:tc>
                <a:tc vMerge="1">
                  <a:txBody>
                    <a:bodyPr/>
                    <a:lstStyle/>
                    <a:p>
                      <a:endParaRPr lang="ru-RU"/>
                    </a:p>
                  </a:txBody>
                  <a:tcPr/>
                </a:tc>
              </a:tr>
              <a:tr h="402336">
                <a:tc>
                  <a:txBody>
                    <a:bodyPr/>
                    <a:lstStyle/>
                    <a:p>
                      <a:pPr algn="just">
                        <a:lnSpc>
                          <a:spcPct val="110000"/>
                        </a:lnSpc>
                        <a:spcAft>
                          <a:spcPts val="0"/>
                        </a:spcAft>
                      </a:pPr>
                      <a:r>
                        <a:rPr lang="ru-RU" sz="1400">
                          <a:effectLst/>
                        </a:rPr>
                        <a:t>Твёрдая 1</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Твёрдая 2</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a:t>
                      </a:r>
                      <a:r>
                        <a:rPr lang="ru-RU" sz="1400" baseline="-25000">
                          <a:effectLst/>
                        </a:rPr>
                        <a:t>1</a:t>
                      </a:r>
                      <a:r>
                        <a:rPr lang="ru-RU" sz="1400">
                          <a:effectLst/>
                        </a:rPr>
                        <a:t>/т</a:t>
                      </a:r>
                      <a:r>
                        <a:rPr lang="ru-RU" sz="1400" baseline="-25000">
                          <a:effectLst/>
                        </a:rPr>
                        <a:t>2</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твёрдые структуры</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нефтяной углерод </a:t>
                      </a:r>
                      <a:r>
                        <a:rPr lang="ru-RU" sz="1400" dirty="0" smtClean="0">
                          <a:effectLst/>
                        </a:rPr>
                        <a:t>различной степени  </a:t>
                      </a:r>
                      <a:r>
                        <a:rPr lang="ru-RU" sz="1400" dirty="0" err="1" smtClean="0">
                          <a:effectLst/>
                        </a:rPr>
                        <a:t>анизотропности</a:t>
                      </a:r>
                      <a:endParaRPr lang="ru-RU" sz="1400" dirty="0">
                        <a:effectLst/>
                        <a:latin typeface="Calibri"/>
                        <a:ea typeface="Calibri"/>
                        <a:cs typeface="Times New Roman"/>
                      </a:endParaRPr>
                    </a:p>
                  </a:txBody>
                  <a:tcPr marL="50861" marR="50861" marT="0" marB="0"/>
                </a:tc>
              </a:tr>
              <a:tr h="465353">
                <a:tc>
                  <a:txBody>
                    <a:bodyPr/>
                    <a:lstStyle/>
                    <a:p>
                      <a:pPr algn="just">
                        <a:lnSpc>
                          <a:spcPct val="110000"/>
                        </a:lnSpc>
                        <a:spcAft>
                          <a:spcPts val="0"/>
                        </a:spcAft>
                      </a:pPr>
                      <a:r>
                        <a:rPr lang="ru-RU" sz="1400" dirty="0">
                          <a:effectLst/>
                        </a:rPr>
                        <a:t>Жидкая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ж/т</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твёрдые эмульсии</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err="1">
                          <a:effectLst/>
                        </a:rPr>
                        <a:t>петролатум</a:t>
                      </a:r>
                      <a:r>
                        <a:rPr lang="ru-RU" sz="1400" dirty="0">
                          <a:effectLst/>
                        </a:rPr>
                        <a:t>, </a:t>
                      </a:r>
                      <a:r>
                        <a:rPr lang="ru-RU" sz="1400" dirty="0" err="1">
                          <a:effectLst/>
                        </a:rPr>
                        <a:t>гач</a:t>
                      </a:r>
                      <a:endParaRPr lang="ru-RU" sz="1400" dirty="0">
                        <a:effectLst/>
                        <a:latin typeface="Calibri"/>
                        <a:ea typeface="Calibri"/>
                        <a:cs typeface="Times New Roman"/>
                      </a:endParaRPr>
                    </a:p>
                  </a:txBody>
                  <a:tcPr marL="50861" marR="50861" marT="0" marB="0"/>
                </a:tc>
              </a:tr>
              <a:tr h="233464">
                <a:tc>
                  <a:txBody>
                    <a:bodyPr/>
                    <a:lstStyle/>
                    <a:p>
                      <a:pPr algn="just">
                        <a:lnSpc>
                          <a:spcPct val="110000"/>
                        </a:lnSpc>
                        <a:spcAft>
                          <a:spcPts val="0"/>
                        </a:spcAft>
                      </a:pPr>
                      <a:r>
                        <a:rPr lang="ru-RU" sz="1400" dirty="0" smtClean="0">
                          <a:effectLst/>
                        </a:rPr>
                        <a:t>Газообразные</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г/т</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твёрдые пены</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нефтяной углерод, кокс</a:t>
                      </a:r>
                      <a:endParaRPr lang="ru-RU" sz="1400" dirty="0">
                        <a:effectLst/>
                        <a:latin typeface="Calibri"/>
                        <a:ea typeface="Calibri"/>
                        <a:cs typeface="Times New Roman"/>
                      </a:endParaRPr>
                    </a:p>
                  </a:txBody>
                  <a:tcPr marL="50861" marR="50861" marT="0" marB="0"/>
                </a:tc>
              </a:tr>
              <a:tr h="629915">
                <a:tc>
                  <a:txBody>
                    <a:bodyPr/>
                    <a:lstStyle/>
                    <a:p>
                      <a:pPr algn="just">
                        <a:lnSpc>
                          <a:spcPct val="110000"/>
                        </a:lnSpc>
                        <a:spcAft>
                          <a:spcPts val="0"/>
                        </a:spcAft>
                      </a:pPr>
                      <a:r>
                        <a:rPr lang="ru-RU" sz="1400">
                          <a:effectLst/>
                        </a:rPr>
                        <a:t>Твёрдая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т/ж</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суспензии, золи, гели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нефть, мазут, гудрон, крекинг-остатки, смола пиролиза, отработанные масла</a:t>
                      </a:r>
                      <a:endParaRPr lang="ru-RU" sz="1400">
                        <a:effectLst/>
                        <a:latin typeface="Calibri"/>
                        <a:ea typeface="Calibri"/>
                        <a:cs typeface="Times New Roman"/>
                      </a:endParaRPr>
                    </a:p>
                  </a:txBody>
                  <a:tcPr marL="50861" marR="50861" marT="0" marB="0"/>
                </a:tc>
              </a:tr>
              <a:tr h="402336">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a:t>
                      </a:r>
                      <a:r>
                        <a:rPr lang="ru-RU" sz="1400" baseline="-25000">
                          <a:effectLst/>
                        </a:rPr>
                        <a:t>1</a:t>
                      </a:r>
                      <a:r>
                        <a:rPr lang="ru-RU" sz="1400">
                          <a:effectLst/>
                        </a:rPr>
                        <a:t>/ж</a:t>
                      </a:r>
                      <a:r>
                        <a:rPr lang="ru-RU" sz="1400" baseline="-25000">
                          <a:effectLst/>
                        </a:rPr>
                        <a:t>2</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жидкие эмульсии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система «масло-растворитель вблизи КТР, обводнённая нефть</a:t>
                      </a:r>
                      <a:endParaRPr lang="ru-RU" sz="1400">
                        <a:effectLst/>
                        <a:latin typeface="Calibri"/>
                        <a:ea typeface="Calibri"/>
                        <a:cs typeface="Times New Roman"/>
                      </a:endParaRPr>
                    </a:p>
                  </a:txBody>
                  <a:tcPr marL="50861" marR="50861" marT="0" marB="0"/>
                </a:tc>
              </a:tr>
              <a:tr h="402336">
                <a:tc>
                  <a:txBody>
                    <a:bodyPr/>
                    <a:lstStyle/>
                    <a:p>
                      <a:pPr algn="just">
                        <a:lnSpc>
                          <a:spcPct val="110000"/>
                        </a:lnSpc>
                        <a:spcAft>
                          <a:spcPts val="0"/>
                        </a:spcAft>
                      </a:pPr>
                      <a:r>
                        <a:rPr lang="ru-RU" sz="1400" dirty="0" err="1" smtClean="0">
                          <a:effectLst/>
                        </a:rPr>
                        <a:t>Газообразн</a:t>
                      </a:r>
                      <a:r>
                        <a:rPr lang="ru-RU" sz="1400" dirty="0" smtClean="0">
                          <a:effectLst/>
                        </a:rPr>
                        <a:t>.</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г/ж</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газовые эмульсии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нефтяное сырье в процессе перегонки</a:t>
                      </a:r>
                      <a:endParaRPr lang="ru-RU" sz="1400">
                        <a:effectLst/>
                        <a:latin typeface="Calibri"/>
                        <a:ea typeface="Calibri"/>
                        <a:cs typeface="Times New Roman"/>
                      </a:endParaRPr>
                    </a:p>
                  </a:txBody>
                  <a:tcPr marL="50861" marR="50861" marT="0" marB="0"/>
                </a:tc>
              </a:tr>
              <a:tr h="257374">
                <a:tc>
                  <a:txBody>
                    <a:bodyPr/>
                    <a:lstStyle/>
                    <a:p>
                      <a:pPr algn="just">
                        <a:lnSpc>
                          <a:spcPct val="110000"/>
                        </a:lnSpc>
                        <a:spcAft>
                          <a:spcPts val="0"/>
                        </a:spcAft>
                      </a:pPr>
                      <a:r>
                        <a:rPr lang="ru-RU" sz="1400">
                          <a:effectLst/>
                        </a:rPr>
                        <a:t>Твёрдая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Газообразная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т/г</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аэрозоли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измельчённый технический углерод</a:t>
                      </a:r>
                      <a:endParaRPr lang="ru-RU" sz="1400">
                        <a:effectLst/>
                        <a:latin typeface="Calibri"/>
                        <a:ea typeface="Calibri"/>
                        <a:cs typeface="Times New Roman"/>
                      </a:endParaRPr>
                    </a:p>
                  </a:txBody>
                  <a:tcPr marL="50861" marR="50861" marT="0" marB="0"/>
                </a:tc>
              </a:tr>
              <a:tr h="402489">
                <a:tc>
                  <a:txBody>
                    <a:bodyPr/>
                    <a:lstStyle/>
                    <a:p>
                      <a:pPr algn="just">
                        <a:lnSpc>
                          <a:spcPct val="110000"/>
                        </a:lnSpc>
                        <a:spcAft>
                          <a:spcPts val="0"/>
                        </a:spcAft>
                      </a:pPr>
                      <a:r>
                        <a:rPr lang="ru-RU" sz="1400" dirty="0">
                          <a:effectLst/>
                        </a:rPr>
                        <a:t>Жидкая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Газообразная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ж/г</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аэрозоли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туман из капель жидких углеводорода в газах</a:t>
                      </a:r>
                      <a:endParaRPr lang="ru-RU" sz="1400" dirty="0">
                        <a:effectLst/>
                        <a:latin typeface="Calibri"/>
                        <a:ea typeface="Calibri"/>
                        <a:cs typeface="Times New Roman"/>
                      </a:endParaRPr>
                    </a:p>
                  </a:txBody>
                  <a:tcPr marL="50861" marR="50861" marT="0" marB="0"/>
                </a:tc>
              </a:tr>
            </a:tbl>
          </a:graphicData>
        </a:graphic>
      </p:graphicFrame>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6748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87474"/>
            <a:ext cx="7467600" cy="702078"/>
          </a:xfrm>
        </p:spPr>
        <p:txBody>
          <a:bodyPr>
            <a:normAutofit/>
          </a:bodyPr>
          <a:lstStyle/>
          <a:p>
            <a:r>
              <a:rPr lang="ru-RU" dirty="0" smtClean="0"/>
              <a:t>Классификация НДС по дисперсному составу</a:t>
            </a:r>
            <a:endParaRPr lang="ru-RU" dirty="0"/>
          </a:p>
        </p:txBody>
      </p:sp>
      <p:sp>
        <p:nvSpPr>
          <p:cNvPr id="4" name="Номер слайда 3"/>
          <p:cNvSpPr>
            <a:spLocks noGrp="1"/>
          </p:cNvSpPr>
          <p:nvPr>
            <p:ph type="sldNum" sz="quarter" idx="12"/>
          </p:nvPr>
        </p:nvSpPr>
        <p:spPr/>
        <p:txBody>
          <a:bodyPr/>
          <a:lstStyle/>
          <a:p>
            <a:fld id="{FAC65570-4A92-4DDC-A114-9416F7F11A17}" type="slidenum">
              <a:rPr lang="ru-RU" smtClean="0"/>
              <a:pPr/>
              <a:t>11</a:t>
            </a:fld>
            <a:endParaRPr lang="ru-RU"/>
          </a:p>
        </p:txBody>
      </p:sp>
      <p:sp>
        <p:nvSpPr>
          <p:cNvPr id="3" name="Объект 2"/>
          <p:cNvSpPr>
            <a:spLocks noGrp="1"/>
          </p:cNvSpPr>
          <p:nvPr>
            <p:ph sz="quarter" idx="1"/>
          </p:nvPr>
        </p:nvSpPr>
        <p:spPr>
          <a:xfrm>
            <a:off x="77820" y="685324"/>
            <a:ext cx="5875507" cy="4407954"/>
          </a:xfrm>
        </p:spPr>
        <p:txBody>
          <a:bodyPr>
            <a:noAutofit/>
          </a:bodyPr>
          <a:lstStyle/>
          <a:p>
            <a:pPr>
              <a:lnSpc>
                <a:spcPct val="120000"/>
              </a:lnSpc>
              <a:spcBef>
                <a:spcPts val="0"/>
              </a:spcBef>
            </a:pPr>
            <a:r>
              <a:rPr lang="ru-RU" sz="1500" dirty="0">
                <a:latin typeface="Arial" panose="020B0604020202020204" pitchFamily="34" charset="0"/>
                <a:cs typeface="Arial" panose="020B0604020202020204" pitchFamily="34" charset="0"/>
              </a:rPr>
              <a:t>По дисперсности НДС можно разделить на </a:t>
            </a:r>
            <a:r>
              <a:rPr lang="ru-RU" sz="1500" dirty="0" smtClean="0">
                <a:latin typeface="Arial" panose="020B0604020202020204" pitchFamily="34" charset="0"/>
                <a:cs typeface="Arial" panose="020B0604020202020204" pitchFamily="34" charset="0"/>
              </a:rPr>
              <a:t>грубодисперсные и высокодисперсные (или тонкодисперсные). </a:t>
            </a:r>
            <a:endParaRPr lang="ru-RU" sz="1500" dirty="0">
              <a:latin typeface="Arial" panose="020B0604020202020204" pitchFamily="34" charset="0"/>
              <a:cs typeface="Arial" panose="020B0604020202020204" pitchFamily="34" charset="0"/>
            </a:endParaRPr>
          </a:p>
          <a:p>
            <a:pPr>
              <a:lnSpc>
                <a:spcPct val="120000"/>
              </a:lnSpc>
              <a:spcBef>
                <a:spcPts val="0"/>
              </a:spcBef>
            </a:pPr>
            <a:r>
              <a:rPr lang="ru-RU" sz="1500" dirty="0">
                <a:latin typeface="Arial" panose="020B0604020202020204" pitchFamily="34" charset="0"/>
                <a:cs typeface="Arial" panose="020B0604020202020204" pitchFamily="34" charset="0"/>
              </a:rPr>
              <a:t>К высокодисперсным относятся нефтяные системы, содержащие частицы с размерами от нескольких нанометров до долей микрометра. </a:t>
            </a:r>
          </a:p>
          <a:p>
            <a:pPr>
              <a:lnSpc>
                <a:spcPct val="120000"/>
              </a:lnSpc>
              <a:spcBef>
                <a:spcPts val="0"/>
              </a:spcBef>
            </a:pPr>
            <a:r>
              <a:rPr lang="ru-RU" sz="1500" dirty="0">
                <a:latin typeface="Arial" panose="020B0604020202020204" pitchFamily="34" charset="0"/>
                <a:cs typeface="Arial" panose="020B0604020202020204" pitchFamily="34" charset="0"/>
              </a:rPr>
              <a:t>Частицы грубодисперсных НДС имеют размеры от микрометра и более. </a:t>
            </a:r>
          </a:p>
          <a:p>
            <a:pPr>
              <a:lnSpc>
                <a:spcPct val="120000"/>
              </a:lnSpc>
              <a:spcBef>
                <a:spcPts val="0"/>
              </a:spcBef>
            </a:pPr>
            <a:r>
              <a:rPr lang="ru-RU" sz="1500" dirty="0">
                <a:latin typeface="Arial" panose="020B0604020202020204" pitchFamily="34" charset="0"/>
                <a:cs typeface="Arial" panose="020B0604020202020204" pitchFamily="34" charset="0"/>
              </a:rPr>
              <a:t>Одна из существующих классификаций НДС по дисперсности позволяет разделить их в зависимости от размера частиц на следующие три группы: </a:t>
            </a:r>
            <a:endParaRPr lang="ru-RU" sz="1500" dirty="0" smtClean="0">
              <a:latin typeface="Arial" panose="020B0604020202020204" pitchFamily="34" charset="0"/>
              <a:cs typeface="Arial" panose="020B0604020202020204" pitchFamily="34" charset="0"/>
            </a:endParaRPr>
          </a:p>
          <a:p>
            <a:pPr>
              <a:lnSpc>
                <a:spcPct val="120000"/>
              </a:lnSpc>
              <a:spcBef>
                <a:spcPts val="0"/>
              </a:spcBef>
            </a:pPr>
            <a:r>
              <a:rPr lang="ru-RU" sz="1500" dirty="0" err="1" smtClean="0">
                <a:latin typeface="Arial" panose="020B0604020202020204" pitchFamily="34" charset="0"/>
                <a:cs typeface="Arial" panose="020B0604020202020204" pitchFamily="34" charset="0"/>
              </a:rPr>
              <a:t>ультрамикрогетерогенные</a:t>
            </a:r>
            <a:r>
              <a:rPr lang="ru-RU" sz="1500" dirty="0" smtClean="0">
                <a:latin typeface="Arial" panose="020B0604020202020204" pitchFamily="34" charset="0"/>
                <a:cs typeface="Arial" panose="020B0604020202020204" pitchFamily="34" charset="0"/>
              </a:rPr>
              <a:t> </a:t>
            </a:r>
            <a:r>
              <a:rPr lang="ru-RU" sz="1500" dirty="0">
                <a:latin typeface="Arial" panose="020B0604020202020204" pitchFamily="34" charset="0"/>
                <a:cs typeface="Arial" panose="020B0604020202020204" pitchFamily="34" charset="0"/>
              </a:rPr>
              <a:t>НДС с размером частиц </a:t>
            </a:r>
            <a:r>
              <a:rPr lang="ru-RU" sz="1500" dirty="0" smtClean="0">
                <a:latin typeface="Arial" panose="020B0604020202020204" pitchFamily="34" charset="0"/>
                <a:cs typeface="Arial" panose="020B0604020202020204" pitchFamily="34" charset="0"/>
              </a:rPr>
              <a:t>от </a:t>
            </a:r>
            <a:r>
              <a:rPr lang="ru-RU" sz="1500" dirty="0">
                <a:latin typeface="Arial" panose="020B0604020202020204" pitchFamily="34" charset="0"/>
                <a:cs typeface="Arial" panose="020B0604020202020204" pitchFamily="34" charset="0"/>
              </a:rPr>
              <a:t>1 </a:t>
            </a:r>
            <a:endParaRPr lang="ru-RU" sz="1500" dirty="0" smtClean="0">
              <a:latin typeface="Arial" panose="020B0604020202020204" pitchFamily="34" charset="0"/>
              <a:cs typeface="Arial" panose="020B0604020202020204" pitchFamily="34" charset="0"/>
            </a:endParaRPr>
          </a:p>
          <a:p>
            <a:pPr marL="0" indent="0">
              <a:lnSpc>
                <a:spcPct val="120000"/>
              </a:lnSpc>
              <a:spcBef>
                <a:spcPts val="0"/>
              </a:spcBef>
              <a:buNone/>
            </a:pPr>
            <a:r>
              <a:rPr lang="ru-RU" sz="1500" dirty="0">
                <a:latin typeface="Arial" panose="020B0604020202020204" pitchFamily="34" charset="0"/>
                <a:cs typeface="Arial" panose="020B0604020202020204" pitchFamily="34" charset="0"/>
              </a:rPr>
              <a:t> </a:t>
            </a:r>
            <a:r>
              <a:rPr lang="ru-RU" sz="1500" dirty="0" smtClean="0">
                <a:latin typeface="Arial" panose="020B0604020202020204" pitchFamily="34" charset="0"/>
                <a:cs typeface="Arial" panose="020B0604020202020204" pitchFamily="34" charset="0"/>
              </a:rPr>
              <a:t>    до </a:t>
            </a:r>
            <a:r>
              <a:rPr lang="ru-RU" sz="1500" dirty="0">
                <a:latin typeface="Arial" panose="020B0604020202020204" pitchFamily="34" charset="0"/>
                <a:cs typeface="Arial" panose="020B0604020202020204" pitchFamily="34" charset="0"/>
              </a:rPr>
              <a:t>100 нм; </a:t>
            </a:r>
            <a:endParaRPr lang="ru-RU" sz="1500" dirty="0" smtClean="0">
              <a:latin typeface="Arial" panose="020B0604020202020204" pitchFamily="34" charset="0"/>
              <a:cs typeface="Arial" panose="020B0604020202020204" pitchFamily="34" charset="0"/>
            </a:endParaRPr>
          </a:p>
          <a:p>
            <a:pPr>
              <a:lnSpc>
                <a:spcPct val="120000"/>
              </a:lnSpc>
              <a:spcBef>
                <a:spcPts val="0"/>
              </a:spcBef>
            </a:pPr>
            <a:r>
              <a:rPr lang="ru-RU" sz="1500" dirty="0" smtClean="0">
                <a:latin typeface="Arial" panose="020B0604020202020204" pitchFamily="34" charset="0"/>
                <a:cs typeface="Arial" panose="020B0604020202020204" pitchFamily="34" charset="0"/>
              </a:rPr>
              <a:t>микрогетерогенные </a:t>
            </a:r>
            <a:r>
              <a:rPr lang="ru-RU" sz="1500" dirty="0">
                <a:latin typeface="Arial" panose="020B0604020202020204" pitchFamily="34" charset="0"/>
                <a:cs typeface="Arial" panose="020B0604020202020204" pitchFamily="34" charset="0"/>
              </a:rPr>
              <a:t>НДС с размерами частиц в пределах </a:t>
            </a:r>
            <a:endParaRPr lang="ru-RU" sz="1500" dirty="0" smtClean="0">
              <a:latin typeface="Arial" panose="020B0604020202020204" pitchFamily="34" charset="0"/>
              <a:cs typeface="Arial" panose="020B0604020202020204" pitchFamily="34" charset="0"/>
            </a:endParaRPr>
          </a:p>
          <a:p>
            <a:pPr marL="0" indent="0">
              <a:lnSpc>
                <a:spcPct val="120000"/>
              </a:lnSpc>
              <a:spcBef>
                <a:spcPts val="0"/>
              </a:spcBef>
              <a:buNone/>
            </a:pPr>
            <a:r>
              <a:rPr lang="ru-RU" sz="1500" dirty="0" smtClean="0">
                <a:latin typeface="Arial" panose="020B0604020202020204" pitchFamily="34" charset="0"/>
                <a:cs typeface="Arial" panose="020B0604020202020204" pitchFamily="34" charset="0"/>
              </a:rPr>
              <a:t>     от </a:t>
            </a:r>
            <a:r>
              <a:rPr lang="ru-RU" sz="1500" dirty="0">
                <a:latin typeface="Arial" panose="020B0604020202020204" pitchFamily="34" charset="0"/>
                <a:cs typeface="Arial" panose="020B0604020202020204" pitchFamily="34" charset="0"/>
              </a:rPr>
              <a:t>100 до </a:t>
            </a:r>
            <a:r>
              <a:rPr lang="ru-RU" sz="1500" dirty="0" smtClean="0">
                <a:latin typeface="Arial" panose="020B0604020202020204" pitchFamily="34" charset="0"/>
                <a:cs typeface="Arial" panose="020B0604020202020204" pitchFamily="34" charset="0"/>
              </a:rPr>
              <a:t>10000 </a:t>
            </a:r>
            <a:r>
              <a:rPr lang="ru-RU" sz="1500" dirty="0">
                <a:latin typeface="Arial" panose="020B0604020202020204" pitchFamily="34" charset="0"/>
                <a:cs typeface="Arial" panose="020B0604020202020204" pitchFamily="34" charset="0"/>
              </a:rPr>
              <a:t>нм; </a:t>
            </a:r>
            <a:endParaRPr lang="ru-RU" sz="1500" dirty="0" smtClean="0">
              <a:latin typeface="Arial" panose="020B0604020202020204" pitchFamily="34" charset="0"/>
              <a:cs typeface="Arial" panose="020B0604020202020204" pitchFamily="34" charset="0"/>
            </a:endParaRPr>
          </a:p>
          <a:p>
            <a:pPr>
              <a:lnSpc>
                <a:spcPct val="120000"/>
              </a:lnSpc>
              <a:spcBef>
                <a:spcPts val="0"/>
              </a:spcBef>
            </a:pPr>
            <a:r>
              <a:rPr lang="ru-RU" sz="1500" dirty="0" smtClean="0">
                <a:latin typeface="Arial" panose="020B0604020202020204" pitchFamily="34" charset="0"/>
                <a:cs typeface="Arial" panose="020B0604020202020204" pitchFamily="34" charset="0"/>
              </a:rPr>
              <a:t>грубодисперсные </a:t>
            </a:r>
            <a:r>
              <a:rPr lang="ru-RU" sz="1500" dirty="0">
                <a:latin typeface="Arial" panose="020B0604020202020204" pitchFamily="34" charset="0"/>
                <a:cs typeface="Arial" panose="020B0604020202020204" pitchFamily="34" charset="0"/>
              </a:rPr>
              <a:t>НДС с размером частиц свыше 10000 </a:t>
            </a:r>
            <a:r>
              <a:rPr lang="ru-RU" sz="1500" dirty="0" err="1">
                <a:latin typeface="Arial" panose="020B0604020202020204" pitchFamily="34" charset="0"/>
                <a:cs typeface="Arial" panose="020B0604020202020204" pitchFamily="34" charset="0"/>
              </a:rPr>
              <a:t>нм</a:t>
            </a:r>
            <a:r>
              <a:rPr lang="ru-RU" sz="1500" dirty="0">
                <a:latin typeface="Arial" panose="020B0604020202020204" pitchFamily="34" charset="0"/>
                <a:cs typeface="Arial" panose="020B0604020202020204" pitchFamily="34" charset="0"/>
              </a:rPr>
              <a:t>. </a:t>
            </a:r>
          </a:p>
          <a:p>
            <a:endParaRPr lang="ru-RU" sz="1500" dirty="0"/>
          </a:p>
        </p:txBody>
      </p:sp>
      <p:pic>
        <p:nvPicPr>
          <p:cNvPr id="231502" name="Picture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3948" y="1109212"/>
            <a:ext cx="3570051" cy="3174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166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573528"/>
            <a:ext cx="8045349" cy="617507"/>
          </a:xfrm>
        </p:spPr>
        <p:txBody>
          <a:bodyPr>
            <a:normAutofit fontScale="90000"/>
          </a:bodyPr>
          <a:lstStyle/>
          <a:p>
            <a:r>
              <a:rPr lang="ru-RU" dirty="0" smtClean="0"/>
              <a:t>Классификация НДС по концентрации дисперсной фазы</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12</a:t>
            </a:fld>
            <a:endParaRPr lang="ru-RU"/>
          </a:p>
        </p:txBody>
      </p:sp>
      <p:sp>
        <p:nvSpPr>
          <p:cNvPr id="3" name="Объект 2"/>
          <p:cNvSpPr>
            <a:spLocks noGrp="1"/>
          </p:cNvSpPr>
          <p:nvPr>
            <p:ph sz="quarter" idx="1"/>
          </p:nvPr>
        </p:nvSpPr>
        <p:spPr>
          <a:xfrm>
            <a:off x="251520" y="1599642"/>
            <a:ext cx="8640960" cy="3240360"/>
          </a:xfrm>
        </p:spPr>
        <p:txBody>
          <a:bodyPr>
            <a:noAutofit/>
          </a:bodyPr>
          <a:lstStyle/>
          <a:p>
            <a:pPr>
              <a:spcBef>
                <a:spcPts val="0"/>
              </a:spcBef>
              <a:spcAft>
                <a:spcPts val="600"/>
              </a:spcAft>
            </a:pPr>
            <a:r>
              <a:rPr lang="ru-RU" sz="1800" dirty="0">
                <a:latin typeface="Arial" panose="020B0604020202020204" pitchFamily="34" charset="0"/>
                <a:cs typeface="Arial" panose="020B0604020202020204" pitchFamily="34" charset="0"/>
              </a:rPr>
              <a:t>В зависимости от концентрации дисперсной фазы дисперсные системы также подразделяют на три группы: </a:t>
            </a:r>
          </a:p>
          <a:p>
            <a:pPr>
              <a:spcBef>
                <a:spcPts val="0"/>
              </a:spcBef>
              <a:spcAft>
                <a:spcPts val="600"/>
              </a:spcAft>
            </a:pPr>
            <a:r>
              <a:rPr lang="ru-RU" sz="1800" dirty="0">
                <a:latin typeface="Arial" panose="020B0604020202020204" pitchFamily="34" charset="0"/>
                <a:cs typeface="Arial" panose="020B0604020202020204" pitchFamily="34" charset="0"/>
              </a:rPr>
              <a:t>разбавленные, содержащие до 0,1 % об. дисперсной фазы; </a:t>
            </a:r>
          </a:p>
          <a:p>
            <a:pPr>
              <a:spcBef>
                <a:spcPts val="0"/>
              </a:spcBef>
              <a:spcAft>
                <a:spcPts val="600"/>
              </a:spcAft>
            </a:pPr>
            <a:r>
              <a:rPr lang="ru-RU" sz="1800" dirty="0">
                <a:latin typeface="Arial" panose="020B0604020202020204" pitchFamily="34" charset="0"/>
                <a:cs typeface="Arial" panose="020B0604020202020204" pitchFamily="34" charset="0"/>
              </a:rPr>
              <a:t>концентрированные, содержащие от 0,1 до 74 % об. дисперсной фазы; </a:t>
            </a:r>
          </a:p>
          <a:p>
            <a:pPr>
              <a:spcBef>
                <a:spcPts val="0"/>
              </a:spcBef>
              <a:spcAft>
                <a:spcPts val="600"/>
              </a:spcAft>
            </a:pPr>
            <a:r>
              <a:rPr lang="ru-RU" sz="1800" dirty="0">
                <a:latin typeface="Arial" panose="020B0604020202020204" pitchFamily="34" charset="0"/>
                <a:cs typeface="Arial" panose="020B0604020202020204" pitchFamily="34" charset="0"/>
              </a:rPr>
              <a:t>высококонцентрированные, содержание свыше 74 % об. дисперсной фазы</a:t>
            </a:r>
            <a:r>
              <a:rPr lang="ru-RU" sz="1800" dirty="0"/>
              <a:t>. </a:t>
            </a:r>
          </a:p>
          <a:p>
            <a:endParaRPr lang="ru-RU" sz="1800" dirty="0"/>
          </a:p>
        </p:txBody>
      </p:sp>
      <p:pic>
        <p:nvPicPr>
          <p:cNvPr id="232509"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601882"/>
            <a:ext cx="4743450" cy="130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219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303498"/>
            <a:ext cx="8045349" cy="617507"/>
          </a:xfrm>
        </p:spPr>
        <p:txBody>
          <a:bodyPr>
            <a:normAutofit fontScale="90000"/>
          </a:bodyPr>
          <a:lstStyle/>
          <a:p>
            <a:r>
              <a:rPr lang="ru-RU" dirty="0" smtClean="0"/>
              <a:t>Классификация НДС по характеру взаимодействия</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13</a:t>
            </a:fld>
            <a:endParaRPr lang="ru-RU"/>
          </a:p>
        </p:txBody>
      </p:sp>
      <mc:AlternateContent xmlns:mc="http://schemas.openxmlformats.org/markup-compatibility/2006" xmlns:a14="http://schemas.microsoft.com/office/drawing/2010/main">
        <mc:Choice Requires="a14">
          <p:sp>
            <p:nvSpPr>
              <p:cNvPr id="3" name="Объект 2"/>
              <p:cNvSpPr>
                <a:spLocks noGrp="1"/>
              </p:cNvSpPr>
              <p:nvPr>
                <p:ph sz="quarter" idx="1"/>
              </p:nvPr>
            </p:nvSpPr>
            <p:spPr>
              <a:xfrm>
                <a:off x="251520" y="951570"/>
                <a:ext cx="8640960" cy="3888432"/>
              </a:xfrm>
            </p:spPr>
            <p:txBody>
              <a:bodyPr>
                <a:noAutofit/>
              </a:bodyPr>
              <a:lstStyle/>
              <a:p>
                <a:pPr>
                  <a:lnSpc>
                    <a:spcPct val="110000"/>
                  </a:lnSpc>
                  <a:spcBef>
                    <a:spcPts val="0"/>
                  </a:spcBef>
                  <a:spcAft>
                    <a:spcPts val="600"/>
                  </a:spcAft>
                </a:pPr>
                <a:r>
                  <a:rPr lang="ru-RU" sz="1600" dirty="0">
                    <a:latin typeface="Arial" panose="020B0604020202020204" pitchFamily="34" charset="0"/>
                    <a:cs typeface="Arial" panose="020B0604020202020204" pitchFamily="34" charset="0"/>
                  </a:rPr>
                  <a:t>По характеру взаимодействия дисперсной фазы и дисперсионной среды дисперсные системы подразделяются на два вида – лиофильные лиофобные. </a:t>
                </a:r>
                <a:endParaRPr lang="en-US" sz="1600" dirty="0">
                  <a:latin typeface="Arial" panose="020B0604020202020204" pitchFamily="34" charset="0"/>
                  <a:cs typeface="Arial" panose="020B0604020202020204" pitchFamily="34" charset="0"/>
                </a:endParaRPr>
              </a:p>
              <a:p>
                <a:pPr>
                  <a:lnSpc>
                    <a:spcPct val="110000"/>
                  </a:lnSpc>
                  <a:spcBef>
                    <a:spcPts val="0"/>
                  </a:spcBef>
                  <a:spcAft>
                    <a:spcPts val="600"/>
                  </a:spcAft>
                </a:pPr>
                <a:r>
                  <a:rPr lang="ru-RU" sz="1600" dirty="0">
                    <a:latin typeface="Arial" panose="020B0604020202020204" pitchFamily="34" charset="0"/>
                    <a:cs typeface="Arial" panose="020B0604020202020204" pitchFamily="34" charset="0"/>
                  </a:rPr>
                  <a:t>Согласно учению П.А. </a:t>
                </a:r>
                <a:r>
                  <a:rPr lang="ru-RU" sz="1600" dirty="0" smtClean="0">
                    <a:latin typeface="Arial" panose="020B0604020202020204" pitchFamily="34" charset="0"/>
                    <a:cs typeface="Arial" panose="020B0604020202020204" pitchFamily="34" charset="0"/>
                  </a:rPr>
                  <a:t>Р</a:t>
                </a:r>
                <a:r>
                  <a:rPr lang="en-US" sz="1600" dirty="0" smtClean="0">
                    <a:latin typeface="Arial" panose="020B0604020202020204" pitchFamily="34" charset="0"/>
                    <a:cs typeface="Arial" panose="020B0604020202020204" pitchFamily="34" charset="0"/>
                  </a:rPr>
                  <a:t>è</a:t>
                </a:r>
                <a:r>
                  <a:rPr lang="ru-RU" sz="1600" dirty="0" err="1" smtClean="0">
                    <a:latin typeface="Arial" panose="020B0604020202020204" pitchFamily="34" charset="0"/>
                    <a:cs typeface="Arial" panose="020B0604020202020204" pitchFamily="34" charset="0"/>
                  </a:rPr>
                  <a:t>биндера</a:t>
                </a:r>
                <a:r>
                  <a:rPr lang="ru-RU" sz="1600" dirty="0">
                    <a:latin typeface="Arial" panose="020B0604020202020204" pitchFamily="34" charset="0"/>
                    <a:cs typeface="Arial" panose="020B0604020202020204" pitchFamily="34" charset="0"/>
                  </a:rPr>
                  <a:t>, лиофильность или лиофобность системы зависит от величины её удельной свободной межфазной энергии (</a:t>
                </a:r>
                <a:r>
                  <a:rPr lang="ru-RU" sz="1600" i="1" dirty="0">
                    <a:latin typeface="Arial" panose="020B0604020202020204" pitchFamily="34" charset="0"/>
                    <a:cs typeface="Arial" panose="020B0604020202020204" pitchFamily="34" charset="0"/>
                    <a:sym typeface="Symbol"/>
                  </a:rPr>
                  <a:t></a:t>
                </a:r>
                <a:r>
                  <a:rPr lang="ru-RU" sz="1600" i="1" baseline="-25000" dirty="0">
                    <a:latin typeface="Arial" panose="020B0604020202020204" pitchFamily="34" charset="0"/>
                    <a:cs typeface="Arial" panose="020B0604020202020204" pitchFamily="34" charset="0"/>
                  </a:rPr>
                  <a:t>m</a:t>
                </a:r>
                <a:r>
                  <a:rPr lang="ru-RU" sz="1600" dirty="0">
                    <a:latin typeface="Arial" panose="020B0604020202020204" pitchFamily="34" charset="0"/>
                    <a:cs typeface="Arial" panose="020B0604020202020204" pitchFamily="34" charset="0"/>
                  </a:rPr>
                  <a:t>), которая определяется соразмерным значением средней кинетической энергии теплового движения:</a:t>
                </a:r>
              </a:p>
              <a:p>
                <a:pPr>
                  <a:lnSpc>
                    <a:spcPct val="110000"/>
                  </a:lnSpc>
                  <a:spcBef>
                    <a:spcPts val="0"/>
                  </a:spcBef>
                  <a:spcAft>
                    <a:spcPts val="600"/>
                  </a:spcAft>
                </a:pPr>
                <a:r>
                  <a:rPr lang="ru-RU" sz="2000" dirty="0">
                    <a:latin typeface="Arial" panose="020B0604020202020204" pitchFamily="34" charset="0"/>
                    <a:cs typeface="Arial" panose="020B0604020202020204" pitchFamily="34" charset="0"/>
                  </a:rPr>
                  <a:t>                                  </a:t>
                </a:r>
                <a14:m>
                  <m:oMath xmlns:m="http://schemas.openxmlformats.org/officeDocument/2006/math">
                    <m:sSub>
                      <m:sSubPr>
                        <m:ctrlPr>
                          <a:rPr lang="ru-RU" sz="2000" i="1">
                            <a:latin typeface="Cambria Math"/>
                            <a:cs typeface="Arial" panose="020B0604020202020204" pitchFamily="34" charset="0"/>
                          </a:rPr>
                        </m:ctrlPr>
                      </m:sSubPr>
                      <m:e>
                        <m:r>
                          <a:rPr lang="ru-RU" sz="2000">
                            <a:latin typeface="Cambria Math"/>
                            <a:cs typeface="Arial" panose="020B0604020202020204" pitchFamily="34" charset="0"/>
                          </a:rPr>
                          <m:t>𝜎</m:t>
                        </m:r>
                      </m:e>
                      <m:sub>
                        <m:r>
                          <a:rPr lang="en-US" sz="2000">
                            <a:latin typeface="Cambria Math"/>
                            <a:cs typeface="Arial" panose="020B0604020202020204" pitchFamily="34" charset="0"/>
                          </a:rPr>
                          <m:t>𝑚</m:t>
                        </m:r>
                      </m:sub>
                    </m:sSub>
                    <m:r>
                      <a:rPr lang="ru-RU" sz="2000">
                        <a:latin typeface="Cambria Math"/>
                        <a:cs typeface="Arial" panose="020B0604020202020204" pitchFamily="34" charset="0"/>
                      </a:rPr>
                      <m:t>=</m:t>
                    </m:r>
                    <m:f>
                      <m:fPr>
                        <m:ctrlPr>
                          <a:rPr lang="ru-RU" sz="2000" i="1">
                            <a:latin typeface="Cambria Math"/>
                            <a:cs typeface="Arial" panose="020B0604020202020204" pitchFamily="34" charset="0"/>
                          </a:rPr>
                        </m:ctrlPr>
                      </m:fPr>
                      <m:num>
                        <m:r>
                          <a:rPr lang="ru-RU" sz="2000">
                            <a:latin typeface="Cambria Math"/>
                            <a:cs typeface="Arial" panose="020B0604020202020204" pitchFamily="34" charset="0"/>
                          </a:rPr>
                          <m:t>𝑘</m:t>
                        </m:r>
                        <m:r>
                          <a:rPr lang="ru-RU" sz="2000">
                            <a:latin typeface="Cambria Math"/>
                            <a:cs typeface="Arial" panose="020B0604020202020204" pitchFamily="34" charset="0"/>
                          </a:rPr>
                          <m:t>∙</m:t>
                        </m:r>
                        <m:r>
                          <a:rPr lang="ru-RU" sz="2000">
                            <a:latin typeface="Cambria Math"/>
                            <a:cs typeface="Arial" panose="020B0604020202020204" pitchFamily="34" charset="0"/>
                          </a:rPr>
                          <m:t>𝑅</m:t>
                        </m:r>
                        <m:r>
                          <a:rPr lang="ru-RU" sz="2000">
                            <a:latin typeface="Cambria Math"/>
                            <a:cs typeface="Arial" panose="020B0604020202020204" pitchFamily="34" charset="0"/>
                          </a:rPr>
                          <m:t>∙</m:t>
                        </m:r>
                        <m:r>
                          <a:rPr lang="ru-RU" sz="2000">
                            <a:latin typeface="Cambria Math"/>
                            <a:cs typeface="Arial" panose="020B0604020202020204" pitchFamily="34" charset="0"/>
                          </a:rPr>
                          <m:t>𝑇</m:t>
                        </m:r>
                      </m:num>
                      <m:den>
                        <m:sSub>
                          <m:sSubPr>
                            <m:ctrlPr>
                              <a:rPr lang="ru-RU" sz="2000" i="1">
                                <a:latin typeface="Cambria Math"/>
                                <a:cs typeface="Arial" panose="020B0604020202020204" pitchFamily="34" charset="0"/>
                              </a:rPr>
                            </m:ctrlPr>
                          </m:sSubPr>
                          <m:e>
                            <m:r>
                              <a:rPr lang="ru-RU" sz="2000">
                                <a:latin typeface="Cambria Math"/>
                                <a:cs typeface="Arial" panose="020B0604020202020204" pitchFamily="34" charset="0"/>
                              </a:rPr>
                              <m:t>𝑁</m:t>
                            </m:r>
                          </m:e>
                          <m:sub>
                            <m:r>
                              <a:rPr lang="ru-RU" sz="2000">
                                <a:latin typeface="Cambria Math"/>
                                <a:cs typeface="Arial" panose="020B0604020202020204" pitchFamily="34" charset="0"/>
                              </a:rPr>
                              <m:t>𝐴</m:t>
                            </m:r>
                          </m:sub>
                        </m:sSub>
                        <m:r>
                          <a:rPr lang="ru-RU" sz="2000">
                            <a:latin typeface="Cambria Math"/>
                            <a:cs typeface="Arial" panose="020B0604020202020204" pitchFamily="34" charset="0"/>
                          </a:rPr>
                          <m:t>∙</m:t>
                        </m:r>
                        <m:sSup>
                          <m:sSupPr>
                            <m:ctrlPr>
                              <a:rPr lang="ru-RU" sz="2000" i="1">
                                <a:latin typeface="Cambria Math"/>
                                <a:cs typeface="Arial" panose="020B0604020202020204" pitchFamily="34" charset="0"/>
                              </a:rPr>
                            </m:ctrlPr>
                          </m:sSupPr>
                          <m:e>
                            <m:r>
                              <a:rPr lang="ru-RU" sz="2000">
                                <a:latin typeface="Cambria Math"/>
                                <a:cs typeface="Arial" panose="020B0604020202020204" pitchFamily="34" charset="0"/>
                              </a:rPr>
                              <m:t>𝑟</m:t>
                            </m:r>
                          </m:e>
                          <m:sup>
                            <m:r>
                              <a:rPr lang="ru-RU" sz="2000">
                                <a:latin typeface="Cambria Math"/>
                                <a:cs typeface="Arial" panose="020B0604020202020204" pitchFamily="34" charset="0"/>
                              </a:rPr>
                              <m:t>2</m:t>
                            </m:r>
                          </m:sup>
                        </m:sSup>
                      </m:den>
                    </m:f>
                  </m:oMath>
                </a14:m>
                <a:endParaRPr lang="ru-RU" sz="2000" dirty="0">
                  <a:latin typeface="Arial" panose="020B0604020202020204" pitchFamily="34" charset="0"/>
                  <a:cs typeface="Arial" panose="020B0604020202020204" pitchFamily="34" charset="0"/>
                </a:endParaRPr>
              </a:p>
              <a:p>
                <a:pPr>
                  <a:lnSpc>
                    <a:spcPct val="110000"/>
                  </a:lnSpc>
                  <a:spcBef>
                    <a:spcPts val="0"/>
                  </a:spcBef>
                  <a:spcAft>
                    <a:spcPts val="600"/>
                  </a:spcAft>
                </a:pPr>
                <a:r>
                  <a:rPr lang="ru-RU" sz="1600" dirty="0">
                    <a:latin typeface="Arial" panose="020B0604020202020204" pitchFamily="34" charset="0"/>
                    <a:cs typeface="Arial" panose="020B0604020202020204" pitchFamily="34" charset="0"/>
                  </a:rPr>
                  <a:t>где </a:t>
                </a:r>
                <a:r>
                  <a:rPr lang="ru-RU" sz="1600" i="1" dirty="0">
                    <a:latin typeface="Arial" panose="020B0604020202020204" pitchFamily="34" charset="0"/>
                    <a:cs typeface="Arial" panose="020B0604020202020204" pitchFamily="34" charset="0"/>
                  </a:rPr>
                  <a:t>k</a:t>
                </a:r>
                <a:r>
                  <a:rPr lang="ru-RU" sz="1600" dirty="0">
                    <a:latin typeface="Arial" panose="020B0604020202020204" pitchFamily="34" charset="0"/>
                    <a:cs typeface="Arial" panose="020B0604020202020204" pitchFamily="34" charset="0"/>
                  </a:rPr>
                  <a:t> – коэффициент пропорциональности;</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T</a:t>
                </a:r>
                <a:r>
                  <a:rPr lang="ru-RU" sz="1600" dirty="0">
                    <a:latin typeface="Arial" panose="020B0604020202020204" pitchFamily="34" charset="0"/>
                    <a:cs typeface="Arial" panose="020B0604020202020204" pitchFamily="34" charset="0"/>
                  </a:rPr>
                  <a:t> – температура, К; </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r</a:t>
                </a:r>
                <a:r>
                  <a:rPr lang="ru-RU" sz="1600" dirty="0">
                    <a:latin typeface="Arial" panose="020B0604020202020204" pitchFamily="34" charset="0"/>
                    <a:cs typeface="Arial" panose="020B0604020202020204" pitchFamily="34" charset="0"/>
                  </a:rPr>
                  <a:t> – средний радиус частиц, м;</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R</a:t>
                </a:r>
                <a:r>
                  <a:rPr lang="ru-RU" sz="1600" dirty="0">
                    <a:latin typeface="Arial" panose="020B0604020202020204" pitchFamily="34" charset="0"/>
                    <a:cs typeface="Arial" panose="020B0604020202020204" pitchFamily="34" charset="0"/>
                  </a:rPr>
                  <a:t> – универсальная газовая постоянная, Дж/(</a:t>
                </a:r>
                <a:r>
                  <a:rPr lang="ru-RU" sz="1600" dirty="0" err="1">
                    <a:latin typeface="Arial" panose="020B0604020202020204" pitchFamily="34" charset="0"/>
                    <a:cs typeface="Arial" panose="020B0604020202020204" pitchFamily="34" charset="0"/>
                  </a:rPr>
                  <a:t>моль·К</a:t>
                </a:r>
                <a:r>
                  <a:rPr lang="ru-RU" sz="1600" dirty="0">
                    <a:latin typeface="Arial" panose="020B0604020202020204" pitchFamily="34" charset="0"/>
                    <a:cs typeface="Arial" panose="020B0604020202020204" pitchFamily="34" charset="0"/>
                  </a:rPr>
                  <a:t>);</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N</a:t>
                </a:r>
                <a:r>
                  <a:rPr lang="ru-RU" sz="1600" i="1" baseline="-25000" dirty="0">
                    <a:latin typeface="Arial" panose="020B0604020202020204" pitchFamily="34" charset="0"/>
                    <a:cs typeface="Arial" panose="020B0604020202020204" pitchFamily="34" charset="0"/>
                  </a:rPr>
                  <a:t>A</a:t>
                </a:r>
                <a:r>
                  <a:rPr lang="ru-RU" sz="1600" dirty="0">
                    <a:latin typeface="Arial" panose="020B0604020202020204" pitchFamily="34" charset="0"/>
                    <a:cs typeface="Arial" panose="020B0604020202020204" pitchFamily="34" charset="0"/>
                  </a:rPr>
                  <a:t> – число Авогадро (число молекул в моле вещества), моль</a:t>
                </a:r>
                <a:r>
                  <a:rPr lang="ru-RU" sz="1600" baseline="30000" dirty="0">
                    <a:latin typeface="Arial" panose="020B0604020202020204" pitchFamily="34" charset="0"/>
                    <a:cs typeface="Arial" panose="020B0604020202020204" pitchFamily="34" charset="0"/>
                  </a:rPr>
                  <a:t>-1</a:t>
                </a:r>
                <a:r>
                  <a:rPr lang="ru-RU" sz="1600" dirty="0">
                    <a:latin typeface="Arial" panose="020B0604020202020204" pitchFamily="34" charset="0"/>
                    <a:cs typeface="Arial" panose="020B0604020202020204" pitchFamily="34" charset="0"/>
                  </a:rPr>
                  <a:t>.</a:t>
                </a:r>
              </a:p>
              <a:p>
                <a:pPr>
                  <a:lnSpc>
                    <a:spcPct val="110000"/>
                  </a:lnSpc>
                  <a:spcBef>
                    <a:spcPts val="0"/>
                  </a:spcBef>
                  <a:spcAft>
                    <a:spcPts val="600"/>
                  </a:spcAft>
                </a:pPr>
                <a:endParaRPr lang="ru-RU" sz="1600" dirty="0"/>
              </a:p>
            </p:txBody>
          </p:sp>
        </mc:Choice>
        <mc:Fallback xmlns="">
          <p:sp>
            <p:nvSpPr>
              <p:cNvPr id="3" name="Объект 2"/>
              <p:cNvSpPr>
                <a:spLocks noGrp="1" noRot="1" noChangeAspect="1" noMove="1" noResize="1" noEditPoints="1" noAdjustHandles="1" noChangeArrowheads="1" noChangeShapeType="1" noTextEdit="1"/>
              </p:cNvSpPr>
              <p:nvPr>
                <p:ph sz="quarter" idx="1"/>
              </p:nvPr>
            </p:nvSpPr>
            <p:spPr>
              <a:xfrm>
                <a:off x="251520" y="951570"/>
                <a:ext cx="8640960" cy="3888432"/>
              </a:xfrm>
              <a:blipFill rotWithShape="1">
                <a:blip r:embed="rId2"/>
                <a:stretch>
                  <a:fillRect l="-564" t="-627"/>
                </a:stretch>
              </a:blipFill>
            </p:spPr>
            <p:txBody>
              <a:bodyPr/>
              <a:lstStyle/>
              <a:p>
                <a:r>
                  <a:rPr lang="ru-RU">
                    <a:noFill/>
                  </a:rPr>
                  <a:t> </a:t>
                </a:r>
              </a:p>
            </p:txBody>
          </p:sp>
        </mc:Fallback>
      </mc:AlternateContent>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65010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9" y="64033"/>
            <a:ext cx="7397277" cy="671513"/>
          </a:xfrm>
        </p:spPr>
        <p:txBody>
          <a:bodyPr>
            <a:normAutofit fontScale="90000"/>
          </a:bodyPr>
          <a:lstStyle/>
          <a:p>
            <a:r>
              <a:rPr lang="ru-RU" dirty="0" smtClean="0"/>
              <a:t>Классификация НДС по характеру взаимодействия</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14</a:t>
            </a:fld>
            <a:endParaRPr lang="ru-RU"/>
          </a:p>
        </p:txBody>
      </p:sp>
      <p:sp>
        <p:nvSpPr>
          <p:cNvPr id="3" name="Объект 2"/>
          <p:cNvSpPr>
            <a:spLocks noGrp="1"/>
          </p:cNvSpPr>
          <p:nvPr>
            <p:ph sz="quarter" idx="1"/>
          </p:nvPr>
        </p:nvSpPr>
        <p:spPr>
          <a:xfrm>
            <a:off x="0" y="536633"/>
            <a:ext cx="8712968" cy="3996444"/>
          </a:xfrm>
        </p:spPr>
        <p:txBody>
          <a:bodyPr>
            <a:noAutofit/>
          </a:bodyPr>
          <a:lstStyle/>
          <a:p>
            <a:pPr>
              <a:lnSpc>
                <a:spcPct val="120000"/>
              </a:lnSpc>
              <a:spcBef>
                <a:spcPts val="0"/>
              </a:spcBef>
            </a:pPr>
            <a:r>
              <a:rPr lang="ru-RU" sz="1600" dirty="0">
                <a:latin typeface="Arial" panose="020B0604020202020204" pitchFamily="34" charset="0"/>
                <a:cs typeface="Arial" panose="020B0604020202020204" pitchFamily="34" charset="0"/>
              </a:rPr>
              <a:t>НДС с межфазным натяжением </a:t>
            </a:r>
            <a:r>
              <a:rPr lang="ru-RU" sz="1600" dirty="0">
                <a:latin typeface="Arial" panose="020B0604020202020204" pitchFamily="34" charset="0"/>
                <a:cs typeface="Arial" panose="020B0604020202020204" pitchFamily="34" charset="0"/>
                <a:sym typeface="Symbol"/>
              </a:rPr>
              <a:t></a:t>
            </a:r>
            <a:r>
              <a:rPr lang="ru-RU" sz="1600" dirty="0">
                <a:latin typeface="Arial" panose="020B0604020202020204" pitchFamily="34" charset="0"/>
                <a:cs typeface="Arial" panose="020B0604020202020204" pitchFamily="34" charset="0"/>
              </a:rPr>
              <a:t> &gt; </a:t>
            </a:r>
            <a:r>
              <a:rPr lang="ru-RU" sz="1600" dirty="0">
                <a:latin typeface="Arial" panose="020B0604020202020204" pitchFamily="34" charset="0"/>
                <a:cs typeface="Arial" panose="020B0604020202020204" pitchFamily="34" charset="0"/>
                <a:sym typeface="Symbol"/>
              </a:rPr>
              <a:t></a:t>
            </a:r>
            <a:r>
              <a:rPr lang="ru-RU" sz="1600" baseline="-25000" dirty="0">
                <a:latin typeface="Arial" panose="020B0604020202020204" pitchFamily="34" charset="0"/>
                <a:cs typeface="Arial" panose="020B0604020202020204" pitchFamily="34" charset="0"/>
              </a:rPr>
              <a:t>m</a:t>
            </a:r>
            <a:r>
              <a:rPr lang="ru-RU" sz="1600" dirty="0">
                <a:latin typeface="Arial" panose="020B0604020202020204" pitchFamily="34" charset="0"/>
                <a:cs typeface="Arial" panose="020B0604020202020204" pitchFamily="34" charset="0"/>
              </a:rPr>
              <a:t> относятся к лиофобным и характеризуются наличием резко выраженной границы раздела фаз. </a:t>
            </a:r>
            <a:r>
              <a:rPr lang="ru-RU" sz="1600" dirty="0" smtClean="0">
                <a:latin typeface="Arial" panose="020B0604020202020204" pitchFamily="34" charset="0"/>
                <a:cs typeface="Arial" panose="020B0604020202020204" pitchFamily="34" charset="0"/>
              </a:rPr>
              <a:t>Они  </a:t>
            </a:r>
            <a:r>
              <a:rPr lang="ru-RU" sz="1600" dirty="0">
                <a:latin typeface="Arial" panose="020B0604020202020204" pitchFamily="34" charset="0"/>
                <a:cs typeface="Arial" panose="020B0604020202020204" pitchFamily="34" charset="0"/>
              </a:rPr>
              <a:t>являются термодинамически неустойчивыми. Длительное существование лиофобных НДС требует образования </a:t>
            </a:r>
            <a:r>
              <a:rPr lang="ru-RU" sz="1600" dirty="0" err="1">
                <a:latin typeface="Arial" panose="020B0604020202020204" pitchFamily="34" charset="0"/>
                <a:cs typeface="Arial" panose="020B0604020202020204" pitchFamily="34" charset="0"/>
              </a:rPr>
              <a:t>адсорбционносольватных</a:t>
            </a:r>
            <a:r>
              <a:rPr lang="ru-RU" sz="1600" dirty="0">
                <a:latin typeface="Arial" panose="020B0604020202020204" pitchFamily="34" charset="0"/>
                <a:cs typeface="Arial" panose="020B0604020202020204" pitchFamily="34" charset="0"/>
              </a:rPr>
              <a:t> слоев на границе раздела дисперсная фаза – дисперсионная среда. Дисперсная фаза лиофобных НДС имеет сложное строение. Типичным примером лиофобной НДС являются эмульсия «нефть – вода». </a:t>
            </a:r>
          </a:p>
          <a:p>
            <a:pPr>
              <a:lnSpc>
                <a:spcPct val="120000"/>
              </a:lnSpc>
              <a:spcBef>
                <a:spcPts val="0"/>
              </a:spcBef>
            </a:pPr>
            <a:r>
              <a:rPr lang="ru-RU" sz="1600" dirty="0">
                <a:latin typeface="Arial" panose="020B0604020202020204" pitchFamily="34" charset="0"/>
                <a:cs typeface="Arial" panose="020B0604020202020204" pitchFamily="34" charset="0"/>
              </a:rPr>
              <a:t>Для лиофильных НДС характерны малые значения межфазной поверхностной энергии, не превышающие граничное значение, определяемое энергией теплового движения. Общей чертой всех лиофильных НДС является их самопроизвольное образование за счет коллоидного растворения под действием </a:t>
            </a:r>
            <a:r>
              <a:rPr lang="ru-RU" sz="1600" dirty="0" err="1">
                <a:latin typeface="Arial" panose="020B0604020202020204" pitchFamily="34" charset="0"/>
                <a:cs typeface="Arial" panose="020B0604020202020204" pitchFamily="34" charset="0"/>
              </a:rPr>
              <a:t>энтропийного</a:t>
            </a:r>
            <a:r>
              <a:rPr lang="ru-RU" sz="1600" dirty="0">
                <a:latin typeface="Arial" panose="020B0604020202020204" pitchFamily="34" charset="0"/>
                <a:cs typeface="Arial" panose="020B0604020202020204" pitchFamily="34" charset="0"/>
              </a:rPr>
              <a:t> фактора: увеличение свободной межфазной энергии при возрастании поверхности раздела фаз с избытком компенсируется возрастанием энтропии благодаря более равномерному распределению частиц </a:t>
            </a:r>
            <a:r>
              <a:rPr lang="ru-RU" sz="1600" dirty="0" err="1">
                <a:latin typeface="Arial" panose="020B0604020202020204" pitchFamily="34" charset="0"/>
                <a:cs typeface="Arial" panose="020B0604020202020204" pitchFamily="34" charset="0"/>
              </a:rPr>
              <a:t>диспергируемой</a:t>
            </a:r>
            <a:r>
              <a:rPr lang="ru-RU" sz="1600" dirty="0">
                <a:latin typeface="Arial" panose="020B0604020202020204" pitchFamily="34" charset="0"/>
                <a:cs typeface="Arial" panose="020B0604020202020204" pitchFamily="34" charset="0"/>
              </a:rPr>
              <a:t> фазы. В качестве примера лиофильных НДС можно рассматривать распределение различных </a:t>
            </a:r>
            <a:r>
              <a:rPr lang="ru-RU" sz="1600" dirty="0" err="1">
                <a:latin typeface="Arial" panose="020B0604020202020204" pitchFamily="34" charset="0"/>
                <a:cs typeface="Arial" panose="020B0604020202020204" pitchFamily="34" charset="0"/>
              </a:rPr>
              <a:t>высокомолекуляных</a:t>
            </a:r>
            <a:r>
              <a:rPr lang="ru-RU" sz="1600" dirty="0">
                <a:latin typeface="Arial" panose="020B0604020202020204" pitchFamily="34" charset="0"/>
                <a:cs typeface="Arial" panose="020B0604020202020204" pitchFamily="34" charset="0"/>
              </a:rPr>
              <a:t> соединений в нефти и нефтепродуктах. </a:t>
            </a:r>
          </a:p>
          <a:p>
            <a:pPr algn="just"/>
            <a:endParaRPr lang="ru-RU" sz="16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2747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141480"/>
            <a:ext cx="7397277" cy="671513"/>
          </a:xfrm>
        </p:spPr>
        <p:txBody>
          <a:bodyPr>
            <a:normAutofit fontScale="90000"/>
          </a:bodyPr>
          <a:lstStyle/>
          <a:p>
            <a:r>
              <a:rPr lang="ru-RU" dirty="0" smtClean="0"/>
              <a:t>Классификация НДС по коллоидно-химическому составу</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15</a:t>
            </a:fld>
            <a:endParaRPr lang="ru-RU"/>
          </a:p>
        </p:txBody>
      </p:sp>
      <p:sp>
        <p:nvSpPr>
          <p:cNvPr id="3" name="Объект 2"/>
          <p:cNvSpPr>
            <a:spLocks noGrp="1"/>
          </p:cNvSpPr>
          <p:nvPr>
            <p:ph sz="quarter" idx="1"/>
          </p:nvPr>
        </p:nvSpPr>
        <p:spPr>
          <a:xfrm>
            <a:off x="251636" y="891779"/>
            <a:ext cx="8376797" cy="3996444"/>
          </a:xfrm>
        </p:spPr>
        <p:txBody>
          <a:bodyPr>
            <a:noAutofit/>
          </a:bodyPr>
          <a:lstStyle/>
          <a:p>
            <a:pPr>
              <a:lnSpc>
                <a:spcPct val="120000"/>
              </a:lnSpc>
              <a:spcBef>
                <a:spcPts val="0"/>
              </a:spcBef>
            </a:pPr>
            <a:r>
              <a:rPr lang="ru-RU" sz="1800" dirty="0">
                <a:latin typeface="Arial" panose="020B0604020202020204" pitchFamily="34" charset="0"/>
                <a:cs typeface="Arial" panose="020B0604020202020204" pitchFamily="34" charset="0"/>
              </a:rPr>
              <a:t>Рассмотрение НДС с точки зрения коллоидно-химических представлений о нефти и нефтепродуктах позволяет их подразделять на </a:t>
            </a:r>
            <a:r>
              <a:rPr lang="ru-RU" sz="1800" b="1" dirty="0">
                <a:latin typeface="Arial" panose="020B0604020202020204" pitchFamily="34" charset="0"/>
                <a:cs typeface="Arial" panose="020B0604020202020204" pitchFamily="34" charset="0"/>
              </a:rPr>
              <a:t>наполненные</a:t>
            </a:r>
            <a:r>
              <a:rPr lang="ru-RU" sz="1800" dirty="0">
                <a:latin typeface="Arial" panose="020B0604020202020204" pitchFamily="34" charset="0"/>
                <a:cs typeface="Arial" panose="020B0604020202020204" pitchFamily="34" charset="0"/>
              </a:rPr>
              <a:t> и </a:t>
            </a:r>
            <a:r>
              <a:rPr lang="ru-RU" sz="1800" b="1" dirty="0" smtClean="0">
                <a:latin typeface="Arial" panose="020B0604020202020204" pitchFamily="34" charset="0"/>
                <a:cs typeface="Arial" panose="020B0604020202020204" pitchFamily="34" charset="0"/>
              </a:rPr>
              <a:t>ненаполненные</a:t>
            </a:r>
            <a:r>
              <a:rPr lang="ru-RU" sz="1800" dirty="0">
                <a:latin typeface="Arial" panose="020B0604020202020204" pitchFamily="34" charset="0"/>
                <a:cs typeface="Arial" panose="020B0604020202020204" pitchFamily="34" charset="0"/>
              </a:rPr>
              <a:t>, а также классифицировать в зависимости от соотношения поверхностной и объемной активности фаз. </a:t>
            </a:r>
            <a:endParaRPr lang="ru-RU" sz="1800" dirty="0" smtClean="0">
              <a:latin typeface="Arial" panose="020B0604020202020204" pitchFamily="34" charset="0"/>
              <a:cs typeface="Arial" panose="020B0604020202020204" pitchFamily="34" charset="0"/>
            </a:endParaRPr>
          </a:p>
          <a:p>
            <a:pPr>
              <a:lnSpc>
                <a:spcPct val="120000"/>
              </a:lnSpc>
              <a:spcBef>
                <a:spcPts val="0"/>
              </a:spcBef>
            </a:pPr>
            <a:r>
              <a:rPr lang="ru-RU" sz="1800" dirty="0" smtClean="0">
                <a:latin typeface="Arial" panose="020B0604020202020204" pitchFamily="34" charset="0"/>
                <a:cs typeface="Arial" panose="020B0604020202020204" pitchFamily="34" charset="0"/>
              </a:rPr>
              <a:t>К </a:t>
            </a:r>
            <a:r>
              <a:rPr lang="ru-RU" sz="1800" dirty="0">
                <a:latin typeface="Arial" panose="020B0604020202020204" pitchFamily="34" charset="0"/>
                <a:cs typeface="Arial" panose="020B0604020202020204" pitchFamily="34" charset="0"/>
              </a:rPr>
              <a:t>ненаполненным системам относят неассоциированные </a:t>
            </a:r>
            <a:r>
              <a:rPr lang="ru-RU" sz="1800" dirty="0" err="1">
                <a:latin typeface="Arial" panose="020B0604020202020204" pitchFamily="34" charset="0"/>
                <a:cs typeface="Arial" panose="020B0604020202020204" pitchFamily="34" charset="0"/>
              </a:rPr>
              <a:t>ньютоновские</a:t>
            </a:r>
            <a:r>
              <a:rPr lang="ru-RU" sz="1800" dirty="0">
                <a:latin typeface="Arial" panose="020B0604020202020204" pitchFamily="34" charset="0"/>
                <a:cs typeface="Arial" panose="020B0604020202020204" pitchFamily="34" charset="0"/>
              </a:rPr>
              <a:t> жидкости, подчиняющиеся известным законам для истинных растворов. К растворам, близким по своим свойствам к идеальным, можно отнести раствор «бензол – толуол», а также легкокипящие фракции нефти. </a:t>
            </a:r>
            <a:endParaRPr lang="ru-RU" sz="1800" dirty="0" smtClean="0">
              <a:latin typeface="Arial" panose="020B0604020202020204" pitchFamily="34" charset="0"/>
              <a:cs typeface="Arial" panose="020B0604020202020204" pitchFamily="34" charset="0"/>
            </a:endParaRPr>
          </a:p>
          <a:p>
            <a:pPr>
              <a:lnSpc>
                <a:spcPct val="120000"/>
              </a:lnSpc>
              <a:spcBef>
                <a:spcPts val="0"/>
              </a:spcBef>
            </a:pPr>
            <a:r>
              <a:rPr lang="ru-RU" sz="1800" dirty="0" smtClean="0">
                <a:latin typeface="Arial" panose="020B0604020202020204" pitchFamily="34" charset="0"/>
                <a:cs typeface="Arial" panose="020B0604020202020204" pitchFamily="34" charset="0"/>
              </a:rPr>
              <a:t>Утяжеление </a:t>
            </a:r>
            <a:r>
              <a:rPr lang="ru-RU" sz="1800" dirty="0">
                <a:latin typeface="Arial" panose="020B0604020202020204" pitchFamily="34" charset="0"/>
                <a:cs typeface="Arial" panose="020B0604020202020204" pitchFamily="34" charset="0"/>
              </a:rPr>
              <a:t>фракции и, таким образом, появление в ней высококипящих углеводородов и соединений нефти более сложного состава не позволяют перевести систему в истинно молекулярный раствор, но приближают к нему. Такие системы называют «условно-молекулярными».  </a:t>
            </a:r>
          </a:p>
          <a:p>
            <a:endParaRPr lang="ru-RU" sz="1800" dirty="0">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4676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141480"/>
            <a:ext cx="7397277" cy="671513"/>
          </a:xfrm>
        </p:spPr>
        <p:txBody>
          <a:bodyPr>
            <a:normAutofit fontScale="90000"/>
          </a:bodyPr>
          <a:lstStyle/>
          <a:p>
            <a:r>
              <a:rPr lang="ru-RU" dirty="0" smtClean="0"/>
              <a:t>Классификация НДС по коллоидно-химическому составу</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16</a:t>
            </a:fld>
            <a:endParaRPr lang="ru-RU"/>
          </a:p>
        </p:txBody>
      </p:sp>
      <p:sp>
        <p:nvSpPr>
          <p:cNvPr id="3" name="Объект 2"/>
          <p:cNvSpPr>
            <a:spLocks noGrp="1"/>
          </p:cNvSpPr>
          <p:nvPr>
            <p:ph sz="quarter" idx="1"/>
          </p:nvPr>
        </p:nvSpPr>
        <p:spPr>
          <a:xfrm>
            <a:off x="251520" y="843558"/>
            <a:ext cx="8424936" cy="3996444"/>
          </a:xfrm>
        </p:spPr>
        <p:txBody>
          <a:bodyPr>
            <a:noAutofit/>
          </a:bodyPr>
          <a:lstStyle/>
          <a:p>
            <a:pPr>
              <a:lnSpc>
                <a:spcPct val="120000"/>
              </a:lnSpc>
              <a:spcBef>
                <a:spcPts val="0"/>
              </a:spcBef>
            </a:pPr>
            <a:r>
              <a:rPr lang="ru-RU" sz="1800" dirty="0">
                <a:latin typeface="Arial" panose="020B0604020202020204" pitchFamily="34" charset="0"/>
                <a:cs typeface="Arial" panose="020B0604020202020204" pitchFamily="34" charset="0"/>
              </a:rPr>
              <a:t>К наполненным системам относят три вида неньютоновских нефтяных жидкостей</a:t>
            </a:r>
            <a:r>
              <a:rPr lang="ru-RU" sz="1800" dirty="0" smtClean="0">
                <a:latin typeface="Arial" panose="020B0604020202020204" pitchFamily="34" charset="0"/>
                <a:cs typeface="Arial" panose="020B0604020202020204" pitchFamily="34" charset="0"/>
              </a:rPr>
              <a:t>: </a:t>
            </a:r>
            <a:r>
              <a:rPr lang="ru-RU" sz="1800" dirty="0" err="1" smtClean="0">
                <a:latin typeface="Arial" panose="020B0604020202020204" pitchFamily="34" charset="0"/>
                <a:cs typeface="Arial" panose="020B0604020202020204" pitchFamily="34" charset="0"/>
              </a:rPr>
              <a:t>малоструктурированные</a:t>
            </a:r>
            <a:r>
              <a:rPr lang="ru-RU" sz="1800" dirty="0" smtClean="0">
                <a:latin typeface="Arial" panose="020B0604020202020204" pitchFamily="34" charset="0"/>
                <a:cs typeface="Arial" panose="020B0604020202020204" pitchFamily="34" charset="0"/>
              </a:rPr>
              <a:t> (</a:t>
            </a:r>
            <a:r>
              <a:rPr lang="ru-RU" sz="1800" dirty="0" err="1" smtClean="0">
                <a:latin typeface="Arial" panose="020B0604020202020204" pitchFamily="34" charset="0"/>
                <a:cs typeface="Arial" panose="020B0604020202020204" pitchFamily="34" charset="0"/>
              </a:rPr>
              <a:t>малоконцентрированные</a:t>
            </a:r>
            <a:r>
              <a:rPr lang="ru-RU" sz="1800" dirty="0" smtClean="0">
                <a:latin typeface="Arial" panose="020B0604020202020204" pitchFamily="34" charset="0"/>
                <a:cs typeface="Arial" panose="020B0604020202020204" pitchFamily="34" charset="0"/>
              </a:rPr>
              <a:t>), концентрированные и </a:t>
            </a:r>
            <a:r>
              <a:rPr lang="ru-RU" sz="1800" dirty="0">
                <a:latin typeface="Arial" panose="020B0604020202020204" pitchFamily="34" charset="0"/>
                <a:cs typeface="Arial" panose="020B0604020202020204" pitchFamily="34" charset="0"/>
              </a:rPr>
              <a:t>структурированные </a:t>
            </a:r>
            <a:r>
              <a:rPr lang="ru-RU" sz="1800" dirty="0" smtClean="0">
                <a:latin typeface="Arial" panose="020B0604020202020204" pitchFamily="34" charset="0"/>
                <a:cs typeface="Arial" panose="020B0604020202020204" pitchFamily="34" charset="0"/>
              </a:rPr>
              <a:t>системы.</a:t>
            </a:r>
          </a:p>
          <a:p>
            <a:pPr>
              <a:lnSpc>
                <a:spcPct val="120000"/>
              </a:lnSpc>
              <a:spcBef>
                <a:spcPts val="0"/>
              </a:spcBef>
            </a:pPr>
            <a:r>
              <a:rPr lang="ru-RU" sz="1800" dirty="0" smtClean="0">
                <a:latin typeface="Arial" panose="020B0604020202020204" pitchFamily="34" charset="0"/>
                <a:cs typeface="Arial" panose="020B0604020202020204" pitchFamily="34" charset="0"/>
              </a:rPr>
              <a:t>- </a:t>
            </a:r>
            <a:r>
              <a:rPr lang="ru-RU" sz="1800" i="1" dirty="0" err="1">
                <a:latin typeface="Arial" panose="020B0604020202020204" pitchFamily="34" charset="0"/>
                <a:cs typeface="Arial" panose="020B0604020202020204" pitchFamily="34" charset="0"/>
              </a:rPr>
              <a:t>малоструктурированные</a:t>
            </a:r>
            <a:r>
              <a:rPr lang="ru-RU" sz="1800" dirty="0">
                <a:latin typeface="Arial" panose="020B0604020202020204" pitchFamily="34" charset="0"/>
                <a:cs typeface="Arial" panose="020B0604020202020204" pitchFamily="34" charset="0"/>
              </a:rPr>
              <a:t> и </a:t>
            </a:r>
            <a:r>
              <a:rPr lang="ru-RU" sz="1800" dirty="0" err="1">
                <a:latin typeface="Arial" panose="020B0604020202020204" pitchFamily="34" charset="0"/>
                <a:cs typeface="Arial" panose="020B0604020202020204" pitchFamily="34" charset="0"/>
              </a:rPr>
              <a:t>малоконцентрированные</a:t>
            </a:r>
            <a:r>
              <a:rPr lang="ru-RU" sz="1800" dirty="0">
                <a:latin typeface="Arial" panose="020B0604020202020204" pitchFamily="34" charset="0"/>
                <a:cs typeface="Arial" panose="020B0604020202020204" pitchFamily="34" charset="0"/>
              </a:rPr>
              <a:t> системы, которым свойственно возникновение и мгновенная исчезновение надмолекулярных образований. Такие системы термодинамически (агрегативно) устойчивы, а кинетически (</a:t>
            </a:r>
            <a:r>
              <a:rPr lang="ru-RU" sz="1800" dirty="0" err="1">
                <a:latin typeface="Arial" panose="020B0604020202020204" pitchFamily="34" charset="0"/>
                <a:cs typeface="Arial" panose="020B0604020202020204" pitchFamily="34" charset="0"/>
              </a:rPr>
              <a:t>седиментационно</a:t>
            </a:r>
            <a:r>
              <a:rPr lang="ru-RU" sz="1800" dirty="0">
                <a:latin typeface="Arial" panose="020B0604020202020204" pitchFamily="34" charset="0"/>
                <a:cs typeface="Arial" panose="020B0604020202020204" pitchFamily="34" charset="0"/>
              </a:rPr>
              <a:t>) неустойчивы;</a:t>
            </a:r>
          </a:p>
          <a:p>
            <a:pPr>
              <a:lnSpc>
                <a:spcPct val="120000"/>
              </a:lnSpc>
              <a:spcBef>
                <a:spcPts val="0"/>
              </a:spcBef>
            </a:pPr>
            <a:r>
              <a:rPr lang="ru-RU" sz="1800" dirty="0">
                <a:latin typeface="Arial" panose="020B0604020202020204" pitchFamily="34" charset="0"/>
                <a:cs typeface="Arial" panose="020B0604020202020204" pitchFamily="34" charset="0"/>
              </a:rPr>
              <a:t>- </a:t>
            </a:r>
            <a:r>
              <a:rPr lang="ru-RU" sz="1800" i="1" dirty="0">
                <a:latin typeface="Arial" panose="020B0604020202020204" pitchFamily="34" charset="0"/>
                <a:cs typeface="Arial" panose="020B0604020202020204" pitchFamily="34" charset="0"/>
              </a:rPr>
              <a:t>концентрированные</a:t>
            </a:r>
            <a:r>
              <a:rPr lang="ru-RU" sz="1800" dirty="0">
                <a:latin typeface="Arial" panose="020B0604020202020204" pitchFamily="34" charset="0"/>
                <a:cs typeface="Arial" panose="020B0604020202020204" pitchFamily="34" charset="0"/>
              </a:rPr>
              <a:t> системы, являющиеся ассоциированными жидкостями, в которых возможны взаимодействия между существующими надмолекулярными образованиями, приводящие к укрупнению последних. Нефтяная дисперсная система в этом случае термодинамически и кинетически неустойчива. </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0529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141480"/>
            <a:ext cx="7397277" cy="671513"/>
          </a:xfrm>
        </p:spPr>
        <p:txBody>
          <a:bodyPr>
            <a:normAutofit fontScale="90000"/>
          </a:bodyPr>
          <a:lstStyle/>
          <a:p>
            <a:r>
              <a:rPr lang="ru-RU" dirty="0" smtClean="0"/>
              <a:t>Классификация НДС по коллоидно-химическому составу</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17</a:t>
            </a:fld>
            <a:endParaRPr lang="ru-RU"/>
          </a:p>
        </p:txBody>
      </p:sp>
      <p:sp>
        <p:nvSpPr>
          <p:cNvPr id="3" name="Объект 2"/>
          <p:cNvSpPr>
            <a:spLocks noGrp="1"/>
          </p:cNvSpPr>
          <p:nvPr>
            <p:ph sz="quarter" idx="1"/>
          </p:nvPr>
        </p:nvSpPr>
        <p:spPr>
          <a:xfrm>
            <a:off x="408562" y="1203483"/>
            <a:ext cx="7843659" cy="3679803"/>
          </a:xfrm>
        </p:spPr>
        <p:txBody>
          <a:bodyPr>
            <a:noAutofit/>
          </a:bodyPr>
          <a:lstStyle/>
          <a:p>
            <a:pPr>
              <a:lnSpc>
                <a:spcPct val="120000"/>
              </a:lnSpc>
              <a:spcBef>
                <a:spcPts val="0"/>
              </a:spcBef>
            </a:pPr>
            <a:r>
              <a:rPr lang="ru-RU" sz="1800" dirty="0" smtClean="0">
                <a:latin typeface="Arial" panose="020B0604020202020204" pitchFamily="34" charset="0"/>
                <a:cs typeface="Arial" panose="020B0604020202020204" pitchFamily="34" charset="0"/>
              </a:rPr>
              <a:t>- молекулярные </a:t>
            </a:r>
            <a:r>
              <a:rPr lang="ru-RU" sz="1800" dirty="0">
                <a:latin typeface="Arial" panose="020B0604020202020204" pitchFamily="34" charset="0"/>
                <a:cs typeface="Arial" panose="020B0604020202020204" pitchFamily="34" charset="0"/>
              </a:rPr>
              <a:t>фрагменты и надмолекулярные структуры в </a:t>
            </a:r>
            <a:r>
              <a:rPr lang="ru-RU" sz="1800" dirty="0" err="1">
                <a:latin typeface="Arial" panose="020B0604020202020204" pitchFamily="34" charset="0"/>
                <a:cs typeface="Arial" panose="020B0604020202020204" pitchFamily="34" charset="0"/>
              </a:rPr>
              <a:t>малоконцентрированных</a:t>
            </a:r>
            <a:r>
              <a:rPr lang="ru-RU" sz="1800" dirty="0">
                <a:latin typeface="Arial" panose="020B0604020202020204" pitchFamily="34" charset="0"/>
                <a:cs typeface="Arial" panose="020B0604020202020204" pitchFamily="34" charset="0"/>
              </a:rPr>
              <a:t> и концентрированных системах находятся в виде образований, не связанных друг с другом. Поэтому, такие системы считаются несвязанными дисперсными системами, или золями; </a:t>
            </a:r>
          </a:p>
          <a:p>
            <a:pPr>
              <a:lnSpc>
                <a:spcPct val="120000"/>
              </a:lnSpc>
              <a:spcBef>
                <a:spcPts val="0"/>
              </a:spcBef>
            </a:pPr>
            <a:r>
              <a:rPr lang="ru-RU" sz="1800" dirty="0">
                <a:latin typeface="Arial" panose="020B0604020202020204" pitchFamily="34" charset="0"/>
                <a:cs typeface="Arial" panose="020B0604020202020204" pitchFamily="34" charset="0"/>
              </a:rPr>
              <a:t>- </a:t>
            </a:r>
            <a:r>
              <a:rPr lang="ru-RU" sz="1800" i="1" dirty="0">
                <a:latin typeface="Arial" panose="020B0604020202020204" pitchFamily="34" charset="0"/>
                <a:cs typeface="Arial" panose="020B0604020202020204" pitchFamily="34" charset="0"/>
              </a:rPr>
              <a:t>структурированные</a:t>
            </a:r>
            <a:r>
              <a:rPr lang="ru-RU" sz="1800" dirty="0">
                <a:latin typeface="Arial" panose="020B0604020202020204" pitchFamily="34" charset="0"/>
                <a:cs typeface="Arial" panose="020B0604020202020204" pitchFamily="34" charset="0"/>
              </a:rPr>
              <a:t> системы, отличающиеся наличием связей между частицами дисперсной фазы. Эти системы относятся к связанным дисперсным системам, или гелям. </a:t>
            </a:r>
          </a:p>
          <a:p>
            <a:endParaRPr lang="ru-RU" sz="18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5920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7474"/>
            <a:ext cx="7467600" cy="754812"/>
          </a:xfrm>
        </p:spPr>
        <p:txBody>
          <a:bodyPr>
            <a:normAutofit fontScale="90000"/>
          </a:bodyPr>
          <a:lstStyle/>
          <a:p>
            <a:r>
              <a:rPr lang="ru-RU" dirty="0" smtClean="0"/>
              <a:t>Классификация НДС по соотношению поверхностной и объёмной активности</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18</a:t>
            </a:fld>
            <a:endParaRPr lang="ru-RU"/>
          </a:p>
        </p:txBody>
      </p:sp>
      <p:sp>
        <p:nvSpPr>
          <p:cNvPr id="131073" name="Rectangle 1"/>
          <p:cNvSpPr>
            <a:spLocks noChangeArrowheads="1"/>
          </p:cNvSpPr>
          <p:nvPr/>
        </p:nvSpPr>
        <p:spPr bwMode="auto">
          <a:xfrm>
            <a:off x="408562" y="1252074"/>
            <a:ext cx="7723762" cy="29115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42900" algn="just" eaLnBrk="0" fontAlgn="base" hangingPunct="0">
              <a:lnSpc>
                <a:spcPct val="110000"/>
              </a:lnSpc>
              <a:spcBef>
                <a:spcPct val="0"/>
              </a:spcBef>
              <a:spcAft>
                <a:spcPts val="600"/>
              </a:spcAft>
            </a:pPr>
            <a:r>
              <a:rPr kumimoji="0" lang="ru-RU" sz="18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К</a:t>
            </a:r>
            <a:r>
              <a:rPr kumimoji="0" lang="ru-RU" sz="1800" b="0" i="0" u="none" strike="noStrike" cap="none" normalizeH="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 первому типу относятся </a:t>
            </a:r>
            <a:r>
              <a:rPr lang="ru-RU" sz="1800" dirty="0" smtClean="0">
                <a:latin typeface="Arial" panose="020B0604020202020204" pitchFamily="34" charset="0"/>
                <a:cs typeface="Arial" panose="020B0604020202020204" pitchFamily="34" charset="0"/>
              </a:rPr>
              <a:t>НДС, </a:t>
            </a:r>
            <a:r>
              <a:rPr lang="ru-RU" sz="1800" dirty="0">
                <a:latin typeface="Arial" panose="020B0604020202020204" pitchFamily="34" charset="0"/>
                <a:cs typeface="Arial" panose="020B0604020202020204" pitchFamily="34" charset="0"/>
              </a:rPr>
              <a:t>содержащие надмолекулярные структуры, находящиеся в среде вещества, в котором они не растворяются (</a:t>
            </a:r>
            <a:r>
              <a:rPr lang="ru-RU" sz="1800" dirty="0" err="1">
                <a:latin typeface="Arial" panose="020B0604020202020204" pitchFamily="34" charset="0"/>
                <a:cs typeface="Arial" panose="020B0604020202020204" pitchFamily="34" charset="0"/>
              </a:rPr>
              <a:t>нерастворителя</a:t>
            </a:r>
            <a:r>
              <a:rPr lang="ru-RU" sz="1800" dirty="0">
                <a:latin typeface="Arial" panose="020B0604020202020204" pitchFamily="34" charset="0"/>
                <a:cs typeface="Arial" panose="020B0604020202020204" pitchFamily="34" charset="0"/>
              </a:rPr>
              <a:t>). Такие системы имеют максимальную структурно-механическую прочность и минимальную устойчивость, например, </a:t>
            </a:r>
            <a:r>
              <a:rPr lang="ru-RU" sz="1800" dirty="0" smtClean="0">
                <a:latin typeface="Arial" panose="020B0604020202020204" pitchFamily="34" charset="0"/>
                <a:cs typeface="Arial" panose="020B0604020202020204" pitchFamily="34" charset="0"/>
              </a:rPr>
              <a:t>асфальтены в </a:t>
            </a:r>
            <a:r>
              <a:rPr lang="ru-RU" sz="1800" dirty="0">
                <a:latin typeface="Arial" panose="020B0604020202020204" pitchFamily="34" charset="0"/>
                <a:cs typeface="Arial" panose="020B0604020202020204" pitchFamily="34" charset="0"/>
              </a:rPr>
              <a:t>в алканах. </a:t>
            </a:r>
            <a:endParaRPr lang="ru-RU" sz="1800" dirty="0" smtClean="0">
              <a:latin typeface="Arial" panose="020B0604020202020204" pitchFamily="34" charset="0"/>
              <a:cs typeface="Arial" panose="020B0604020202020204" pitchFamily="34" charset="0"/>
            </a:endParaRPr>
          </a:p>
          <a:p>
            <a:pPr lvl="0" indent="342900" eaLnBrk="0" fontAlgn="base" hangingPunct="0">
              <a:lnSpc>
                <a:spcPct val="110000"/>
              </a:lnSpc>
              <a:spcBef>
                <a:spcPct val="0"/>
              </a:spcBef>
            </a:pPr>
            <a:r>
              <a:rPr lang="ru-RU" sz="1800" dirty="0">
                <a:latin typeface="Arial" panose="020B0604020202020204" pitchFamily="34" charset="0"/>
                <a:cs typeface="Arial" panose="020B0604020202020204" pitchFamily="34" charset="0"/>
              </a:rPr>
              <a:t>К четвёртому типу относятся системы, состоящие из надмолекулярных структур в среде хорошего растворителя, например, </a:t>
            </a:r>
            <a:r>
              <a:rPr lang="ru-RU" sz="1800" dirty="0" smtClean="0">
                <a:latin typeface="Arial" panose="020B0604020202020204" pitchFamily="34" charset="0"/>
                <a:cs typeface="Arial" panose="020B0604020202020204" pitchFamily="34" charset="0"/>
              </a:rPr>
              <a:t>растворы </a:t>
            </a:r>
            <a:r>
              <a:rPr lang="ru-RU" sz="1800" dirty="0">
                <a:latin typeface="Arial" panose="020B0604020202020204" pitchFamily="34" charset="0"/>
                <a:cs typeface="Arial" panose="020B0604020202020204" pitchFamily="34" charset="0"/>
              </a:rPr>
              <a:t>высокомолекулярных парафинов (</a:t>
            </a:r>
            <a:r>
              <a:rPr lang="ru-RU" sz="1800" dirty="0" err="1">
                <a:latin typeface="Arial" panose="020B0604020202020204" pitchFamily="34" charset="0"/>
                <a:cs typeface="Arial" panose="020B0604020202020204" pitchFamily="34" charset="0"/>
              </a:rPr>
              <a:t>гачей</a:t>
            </a:r>
            <a:r>
              <a:rPr lang="ru-RU" sz="1800" dirty="0">
                <a:latin typeface="Arial" panose="020B0604020202020204" pitchFamily="34" charset="0"/>
                <a:cs typeface="Arial" panose="020B0604020202020204" pitchFamily="34" charset="0"/>
              </a:rPr>
              <a:t>) в низших алканах, раствор асфальтенов в толуоле. </a:t>
            </a:r>
            <a:endParaRPr kumimoji="0" lang="ru-RU"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19453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7474"/>
            <a:ext cx="7467600" cy="754812"/>
          </a:xfrm>
        </p:spPr>
        <p:txBody>
          <a:bodyPr>
            <a:normAutofit fontScale="90000"/>
          </a:bodyPr>
          <a:lstStyle/>
          <a:p>
            <a:r>
              <a:rPr lang="ru-RU" dirty="0" smtClean="0"/>
              <a:t>Классификация НДС по соотношению поверхностной и объёмной активности</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19</a:t>
            </a:fld>
            <a:endParaRPr lang="ru-RU"/>
          </a:p>
        </p:txBody>
      </p:sp>
      <p:sp>
        <p:nvSpPr>
          <p:cNvPr id="131073" name="Rectangle 1"/>
          <p:cNvSpPr>
            <a:spLocks noChangeArrowheads="1"/>
          </p:cNvSpPr>
          <p:nvPr/>
        </p:nvSpPr>
        <p:spPr bwMode="auto">
          <a:xfrm>
            <a:off x="437744" y="1224199"/>
            <a:ext cx="7905955" cy="36871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42900" algn="just" eaLnBrk="0" fontAlgn="base" hangingPunct="0">
              <a:lnSpc>
                <a:spcPct val="110000"/>
              </a:lnSpc>
              <a:spcBef>
                <a:spcPct val="0"/>
              </a:spcBef>
              <a:spcAft>
                <a:spcPts val="600"/>
              </a:spcAft>
            </a:pPr>
            <a:r>
              <a:rPr lang="ru-RU"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Под активностью дисперсной фазы нефтяной дисперсной системы </a:t>
            </a:r>
            <a:r>
              <a:rPr lang="ru-RU" sz="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понимают </a:t>
            </a:r>
            <a:r>
              <a:rPr lang="ru-RU"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ее способность изменять степень дисперсности, воздействуя на структурно-механическую прочность системы. В зависимости от </a:t>
            </a:r>
            <a:r>
              <a:rPr lang="ru-RU" sz="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соотношения </a:t>
            </a:r>
            <a:r>
              <a:rPr lang="ru-RU"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поверхностной и объемной активности нефтяные дисперсные системы делятся на четыре типа: </a:t>
            </a:r>
            <a:endParaRPr lang="ru-RU" sz="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ru-RU" sz="1800" dirty="0">
                <a:latin typeface="Arial" panose="020B0604020202020204" pitchFamily="34" charset="0"/>
                <a:cs typeface="Arial" panose="020B0604020202020204" pitchFamily="34" charset="0"/>
              </a:rPr>
              <a:t>- объемно-активные, поверхностно-неактивные; </a:t>
            </a:r>
          </a:p>
          <a:p>
            <a:r>
              <a:rPr lang="ru-RU" sz="1800" dirty="0">
                <a:latin typeface="Arial" panose="020B0604020202020204" pitchFamily="34" charset="0"/>
                <a:cs typeface="Arial" panose="020B0604020202020204" pitchFamily="34" charset="0"/>
              </a:rPr>
              <a:t>- объемно-малоактивные, поверхностно-малоактивные; </a:t>
            </a:r>
          </a:p>
          <a:p>
            <a:r>
              <a:rPr lang="ru-RU" sz="1800" dirty="0">
                <a:latin typeface="Arial" panose="020B0604020202020204" pitchFamily="34" charset="0"/>
                <a:cs typeface="Arial" panose="020B0604020202020204" pitchFamily="34" charset="0"/>
              </a:rPr>
              <a:t>- объемно-активные и поверхностно-активные;</a:t>
            </a:r>
          </a:p>
          <a:p>
            <a:pPr marL="285750" indent="-285750">
              <a:buFontTx/>
              <a:buChar char="-"/>
            </a:pPr>
            <a:r>
              <a:rPr lang="ru-RU" sz="1800" dirty="0" smtClean="0">
                <a:latin typeface="Arial" panose="020B0604020202020204" pitchFamily="34" charset="0"/>
                <a:cs typeface="Arial" panose="020B0604020202020204" pitchFamily="34" charset="0"/>
              </a:rPr>
              <a:t>объёмно-неактивные</a:t>
            </a: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поверхностно-активные</a:t>
            </a:r>
          </a:p>
          <a:p>
            <a:pPr marL="285750" indent="-285750">
              <a:buFontTx/>
              <a:buChar char="-"/>
            </a:pPr>
            <a:endParaRPr lang="ru-RU" sz="1800" dirty="0">
              <a:latin typeface="Arial" panose="020B0604020202020204" pitchFamily="34" charset="0"/>
              <a:cs typeface="Arial" panose="020B0604020202020204" pitchFamily="34" charset="0"/>
            </a:endParaRPr>
          </a:p>
          <a:p>
            <a:pPr lvl="0" indent="342900" algn="just" eaLnBrk="0" fontAlgn="base" hangingPunct="0">
              <a:lnSpc>
                <a:spcPct val="110000"/>
              </a:lnSpc>
              <a:spcBef>
                <a:spcPct val="0"/>
              </a:spcBef>
              <a:spcAft>
                <a:spcPts val="600"/>
              </a:spcAft>
            </a:pPr>
            <a:r>
              <a:rPr kumimoji="0" lang="ru-RU" sz="18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От первого к четвёртому типу НДС различаются по растворяющий способности дисперсионной среды. </a:t>
            </a:r>
            <a:endParaRPr kumimoji="0" lang="ru-RU"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7696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21556"/>
          </a:xfrm>
        </p:spPr>
        <p:txBody>
          <a:bodyPr>
            <a:normAutofit fontScale="90000"/>
          </a:bodyPr>
          <a:lstStyle/>
          <a:p>
            <a:r>
              <a:rPr lang="ru-RU" dirty="0" smtClean="0"/>
              <a:t>Коллоидные системы</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a:t>
            </a:fld>
            <a:endParaRPr lang="ru-RU"/>
          </a:p>
        </p:txBody>
      </p:sp>
      <p:pic>
        <p:nvPicPr>
          <p:cNvPr id="276484" name="Picture 4" descr="https://prezentacii.org/upload/cloud/18/09/68075/images/screen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54537"/>
            <a:ext cx="4392488" cy="2470775"/>
          </a:xfrm>
          <a:prstGeom prst="rect">
            <a:avLst/>
          </a:prstGeom>
          <a:noFill/>
          <a:extLst>
            <a:ext uri="{909E8E84-426E-40DD-AFC4-6F175D3DCCD1}">
              <a14:hiddenFill xmlns:a14="http://schemas.microsoft.com/office/drawing/2010/main">
                <a:solidFill>
                  <a:srgbClr val="FFFFFF"/>
                </a:solidFill>
              </a14:hiddenFill>
            </a:ext>
          </a:extLst>
        </p:spPr>
      </p:pic>
      <p:pic>
        <p:nvPicPr>
          <p:cNvPr id="276482" name="Picture 2"/>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241173" y="2733768"/>
            <a:ext cx="4133841" cy="2322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48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3952" y="2787775"/>
            <a:ext cx="3960440" cy="2224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2626" y="0"/>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48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488" y="654537"/>
            <a:ext cx="3888432" cy="2187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5005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7474"/>
            <a:ext cx="7467600" cy="754812"/>
          </a:xfrm>
        </p:spPr>
        <p:txBody>
          <a:bodyPr/>
          <a:lstStyle/>
          <a:p>
            <a:r>
              <a:rPr lang="ru-RU" dirty="0" smtClean="0"/>
              <a:t>Классификация ММВ по расстоянию действия</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20</a:t>
            </a:fld>
            <a:endParaRPr lang="ru-RU"/>
          </a:p>
        </p:txBody>
      </p:sp>
      <p:sp>
        <p:nvSpPr>
          <p:cNvPr id="131073" name="Rectangle 1"/>
          <p:cNvSpPr>
            <a:spLocks noChangeArrowheads="1"/>
          </p:cNvSpPr>
          <p:nvPr/>
        </p:nvSpPr>
        <p:spPr bwMode="auto">
          <a:xfrm>
            <a:off x="145915" y="679590"/>
            <a:ext cx="8784075" cy="41837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0" fontAlgn="base" latinLnBrk="0" hangingPunct="0">
              <a:lnSpc>
                <a:spcPct val="110000"/>
              </a:lnSpc>
              <a:spcBef>
                <a:spcPct val="0"/>
              </a:spcBef>
              <a:spcAft>
                <a:spcPts val="600"/>
              </a:spcAft>
              <a:buClrTx/>
              <a:buSzTx/>
              <a:buFontTx/>
              <a:buNone/>
              <a:tabLst/>
            </a:pP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На близких расстояниях (менее 0,3 нм) между двумя столкнувшимися молекулами проявляются </a:t>
            </a:r>
            <a:r>
              <a:rPr kumimoji="0" lang="ru-RU" sz="1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сильные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взаимодействия. При этом происходит орбитальное </a:t>
            </a:r>
            <a:r>
              <a:rPr kumimoji="0" lang="ru-RU" sz="18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взаимоперемешивание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зарядов и создание нового орбитального состояния в системе атомов и молекул. Энергия связи составляет более 100 кДж </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моль </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и относится к химической.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10000"/>
              </a:lnSpc>
              <a:spcBef>
                <a:spcPct val="0"/>
              </a:spcBef>
              <a:spcAft>
                <a:spcPts val="600"/>
              </a:spcAft>
              <a:buClrTx/>
              <a:buSzTx/>
              <a:buFontTx/>
              <a:buNone/>
              <a:tabLst/>
            </a:pPr>
            <a:r>
              <a:rPr kumimoji="0" lang="ru-RU" sz="1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Средние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взаимодействия между молекулами проявляются на расстояниях между ними в диапазоне 0,3-0,7 нм и характеризуются малой долей переноса плотности вероятности распределения заряда электрона, с одной молекулы на другую. Энергия связи при этом колеблется в пределах 40-100 кДж</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моль</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p>
          <a:p>
            <a:pPr marL="0" marR="0" lvl="0" indent="342900" algn="just" defTabSz="914400" rtl="0" eaLnBrk="0" fontAlgn="base" latinLnBrk="0" hangingPunct="0">
              <a:lnSpc>
                <a:spcPct val="110000"/>
              </a:lnSpc>
              <a:spcBef>
                <a:spcPct val="0"/>
              </a:spcBef>
              <a:spcAft>
                <a:spcPts val="600"/>
              </a:spcAft>
              <a:buClrTx/>
              <a:buSzTx/>
              <a:buFontTx/>
              <a:buNone/>
              <a:tabLst/>
            </a:pPr>
            <a:r>
              <a:rPr kumimoji="0" lang="ru-RU" sz="1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Слабые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взаимодействия проявляются между молекулами на расстояниях свыше 0,7 нм и изменяются пропорционально шестой-седьмой степени расстояния между взаимодействующими молекулами. Энергия такой связи составляет менее 40 кДж</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моль</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62724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171" y="165370"/>
            <a:ext cx="8036050" cy="990600"/>
          </a:xfrm>
        </p:spPr>
        <p:txBody>
          <a:bodyPr/>
          <a:lstStyle/>
          <a:p>
            <a:r>
              <a:rPr lang="ru-RU" dirty="0" smtClean="0"/>
              <a:t>Классификация ММВ по расстоянию действия</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21</a:t>
            </a:fld>
            <a:endParaRPr lang="ru-RU"/>
          </a:p>
        </p:txBody>
      </p:sp>
      <p:sp>
        <p:nvSpPr>
          <p:cNvPr id="6" name="Прямоугольник 5"/>
          <p:cNvSpPr/>
          <p:nvPr/>
        </p:nvSpPr>
        <p:spPr>
          <a:xfrm>
            <a:off x="236630" y="891779"/>
            <a:ext cx="8015591" cy="3902607"/>
          </a:xfrm>
          <a:prstGeom prst="rect">
            <a:avLst/>
          </a:prstGeom>
        </p:spPr>
        <p:txBody>
          <a:bodyPr wrap="square">
            <a:spAutoFit/>
          </a:bodyPr>
          <a:lstStyle/>
          <a:p>
            <a:pPr lvl="0" indent="342900" algn="just" eaLnBrk="0" fontAlgn="base" hangingPunct="0">
              <a:lnSpc>
                <a:spcPct val="110000"/>
              </a:lnSpc>
              <a:spcBef>
                <a:spcPct val="0"/>
              </a:spcBef>
              <a:spcAft>
                <a:spcPts val="600"/>
              </a:spcAft>
            </a:pPr>
            <a:r>
              <a:rPr lang="ru-RU" sz="1800" b="1" dirty="0" smtClean="0">
                <a:latin typeface="Arial" pitchFamily="34" charset="0"/>
                <a:ea typeface="Times New Roman" pitchFamily="18" charset="0"/>
                <a:cs typeface="Arial" pitchFamily="34" charset="0"/>
              </a:rPr>
              <a:t>Сильные</a:t>
            </a:r>
            <a:r>
              <a:rPr lang="ru-RU" sz="1800" dirty="0" smtClean="0">
                <a:latin typeface="Arial" pitchFamily="34" charset="0"/>
                <a:ea typeface="Times New Roman" pitchFamily="18" charset="0"/>
                <a:cs typeface="Arial" pitchFamily="34" charset="0"/>
              </a:rPr>
              <a:t> взаимодействия являются результатом химических реакций и сопровождают практически все термокаталитические процессы нефтепереработки. </a:t>
            </a:r>
          </a:p>
          <a:p>
            <a:pPr lvl="0" indent="342900" algn="just" eaLnBrk="0" fontAlgn="base" hangingPunct="0">
              <a:lnSpc>
                <a:spcPct val="110000"/>
              </a:lnSpc>
              <a:spcBef>
                <a:spcPct val="0"/>
              </a:spcBef>
              <a:spcAft>
                <a:spcPts val="600"/>
              </a:spcAft>
            </a:pPr>
            <a:r>
              <a:rPr lang="ru-RU" sz="1800" b="1" dirty="0" smtClean="0">
                <a:latin typeface="Arial" pitchFamily="34" charset="0"/>
                <a:ea typeface="Times New Roman" pitchFamily="18" charset="0"/>
                <a:cs typeface="Arial" pitchFamily="34" charset="0"/>
              </a:rPr>
              <a:t>Средние и слабые </a:t>
            </a:r>
            <a:r>
              <a:rPr lang="ru-RU" sz="1800" dirty="0" smtClean="0">
                <a:latin typeface="Arial" pitchFamily="34" charset="0"/>
                <a:ea typeface="Times New Roman" pitchFamily="18" charset="0"/>
                <a:cs typeface="Arial" pitchFamily="34" charset="0"/>
              </a:rPr>
              <a:t>взаимодействия наблюдаются, как правило, во внутренней структуре </a:t>
            </a:r>
            <a:r>
              <a:rPr lang="ru-RU" sz="1800" dirty="0" err="1" smtClean="0">
                <a:latin typeface="Arial" pitchFamily="34" charset="0"/>
                <a:ea typeface="Times New Roman" pitchFamily="18" charset="0"/>
                <a:cs typeface="Arial" pitchFamily="34" charset="0"/>
              </a:rPr>
              <a:t>нативных</a:t>
            </a:r>
            <a:r>
              <a:rPr lang="ru-RU" sz="1800" dirty="0" smtClean="0">
                <a:latin typeface="Arial" pitchFamily="34" charset="0"/>
                <a:ea typeface="Times New Roman" pitchFamily="18" charset="0"/>
                <a:cs typeface="Arial" pitchFamily="34" charset="0"/>
              </a:rPr>
              <a:t> нефтяных систем, а также в продуктах переработки нефтяного сырья в условиях, когда химические взаимодействия исключены, например, при определенных термо­барических условиях, в отсутствие катализаторов химических реакций и т.п. </a:t>
            </a:r>
          </a:p>
          <a:p>
            <a:pPr lvl="0" indent="342900" algn="just" eaLnBrk="0" fontAlgn="base" hangingPunct="0">
              <a:lnSpc>
                <a:spcPct val="110000"/>
              </a:lnSpc>
              <a:spcBef>
                <a:spcPct val="0"/>
              </a:spcBef>
              <a:spcAft>
                <a:spcPts val="600"/>
              </a:spcAft>
            </a:pPr>
            <a:r>
              <a:rPr lang="ru-RU" sz="1800" dirty="0" smtClean="0">
                <a:latin typeface="Arial" pitchFamily="34" charset="0"/>
                <a:ea typeface="Times New Roman" pitchFamily="18" charset="0"/>
                <a:cs typeface="Arial" pitchFamily="34" charset="0"/>
              </a:rPr>
              <a:t>Природа сил, обусловливающих слабые взаимодействия – </a:t>
            </a:r>
            <a:r>
              <a:rPr lang="ru-RU" sz="1800" dirty="0" err="1" smtClean="0">
                <a:latin typeface="Arial" pitchFamily="34" charset="0"/>
                <a:ea typeface="Times New Roman" pitchFamily="18" charset="0"/>
                <a:cs typeface="Arial" pitchFamily="34" charset="0"/>
              </a:rPr>
              <a:t>мультиплетные</a:t>
            </a:r>
            <a:r>
              <a:rPr lang="ru-RU" sz="1800" dirty="0" smtClean="0">
                <a:latin typeface="Arial" pitchFamily="34" charset="0"/>
                <a:ea typeface="Times New Roman" pitchFamily="18" charset="0"/>
                <a:cs typeface="Arial" pitchFamily="34" charset="0"/>
              </a:rPr>
              <a:t>, поляризационные, электромагнитные (ван-дер-ваальсовые), спиновые и магнитные силы</a:t>
            </a:r>
            <a:r>
              <a:rPr lang="ru-RU" sz="1800" dirty="0" smtClean="0">
                <a:solidFill>
                  <a:srgbClr val="000000"/>
                </a:solidFill>
                <a:latin typeface="Arial" pitchFamily="34" charset="0"/>
                <a:ea typeface="Times New Roman" pitchFamily="18" charset="0"/>
                <a:cs typeface="Arial" pitchFamily="34" charset="0"/>
              </a:rPr>
              <a:t>. </a:t>
            </a:r>
            <a:endParaRPr lang="ru-RU" sz="1800" dirty="0" smtClean="0">
              <a:latin typeface="Arial" pitchFamily="34" charset="0"/>
              <a:cs typeface="Arial" pitchFamily="34"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77773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350" y="145915"/>
            <a:ext cx="7770237" cy="990600"/>
          </a:xfrm>
        </p:spPr>
        <p:txBody>
          <a:bodyPr/>
          <a:lstStyle/>
          <a:p>
            <a:r>
              <a:rPr lang="ru-RU" dirty="0" smtClean="0"/>
              <a:t>Ассоциативное строение нефтяных систем</a:t>
            </a:r>
            <a:endParaRPr lang="ru-RU" dirty="0"/>
          </a:p>
        </p:txBody>
      </p:sp>
      <p:sp>
        <p:nvSpPr>
          <p:cNvPr id="3" name="Содержимое 2"/>
          <p:cNvSpPr>
            <a:spLocks noGrp="1"/>
          </p:cNvSpPr>
          <p:nvPr>
            <p:ph sz="quarter" idx="1"/>
          </p:nvPr>
        </p:nvSpPr>
        <p:spPr>
          <a:xfrm>
            <a:off x="291830" y="726409"/>
            <a:ext cx="7859216" cy="3655314"/>
          </a:xfrm>
        </p:spPr>
        <p:txBody>
          <a:bodyPr>
            <a:noAutofit/>
          </a:bodyPr>
          <a:lstStyle/>
          <a:p>
            <a:pPr>
              <a:lnSpc>
                <a:spcPct val="120000"/>
              </a:lnSpc>
            </a:pPr>
            <a:r>
              <a:rPr lang="ru-RU" sz="1800" dirty="0" smtClean="0">
                <a:latin typeface="Arial" panose="020B0604020202020204" pitchFamily="34" charset="0"/>
                <a:cs typeface="Arial" panose="020B0604020202020204" pitchFamily="34" charset="0"/>
              </a:rPr>
              <a:t>Нефтяные системы – многокомпонентные жидкие смеси переменного состава, которые в некоторой ограниченной области         </a:t>
            </a:r>
            <a:r>
              <a:rPr lang="en-US" sz="1800" i="1" dirty="0" smtClean="0">
                <a:latin typeface="Arial" panose="020B0604020202020204" pitchFamily="34" charset="0"/>
                <a:cs typeface="Arial" panose="020B0604020202020204" pitchFamily="34" charset="0"/>
              </a:rPr>
              <a:t>P – V – T </a:t>
            </a:r>
            <a:r>
              <a:rPr lang="ru-RU" sz="1800" dirty="0" smtClean="0">
                <a:latin typeface="Arial" panose="020B0604020202020204" pitchFamily="34" charset="0"/>
                <a:cs typeface="Arial" panose="020B0604020202020204" pitchFamily="34" charset="0"/>
              </a:rPr>
              <a:t>могут условно считаться молекулярными растворами.</a:t>
            </a:r>
          </a:p>
          <a:p>
            <a:pPr>
              <a:lnSpc>
                <a:spcPct val="120000"/>
              </a:lnSpc>
            </a:pPr>
            <a:r>
              <a:rPr lang="ru-RU" sz="1800" dirty="0" smtClean="0">
                <a:latin typeface="Arial" panose="020B0604020202020204" pitchFamily="34" charset="0"/>
                <a:cs typeface="Arial" panose="020B0604020202020204" pitchFamily="34" charset="0"/>
              </a:rPr>
              <a:t>За её пределами они имеют ассоциативное строение, что делает их дисперсными системами. </a:t>
            </a:r>
          </a:p>
          <a:p>
            <a:pPr>
              <a:lnSpc>
                <a:spcPct val="120000"/>
              </a:lnSpc>
            </a:pPr>
            <a:r>
              <a:rPr lang="ru-RU" sz="1800" dirty="0" smtClean="0">
                <a:latin typeface="Arial" panose="020B0604020202020204" pitchFamily="34" charset="0"/>
                <a:cs typeface="Arial" panose="020B0604020202020204" pitchFamily="34" charset="0"/>
              </a:rPr>
              <a:t>В результате ММВ в нефтяных системах при обычных температурах происходит ассоциация надмолекулярных образований, включающих преимущественно и </a:t>
            </a:r>
            <a:r>
              <a:rPr lang="ru-RU" sz="1800" dirty="0">
                <a:latin typeface="Arial" panose="020B0604020202020204" pitchFamily="34" charset="0"/>
                <a:cs typeface="Arial" panose="020B0604020202020204" pitchFamily="34" charset="0"/>
              </a:rPr>
              <a:t>полиароматические </a:t>
            </a:r>
            <a:r>
              <a:rPr lang="ru-RU" sz="1800" dirty="0" smtClean="0">
                <a:latin typeface="Arial" panose="020B0604020202020204" pitchFamily="34" charset="0"/>
                <a:cs typeface="Arial" panose="020B0604020202020204" pitchFamily="34" charset="0"/>
              </a:rPr>
              <a:t>соединения, высокомолекулярные парафины или </a:t>
            </a:r>
            <a:r>
              <a:rPr lang="ru-RU" sz="1800" dirty="0" err="1" smtClean="0">
                <a:latin typeface="Arial" panose="020B0604020202020204" pitchFamily="34" charset="0"/>
                <a:cs typeface="Arial" panose="020B0604020202020204" pitchFamily="34" charset="0"/>
              </a:rPr>
              <a:t>неуглеводородные</a:t>
            </a:r>
            <a:r>
              <a:rPr lang="ru-RU" sz="1800" dirty="0" smtClean="0">
                <a:latin typeface="Arial" panose="020B0604020202020204" pitchFamily="34" charset="0"/>
                <a:cs typeface="Arial" panose="020B0604020202020204" pitchFamily="34" charset="0"/>
              </a:rPr>
              <a:t> компоненты.</a:t>
            </a:r>
          </a:p>
          <a:p>
            <a:pPr>
              <a:lnSpc>
                <a:spcPct val="120000"/>
              </a:lnSpc>
            </a:pPr>
            <a:r>
              <a:rPr lang="ru-RU" sz="1800" dirty="0" smtClean="0">
                <a:latin typeface="Arial" panose="020B0604020202020204" pitchFamily="34" charset="0"/>
                <a:cs typeface="Arial" panose="020B0604020202020204" pitchFamily="34" charset="0"/>
              </a:rPr>
              <a:t>Склонность к ассоциации возрастает по мере увеличения цикличности </a:t>
            </a:r>
            <a:r>
              <a:rPr lang="ru-RU" sz="1800" dirty="0" err="1" smtClean="0">
                <a:latin typeface="Arial" panose="020B0604020202020204" pitchFamily="34" charset="0"/>
                <a:cs typeface="Arial" panose="020B0604020202020204" pitchFamily="34" charset="0"/>
              </a:rPr>
              <a:t>аренов</a:t>
            </a:r>
            <a:r>
              <a:rPr lang="ru-RU" sz="1800" dirty="0" smtClean="0">
                <a:latin typeface="Arial" panose="020B0604020202020204" pitchFamily="34" charset="0"/>
                <a:cs typeface="Arial" panose="020B0604020202020204" pitchFamily="34" charset="0"/>
              </a:rPr>
              <a:t> и при переходе от </a:t>
            </a:r>
            <a:r>
              <a:rPr lang="ru-RU" sz="1800" dirty="0" err="1" smtClean="0">
                <a:latin typeface="Arial" panose="020B0604020202020204" pitchFamily="34" charset="0"/>
                <a:cs typeface="Arial" panose="020B0604020202020204" pitchFamily="34" charset="0"/>
              </a:rPr>
              <a:t>циклановой</a:t>
            </a:r>
            <a:r>
              <a:rPr lang="ru-RU" sz="1800" dirty="0" smtClean="0">
                <a:latin typeface="Arial" panose="020B0604020202020204" pitchFamily="34" charset="0"/>
                <a:cs typeface="Arial" panose="020B0604020202020204" pitchFamily="34" charset="0"/>
              </a:rPr>
              <a:t> среды к </a:t>
            </a:r>
            <a:r>
              <a:rPr lang="ru-RU" sz="1800" dirty="0" err="1" smtClean="0">
                <a:latin typeface="Arial" panose="020B0604020202020204" pitchFamily="34" charset="0"/>
                <a:cs typeface="Arial" panose="020B0604020202020204" pitchFamily="34" charset="0"/>
              </a:rPr>
              <a:t>алкановой</a:t>
            </a:r>
            <a:r>
              <a:rPr lang="ru-RU" sz="1800" dirty="0" smtClean="0">
                <a:latin typeface="Arial" panose="020B0604020202020204" pitchFamily="34" charset="0"/>
                <a:cs typeface="Arial" panose="020B0604020202020204" pitchFamily="34" charset="0"/>
              </a:rPr>
              <a:t>.</a:t>
            </a:r>
          </a:p>
          <a:p>
            <a:pPr>
              <a:lnSpc>
                <a:spcPct val="120000"/>
              </a:lnSpc>
            </a:pPr>
            <a:endParaRPr lang="ru-RU" sz="1800" dirty="0" smtClean="0"/>
          </a:p>
          <a:p>
            <a:pPr>
              <a:lnSpc>
                <a:spcPct val="120000"/>
              </a:lnSpc>
            </a:pPr>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22</a:t>
            </a:fld>
            <a:endParaRPr lang="ru-RU"/>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7132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Диссипативные структуры</a:t>
            </a:r>
            <a:endParaRPr lang="ru-RU" dirty="0"/>
          </a:p>
        </p:txBody>
      </p:sp>
      <p:sp>
        <p:nvSpPr>
          <p:cNvPr id="4" name="Номер слайда 3"/>
          <p:cNvSpPr>
            <a:spLocks noGrp="1"/>
          </p:cNvSpPr>
          <p:nvPr>
            <p:ph type="sldNum" sz="quarter" idx="12"/>
          </p:nvPr>
        </p:nvSpPr>
        <p:spPr/>
        <p:txBody>
          <a:bodyPr/>
          <a:lstStyle/>
          <a:p>
            <a:fld id="{FAC65570-4A92-4DDC-A114-9416F7F11A17}" type="slidenum">
              <a:rPr lang="ru-RU" smtClean="0"/>
              <a:pPr/>
              <a:t>23</a:t>
            </a:fld>
            <a:endParaRPr lang="ru-RU"/>
          </a:p>
        </p:txBody>
      </p:sp>
      <p:sp>
        <p:nvSpPr>
          <p:cNvPr id="3" name="Содержимое 2"/>
          <p:cNvSpPr>
            <a:spLocks noGrp="1"/>
          </p:cNvSpPr>
          <p:nvPr>
            <p:ph sz="quarter" idx="1"/>
          </p:nvPr>
        </p:nvSpPr>
        <p:spPr>
          <a:xfrm>
            <a:off x="179511" y="700390"/>
            <a:ext cx="6260665" cy="4355635"/>
          </a:xfrm>
        </p:spPr>
        <p:txBody>
          <a:bodyPr>
            <a:noAutofit/>
          </a:bodyPr>
          <a:lstStyle/>
          <a:p>
            <a:pPr algn="just">
              <a:lnSpc>
                <a:spcPct val="110000"/>
              </a:lnSpc>
              <a:spcBef>
                <a:spcPts val="0"/>
              </a:spcBef>
            </a:pPr>
            <a:r>
              <a:rPr lang="ru-RU" sz="1600" dirty="0" smtClean="0">
                <a:latin typeface="Arial" panose="020B0604020202020204" pitchFamily="34" charset="0"/>
                <a:cs typeface="Arial" panose="020B0604020202020204" pitchFamily="34" charset="0"/>
              </a:rPr>
              <a:t>Кооперация на молекулярном уровне лежит в основе различных типов надмолекулярной организации материи, которая может происходить и в отсутствие внешних организующих факторов. Для такой самоорганизации требуется лишь постоянный приток и отток вещества и энергии. Самоорганизующиеся структуры называют диссипативными.</a:t>
            </a:r>
          </a:p>
          <a:p>
            <a:pPr algn="just">
              <a:lnSpc>
                <a:spcPct val="110000"/>
              </a:lnSpc>
              <a:spcBef>
                <a:spcPts val="0"/>
              </a:spcBef>
            </a:pPr>
            <a:r>
              <a:rPr lang="ru-RU" sz="1600" dirty="0" smtClean="0">
                <a:latin typeface="Arial" panose="020B0604020202020204" pitchFamily="34" charset="0"/>
                <a:cs typeface="Arial" panose="020B0604020202020204" pitchFamily="34" charset="0"/>
              </a:rPr>
              <a:t>Это </a:t>
            </a:r>
            <a:r>
              <a:rPr lang="ru-RU" sz="1600" dirty="0">
                <a:latin typeface="Arial" panose="020B0604020202020204" pitchFamily="34" charset="0"/>
                <a:cs typeface="Arial" panose="020B0604020202020204" pitchFamily="34" charset="0"/>
              </a:rPr>
              <a:t>устойчивое состояние, возникающее в неравновесной среде при условии диссипации (рассеивания) энергии, которая поступает извне. Диссипативная система иногда называется ещё стационарной открытой системой или неравновесной открытой системой.</a:t>
            </a:r>
            <a:endParaRPr lang="ru-RU" sz="1600" dirty="0" smtClean="0">
              <a:latin typeface="Arial" panose="020B0604020202020204" pitchFamily="34" charset="0"/>
              <a:cs typeface="Arial" panose="020B0604020202020204" pitchFamily="34" charset="0"/>
            </a:endParaRPr>
          </a:p>
          <a:p>
            <a:pPr algn="just">
              <a:lnSpc>
                <a:spcPct val="110000"/>
              </a:lnSpc>
              <a:spcBef>
                <a:spcPts val="0"/>
              </a:spcBef>
            </a:pPr>
            <a:r>
              <a:rPr lang="ru-RU" sz="1600" dirty="0" smtClean="0">
                <a:latin typeface="Arial" panose="020B0604020202020204" pitchFamily="34" charset="0"/>
                <a:cs typeface="Arial" panose="020B0604020202020204" pitchFamily="34" charset="0"/>
              </a:rPr>
              <a:t>Пример: формирование дисперсий в процессе испарения легколетучих компонентов из нефти, или в процессе окисления углеводородных материалов, или застывания нефтепродуктов.</a:t>
            </a:r>
            <a:endParaRPr lang="ru-RU" sz="1600" dirty="0">
              <a:latin typeface="Arial" panose="020B0604020202020204" pitchFamily="34" charset="0"/>
              <a:cs typeface="Arial" panose="020B0604020202020204" pitchFamily="34" charset="0"/>
            </a:endParaRPr>
          </a:p>
        </p:txBody>
      </p:sp>
      <p:pic>
        <p:nvPicPr>
          <p:cNvPr id="248905" name="Picture 7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440177" y="1001241"/>
            <a:ext cx="2628292" cy="1792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8906" name="Picture 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177" y="2919716"/>
            <a:ext cx="2582416" cy="155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2994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214" name="Picture 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437" y="1629029"/>
            <a:ext cx="3672407" cy="1386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05978"/>
            <a:ext cx="7467600" cy="529568"/>
          </a:xfrm>
        </p:spPr>
        <p:txBody>
          <a:bodyPr/>
          <a:lstStyle/>
          <a:p>
            <a:r>
              <a:rPr lang="ru-RU" dirty="0" smtClean="0"/>
              <a:t>Фрактальные структуры</a:t>
            </a:r>
            <a:endParaRPr lang="ru-RU" dirty="0"/>
          </a:p>
        </p:txBody>
      </p:sp>
      <p:sp>
        <p:nvSpPr>
          <p:cNvPr id="3" name="Содержимое 2"/>
          <p:cNvSpPr>
            <a:spLocks noGrp="1"/>
          </p:cNvSpPr>
          <p:nvPr>
            <p:ph sz="quarter" idx="1"/>
          </p:nvPr>
        </p:nvSpPr>
        <p:spPr>
          <a:xfrm>
            <a:off x="129158" y="671490"/>
            <a:ext cx="8568952" cy="1118399"/>
          </a:xfrm>
        </p:spPr>
        <p:txBody>
          <a:bodyPr>
            <a:normAutofit/>
          </a:bodyPr>
          <a:lstStyle/>
          <a:p>
            <a:r>
              <a:rPr lang="ru-RU" sz="1700" dirty="0">
                <a:latin typeface="Arial" panose="020B0604020202020204" pitchFamily="34" charset="0"/>
                <a:cs typeface="Arial" panose="020B0604020202020204" pitchFamily="34" charset="0"/>
              </a:rPr>
              <a:t>В физических системах фрактальными кластерами принято называть структуры, которые образуются в результате ассоциации при диффузном движении материи, её частиц. Такие кластеры имеют характерную ветвистую структуру.</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24</a:t>
            </a:fld>
            <a:endParaRPr lang="ru-RU"/>
          </a:p>
        </p:txBody>
      </p:sp>
      <p:pic>
        <p:nvPicPr>
          <p:cNvPr id="263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775024"/>
            <a:ext cx="2232248" cy="2331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3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3" y="1629029"/>
            <a:ext cx="2236185" cy="107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3215" name="Picture 4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1495" y="3207872"/>
            <a:ext cx="2842151" cy="1593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131222" y="2813494"/>
            <a:ext cx="4032448" cy="338554"/>
          </a:xfrm>
          <a:prstGeom prst="rect">
            <a:avLst/>
          </a:prstGeom>
        </p:spPr>
        <p:txBody>
          <a:bodyPr wrap="square">
            <a:spAutoFit/>
          </a:bodyPr>
          <a:lstStyle/>
          <a:p>
            <a:r>
              <a:rPr lang="ru-RU" sz="1600" b="1" dirty="0">
                <a:latin typeface="Arial Narrow" panose="020B0606020202030204" pitchFamily="34" charset="0"/>
              </a:rPr>
              <a:t>а</a:t>
            </a:r>
            <a:r>
              <a:rPr lang="ru-RU" sz="1600" dirty="0">
                <a:latin typeface="Arial Narrow" panose="020B0606020202030204" pitchFamily="34" charset="0"/>
              </a:rPr>
              <a:t> и </a:t>
            </a:r>
            <a:r>
              <a:rPr lang="ru-RU" sz="1600" b="1" dirty="0">
                <a:latin typeface="Arial Narrow" panose="020B0606020202030204" pitchFamily="34" charset="0"/>
              </a:rPr>
              <a:t>б</a:t>
            </a:r>
            <a:r>
              <a:rPr lang="ru-RU" sz="1600" dirty="0">
                <a:latin typeface="Arial Narrow" panose="020B0606020202030204" pitchFamily="34" charset="0"/>
              </a:rPr>
              <a:t> – трещины в коллекторе при добыче нефти</a:t>
            </a:r>
          </a:p>
        </p:txBody>
      </p:sp>
      <p:sp>
        <p:nvSpPr>
          <p:cNvPr id="6" name="Прямоугольник 5"/>
          <p:cNvSpPr/>
          <p:nvPr/>
        </p:nvSpPr>
        <p:spPr>
          <a:xfrm>
            <a:off x="2281281" y="4767698"/>
            <a:ext cx="1845377" cy="338554"/>
          </a:xfrm>
          <a:prstGeom prst="rect">
            <a:avLst/>
          </a:prstGeom>
        </p:spPr>
        <p:txBody>
          <a:bodyPr wrap="none">
            <a:spAutoFit/>
          </a:bodyPr>
          <a:lstStyle/>
          <a:p>
            <a:r>
              <a:rPr lang="ru-RU" sz="1600" dirty="0">
                <a:latin typeface="Arial Narrow" panose="020B0606020202030204" pitchFamily="34" charset="0"/>
              </a:rPr>
              <a:t>асфальтены в нефти</a:t>
            </a:r>
          </a:p>
        </p:txBody>
      </p:sp>
      <p:pic>
        <p:nvPicPr>
          <p:cNvPr id="1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96830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6727" y="445889"/>
            <a:ext cx="7467600" cy="367550"/>
          </a:xfrm>
        </p:spPr>
        <p:txBody>
          <a:bodyPr>
            <a:normAutofit fontScale="90000"/>
          </a:bodyPr>
          <a:lstStyle/>
          <a:p>
            <a:pPr algn="ctr"/>
            <a:r>
              <a:rPr lang="ru-RU" dirty="0" smtClean="0"/>
              <a:t>Фрактальная модель </a:t>
            </a:r>
            <a:br>
              <a:rPr lang="ru-RU" dirty="0" smtClean="0"/>
            </a:br>
            <a:r>
              <a:rPr lang="ru-RU" dirty="0" smtClean="0"/>
              <a:t>Кривая Коха и Кривая </a:t>
            </a:r>
            <a:r>
              <a:rPr lang="ru-RU" dirty="0" err="1" smtClean="0"/>
              <a:t>Миньковского</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25</a:t>
            </a:fld>
            <a:endParaRPr lang="ru-RU"/>
          </a:p>
        </p:txBody>
      </p:sp>
      <p:pic>
        <p:nvPicPr>
          <p:cNvPr id="258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5" y="1741252"/>
            <a:ext cx="3660194" cy="284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8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1571" y="1969042"/>
            <a:ext cx="4560770" cy="1231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1904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99" name="Picture 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49600"/>
            <a:ext cx="4271842" cy="2916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05978"/>
            <a:ext cx="7467600" cy="421556"/>
          </a:xfrm>
        </p:spPr>
        <p:txBody>
          <a:bodyPr>
            <a:normAutofit fontScale="90000"/>
          </a:bodyPr>
          <a:lstStyle/>
          <a:p>
            <a:r>
              <a:rPr lang="ru-RU" dirty="0" smtClean="0"/>
              <a:t>Фрактальные структуры НДС</a:t>
            </a:r>
            <a:endParaRPr lang="ru-RU" dirty="0"/>
          </a:p>
        </p:txBody>
      </p:sp>
      <p:sp>
        <p:nvSpPr>
          <p:cNvPr id="3" name="Содержимое 2"/>
          <p:cNvSpPr>
            <a:spLocks noGrp="1"/>
          </p:cNvSpPr>
          <p:nvPr>
            <p:ph sz="quarter" idx="1"/>
          </p:nvPr>
        </p:nvSpPr>
        <p:spPr>
          <a:xfrm>
            <a:off x="539552" y="681540"/>
            <a:ext cx="7467600" cy="3655314"/>
          </a:xfrm>
        </p:spPr>
        <p:txBody>
          <a:bodyPr>
            <a:normAutofit/>
          </a:bodyPr>
          <a:lstStyle/>
          <a:p>
            <a:pPr algn="just">
              <a:spcBef>
                <a:spcPts val="0"/>
              </a:spcBef>
              <a:spcAft>
                <a:spcPts val="600"/>
              </a:spcAft>
            </a:pPr>
            <a:r>
              <a:rPr lang="ru-RU" sz="1900" dirty="0">
                <a:latin typeface="Arial" panose="020B0604020202020204" pitchFamily="34" charset="0"/>
                <a:cs typeface="Arial" panose="020B0604020202020204" pitchFamily="34" charset="0"/>
              </a:rPr>
              <a:t>Методами вискозиметрии и ЭПР-спектроскопии установлена фрактальная размерность пеков  и предложена модель фрактальной структуры асфальтенов пека в виде надмолекулярных образований с парамагнитным каркасом. </a:t>
            </a:r>
          </a:p>
          <a:p>
            <a:pPr algn="just">
              <a:spcBef>
                <a:spcPts val="0"/>
              </a:spcBef>
              <a:spcAft>
                <a:spcPts val="600"/>
              </a:spcAft>
            </a:pPr>
            <a:r>
              <a:rPr lang="ru-RU" sz="1900" dirty="0">
                <a:latin typeface="Arial" panose="020B0604020202020204" pitchFamily="34" charset="0"/>
                <a:cs typeface="Arial" panose="020B0604020202020204" pitchFamily="34" charset="0"/>
              </a:rPr>
              <a:t>На частицах асфальтенов адсорбированы смолы.</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26</a:t>
            </a:fld>
            <a:endParaRPr lang="ru-RU"/>
          </a:p>
        </p:txBody>
      </p:sp>
      <p:sp>
        <p:nvSpPr>
          <p:cNvPr id="7" name="Нижний колонтитул 8"/>
          <p:cNvSpPr>
            <a:spLocks noGrp="1"/>
          </p:cNvSpPr>
          <p:nvPr>
            <p:ph type="ftr" sz="quarter" idx="4294967295"/>
          </p:nvPr>
        </p:nvSpPr>
        <p:spPr>
          <a:xfrm>
            <a:off x="4422172" y="2490741"/>
            <a:ext cx="4104455" cy="1890210"/>
          </a:xfrm>
          <a:prstGeom prst="rect">
            <a:avLst/>
          </a:prstGeom>
        </p:spPr>
        <p:txBody>
          <a:bodyPr/>
          <a:lstStyle/>
          <a:p>
            <a:pPr marL="274320" indent="-274320">
              <a:spcAft>
                <a:spcPts val="600"/>
              </a:spcAft>
              <a:buClr>
                <a:schemeClr val="accent1"/>
              </a:buClr>
              <a:buSzPct val="70000"/>
              <a:buFont typeface="Wingdings"/>
              <a:buChar char=""/>
            </a:pPr>
            <a:r>
              <a:rPr lang="ru-RU" sz="1900" dirty="0">
                <a:solidFill>
                  <a:schemeClr val="tx1"/>
                </a:solidFill>
                <a:latin typeface="Arial" panose="020B0604020202020204" pitchFamily="34" charset="0"/>
                <a:cs typeface="Arial" panose="020B0604020202020204" pitchFamily="34" charset="0"/>
              </a:rPr>
              <a:t>1- жёсткий парамагнитный каркас асфальтенов     </a:t>
            </a:r>
          </a:p>
          <a:p>
            <a:pPr marL="274320" indent="-274320">
              <a:spcAft>
                <a:spcPts val="600"/>
              </a:spcAft>
              <a:buClr>
                <a:schemeClr val="accent1"/>
              </a:buClr>
              <a:buSzPct val="70000"/>
              <a:buFont typeface="Wingdings"/>
              <a:buChar char=""/>
            </a:pPr>
            <a:r>
              <a:rPr lang="ru-RU" sz="1900" dirty="0">
                <a:solidFill>
                  <a:schemeClr val="tx1"/>
                </a:solidFill>
                <a:latin typeface="Arial" panose="020B0604020202020204" pitchFamily="34" charset="0"/>
                <a:cs typeface="Arial" panose="020B0604020202020204" pitchFamily="34" charset="0"/>
              </a:rPr>
              <a:t>2 – сольватный слой, образованный смолами     </a:t>
            </a:r>
          </a:p>
          <a:p>
            <a:pPr marL="274320" indent="-274320">
              <a:spcAft>
                <a:spcPts val="600"/>
              </a:spcAft>
              <a:buClr>
                <a:schemeClr val="accent1"/>
              </a:buClr>
              <a:buSzPct val="70000"/>
              <a:buFont typeface="Wingdings"/>
              <a:buChar char=""/>
            </a:pPr>
            <a:r>
              <a:rPr lang="ru-RU" sz="1900" dirty="0">
                <a:solidFill>
                  <a:schemeClr val="tx1"/>
                </a:solidFill>
                <a:latin typeface="Arial" panose="020B0604020202020204" pitchFamily="34" charset="0"/>
                <a:cs typeface="Arial" panose="020B0604020202020204" pitchFamily="34" charset="0"/>
              </a:rPr>
              <a:t>3 – дисперсионная </a:t>
            </a:r>
            <a:r>
              <a:rPr lang="ru-RU" sz="1800" dirty="0">
                <a:solidFill>
                  <a:schemeClr val="tx1"/>
                </a:solidFill>
                <a:latin typeface="Arial" panose="020B0604020202020204" pitchFamily="34" charset="0"/>
                <a:cs typeface="Arial" panose="020B0604020202020204" pitchFamily="34" charset="0"/>
              </a:rPr>
              <a:t>с</a:t>
            </a:r>
            <a:r>
              <a:rPr lang="ru-RU" sz="1800" dirty="0" smtClean="0">
                <a:solidFill>
                  <a:schemeClr val="tx1"/>
                </a:solidFill>
              </a:rPr>
              <a:t>реда</a:t>
            </a:r>
            <a:endParaRPr lang="ru-RU" sz="1800" dirty="0">
              <a:solidFill>
                <a:schemeClr val="tx1"/>
              </a:solidFill>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2313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075240" cy="421556"/>
          </a:xfrm>
        </p:spPr>
        <p:txBody>
          <a:bodyPr>
            <a:normAutofit fontScale="90000"/>
          </a:bodyPr>
          <a:lstStyle/>
          <a:p>
            <a:r>
              <a:rPr lang="ru-RU" dirty="0" smtClean="0"/>
              <a:t>Профессор </a:t>
            </a:r>
            <a:r>
              <a:rPr lang="ru-RU" dirty="0" err="1" smtClean="0"/>
              <a:t>Сюняев</a:t>
            </a:r>
            <a:r>
              <a:rPr lang="ru-RU" dirty="0" smtClean="0"/>
              <a:t> </a:t>
            </a:r>
            <a:r>
              <a:rPr lang="ru-RU" dirty="0" err="1" smtClean="0"/>
              <a:t>Загидулла</a:t>
            </a:r>
            <a:r>
              <a:rPr lang="ru-RU" dirty="0" smtClean="0"/>
              <a:t> </a:t>
            </a:r>
            <a:r>
              <a:rPr lang="ru-RU" dirty="0" err="1" smtClean="0"/>
              <a:t>Исхакович</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27</a:t>
            </a:fld>
            <a:endParaRPr lang="ru-RU"/>
          </a:p>
        </p:txBody>
      </p:sp>
      <p:pic>
        <p:nvPicPr>
          <p:cNvPr id="27750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48080" y="731186"/>
            <a:ext cx="2857745" cy="4007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531139" y="619185"/>
            <a:ext cx="5068111" cy="4524315"/>
          </a:xfrm>
          <a:prstGeom prst="rect">
            <a:avLst/>
          </a:prstGeom>
        </p:spPr>
        <p:txBody>
          <a:bodyPr wrap="square">
            <a:spAutoFit/>
          </a:bodyPr>
          <a:lstStyle/>
          <a:p>
            <a:r>
              <a:rPr lang="ru-RU" sz="1600" dirty="0" smtClean="0"/>
              <a:t>1929-2001 гг.</a:t>
            </a:r>
          </a:p>
          <a:p>
            <a:r>
              <a:rPr lang="ru-RU" sz="1600" dirty="0" smtClean="0"/>
              <a:t>Основоположник </a:t>
            </a:r>
            <a:r>
              <a:rPr lang="ru-RU" sz="1600" dirty="0"/>
              <a:t>школы научно-практической школы нефтяных дисперсных систем (НДС</a:t>
            </a:r>
            <a:r>
              <a:rPr lang="ru-RU" sz="1600" dirty="0" smtClean="0"/>
              <a:t>). Нефть она рассматривает не </a:t>
            </a:r>
            <a:r>
              <a:rPr lang="ru-RU" sz="1600" dirty="0"/>
              <a:t>как простой раствор, а как сложную полидисперсную коллоидную систему, состоящую из </a:t>
            </a:r>
            <a:r>
              <a:rPr lang="ru-RU" sz="1600" dirty="0" smtClean="0"/>
              <a:t>жидкой дисперсионной </a:t>
            </a:r>
            <a:r>
              <a:rPr lang="ru-RU" sz="1600" dirty="0"/>
              <a:t>среды (углеводороды) и дисперсной фазы (асфальтены, смолы, парафины). Она описывает структуру, устойчивость и поведение нефти при добыче и переработке. </a:t>
            </a:r>
            <a:endParaRPr lang="ru-RU" sz="1600" dirty="0" smtClean="0"/>
          </a:p>
          <a:p>
            <a:r>
              <a:rPr lang="ru-RU" sz="1600" dirty="0" smtClean="0"/>
              <a:t>Теория НДС распространяется на все агрегатные состояния и составы нефтяных систем.</a:t>
            </a:r>
          </a:p>
          <a:p>
            <a:r>
              <a:rPr lang="ru-RU" sz="1600" dirty="0" smtClean="0"/>
              <a:t>На основании этой теории </a:t>
            </a:r>
            <a:r>
              <a:rPr lang="ru-RU" sz="1600" dirty="0" err="1" smtClean="0"/>
              <a:t>Сюняев</a:t>
            </a:r>
            <a:r>
              <a:rPr lang="ru-RU" sz="1600" dirty="0" smtClean="0"/>
              <a:t> З.И. усовершенствовал технологию процесса </a:t>
            </a:r>
            <a:r>
              <a:rPr lang="ru-RU" sz="1600" dirty="0"/>
              <a:t>замедленного коксования, </a:t>
            </a:r>
            <a:r>
              <a:rPr lang="ru-RU" sz="1600" dirty="0" smtClean="0"/>
              <a:t>процессы</a:t>
            </a:r>
            <a:r>
              <a:rPr lang="ru-RU" sz="1600" dirty="0"/>
              <a:t> обессеривания и прокаливания нефтяных коксов в многоступенчатых аппаратах с кипящим слоем</a:t>
            </a:r>
            <a:r>
              <a:rPr lang="ru-RU" sz="1600" dirty="0" smtClean="0"/>
              <a:t>.</a:t>
            </a:r>
            <a:endParaRPr lang="ru-RU" sz="1600" dirty="0"/>
          </a:p>
        </p:txBody>
      </p:sp>
    </p:spTree>
    <p:extLst>
      <p:ext uri="{BB962C8B-B14F-4D97-AF65-F5344CB8AC3E}">
        <p14:creationId xmlns:p14="http://schemas.microsoft.com/office/powerpoint/2010/main" val="3507210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8906" y="204871"/>
            <a:ext cx="7467600" cy="735546"/>
          </a:xfrm>
        </p:spPr>
        <p:txBody>
          <a:bodyPr>
            <a:normAutofit fontScale="90000"/>
          </a:bodyPr>
          <a:lstStyle/>
          <a:p>
            <a:r>
              <a:rPr lang="ru-RU" dirty="0" smtClean="0"/>
              <a:t>Структурные элементы нефтяной дисперсной системы</a:t>
            </a:r>
            <a:endParaRPr lang="ru-RU" dirty="0"/>
          </a:p>
        </p:txBody>
      </p:sp>
      <p:sp>
        <p:nvSpPr>
          <p:cNvPr id="3" name="Содержимое 2"/>
          <p:cNvSpPr>
            <a:spLocks noGrp="1"/>
          </p:cNvSpPr>
          <p:nvPr>
            <p:ph sz="quarter" idx="1"/>
          </p:nvPr>
        </p:nvSpPr>
        <p:spPr>
          <a:xfrm>
            <a:off x="328593" y="1134971"/>
            <a:ext cx="7482717" cy="3627813"/>
          </a:xfrm>
        </p:spPr>
        <p:txBody>
          <a:bodyPr>
            <a:noAutofit/>
          </a:bodyPr>
          <a:lstStyle/>
          <a:p>
            <a:pPr>
              <a:lnSpc>
                <a:spcPct val="120000"/>
              </a:lnSpc>
            </a:pPr>
            <a:r>
              <a:rPr lang="ru-RU" sz="1800" dirty="0">
                <a:latin typeface="Arial" panose="020B0604020202020204" pitchFamily="34" charset="0"/>
                <a:cs typeface="Arial" panose="020B0604020202020204" pitchFamily="34" charset="0"/>
              </a:rPr>
              <a:t>Под структурными элементами нефтяной дисперсной системы понимают сово­купности взаимодействующих элементов дисперсной фазы, сохраняющие свои фи­зико-химические характеристики и состав в пространстве и во времени. Частицы дисперсной фазы нефтяной дисперсной системы характеризуются некоторой струк­турной организацией, определяющей в общем свойства системы, восприимчивость ее к различным внешним воздействиям.</a:t>
            </a:r>
          </a:p>
          <a:p>
            <a:pPr>
              <a:lnSpc>
                <a:spcPct val="120000"/>
              </a:lnSpc>
            </a:pPr>
            <a:r>
              <a:rPr lang="ru-RU" sz="1800" dirty="0">
                <a:latin typeface="Arial" panose="020B0604020202020204" pitchFamily="34" charset="0"/>
                <a:cs typeface="Arial" panose="020B0604020202020204" pitchFamily="34" charset="0"/>
              </a:rPr>
              <a:t>Частица дисперсной </a:t>
            </a:r>
            <a:r>
              <a:rPr lang="ru-RU" sz="1800" dirty="0" smtClean="0">
                <a:latin typeface="Arial" panose="020B0604020202020204" pitchFamily="34" charset="0"/>
                <a:cs typeface="Arial" panose="020B0604020202020204" pitchFamily="34" charset="0"/>
              </a:rPr>
              <a:t>фазы в теории нефтяных дисперсных систем называется </a:t>
            </a:r>
            <a:r>
              <a:rPr lang="ru-RU" sz="1800" dirty="0">
                <a:latin typeface="Arial" panose="020B0604020202020204" pitchFamily="34" charset="0"/>
                <a:cs typeface="Arial" panose="020B0604020202020204" pitchFamily="34" charset="0"/>
              </a:rPr>
              <a:t>сложной структурной единицей (</a:t>
            </a:r>
            <a:r>
              <a:rPr lang="ru-RU" sz="1800" dirty="0" smtClean="0">
                <a:latin typeface="Arial" panose="020B0604020202020204" pitchFamily="34" charset="0"/>
                <a:cs typeface="Arial" panose="020B0604020202020204" pitchFamily="34" charset="0"/>
              </a:rPr>
              <a:t>ССЕ)</a:t>
            </a:r>
            <a:endParaRPr lang="ru-RU" sz="18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28</a:t>
            </a:fld>
            <a:endParaRPr lang="ru-RU"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9253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901" y="3271263"/>
            <a:ext cx="3267716" cy="179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224351" y="156233"/>
            <a:ext cx="7467600" cy="735546"/>
          </a:xfrm>
        </p:spPr>
        <p:txBody>
          <a:bodyPr>
            <a:normAutofit fontScale="90000"/>
          </a:bodyPr>
          <a:lstStyle/>
          <a:p>
            <a:r>
              <a:rPr lang="ru-RU" dirty="0" smtClean="0"/>
              <a:t>Структурные элементы нефтяной дисперсной системы</a:t>
            </a:r>
            <a:endParaRPr lang="ru-RU" dirty="0"/>
          </a:p>
        </p:txBody>
      </p:sp>
      <p:sp>
        <p:nvSpPr>
          <p:cNvPr id="3" name="Содержимое 2"/>
          <p:cNvSpPr>
            <a:spLocks noGrp="1"/>
          </p:cNvSpPr>
          <p:nvPr>
            <p:ph sz="quarter" idx="1"/>
          </p:nvPr>
        </p:nvSpPr>
        <p:spPr>
          <a:xfrm>
            <a:off x="241341" y="908069"/>
            <a:ext cx="7589722" cy="3384621"/>
          </a:xfrm>
        </p:spPr>
        <p:txBody>
          <a:bodyPr>
            <a:noAutofit/>
          </a:bodyPr>
          <a:lstStyle/>
          <a:p>
            <a:pPr>
              <a:spcBef>
                <a:spcPts val="0"/>
              </a:spcBef>
            </a:pPr>
            <a:r>
              <a:rPr lang="ru-RU" sz="1800" dirty="0" smtClean="0">
                <a:latin typeface="Arial" panose="020B0604020202020204" pitchFamily="34" charset="0"/>
                <a:cs typeface="Arial" panose="020B0604020202020204" pitchFamily="34" charset="0"/>
              </a:rPr>
              <a:t>ССЕ - это </a:t>
            </a:r>
            <a:r>
              <a:rPr lang="ru-RU" sz="1800" dirty="0">
                <a:latin typeface="Arial" panose="020B0604020202020204" pitchFamily="34" charset="0"/>
                <a:cs typeface="Arial" panose="020B0604020202020204" pitchFamily="34" charset="0"/>
              </a:rPr>
              <a:t>элемент дисперсной структуры </a:t>
            </a:r>
            <a:r>
              <a:rPr lang="ru-RU" sz="1800" dirty="0" smtClean="0">
                <a:latin typeface="Arial" panose="020B0604020202020204" pitchFamily="34" charset="0"/>
                <a:cs typeface="Arial" panose="020B0604020202020204" pitchFamily="34" charset="0"/>
              </a:rPr>
              <a:t>нефтяных </a:t>
            </a:r>
            <a:r>
              <a:rPr lang="ru-RU" sz="1800" dirty="0">
                <a:latin typeface="Arial" panose="020B0604020202020204" pitchFamily="34" charset="0"/>
                <a:cs typeface="Arial" panose="020B0604020202020204" pitchFamily="34" charset="0"/>
              </a:rPr>
              <a:t>систем преимущественно сферической формы, способный к самостоятельному существованию при данных неизменных условиях и построенный из компонентов системы в соответствии с их значением потенциала межмолекулярного взаимодействия. </a:t>
            </a:r>
            <a:endParaRPr lang="ru-RU" sz="1800" dirty="0" smtClean="0">
              <a:latin typeface="Arial" panose="020B0604020202020204" pitchFamily="34" charset="0"/>
              <a:cs typeface="Arial" panose="020B0604020202020204" pitchFamily="34" charset="0"/>
            </a:endParaRPr>
          </a:p>
          <a:p>
            <a:pPr>
              <a:spcBef>
                <a:spcPts val="0"/>
              </a:spcBef>
            </a:pPr>
            <a:r>
              <a:rPr lang="ru-RU" sz="1800" dirty="0" smtClean="0">
                <a:latin typeface="Arial" panose="020B0604020202020204" pitchFamily="34" charset="0"/>
                <a:cs typeface="Arial" panose="020B0604020202020204" pitchFamily="34" charset="0"/>
              </a:rPr>
              <a:t>В </a:t>
            </a:r>
            <a:r>
              <a:rPr lang="ru-RU" sz="1800" dirty="0">
                <a:latin typeface="Arial" panose="020B0604020202020204" pitchFamily="34" charset="0"/>
                <a:cs typeface="Arial" panose="020B0604020202020204" pitchFamily="34" charset="0"/>
              </a:rPr>
              <a:t>составе дисперсной частицы различают более упорядоченную внутреннюю область (или ядро) и сольватную оболочку, </a:t>
            </a:r>
            <a:r>
              <a:rPr lang="ru-RU" sz="1800" dirty="0" smtClean="0">
                <a:latin typeface="Arial" panose="020B0604020202020204" pitchFamily="34" charset="0"/>
                <a:cs typeface="Arial" panose="020B0604020202020204" pitchFamily="34" charset="0"/>
              </a:rPr>
              <a:t>окружающую</a:t>
            </a:r>
            <a:r>
              <a:rPr lang="en-US" sz="1800" dirty="0" smtClean="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ядро </a:t>
            </a:r>
            <a:r>
              <a:rPr lang="ru-RU" sz="1800" dirty="0">
                <a:latin typeface="Arial" panose="020B0604020202020204" pitchFamily="34" charset="0"/>
                <a:cs typeface="Arial" panose="020B0604020202020204" pitchFamily="34" charset="0"/>
              </a:rPr>
              <a:t>и образованную из соединений менее склонных к межмолекулярным взаимодействиям с </a:t>
            </a:r>
            <a:r>
              <a:rPr lang="ru-RU" sz="1800" dirty="0" smtClean="0">
                <a:latin typeface="Arial" panose="020B0604020202020204" pitchFamily="34" charset="0"/>
                <a:cs typeface="Arial" panose="020B0604020202020204" pitchFamily="34" charset="0"/>
              </a:rPr>
              <a:t>ядром</a:t>
            </a:r>
            <a:endParaRPr lang="ru-RU" sz="18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29</a:t>
            </a:fld>
            <a:endParaRPr lang="ru-RU"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4212963" y="3845842"/>
            <a:ext cx="4600297" cy="584775"/>
          </a:xfrm>
          <a:prstGeom prst="rect">
            <a:avLst/>
          </a:prstGeom>
        </p:spPr>
        <p:txBody>
          <a:bodyPr wrap="square">
            <a:spAutoFit/>
          </a:bodyPr>
          <a:lstStyle/>
          <a:p>
            <a:pPr indent="360363"/>
            <a:r>
              <a:rPr lang="en-US" sz="1600" i="1" dirty="0" smtClean="0">
                <a:latin typeface="Arial Narrow" panose="020B0606020202030204" pitchFamily="34" charset="0"/>
              </a:rPr>
              <a:t>r</a:t>
            </a:r>
            <a:r>
              <a:rPr lang="ru-RU" sz="1600" dirty="0" smtClean="0">
                <a:latin typeface="Arial Narrow" panose="020B0606020202030204" pitchFamily="34" charset="0"/>
              </a:rPr>
              <a:t> - радиус ядра</a:t>
            </a:r>
            <a:endParaRPr lang="ru-RU" sz="1600" dirty="0">
              <a:latin typeface="Arial Narrow" panose="020B0606020202030204" pitchFamily="34" charset="0"/>
            </a:endParaRPr>
          </a:p>
          <a:p>
            <a:pPr indent="360363"/>
            <a:r>
              <a:rPr lang="en-US" sz="1600" i="1" dirty="0" smtClean="0">
                <a:latin typeface="Arial Narrow" panose="020B0606020202030204" pitchFamily="34" charset="0"/>
              </a:rPr>
              <a:t>h</a:t>
            </a:r>
            <a:r>
              <a:rPr lang="ru-RU" sz="1600" i="1" dirty="0" smtClean="0">
                <a:latin typeface="Arial Narrow" panose="020B0606020202030204" pitchFamily="34" charset="0"/>
              </a:rPr>
              <a:t> - </a:t>
            </a:r>
            <a:r>
              <a:rPr lang="ru-RU" sz="1600" dirty="0" smtClean="0">
                <a:latin typeface="Arial Narrow" panose="020B0606020202030204" pitchFamily="34" charset="0"/>
              </a:rPr>
              <a:t>толщина </a:t>
            </a:r>
            <a:r>
              <a:rPr lang="ru-RU" sz="1600" dirty="0">
                <a:latin typeface="Arial Narrow" panose="020B0606020202030204" pitchFamily="34" charset="0"/>
              </a:rPr>
              <a:t>адсорбционно-сольватного </a:t>
            </a:r>
            <a:r>
              <a:rPr lang="ru-RU" sz="1600" dirty="0" smtClean="0">
                <a:latin typeface="Arial Narrow" panose="020B0606020202030204" pitchFamily="34" charset="0"/>
              </a:rPr>
              <a:t>слоя; </a:t>
            </a:r>
            <a:endParaRPr lang="ru-RU" sz="1600" dirty="0">
              <a:latin typeface="Arial Narrow" panose="020B0606020202030204" pitchFamily="34" charset="0"/>
            </a:endParaRPr>
          </a:p>
        </p:txBody>
      </p:sp>
    </p:spTree>
    <p:extLst>
      <p:ext uri="{BB962C8B-B14F-4D97-AF65-F5344CB8AC3E}">
        <p14:creationId xmlns:p14="http://schemas.microsoft.com/office/powerpoint/2010/main" val="4271535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94" y="219425"/>
            <a:ext cx="7467600" cy="475562"/>
          </a:xfrm>
        </p:spPr>
        <p:txBody>
          <a:bodyPr>
            <a:normAutofit fontScale="90000"/>
          </a:bodyPr>
          <a:lstStyle/>
          <a:p>
            <a:r>
              <a:rPr lang="ru-RU" dirty="0" smtClean="0"/>
              <a:t>Направления в химии нефти</a:t>
            </a:r>
            <a:endParaRPr lang="ru-RU" dirty="0"/>
          </a:p>
        </p:txBody>
      </p:sp>
      <p:sp>
        <p:nvSpPr>
          <p:cNvPr id="3" name="Объект 2"/>
          <p:cNvSpPr>
            <a:spLocks noGrp="1"/>
          </p:cNvSpPr>
          <p:nvPr>
            <p:ph sz="quarter" idx="1"/>
          </p:nvPr>
        </p:nvSpPr>
        <p:spPr>
          <a:xfrm>
            <a:off x="147918" y="735546"/>
            <a:ext cx="8888506" cy="4158462"/>
          </a:xfrm>
        </p:spPr>
        <p:txBody>
          <a:bodyPr>
            <a:noAutofit/>
          </a:bodyPr>
          <a:lstStyle/>
          <a:p>
            <a:r>
              <a:rPr lang="ru-RU" sz="1800" dirty="0" smtClean="0">
                <a:latin typeface="Arial" panose="020B0604020202020204" pitchFamily="34" charset="0"/>
                <a:cs typeface="Arial" panose="020B0604020202020204" pitchFamily="34" charset="0"/>
              </a:rPr>
              <a:t>- </a:t>
            </a:r>
            <a:r>
              <a:rPr lang="ru-RU" sz="1800" b="1" dirty="0">
                <a:latin typeface="Arial" panose="020B0604020202020204" pitchFamily="34" charset="0"/>
                <a:cs typeface="Arial" panose="020B0604020202020204" pitchFamily="34" charset="0"/>
              </a:rPr>
              <a:t>аналитическое направление </a:t>
            </a:r>
            <a:r>
              <a:rPr lang="ru-RU" sz="1800" dirty="0">
                <a:latin typeface="Arial" panose="020B0604020202020204" pitchFamily="34" charset="0"/>
                <a:cs typeface="Arial" panose="020B0604020202020204" pitchFamily="34" charset="0"/>
              </a:rPr>
              <a:t>- изучение состава </a:t>
            </a:r>
            <a:r>
              <a:rPr lang="ru-RU" sz="1800" dirty="0" err="1">
                <a:latin typeface="Arial" panose="020B0604020202020204" pitchFamily="34" charset="0"/>
                <a:cs typeface="Arial" panose="020B0604020202020204" pitchFamily="34" charset="0"/>
              </a:rPr>
              <a:t>нефтей</a:t>
            </a:r>
            <a:r>
              <a:rPr lang="ru-RU" sz="1800" dirty="0">
                <a:latin typeface="Arial" panose="020B0604020202020204" pitchFamily="34" charset="0"/>
                <a:cs typeface="Arial" panose="020B0604020202020204" pitchFamily="34" charset="0"/>
              </a:rPr>
              <a:t> и нефтепродуктов для их практического применения с целью выбора оптимальной технологической схемы переработки на основе знаний потенциального содержания компонентов. Идентифицированы десятки тысяч органических соединений, входящих в состав нефти и нефтепродуктов, в реальности их намного больше, т.к. выделение отдельных компонентов связано со значительными аналитическими трудностями</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 </a:t>
            </a:r>
            <a:r>
              <a:rPr lang="ru-RU" sz="1800" b="1" dirty="0" smtClean="0">
                <a:latin typeface="Arial" panose="020B0604020202020204" pitchFamily="34" charset="0"/>
                <a:cs typeface="Arial" panose="020B0604020202020204" pitchFamily="34" charset="0"/>
              </a:rPr>
              <a:t>физический подход</a:t>
            </a:r>
            <a:r>
              <a:rPr lang="ru-RU" sz="1800" dirty="0" smtClean="0">
                <a:latin typeface="Arial" panose="020B0604020202020204" pitchFamily="34" charset="0"/>
                <a:cs typeface="Arial" panose="020B0604020202020204" pitchFamily="34" charset="0"/>
              </a:rPr>
              <a:t>. </a:t>
            </a:r>
            <a:r>
              <a:rPr lang="ru-RU" sz="1800" dirty="0">
                <a:latin typeface="Arial" panose="020B0604020202020204" pitchFamily="34" charset="0"/>
                <a:cs typeface="Arial" panose="020B0604020202020204" pitchFamily="34" charset="0"/>
              </a:rPr>
              <a:t>До сих пор многие явления в нефтяных системах трактуются на основе физических законов, установленных для молекулярных растворов: законов Рауля, Генри, Ньютона, </a:t>
            </a:r>
            <a:r>
              <a:rPr lang="ru-RU" sz="1800" dirty="0" smtClean="0">
                <a:latin typeface="Arial" panose="020B0604020202020204" pitchFamily="34" charset="0"/>
                <a:cs typeface="Arial" panose="020B0604020202020204" pitchFamily="34" charset="0"/>
              </a:rPr>
              <a:t>Менделеева-</a:t>
            </a:r>
            <a:r>
              <a:rPr lang="ru-RU" sz="1800" dirty="0" err="1" smtClean="0">
                <a:latin typeface="Arial" panose="020B0604020202020204" pitchFamily="34" charset="0"/>
                <a:cs typeface="Arial" panose="020B0604020202020204" pitchFamily="34" charset="0"/>
              </a:rPr>
              <a:t>Клайперона</a:t>
            </a:r>
            <a:r>
              <a:rPr lang="ru-RU" sz="1800" dirty="0" smtClean="0">
                <a:latin typeface="Arial" panose="020B0604020202020204" pitchFamily="34" charset="0"/>
                <a:cs typeface="Arial" panose="020B0604020202020204" pitchFamily="34" charset="0"/>
              </a:rPr>
              <a:t>, Дарси и </a:t>
            </a:r>
            <a:r>
              <a:rPr lang="ru-RU" sz="1800" dirty="0">
                <a:latin typeface="Arial" panose="020B0604020202020204" pitchFamily="34" charset="0"/>
                <a:cs typeface="Arial" panose="020B0604020202020204" pitchFamily="34" charset="0"/>
              </a:rPr>
              <a:t>т.д. Этот подход заключается в изучении влияния </a:t>
            </a:r>
            <a:r>
              <a:rPr lang="ru-RU" sz="1800" i="1" dirty="0">
                <a:latin typeface="Arial" panose="020B0604020202020204" pitchFamily="34" charset="0"/>
                <a:cs typeface="Arial" panose="020B0604020202020204" pitchFamily="34" charset="0"/>
              </a:rPr>
              <a:t>Р-V-Т-</a:t>
            </a:r>
            <a:r>
              <a:rPr lang="ru-RU" sz="1800" dirty="0">
                <a:latin typeface="Arial" panose="020B0604020202020204" pitchFamily="34" charset="0"/>
                <a:cs typeface="Arial" panose="020B0604020202020204" pitchFamily="34" charset="0"/>
              </a:rPr>
              <a:t>условий и механизма химических взаимодействий отдельных компонентов нефти.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При </a:t>
            </a:r>
            <a:r>
              <a:rPr lang="ru-RU" sz="1800" dirty="0">
                <a:latin typeface="Arial" panose="020B0604020202020204" pitchFamily="34" charset="0"/>
                <a:cs typeface="Arial" panose="020B0604020202020204" pitchFamily="34" charset="0"/>
              </a:rPr>
              <a:t>добыче, транспортировке, переработке и применении нефтяные системы могут находиться при повышенных температурах и давлениях, когда возможны химические превращения нефтяных компонентов</a:t>
            </a:r>
            <a:r>
              <a:rPr lang="ru-RU" sz="1800" dirty="0" smtClean="0">
                <a:latin typeface="Arial" panose="020B0604020202020204" pitchFamily="34" charset="0"/>
                <a:cs typeface="Arial" panose="020B0604020202020204" pitchFamily="34" charset="0"/>
              </a:rPr>
              <a:t>.</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a:t>
            </a:fld>
            <a:endParaRPr lang="ru-RU"/>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5725" y="0"/>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78202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Особенности строения жидких НДС</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30</a:t>
            </a:fld>
            <a:endParaRPr lang="ru-RU"/>
          </a:p>
        </p:txBody>
      </p:sp>
      <p:sp>
        <p:nvSpPr>
          <p:cNvPr id="7" name="Прямоугольник 6"/>
          <p:cNvSpPr/>
          <p:nvPr/>
        </p:nvSpPr>
        <p:spPr>
          <a:xfrm>
            <a:off x="379342" y="866380"/>
            <a:ext cx="8153098" cy="405176"/>
          </a:xfrm>
          <a:prstGeom prst="rect">
            <a:avLst/>
          </a:prstGeom>
        </p:spPr>
        <p:txBody>
          <a:bodyPr wrap="square">
            <a:spAutoFit/>
          </a:bodyPr>
          <a:lstStyle/>
          <a:p>
            <a:pPr>
              <a:lnSpc>
                <a:spcPct val="110000"/>
              </a:lnSpc>
            </a:pPr>
            <a:r>
              <a:rPr lang="ru-RU" sz="2000" dirty="0"/>
              <a:t>Разновидности условной двухкомпонентной </a:t>
            </a:r>
            <a:r>
              <a:rPr lang="ru-RU" sz="2000" dirty="0" smtClean="0"/>
              <a:t>ССЕ</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342" y="1722963"/>
            <a:ext cx="8153098" cy="145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5" y="3175550"/>
            <a:ext cx="7870526" cy="307777"/>
          </a:xfrm>
          <a:prstGeom prst="rect">
            <a:avLst/>
          </a:prstGeom>
        </p:spPr>
        <p:txBody>
          <a:bodyPr wrap="square">
            <a:spAutoFit/>
          </a:bodyPr>
          <a:lstStyle/>
          <a:p>
            <a:r>
              <a:rPr lang="ru-RU" dirty="0"/>
              <a:t> а                               б                                в                          </a:t>
            </a:r>
            <a:r>
              <a:rPr lang="ru-RU" dirty="0" smtClean="0"/>
              <a:t> </a:t>
            </a:r>
            <a:r>
              <a:rPr lang="ru-RU" dirty="0"/>
              <a:t>г                             </a:t>
            </a:r>
            <a:r>
              <a:rPr lang="ru-RU" dirty="0" smtClean="0"/>
              <a:t> </a:t>
            </a:r>
            <a:r>
              <a:rPr lang="ru-RU" dirty="0"/>
              <a:t>д</a:t>
            </a:r>
          </a:p>
        </p:txBody>
      </p:sp>
      <p:sp>
        <p:nvSpPr>
          <p:cNvPr id="5" name="Прямоугольник 4"/>
          <p:cNvSpPr/>
          <p:nvPr/>
        </p:nvSpPr>
        <p:spPr>
          <a:xfrm>
            <a:off x="525294" y="3679587"/>
            <a:ext cx="8172816" cy="923330"/>
          </a:xfrm>
          <a:prstGeom prst="rect">
            <a:avLst/>
          </a:prstGeom>
        </p:spPr>
        <p:txBody>
          <a:bodyPr wrap="square">
            <a:spAutoFit/>
          </a:bodyPr>
          <a:lstStyle/>
          <a:p>
            <a:r>
              <a:rPr lang="ru-RU" sz="1800" dirty="0"/>
              <a:t>а – высокомолекулярные конденсированные ароматические  соединения; б – глобула воды; в – высокомолекулярные парафины; г – газовый пузырёк; д – неорганические частицы, механические примеси</a:t>
            </a:r>
          </a:p>
        </p:txBody>
      </p:sp>
    </p:spTree>
    <p:extLst>
      <p:ext uri="{BB962C8B-B14F-4D97-AF65-F5344CB8AC3E}">
        <p14:creationId xmlns:p14="http://schemas.microsoft.com/office/powerpoint/2010/main" val="25522799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0" y="111816"/>
            <a:ext cx="8252221" cy="990600"/>
          </a:xfrm>
        </p:spPr>
        <p:txBody>
          <a:bodyPr>
            <a:normAutofit fontScale="90000"/>
          </a:bodyPr>
          <a:lstStyle/>
          <a:p>
            <a:r>
              <a:rPr lang="ru-RU" dirty="0" smtClean="0"/>
              <a:t>Оператор </a:t>
            </a:r>
            <a:r>
              <a:rPr lang="en-US" i="1" dirty="0" smtClean="0"/>
              <a:t>U</a:t>
            </a:r>
            <a:r>
              <a:rPr lang="ru-RU" i="1" dirty="0" smtClean="0"/>
              <a:t>(</a:t>
            </a:r>
            <a:r>
              <a:rPr lang="en-US" i="1" dirty="0" smtClean="0"/>
              <a:t>R</a:t>
            </a:r>
            <a:r>
              <a:rPr lang="ru-RU" i="1" dirty="0" smtClean="0"/>
              <a:t>) </a:t>
            </a:r>
            <a:r>
              <a:rPr lang="ru-RU" dirty="0" smtClean="0"/>
              <a:t> потенциалов парных взаимодействий двух частиц (атомов, молекул). Уравнение Ф.Г. Унгера</a:t>
            </a:r>
            <a:endParaRPr lang="ru-RU" dirty="0"/>
          </a:p>
        </p:txBody>
      </p:sp>
      <p:pic>
        <p:nvPicPr>
          <p:cNvPr id="10243" name="Picture 3"/>
          <p:cNvPicPr>
            <a:picLocks noChangeAspect="1" noChangeArrowheads="1"/>
          </p:cNvPicPr>
          <p:nvPr/>
        </p:nvPicPr>
        <p:blipFill>
          <a:blip r:embed="rId2" cstate="print"/>
          <a:srcRect/>
          <a:stretch>
            <a:fillRect/>
          </a:stretch>
        </p:blipFill>
        <p:spPr bwMode="auto">
          <a:xfrm>
            <a:off x="143507" y="947226"/>
            <a:ext cx="8805939" cy="421942"/>
          </a:xfrm>
          <a:prstGeom prst="rect">
            <a:avLst/>
          </a:prstGeom>
          <a:noFill/>
          <a:ln w="9525">
            <a:noFill/>
            <a:miter lim="800000"/>
            <a:headEnd/>
            <a:tailEnd/>
          </a:ln>
        </p:spPr>
      </p:pic>
      <p:sp>
        <p:nvSpPr>
          <p:cNvPr id="8" name="Прямоугольник 7"/>
          <p:cNvSpPr/>
          <p:nvPr/>
        </p:nvSpPr>
        <p:spPr>
          <a:xfrm>
            <a:off x="143507" y="1446395"/>
            <a:ext cx="8424936" cy="3539430"/>
          </a:xfrm>
          <a:prstGeom prst="rect">
            <a:avLst/>
          </a:prstGeom>
        </p:spPr>
        <p:txBody>
          <a:bodyPr wrap="square">
            <a:spAutoFit/>
          </a:bodyPr>
          <a:lstStyle/>
          <a:p>
            <a:r>
              <a:rPr lang="ru-RU" dirty="0"/>
              <a:t> </a:t>
            </a:r>
            <a:r>
              <a:rPr lang="en-US" sz="1600" i="1" dirty="0">
                <a:latin typeface="Arial" panose="020B0604020202020204" pitchFamily="34" charset="0"/>
                <a:cs typeface="Arial" panose="020B0604020202020204" pitchFamily="34" charset="0"/>
              </a:rPr>
              <a:t>k</a:t>
            </a:r>
            <a:r>
              <a:rPr lang="ru-RU" sz="1600" i="1" dirty="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 - коэффициенты (не обязательно константы, а если функции, то не обязательно линейные);              </a:t>
            </a:r>
          </a:p>
          <a:p>
            <a:r>
              <a:rPr lang="en-US" sz="1600" i="1" dirty="0">
                <a:latin typeface="Arial" panose="020B0604020202020204" pitchFamily="34" charset="0"/>
                <a:cs typeface="Arial" panose="020B0604020202020204" pitchFamily="34" charset="0"/>
              </a:rPr>
              <a:t>R</a:t>
            </a:r>
            <a:r>
              <a:rPr lang="ru-RU" sz="1600" i="1" dirty="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  - расстояние, для оператора - радиус-вектор; </a:t>
            </a:r>
          </a:p>
          <a:p>
            <a:r>
              <a:rPr lang="ru-RU" sz="1600" i="1" dirty="0">
                <a:latin typeface="Arial" panose="020B0604020202020204" pitchFamily="34" charset="0"/>
                <a:cs typeface="Arial" panose="020B0604020202020204" pitchFamily="34" charset="0"/>
              </a:rPr>
              <a:t>е</a:t>
            </a:r>
            <a:r>
              <a:rPr lang="ru-RU" sz="1600" dirty="0">
                <a:latin typeface="Arial" panose="020B0604020202020204" pitchFamily="34" charset="0"/>
                <a:cs typeface="Arial" panose="020B0604020202020204" pitchFamily="34" charset="0"/>
              </a:rPr>
              <a:t> - основание натурального логарифма</a:t>
            </a:r>
            <a:r>
              <a:rPr lang="ru-RU" sz="1600" dirty="0" smtClean="0">
                <a:latin typeface="Arial" panose="020B0604020202020204" pitchFamily="34" charset="0"/>
                <a:cs typeface="Arial" panose="020B0604020202020204" pitchFamily="34" charset="0"/>
              </a:rPr>
              <a:t>.</a:t>
            </a:r>
          </a:p>
          <a:p>
            <a:r>
              <a:rPr lang="ru-RU" sz="1600" dirty="0" smtClean="0">
                <a:latin typeface="Arial" panose="020B0604020202020204" pitchFamily="34" charset="0"/>
                <a:cs typeface="Arial" panose="020B0604020202020204" pitchFamily="34" charset="0"/>
              </a:rPr>
              <a:t>Слагаемые, отражающие вклад в ММВ:</a:t>
            </a:r>
          </a:p>
          <a:p>
            <a:r>
              <a:rPr lang="ru-RU" sz="1600" dirty="0" smtClean="0">
                <a:latin typeface="Arial" panose="020B0604020202020204" pitchFamily="34" charset="0"/>
                <a:cs typeface="Arial" panose="020B0604020202020204" pitchFamily="34" charset="0"/>
              </a:rPr>
              <a:t>1 – обменное взаимодействие между радикалами, и/или триплетными молекулами, и/или </a:t>
            </a:r>
            <a:r>
              <a:rPr lang="ru-RU" sz="1600" dirty="0" err="1" smtClean="0">
                <a:latin typeface="Arial" panose="020B0604020202020204" pitchFamily="34" charset="0"/>
                <a:cs typeface="Arial" panose="020B0604020202020204" pitchFamily="34" charset="0"/>
              </a:rPr>
              <a:t>ион-радикалами</a:t>
            </a:r>
            <a:endParaRPr lang="ru-RU" sz="1600" dirty="0" smtClean="0">
              <a:latin typeface="Arial" panose="020B0604020202020204" pitchFamily="34" charset="0"/>
              <a:cs typeface="Arial" panose="020B0604020202020204" pitchFamily="34" charset="0"/>
            </a:endParaRPr>
          </a:p>
          <a:p>
            <a:r>
              <a:rPr lang="ru-RU" sz="1600" dirty="0" smtClean="0">
                <a:latin typeface="Arial" panose="020B0604020202020204" pitchFamily="34" charset="0"/>
                <a:cs typeface="Arial" panose="020B0604020202020204" pitchFamily="34" charset="0"/>
              </a:rPr>
              <a:t>2 – кулоновские взаимодействия</a:t>
            </a:r>
          </a:p>
          <a:p>
            <a:r>
              <a:rPr lang="ru-RU" sz="1600" dirty="0" smtClean="0">
                <a:latin typeface="Arial" panose="020B0604020202020204" pitchFamily="34" charset="0"/>
                <a:cs typeface="Arial" panose="020B0604020202020204" pitchFamily="34" charset="0"/>
              </a:rPr>
              <a:t>3 – взаимодействие заряда и диполя</a:t>
            </a:r>
          </a:p>
          <a:p>
            <a:r>
              <a:rPr lang="ru-RU" sz="1600" dirty="0" smtClean="0">
                <a:latin typeface="Arial" panose="020B0604020202020204" pitchFamily="34" charset="0"/>
                <a:cs typeface="Arial" panose="020B0604020202020204" pitchFamily="34" charset="0"/>
              </a:rPr>
              <a:t>4 – резонансное взаимодействие между радикалами и </a:t>
            </a:r>
          </a:p>
          <a:p>
            <a:r>
              <a:rPr lang="ru-RU" sz="1600" dirty="0" smtClean="0">
                <a:latin typeface="Arial" panose="020B0604020202020204" pitchFamily="34" charset="0"/>
                <a:cs typeface="Arial" panose="020B0604020202020204" pitchFamily="34" charset="0"/>
              </a:rPr>
              <a:t>спин-поляризованными частицами</a:t>
            </a:r>
          </a:p>
          <a:p>
            <a:r>
              <a:rPr lang="ru-RU" sz="1600" dirty="0" smtClean="0">
                <a:latin typeface="Arial" panose="020B0604020202020204" pitchFamily="34" charset="0"/>
                <a:cs typeface="Arial" panose="020B0604020202020204" pitchFamily="34" charset="0"/>
              </a:rPr>
              <a:t>5, 6 – взаимодействие обменного или зарядового характера между частицами, имеющими дипольный/</a:t>
            </a:r>
            <a:r>
              <a:rPr lang="ru-RU" sz="1600" dirty="0" err="1" smtClean="0">
                <a:latin typeface="Arial" panose="020B0604020202020204" pitchFamily="34" charset="0"/>
                <a:cs typeface="Arial" panose="020B0604020202020204" pitchFamily="34" charset="0"/>
              </a:rPr>
              <a:t>мультипольный</a:t>
            </a:r>
            <a:r>
              <a:rPr lang="ru-RU" sz="1600" dirty="0" smtClean="0">
                <a:latin typeface="Arial" panose="020B0604020202020204" pitchFamily="34" charset="0"/>
                <a:cs typeface="Arial" panose="020B0604020202020204" pitchFamily="34" charset="0"/>
              </a:rPr>
              <a:t> момент</a:t>
            </a:r>
          </a:p>
          <a:p>
            <a:r>
              <a:rPr lang="ru-RU" sz="1600" dirty="0" smtClean="0">
                <a:latin typeface="Arial" panose="020B0604020202020204" pitchFamily="34" charset="0"/>
                <a:cs typeface="Arial" panose="020B0604020202020204" pitchFamily="34" charset="0"/>
              </a:rPr>
              <a:t>7 – притяжение Ван-дер-Ваальса (ориентационные, дисперсионные, индукционные)</a:t>
            </a:r>
            <a:endParaRPr lang="ru-RU" sz="1600" dirty="0">
              <a:latin typeface="Arial" panose="020B0604020202020204" pitchFamily="34" charset="0"/>
              <a:cs typeface="Arial" panose="020B0604020202020204" pitchFamily="34" charset="0"/>
            </a:endParaRPr>
          </a:p>
        </p:txBody>
      </p:sp>
      <p:sp>
        <p:nvSpPr>
          <p:cNvPr id="10" name="Номер слайда 9"/>
          <p:cNvSpPr>
            <a:spLocks noGrp="1"/>
          </p:cNvSpPr>
          <p:nvPr>
            <p:ph type="sldNum" sz="quarter" idx="11"/>
          </p:nvPr>
        </p:nvSpPr>
        <p:spPr/>
        <p:txBody>
          <a:bodyPr/>
          <a:lstStyle/>
          <a:p>
            <a:fld id="{FAC65570-4A92-4DDC-A114-9416F7F11A17}" type="slidenum">
              <a:rPr lang="ru-RU" smtClean="0"/>
              <a:pPr/>
              <a:t>31</a:t>
            </a:fld>
            <a:endParaRPr lang="ru-RU"/>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51243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1789" y="134471"/>
            <a:ext cx="6447501" cy="990600"/>
          </a:xfrm>
        </p:spPr>
        <p:txBody>
          <a:bodyPr/>
          <a:lstStyle/>
          <a:p>
            <a:r>
              <a:rPr lang="ru-RU" dirty="0" smtClean="0"/>
              <a:t>Унгер Феликс </a:t>
            </a:r>
            <a:r>
              <a:rPr lang="ru-RU" dirty="0" err="1" smtClean="0"/>
              <a:t>Гергардович</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32</a:t>
            </a:fld>
            <a:endParaRPr lang="ru-RU"/>
          </a:p>
        </p:txBody>
      </p:sp>
      <p:pic>
        <p:nvPicPr>
          <p:cNvPr id="276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945" y="730415"/>
            <a:ext cx="3024062" cy="4280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19006" y="853709"/>
            <a:ext cx="4690315" cy="4031873"/>
          </a:xfrm>
          <a:prstGeom prst="rect">
            <a:avLst/>
          </a:prstGeom>
        </p:spPr>
        <p:txBody>
          <a:bodyPr wrap="square">
            <a:spAutoFit/>
          </a:bodyPr>
          <a:lstStyle/>
          <a:p>
            <a:r>
              <a:rPr lang="ru-RU" sz="1600" dirty="0"/>
              <a:t>Выдающийся советский и российский учёный. </a:t>
            </a:r>
            <a:r>
              <a:rPr lang="ru-RU" sz="1600" dirty="0" smtClean="0"/>
              <a:t>1937-2023 г.</a:t>
            </a:r>
          </a:p>
          <a:p>
            <a:r>
              <a:rPr lang="ru-RU" sz="1600" dirty="0" smtClean="0"/>
              <a:t>Область </a:t>
            </a:r>
            <a:r>
              <a:rPr lang="ru-RU" sz="1600" dirty="0"/>
              <a:t>интересов: </a:t>
            </a:r>
            <a:endParaRPr lang="ru-RU" sz="1600" dirty="0" smtClean="0"/>
          </a:p>
          <a:p>
            <a:r>
              <a:rPr lang="ru-RU" sz="1600" dirty="0" smtClean="0"/>
              <a:t>Химия</a:t>
            </a:r>
            <a:r>
              <a:rPr lang="ru-RU" sz="1600" dirty="0"/>
              <a:t>, </a:t>
            </a:r>
            <a:endParaRPr lang="ru-RU" sz="1600" dirty="0" smtClean="0"/>
          </a:p>
          <a:p>
            <a:pPr marL="285750" indent="-285750">
              <a:buFont typeface="Wingdings" panose="05000000000000000000" pitchFamily="2" charset="2"/>
              <a:buChar char="Ø"/>
            </a:pPr>
            <a:r>
              <a:rPr lang="ru-RU" sz="1600" dirty="0" smtClean="0"/>
              <a:t>Квантовая </a:t>
            </a:r>
            <a:r>
              <a:rPr lang="ru-RU" sz="1600" dirty="0"/>
              <a:t>механика и квантовая химия, квантовая химия гетерогенных </a:t>
            </a:r>
            <a:r>
              <a:rPr lang="ru-RU" sz="1600" dirty="0" smtClean="0"/>
              <a:t>систем;</a:t>
            </a:r>
          </a:p>
          <a:p>
            <a:pPr marL="285750" indent="-285750">
              <a:buFont typeface="Wingdings" panose="05000000000000000000" pitchFamily="2" charset="2"/>
              <a:buChar char="Ø"/>
            </a:pPr>
            <a:r>
              <a:rPr lang="ru-RU" sz="1600" dirty="0" smtClean="0"/>
              <a:t> </a:t>
            </a:r>
            <a:r>
              <a:rPr lang="ru-RU" sz="1600" dirty="0"/>
              <a:t>Нефтяные дисперсные </a:t>
            </a:r>
            <a:r>
              <a:rPr lang="ru-RU" sz="1600" dirty="0" smtClean="0"/>
              <a:t>структуры; </a:t>
            </a:r>
          </a:p>
          <a:p>
            <a:pPr marL="285750" indent="-285750">
              <a:buFont typeface="Wingdings" panose="05000000000000000000" pitchFamily="2" charset="2"/>
              <a:buChar char="Ø"/>
            </a:pPr>
            <a:r>
              <a:rPr lang="ru-RU" sz="1600" dirty="0" smtClean="0"/>
              <a:t>Парамагнетизм </a:t>
            </a:r>
            <a:r>
              <a:rPr lang="ru-RU" sz="1600" dirty="0"/>
              <a:t>нефти и </a:t>
            </a:r>
            <a:r>
              <a:rPr lang="ru-RU" sz="1600" dirty="0" smtClean="0"/>
              <a:t>нефтепродуктов;  </a:t>
            </a:r>
            <a:endParaRPr lang="ru-RU" sz="1600" dirty="0"/>
          </a:p>
          <a:p>
            <a:pPr marL="285750" indent="-285750">
              <a:buFont typeface="Wingdings" panose="05000000000000000000" pitchFamily="2" charset="2"/>
              <a:buChar char="Ø"/>
            </a:pPr>
            <a:r>
              <a:rPr lang="ru-RU" sz="1600" dirty="0" smtClean="0"/>
              <a:t>Методы </a:t>
            </a:r>
            <a:r>
              <a:rPr lang="ru-RU" sz="1600" dirty="0"/>
              <a:t>исследования адсорбентов и катализаторов; </a:t>
            </a:r>
            <a:endParaRPr lang="ru-RU" sz="1600" dirty="0" smtClean="0"/>
          </a:p>
          <a:p>
            <a:pPr marL="285750" indent="-285750">
              <a:buFont typeface="Wingdings" panose="05000000000000000000" pitchFamily="2" charset="2"/>
              <a:buChar char="Ø"/>
            </a:pPr>
            <a:r>
              <a:rPr lang="ru-RU" sz="1600" dirty="0" smtClean="0"/>
              <a:t>Инструментальные </a:t>
            </a:r>
            <a:r>
              <a:rPr lang="ru-RU" sz="1600" dirty="0"/>
              <a:t>методы исследования химического строения и химического состава веществ; </a:t>
            </a:r>
            <a:endParaRPr lang="ru-RU" sz="1600" dirty="0" smtClean="0"/>
          </a:p>
          <a:p>
            <a:pPr marL="285750" indent="-285750">
              <a:buFont typeface="Wingdings" panose="05000000000000000000" pitchFamily="2" charset="2"/>
              <a:buChar char="Ø"/>
            </a:pPr>
            <a:r>
              <a:rPr lang="ru-RU" sz="1600" dirty="0" smtClean="0"/>
              <a:t>Масс-спектрометрия</a:t>
            </a:r>
            <a:r>
              <a:rPr lang="ru-RU" sz="1600" dirty="0"/>
              <a:t>; радиоспектроскопия; </a:t>
            </a:r>
            <a:endParaRPr lang="ru-RU" sz="1600" dirty="0" smtClean="0"/>
          </a:p>
          <a:p>
            <a:pPr marL="285750" indent="-285750">
              <a:buFont typeface="Wingdings" panose="05000000000000000000" pitchFamily="2" charset="2"/>
              <a:buChar char="Ø"/>
            </a:pPr>
            <a:r>
              <a:rPr lang="ru-RU" sz="1600" dirty="0" smtClean="0"/>
              <a:t>Теория </a:t>
            </a:r>
            <a:r>
              <a:rPr lang="ru-RU" sz="1600" dirty="0"/>
              <a:t>жидкости; </a:t>
            </a:r>
            <a:endParaRPr lang="ru-RU" sz="1600" dirty="0" smtClean="0"/>
          </a:p>
          <a:p>
            <a:pPr marL="285750" indent="-285750">
              <a:buFont typeface="Wingdings" panose="05000000000000000000" pitchFamily="2" charset="2"/>
              <a:buChar char="Ø"/>
            </a:pPr>
            <a:r>
              <a:rPr lang="ru-RU" sz="1600" dirty="0" smtClean="0"/>
              <a:t>Теория </a:t>
            </a:r>
            <a:r>
              <a:rPr lang="ru-RU" sz="1600" dirty="0" err="1" smtClean="0"/>
              <a:t>гомолитов</a:t>
            </a:r>
            <a:r>
              <a:rPr lang="ru-RU" sz="1600" dirty="0" smtClean="0"/>
              <a:t>. </a:t>
            </a:r>
            <a:endParaRPr lang="ru-RU" sz="1600" dirty="0"/>
          </a:p>
        </p:txBody>
      </p:sp>
    </p:spTree>
    <p:extLst>
      <p:ext uri="{BB962C8B-B14F-4D97-AF65-F5344CB8AC3E}">
        <p14:creationId xmlns:p14="http://schemas.microsoft.com/office/powerpoint/2010/main" val="4149532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Grp="1" noChangeAspect="1" noChangeArrowheads="1"/>
          </p:cNvPicPr>
          <p:nvPr>
            <p:ph sz="quarter" idx="1"/>
          </p:nvPr>
        </p:nvPicPr>
        <p:blipFill>
          <a:blip r:embed="rId2" cstate="print"/>
          <a:srcRect/>
          <a:stretch>
            <a:fillRect/>
          </a:stretch>
        </p:blipFill>
        <p:spPr bwMode="auto">
          <a:xfrm>
            <a:off x="162072" y="591804"/>
            <a:ext cx="4789307" cy="4435599"/>
          </a:xfrm>
          <a:prstGeom prst="rect">
            <a:avLst/>
          </a:prstGeom>
          <a:noFill/>
          <a:ln w="9525">
            <a:noFill/>
            <a:miter lim="800000"/>
            <a:headEnd/>
            <a:tailEnd/>
          </a:ln>
        </p:spPr>
      </p:pic>
      <p:sp>
        <p:nvSpPr>
          <p:cNvPr id="2" name="Заголовок 1"/>
          <p:cNvSpPr>
            <a:spLocks noGrp="1"/>
          </p:cNvSpPr>
          <p:nvPr>
            <p:ph type="title"/>
          </p:nvPr>
        </p:nvSpPr>
        <p:spPr>
          <a:xfrm>
            <a:off x="103684" y="92720"/>
            <a:ext cx="8784976" cy="421556"/>
          </a:xfrm>
        </p:spPr>
        <p:txBody>
          <a:bodyPr>
            <a:noAutofit/>
          </a:bodyPr>
          <a:lstStyle/>
          <a:p>
            <a:r>
              <a:rPr lang="ru-RU" sz="2000" dirty="0"/>
              <a:t>Спиновая  </a:t>
            </a:r>
            <a:r>
              <a:rPr lang="ru-RU" sz="2000" dirty="0" smtClean="0"/>
              <a:t>(а)   и  </a:t>
            </a:r>
            <a:r>
              <a:rPr lang="ru-RU" sz="2000" dirty="0"/>
              <a:t>зарядовая (б)  модели взаимодействий </a:t>
            </a:r>
            <a:r>
              <a:rPr lang="ru-RU" sz="2000" dirty="0" smtClean="0"/>
              <a:t/>
            </a:r>
            <a:br>
              <a:rPr lang="ru-RU" sz="2000" dirty="0" smtClean="0"/>
            </a:br>
            <a:r>
              <a:rPr lang="ru-RU" sz="2000" dirty="0" smtClean="0"/>
              <a:t>молекулярных систем</a:t>
            </a:r>
            <a:endParaRPr lang="ru-RU" sz="20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33</a:t>
            </a:fld>
            <a:endParaRPr lang="ru-RU"/>
          </a:p>
        </p:txBody>
      </p:sp>
      <p:sp>
        <p:nvSpPr>
          <p:cNvPr id="5" name="Нижний колонтитул 4"/>
          <p:cNvSpPr>
            <a:spLocks noGrp="1"/>
          </p:cNvSpPr>
          <p:nvPr>
            <p:ph type="ftr" sz="quarter" idx="4294967295"/>
          </p:nvPr>
        </p:nvSpPr>
        <p:spPr>
          <a:xfrm>
            <a:off x="5839953" y="1296182"/>
            <a:ext cx="2983034" cy="3834425"/>
          </a:xfrm>
          <a:prstGeom prst="rect">
            <a:avLst/>
          </a:prstGeom>
        </p:spPr>
        <p:txBody>
          <a:bodyPr/>
          <a:lstStyle/>
          <a:p>
            <a:pPr>
              <a:lnSpc>
                <a:spcPct val="113000"/>
              </a:lnSpc>
              <a:spcAft>
                <a:spcPts val="600"/>
              </a:spcAft>
            </a:pPr>
            <a:r>
              <a:rPr lang="ru-RU" sz="2000" dirty="0"/>
              <a:t>1 – передача взаимодействия; </a:t>
            </a:r>
            <a:endParaRPr lang="ru-RU" sz="2000" dirty="0" smtClean="0"/>
          </a:p>
          <a:p>
            <a:pPr>
              <a:lnSpc>
                <a:spcPct val="113000"/>
              </a:lnSpc>
              <a:spcAft>
                <a:spcPts val="600"/>
              </a:spcAft>
            </a:pPr>
            <a:r>
              <a:rPr lang="ru-RU" sz="2000" dirty="0" smtClean="0"/>
              <a:t>2 </a:t>
            </a:r>
            <a:r>
              <a:rPr lang="ru-RU" sz="2000" dirty="0"/>
              <a:t>– ассоциативная комбинация; </a:t>
            </a:r>
            <a:endParaRPr lang="ru-RU" sz="2000" dirty="0" smtClean="0"/>
          </a:p>
          <a:p>
            <a:pPr>
              <a:lnSpc>
                <a:spcPct val="113000"/>
              </a:lnSpc>
              <a:spcAft>
                <a:spcPts val="600"/>
              </a:spcAft>
            </a:pPr>
            <a:r>
              <a:rPr lang="ru-RU" sz="2000" dirty="0" smtClean="0"/>
              <a:t>3 </a:t>
            </a:r>
            <a:r>
              <a:rPr lang="ru-RU" sz="2000" dirty="0"/>
              <a:t>– фрагменты молекулярных систем;</a:t>
            </a:r>
          </a:p>
          <a:p>
            <a:endParaRPr lang="ru-RU" sz="2000"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print"/>
          <a:srcRect/>
          <a:stretch>
            <a:fillRect/>
          </a:stretch>
        </p:blipFill>
        <p:spPr bwMode="auto">
          <a:xfrm>
            <a:off x="4941653" y="1233829"/>
            <a:ext cx="4114800" cy="445890"/>
          </a:xfrm>
          <a:prstGeom prst="rect">
            <a:avLst/>
          </a:prstGeom>
          <a:noFill/>
          <a:ln w="9525">
            <a:noFill/>
            <a:miter lim="800000"/>
            <a:headEnd/>
            <a:tailEnd/>
          </a:ln>
        </p:spPr>
      </p:pic>
    </p:spTree>
    <p:extLst>
      <p:ext uri="{BB962C8B-B14F-4D97-AF65-F5344CB8AC3E}">
        <p14:creationId xmlns:p14="http://schemas.microsoft.com/office/powerpoint/2010/main" val="6094625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498" y="87474"/>
            <a:ext cx="9032502" cy="432048"/>
          </a:xfrm>
        </p:spPr>
        <p:txBody>
          <a:bodyPr>
            <a:normAutofit fontScale="90000"/>
          </a:bodyPr>
          <a:lstStyle/>
          <a:p>
            <a:r>
              <a:rPr lang="ru-RU" sz="2800" dirty="0" smtClean="0"/>
              <a:t>Структура сложной структурной единицы НДС</a:t>
            </a:r>
            <a:endParaRPr lang="ru-RU" sz="2800" dirty="0"/>
          </a:p>
        </p:txBody>
      </p:sp>
      <p:sp>
        <p:nvSpPr>
          <p:cNvPr id="8" name="Номер слайда 7"/>
          <p:cNvSpPr>
            <a:spLocks noGrp="1"/>
          </p:cNvSpPr>
          <p:nvPr>
            <p:ph type="sldNum" sz="quarter" idx="11"/>
          </p:nvPr>
        </p:nvSpPr>
        <p:spPr/>
        <p:txBody>
          <a:bodyPr/>
          <a:lstStyle/>
          <a:p>
            <a:fld id="{FAC65570-4A92-4DDC-A114-9416F7F11A17}" type="slidenum">
              <a:rPr lang="ru-RU" smtClean="0"/>
              <a:pPr/>
              <a:t>34</a:t>
            </a:fld>
            <a:endParaRPr lang="ru-RU"/>
          </a:p>
        </p:txBody>
      </p:sp>
      <p:sp>
        <p:nvSpPr>
          <p:cNvPr id="7" name="Нижний колонтитул 4"/>
          <p:cNvSpPr>
            <a:spLocks noGrp="1"/>
          </p:cNvSpPr>
          <p:nvPr>
            <p:ph type="ftr" sz="quarter" idx="12"/>
          </p:nvPr>
        </p:nvSpPr>
        <p:spPr>
          <a:xfrm rot="5400000">
            <a:off x="7884754" y="1744432"/>
            <a:ext cx="1871435" cy="365760"/>
          </a:xfrm>
        </p:spPr>
        <p:txBody>
          <a:bodyPr/>
          <a:lstStyle/>
          <a:p>
            <a:r>
              <a:rPr lang="en-US" sz="2000" b="1" dirty="0">
                <a:solidFill>
                  <a:schemeClr val="tx1"/>
                </a:solidFill>
              </a:rPr>
              <a:t>ONION   SKIN</a:t>
            </a:r>
          </a:p>
        </p:txBody>
      </p:sp>
      <p:pic>
        <p:nvPicPr>
          <p:cNvPr id="5" name="Picture 4"/>
          <p:cNvPicPr>
            <a:picLocks noChangeAspect="1" noChangeArrowheads="1"/>
          </p:cNvPicPr>
          <p:nvPr/>
        </p:nvPicPr>
        <p:blipFill>
          <a:blip r:embed="rId2" cstate="print"/>
          <a:srcRect/>
          <a:stretch>
            <a:fillRect/>
          </a:stretch>
        </p:blipFill>
        <p:spPr bwMode="auto">
          <a:xfrm>
            <a:off x="719847" y="519523"/>
            <a:ext cx="6876606" cy="2343506"/>
          </a:xfrm>
          <a:prstGeom prst="rect">
            <a:avLst/>
          </a:prstGeom>
          <a:noFill/>
          <a:ln w="9525">
            <a:noFill/>
            <a:miter lim="800000"/>
            <a:headEnd/>
            <a:tailEnd/>
          </a:ln>
        </p:spPr>
      </p:pic>
      <p:sp>
        <p:nvSpPr>
          <p:cNvPr id="3" name="Прямоугольник 2"/>
          <p:cNvSpPr/>
          <p:nvPr/>
        </p:nvSpPr>
        <p:spPr>
          <a:xfrm>
            <a:off x="179512" y="2515121"/>
            <a:ext cx="8640960" cy="2631490"/>
          </a:xfrm>
          <a:prstGeom prst="rect">
            <a:avLst/>
          </a:prstGeom>
        </p:spPr>
        <p:txBody>
          <a:bodyPr wrap="square">
            <a:spAutoFit/>
          </a:bodyPr>
          <a:lstStyle/>
          <a:p>
            <a:r>
              <a:rPr lang="ru-RU" sz="1500" dirty="0">
                <a:latin typeface="Arial" panose="020B0604020202020204" pitchFamily="34" charset="0"/>
                <a:cs typeface="Arial" panose="020B0604020202020204" pitchFamily="34" charset="0"/>
              </a:rPr>
              <a:t>R* – радикалы ядра R;  r – расстояние от центрального ядра  R. D  – дисперсионная среда; A1–A5 – ароматические углеводороды, G1–G5 – </a:t>
            </a:r>
            <a:r>
              <a:rPr lang="ru-RU" sz="1500" dirty="0" err="1">
                <a:latin typeface="Arial" panose="020B0604020202020204" pitchFamily="34" charset="0"/>
                <a:cs typeface="Arial" panose="020B0604020202020204" pitchFamily="34" charset="0"/>
              </a:rPr>
              <a:t>гетеросоединения</a:t>
            </a:r>
            <a:r>
              <a:rPr lang="ru-RU" sz="1500" dirty="0">
                <a:latin typeface="Arial" panose="020B0604020202020204" pitchFamily="34" charset="0"/>
                <a:cs typeface="Arial" panose="020B0604020202020204" pitchFamily="34" charset="0"/>
              </a:rPr>
              <a:t>, NA1–NA5 – </a:t>
            </a:r>
            <a:r>
              <a:rPr lang="ru-RU" sz="1500" dirty="0" err="1">
                <a:latin typeface="Arial" panose="020B0604020202020204" pitchFamily="34" charset="0"/>
                <a:cs typeface="Arial" panose="020B0604020202020204" pitchFamily="34" charset="0"/>
              </a:rPr>
              <a:t>нафтено</a:t>
            </a:r>
            <a:r>
              <a:rPr lang="ru-RU" sz="1500" dirty="0">
                <a:latin typeface="Arial" panose="020B0604020202020204" pitchFamily="34" charset="0"/>
                <a:cs typeface="Arial" panose="020B0604020202020204" pitchFamily="34" charset="0"/>
              </a:rPr>
              <a:t>-ароматические углеводороды,</a:t>
            </a:r>
          </a:p>
          <a:p>
            <a:r>
              <a:rPr lang="ru-RU" sz="1500" dirty="0">
                <a:latin typeface="Arial" panose="020B0604020202020204" pitchFamily="34" charset="0"/>
                <a:cs typeface="Arial" panose="020B0604020202020204" pitchFamily="34" charset="0"/>
              </a:rPr>
              <a:t>PN1–PN3 – </a:t>
            </a:r>
            <a:r>
              <a:rPr lang="ru-RU" sz="1500" dirty="0" err="1">
                <a:latin typeface="Arial" panose="020B0604020202020204" pitchFamily="34" charset="0"/>
                <a:cs typeface="Arial" panose="020B0604020202020204" pitchFamily="34" charset="0"/>
              </a:rPr>
              <a:t>парафино</a:t>
            </a:r>
            <a:r>
              <a:rPr lang="ru-RU" sz="1500" dirty="0">
                <a:latin typeface="Arial" panose="020B0604020202020204" pitchFamily="34" charset="0"/>
                <a:cs typeface="Arial" panose="020B0604020202020204" pitchFamily="34" charset="0"/>
              </a:rPr>
              <a:t>-нафтеновые углеводороды с признаками спиновой поляризации, PND – </a:t>
            </a:r>
            <a:r>
              <a:rPr lang="ru-RU" sz="1500" dirty="0" err="1">
                <a:latin typeface="Arial" panose="020B0604020202020204" pitchFamily="34" charset="0"/>
                <a:cs typeface="Arial" panose="020B0604020202020204" pitchFamily="34" charset="0"/>
              </a:rPr>
              <a:t>парафино</a:t>
            </a:r>
            <a:r>
              <a:rPr lang="ru-RU" sz="1500" dirty="0">
                <a:latin typeface="Arial" panose="020B0604020202020204" pitchFamily="34" charset="0"/>
                <a:cs typeface="Arial" panose="020B0604020202020204" pitchFamily="34" charset="0"/>
              </a:rPr>
              <a:t>-нафтеновые углеводороды дисперсионной среды без признаков спиновой поляризации. </a:t>
            </a:r>
            <a:endParaRPr lang="ru-RU" sz="1500" dirty="0" smtClean="0">
              <a:latin typeface="Arial" panose="020B0604020202020204" pitchFamily="34" charset="0"/>
              <a:cs typeface="Arial" panose="020B0604020202020204" pitchFamily="34" charset="0"/>
            </a:endParaRPr>
          </a:p>
          <a:p>
            <a:r>
              <a:rPr lang="ru-RU" sz="1500" dirty="0" smtClean="0">
                <a:latin typeface="Arial" panose="020B0604020202020204" pitchFamily="34" charset="0"/>
                <a:cs typeface="Arial" panose="020B0604020202020204" pitchFamily="34" charset="0"/>
              </a:rPr>
              <a:t>Номера </a:t>
            </a:r>
            <a:r>
              <a:rPr lang="ru-RU" sz="1500" dirty="0">
                <a:latin typeface="Arial" panose="020B0604020202020204" pitchFamily="34" charset="0"/>
                <a:cs typeface="Arial" panose="020B0604020202020204" pitchFamily="34" charset="0"/>
              </a:rPr>
              <a:t>типов соединений соответствуют убывающим индексам свободной валентности с ростом номера типа. </a:t>
            </a:r>
            <a:endParaRPr lang="ru-RU" sz="1500" dirty="0" smtClean="0">
              <a:latin typeface="Arial" panose="020B0604020202020204" pitchFamily="34" charset="0"/>
              <a:cs typeface="Arial" panose="020B0604020202020204" pitchFamily="34" charset="0"/>
            </a:endParaRPr>
          </a:p>
          <a:p>
            <a:r>
              <a:rPr lang="ru-RU" sz="1500" dirty="0" smtClean="0">
                <a:latin typeface="Arial" panose="020B0604020202020204" pitchFamily="34" charset="0"/>
                <a:cs typeface="Arial" panose="020B0604020202020204" pitchFamily="34" charset="0"/>
              </a:rPr>
              <a:t>I </a:t>
            </a:r>
            <a:r>
              <a:rPr lang="ru-RU" sz="1500" dirty="0">
                <a:latin typeface="Arial" panose="020B0604020202020204" pitchFamily="34" charset="0"/>
                <a:cs typeface="Arial" panose="020B0604020202020204" pitchFamily="34" charset="0"/>
              </a:rPr>
              <a:t>– ступенчатая диаграмма распределения потенциалов парных взаимодействий между молекулами парных  взаимодействий отдельных слоев и среды. </a:t>
            </a:r>
            <a:endParaRPr lang="ru-RU" sz="1500" dirty="0" smtClean="0">
              <a:latin typeface="Arial" panose="020B0604020202020204" pitchFamily="34" charset="0"/>
              <a:cs typeface="Arial" panose="020B0604020202020204" pitchFamily="34" charset="0"/>
            </a:endParaRPr>
          </a:p>
          <a:p>
            <a:r>
              <a:rPr lang="ru-RU" sz="1500" dirty="0" smtClean="0">
                <a:latin typeface="Arial" panose="020B0604020202020204" pitchFamily="34" charset="0"/>
                <a:cs typeface="Arial" panose="020B0604020202020204" pitchFamily="34" charset="0"/>
              </a:rPr>
              <a:t>Е </a:t>
            </a:r>
            <a:r>
              <a:rPr lang="ru-RU" sz="1500" dirty="0">
                <a:latin typeface="Arial" panose="020B0604020202020204" pitchFamily="34" charset="0"/>
                <a:cs typeface="Arial" panose="020B0604020202020204" pitchFamily="34" charset="0"/>
              </a:rPr>
              <a:t>– уровень парных взаимодействий между молекулами отдельных слоев и среды</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3300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29568"/>
          </a:xfrm>
        </p:spPr>
        <p:txBody>
          <a:bodyPr>
            <a:normAutofit/>
          </a:bodyPr>
          <a:lstStyle/>
          <a:p>
            <a:r>
              <a:rPr lang="ru-RU" dirty="0" smtClean="0"/>
              <a:t>Парамагнетизм нефти и нефтепродуктов</a:t>
            </a:r>
            <a:endParaRPr lang="ru-RU" dirty="0"/>
          </a:p>
        </p:txBody>
      </p:sp>
      <p:graphicFrame>
        <p:nvGraphicFramePr>
          <p:cNvPr id="6" name="Объект 5"/>
          <p:cNvGraphicFramePr>
            <a:graphicFrameLocks noGrp="1"/>
          </p:cNvGraphicFramePr>
          <p:nvPr>
            <p:ph sz="quarter" idx="1"/>
            <p:extLst>
              <p:ext uri="{D42A27DB-BD31-4B8C-83A1-F6EECF244321}">
                <p14:modId xmlns:p14="http://schemas.microsoft.com/office/powerpoint/2010/main" val="1773097512"/>
              </p:ext>
            </p:extLst>
          </p:nvPr>
        </p:nvGraphicFramePr>
        <p:xfrm>
          <a:off x="395536" y="1059582"/>
          <a:ext cx="8219256" cy="3581400"/>
        </p:xfrm>
        <a:graphic>
          <a:graphicData uri="http://schemas.openxmlformats.org/drawingml/2006/table">
            <a:tbl>
              <a:tblPr firstRow="1" bandRow="1">
                <a:tableStyleId>{5C22544A-7EE6-4342-B048-85BDC9FD1C3A}</a:tableStyleId>
              </a:tblPr>
              <a:tblGrid>
                <a:gridCol w="4896544"/>
                <a:gridCol w="3322712"/>
              </a:tblGrid>
              <a:tr h="525780">
                <a:tc>
                  <a:txBody>
                    <a:bodyPr/>
                    <a:lstStyle/>
                    <a:p>
                      <a:pPr algn="ctr"/>
                      <a:r>
                        <a:rPr lang="ru-RU" sz="1600" dirty="0" smtClean="0"/>
                        <a:t>Наименование </a:t>
                      </a:r>
                      <a:endParaRPr lang="ru-RU" sz="1600" dirty="0"/>
                    </a:p>
                  </a:txBody>
                  <a:tcPr marT="34290" marB="34290"/>
                </a:tc>
                <a:tc>
                  <a:txBody>
                    <a:bodyPr/>
                    <a:lstStyle/>
                    <a:p>
                      <a:pPr algn="ctr"/>
                      <a:r>
                        <a:rPr lang="ru-RU" sz="1600" dirty="0" smtClean="0"/>
                        <a:t>Число парамагнитных центров (х10</a:t>
                      </a:r>
                      <a:r>
                        <a:rPr lang="ru-RU" sz="1600" baseline="30000" dirty="0" smtClean="0"/>
                        <a:t>20 </a:t>
                      </a:r>
                      <a:r>
                        <a:rPr lang="ru-RU" sz="1600" baseline="0" dirty="0" smtClean="0"/>
                        <a:t>спин/г)</a:t>
                      </a:r>
                      <a:endParaRPr lang="ru-RU" sz="1600" baseline="30000" dirty="0"/>
                    </a:p>
                  </a:txBody>
                  <a:tcPr marT="34290" marB="34290"/>
                </a:tc>
              </a:tr>
              <a:tr h="525780">
                <a:tc>
                  <a:txBody>
                    <a:bodyPr/>
                    <a:lstStyle/>
                    <a:p>
                      <a:r>
                        <a:rPr lang="ru-RU" sz="1600" dirty="0" smtClean="0"/>
                        <a:t>Сырые</a:t>
                      </a:r>
                      <a:r>
                        <a:rPr lang="ru-RU" sz="1600" baseline="0" dirty="0" smtClean="0"/>
                        <a:t> нефти и прямогонные тяжёлые газойли </a:t>
                      </a:r>
                      <a:endParaRPr lang="ru-RU" sz="1600" dirty="0"/>
                    </a:p>
                  </a:txBody>
                  <a:tcPr marT="34290" marB="34290"/>
                </a:tc>
                <a:tc>
                  <a:txBody>
                    <a:bodyPr/>
                    <a:lstStyle/>
                    <a:p>
                      <a:pPr algn="ctr"/>
                      <a:r>
                        <a:rPr lang="ru-RU" sz="1600" dirty="0" smtClean="0"/>
                        <a:t>10</a:t>
                      </a:r>
                      <a:r>
                        <a:rPr lang="ru-RU" sz="1600" baseline="30000" dirty="0" smtClean="0"/>
                        <a:t>-3 </a:t>
                      </a:r>
                      <a:r>
                        <a:rPr lang="ru-RU" sz="1600" baseline="0" dirty="0" smtClean="0"/>
                        <a:t>- </a:t>
                      </a:r>
                      <a:r>
                        <a:rPr lang="ru-RU" sz="1600" dirty="0" smtClean="0"/>
                        <a:t>10</a:t>
                      </a:r>
                      <a:r>
                        <a:rPr lang="ru-RU" sz="1600" baseline="30000" dirty="0" smtClean="0"/>
                        <a:t>-2</a:t>
                      </a:r>
                      <a:endParaRPr lang="ru-RU" sz="1600" dirty="0"/>
                    </a:p>
                  </a:txBody>
                  <a:tcPr marT="34290" marB="34290"/>
                </a:tc>
              </a:tr>
              <a:tr h="297180">
                <a:tc>
                  <a:txBody>
                    <a:bodyPr/>
                    <a:lstStyle/>
                    <a:p>
                      <a:r>
                        <a:rPr lang="ru-RU" sz="1600" dirty="0" smtClean="0"/>
                        <a:t>Мазуты</a:t>
                      </a:r>
                      <a:endParaRPr lang="ru-RU" sz="1600" dirty="0"/>
                    </a:p>
                  </a:txBody>
                  <a:tcPr marT="34290" marB="34290"/>
                </a:tc>
                <a:tc>
                  <a:txBody>
                    <a:bodyPr/>
                    <a:lstStyle/>
                    <a:p>
                      <a:pPr algn="ctr"/>
                      <a:r>
                        <a:rPr lang="ru-RU" sz="1600" dirty="0" smtClean="0"/>
                        <a:t>10</a:t>
                      </a:r>
                      <a:r>
                        <a:rPr lang="ru-RU" sz="1600" baseline="30000" dirty="0" smtClean="0"/>
                        <a:t>-2</a:t>
                      </a:r>
                      <a:endParaRPr lang="ru-RU" sz="1600" dirty="0"/>
                    </a:p>
                  </a:txBody>
                  <a:tcPr marT="34290" marB="34290"/>
                </a:tc>
              </a:tr>
              <a:tr h="2971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Гудроны - полугудроны</a:t>
                      </a:r>
                      <a:endParaRPr lang="ru-RU" sz="1600" dirty="0"/>
                    </a:p>
                  </a:txBody>
                  <a:tcPr marT="34290" marB="34290"/>
                </a:tc>
                <a:tc>
                  <a:txBody>
                    <a:bodyPr/>
                    <a:lstStyle/>
                    <a:p>
                      <a:pPr algn="ctr"/>
                      <a:r>
                        <a:rPr lang="ru-RU" sz="1600" dirty="0" smtClean="0"/>
                        <a:t>10</a:t>
                      </a:r>
                      <a:r>
                        <a:rPr lang="ru-RU" sz="1600" baseline="30000" dirty="0" smtClean="0"/>
                        <a:t>-1</a:t>
                      </a:r>
                      <a:endParaRPr lang="ru-RU" sz="1600" dirty="0"/>
                    </a:p>
                  </a:txBody>
                  <a:tcPr marT="34290" marB="34290"/>
                </a:tc>
              </a:tr>
              <a:tr h="297180">
                <a:tc>
                  <a:txBody>
                    <a:bodyPr/>
                    <a:lstStyle/>
                    <a:p>
                      <a:r>
                        <a:rPr lang="ru-RU" sz="1600" dirty="0" smtClean="0"/>
                        <a:t>Газойли коксования</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a:t>
                      </a:r>
                      <a:r>
                        <a:rPr lang="ru-RU" sz="1600" baseline="30000" dirty="0" smtClean="0"/>
                        <a:t>-1 </a:t>
                      </a:r>
                      <a:r>
                        <a:rPr lang="ru-RU" sz="1600" baseline="0" dirty="0" smtClean="0"/>
                        <a:t>- </a:t>
                      </a:r>
                      <a:r>
                        <a:rPr lang="ru-RU" sz="1600" dirty="0" smtClean="0"/>
                        <a:t>10</a:t>
                      </a:r>
                      <a:r>
                        <a:rPr lang="ru-RU" sz="1600" baseline="30000" dirty="0" smtClean="0"/>
                        <a:t>-2</a:t>
                      </a:r>
                      <a:endParaRPr lang="ru-RU" sz="1600" dirty="0"/>
                    </a:p>
                  </a:txBody>
                  <a:tcPr marT="34290" marB="34290"/>
                </a:tc>
              </a:tr>
              <a:tr h="297180">
                <a:tc>
                  <a:txBody>
                    <a:bodyPr/>
                    <a:lstStyle/>
                    <a:p>
                      <a:r>
                        <a:rPr lang="ru-RU" sz="1600" dirty="0" smtClean="0"/>
                        <a:t>Смолы</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10 -</a:t>
                      </a:r>
                      <a:r>
                        <a:rPr lang="ru-RU" sz="1600" baseline="0" dirty="0" smtClean="0"/>
                        <a:t> </a:t>
                      </a:r>
                      <a:r>
                        <a:rPr lang="ru-RU" sz="1600" dirty="0" smtClean="0"/>
                        <a:t>10</a:t>
                      </a:r>
                      <a:r>
                        <a:rPr lang="ru-RU" sz="1600" baseline="30000" dirty="0" smtClean="0"/>
                        <a:t>-1</a:t>
                      </a:r>
                      <a:r>
                        <a:rPr lang="ru-RU" sz="1600" dirty="0" smtClean="0"/>
                        <a:t> </a:t>
                      </a:r>
                      <a:endParaRPr lang="ru-RU" sz="1600" dirty="0"/>
                    </a:p>
                  </a:txBody>
                  <a:tcPr marT="34290" marB="34290"/>
                </a:tc>
              </a:tr>
              <a:tr h="297180">
                <a:tc>
                  <a:txBody>
                    <a:bodyPr/>
                    <a:lstStyle/>
                    <a:p>
                      <a:r>
                        <a:rPr lang="ru-RU" sz="1600" dirty="0" smtClean="0"/>
                        <a:t>Асфальтены, </a:t>
                      </a:r>
                      <a:r>
                        <a:rPr lang="ru-RU" sz="1600" dirty="0" err="1" smtClean="0"/>
                        <a:t>карбены</a:t>
                      </a:r>
                      <a:endParaRPr lang="ru-RU" sz="1600" dirty="0"/>
                    </a:p>
                  </a:txBody>
                  <a:tcPr marT="34290" marB="34290"/>
                </a:tc>
                <a:tc>
                  <a:txBody>
                    <a:bodyPr/>
                    <a:lstStyle/>
                    <a:p>
                      <a:pPr algn="ctr"/>
                      <a:r>
                        <a:rPr lang="ru-RU" sz="1600" dirty="0" smtClean="0"/>
                        <a:t>10</a:t>
                      </a:r>
                      <a:endParaRPr lang="ru-RU" sz="1600" dirty="0"/>
                    </a:p>
                  </a:txBody>
                  <a:tcPr marT="34290" marB="34290"/>
                </a:tc>
              </a:tr>
              <a:tr h="297180">
                <a:tc>
                  <a:txBody>
                    <a:bodyPr/>
                    <a:lstStyle/>
                    <a:p>
                      <a:r>
                        <a:rPr lang="ru-RU" sz="1600" dirty="0" err="1" smtClean="0"/>
                        <a:t>Карбоиды</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a:t>
                      </a:r>
                      <a:r>
                        <a:rPr lang="ru-RU" sz="1600" baseline="30000" dirty="0" smtClean="0"/>
                        <a:t>2</a:t>
                      </a:r>
                      <a:endParaRPr lang="ru-RU" sz="1600" dirty="0"/>
                    </a:p>
                  </a:txBody>
                  <a:tcPr marT="34290" marB="34290"/>
                </a:tc>
              </a:tr>
              <a:tr h="297180">
                <a:tc>
                  <a:txBody>
                    <a:bodyPr/>
                    <a:lstStyle/>
                    <a:p>
                      <a:r>
                        <a:rPr lang="ru-RU" sz="1600" dirty="0" smtClean="0"/>
                        <a:t>Сырые коксы</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a:t>
                      </a:r>
                      <a:r>
                        <a:rPr lang="ru-RU" sz="1600" baseline="30000" dirty="0" smtClean="0"/>
                        <a:t>-1</a:t>
                      </a:r>
                      <a:r>
                        <a:rPr lang="ru-RU" sz="1600" baseline="0" dirty="0" smtClean="0"/>
                        <a:t> - 10</a:t>
                      </a:r>
                      <a:endParaRPr lang="ru-RU" sz="1600" baseline="0" dirty="0"/>
                    </a:p>
                  </a:txBody>
                  <a:tcPr marT="34290" marB="34290"/>
                </a:tc>
              </a:tr>
              <a:tr h="297180">
                <a:tc>
                  <a:txBody>
                    <a:bodyPr/>
                    <a:lstStyle/>
                    <a:p>
                      <a:r>
                        <a:rPr lang="ru-RU" sz="1600" dirty="0" smtClean="0"/>
                        <a:t>Коксы, прокалённые до 600 </a:t>
                      </a:r>
                      <a:r>
                        <a:rPr kumimoji="0" lang="en-US" sz="1600" kern="1200" dirty="0" smtClean="0">
                          <a:solidFill>
                            <a:schemeClr val="dk1"/>
                          </a:solidFill>
                          <a:latin typeface="+mn-lt"/>
                          <a:ea typeface="+mn-ea"/>
                          <a:cs typeface="+mn-cs"/>
                        </a:rPr>
                        <a:t>º</a:t>
                      </a:r>
                      <a:r>
                        <a:rPr kumimoji="0" lang="ru-RU" sz="1600" kern="1200" dirty="0" smtClean="0">
                          <a:solidFill>
                            <a:schemeClr val="dk1"/>
                          </a:solidFill>
                          <a:latin typeface="+mn-lt"/>
                          <a:ea typeface="+mn-ea"/>
                          <a:cs typeface="+mn-cs"/>
                        </a:rPr>
                        <a:t>С</a:t>
                      </a:r>
                      <a:endParaRPr kumimoji="0" lang="ru-RU" sz="1600" kern="1200" dirty="0">
                        <a:solidFill>
                          <a:schemeClr val="dk1"/>
                        </a:solidFill>
                        <a:latin typeface="+mn-lt"/>
                        <a:ea typeface="+mn-ea"/>
                        <a:cs typeface="+mn-cs"/>
                      </a:endParaRPr>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10 - 10</a:t>
                      </a:r>
                      <a:r>
                        <a:rPr lang="ru-RU" sz="1600" baseline="30000" dirty="0" smtClean="0"/>
                        <a:t>2</a:t>
                      </a:r>
                      <a:endParaRPr lang="ru-RU" sz="1600" dirty="0"/>
                    </a:p>
                  </a:txBody>
                  <a:tcPr marT="34290" marB="34290"/>
                </a:tc>
              </a:tr>
            </a:tbl>
          </a:graphicData>
        </a:graphic>
      </p:graphicFrame>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35</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99199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0996" y="155643"/>
            <a:ext cx="6447501" cy="990600"/>
          </a:xfrm>
        </p:spPr>
        <p:txBody>
          <a:bodyPr>
            <a:normAutofit/>
          </a:bodyPr>
          <a:lstStyle/>
          <a:p>
            <a:r>
              <a:rPr lang="ru-RU" dirty="0" smtClean="0"/>
              <a:t>Парамагнетизм осадков вод из НДС</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854711876"/>
              </p:ext>
            </p:extLst>
          </p:nvPr>
        </p:nvGraphicFramePr>
        <p:xfrm>
          <a:off x="157802" y="745864"/>
          <a:ext cx="5075678" cy="2966720"/>
        </p:xfrm>
        <a:graphic>
          <a:graphicData uri="http://schemas.openxmlformats.org/drawingml/2006/table">
            <a:tbl>
              <a:tblPr firstRow="1" bandRow="1">
                <a:tableStyleId>{5C22544A-7EE6-4342-B048-85BDC9FD1C3A}</a:tableStyleId>
              </a:tblPr>
              <a:tblGrid>
                <a:gridCol w="2896682"/>
                <a:gridCol w="2178996"/>
              </a:tblGrid>
              <a:tr h="370840">
                <a:tc>
                  <a:txBody>
                    <a:bodyPr/>
                    <a:lstStyle/>
                    <a:p>
                      <a:pPr algn="ctr"/>
                      <a:r>
                        <a:rPr lang="ru-RU" sz="1600" dirty="0" smtClean="0"/>
                        <a:t>Образец, скважина, пласт</a:t>
                      </a:r>
                      <a:endParaRPr lang="ru-RU" sz="1600" dirty="0"/>
                    </a:p>
                  </a:txBody>
                  <a:tcPr/>
                </a:tc>
                <a:tc>
                  <a:txBody>
                    <a:bodyPr/>
                    <a:lstStyle/>
                    <a:p>
                      <a:pPr algn="ctr"/>
                      <a:r>
                        <a:rPr lang="ru-RU" sz="1600" dirty="0" smtClean="0"/>
                        <a:t>ПМЦ•10</a:t>
                      </a:r>
                      <a:r>
                        <a:rPr lang="ru-RU" sz="1600" baseline="30000" dirty="0" smtClean="0"/>
                        <a:t>19</a:t>
                      </a:r>
                      <a:r>
                        <a:rPr lang="ru-RU" sz="1600" dirty="0" smtClean="0"/>
                        <a:t>, спин/см</a:t>
                      </a:r>
                      <a:r>
                        <a:rPr lang="ru-RU" sz="1600" baseline="30000" dirty="0" smtClean="0"/>
                        <a:t>3</a:t>
                      </a:r>
                      <a:endParaRPr lang="ru-RU" sz="1600" dirty="0"/>
                    </a:p>
                  </a:txBody>
                  <a:tcPr/>
                </a:tc>
              </a:tr>
              <a:tr h="370840">
                <a:tc>
                  <a:txBody>
                    <a:bodyPr/>
                    <a:lstStyle/>
                    <a:p>
                      <a:r>
                        <a:rPr lang="ru-RU" sz="1600" dirty="0" smtClean="0"/>
                        <a:t>331/42б пласт Б-3</a:t>
                      </a:r>
                      <a:endParaRPr lang="ru-RU" sz="1600" dirty="0"/>
                    </a:p>
                  </a:txBody>
                  <a:tcPr/>
                </a:tc>
                <a:tc>
                  <a:txBody>
                    <a:bodyPr/>
                    <a:lstStyle/>
                    <a:p>
                      <a:r>
                        <a:rPr lang="ru-RU" sz="1600" i="1" dirty="0" smtClean="0"/>
                        <a:t>9,6</a:t>
                      </a:r>
                      <a:endParaRPr lang="ru-RU" sz="1600" i="1" dirty="0"/>
                    </a:p>
                  </a:txBody>
                  <a:tcPr/>
                </a:tc>
              </a:tr>
              <a:tr h="370840">
                <a:tc>
                  <a:txBody>
                    <a:bodyPr/>
                    <a:lstStyle/>
                    <a:p>
                      <a:r>
                        <a:rPr lang="ru-RU" sz="1600" dirty="0" smtClean="0"/>
                        <a:t>1742/42т</a:t>
                      </a:r>
                      <a:r>
                        <a:rPr lang="ru-RU" sz="1600" baseline="0" dirty="0" smtClean="0"/>
                        <a:t> пласт Б-4</a:t>
                      </a:r>
                      <a:endParaRPr lang="ru-RU" sz="1600" dirty="0"/>
                    </a:p>
                  </a:txBody>
                  <a:tcPr/>
                </a:tc>
                <a:tc>
                  <a:txBody>
                    <a:bodyPr/>
                    <a:lstStyle/>
                    <a:p>
                      <a:r>
                        <a:rPr lang="ru-RU" sz="1600" dirty="0" smtClean="0"/>
                        <a:t>73,0</a:t>
                      </a:r>
                      <a:endParaRPr lang="ru-RU" sz="1600" dirty="0"/>
                    </a:p>
                  </a:txBody>
                  <a:tcPr/>
                </a:tc>
              </a:tr>
              <a:tr h="370840">
                <a:tc>
                  <a:txBody>
                    <a:bodyPr/>
                    <a:lstStyle/>
                    <a:p>
                      <a:r>
                        <a:rPr lang="ru-RU" sz="1600" dirty="0" smtClean="0"/>
                        <a:t>516/52 пласт Б-8-2</a:t>
                      </a:r>
                      <a:endParaRPr lang="ru-RU" sz="1600" dirty="0"/>
                    </a:p>
                  </a:txBody>
                  <a:tcPr/>
                </a:tc>
                <a:tc>
                  <a:txBody>
                    <a:bodyPr/>
                    <a:lstStyle/>
                    <a:p>
                      <a:r>
                        <a:rPr lang="ru-RU" sz="1600" dirty="0" smtClean="0"/>
                        <a:t>16,0</a:t>
                      </a:r>
                      <a:endParaRPr lang="ru-RU" sz="1600" dirty="0"/>
                    </a:p>
                  </a:txBody>
                  <a:tcPr/>
                </a:tc>
              </a:tr>
              <a:tr h="370840">
                <a:tc>
                  <a:txBody>
                    <a:bodyPr/>
                    <a:lstStyle/>
                    <a:p>
                      <a:r>
                        <a:rPr lang="ru-RU" sz="1600" dirty="0" smtClean="0"/>
                        <a:t>649/52 пласт Б-6</a:t>
                      </a:r>
                      <a:endParaRPr lang="ru-RU" sz="1600" dirty="0"/>
                    </a:p>
                  </a:txBody>
                  <a:tcPr/>
                </a:tc>
                <a:tc>
                  <a:txBody>
                    <a:bodyPr/>
                    <a:lstStyle/>
                    <a:p>
                      <a:r>
                        <a:rPr lang="ru-RU" sz="1600" dirty="0" smtClean="0"/>
                        <a:t>5,8</a:t>
                      </a:r>
                      <a:endParaRPr lang="ru-RU" sz="1600" dirty="0"/>
                    </a:p>
                  </a:txBody>
                  <a:tcPr/>
                </a:tc>
              </a:tr>
              <a:tr h="370840">
                <a:tc>
                  <a:txBody>
                    <a:bodyPr/>
                    <a:lstStyle/>
                    <a:p>
                      <a:r>
                        <a:rPr lang="ru-RU" sz="1600" dirty="0" smtClean="0"/>
                        <a:t>1723/426 пласт Б-4</a:t>
                      </a:r>
                      <a:endParaRPr lang="ru-RU" sz="1600" dirty="0"/>
                    </a:p>
                  </a:txBody>
                  <a:tcPr/>
                </a:tc>
                <a:tc>
                  <a:txBody>
                    <a:bodyPr/>
                    <a:lstStyle/>
                    <a:p>
                      <a:r>
                        <a:rPr lang="ru-RU" sz="1600" dirty="0" smtClean="0"/>
                        <a:t>6,0</a:t>
                      </a:r>
                      <a:endParaRPr lang="ru-RU" sz="1600" dirty="0"/>
                    </a:p>
                  </a:txBody>
                  <a:tcPr/>
                </a:tc>
              </a:tr>
              <a:tr h="370840">
                <a:tc>
                  <a:txBody>
                    <a:bodyPr/>
                    <a:lstStyle/>
                    <a:p>
                      <a:r>
                        <a:rPr lang="ru-RU" sz="1600" dirty="0" smtClean="0"/>
                        <a:t>649/52 пласт Б-6</a:t>
                      </a:r>
                      <a:endParaRPr lang="ru-RU" sz="1600" dirty="0"/>
                    </a:p>
                  </a:txBody>
                  <a:tcPr/>
                </a:tc>
                <a:tc>
                  <a:txBody>
                    <a:bodyPr/>
                    <a:lstStyle/>
                    <a:p>
                      <a:r>
                        <a:rPr lang="ru-RU" sz="1600" dirty="0" smtClean="0"/>
                        <a:t>10,0</a:t>
                      </a:r>
                      <a:endParaRPr lang="ru-RU" sz="1600" dirty="0"/>
                    </a:p>
                  </a:txBody>
                  <a:tcPr/>
                </a:tc>
              </a:tr>
              <a:tr h="370840">
                <a:tc>
                  <a:txBody>
                    <a:bodyPr/>
                    <a:lstStyle/>
                    <a:p>
                      <a:r>
                        <a:rPr lang="ru-RU" sz="1600" dirty="0" smtClean="0"/>
                        <a:t>331/42б пласт Б-3</a:t>
                      </a:r>
                      <a:r>
                        <a:rPr lang="ru-RU" sz="1600" baseline="0" dirty="0" smtClean="0"/>
                        <a:t> и Б-4</a:t>
                      </a:r>
                      <a:endParaRPr lang="ru-RU" sz="1600" dirty="0"/>
                    </a:p>
                  </a:txBody>
                  <a:tcPr/>
                </a:tc>
                <a:tc>
                  <a:txBody>
                    <a:bodyPr/>
                    <a:lstStyle/>
                    <a:p>
                      <a:r>
                        <a:rPr lang="ru-RU" sz="1600" dirty="0" smtClean="0"/>
                        <a:t>15,7</a:t>
                      </a:r>
                      <a:endParaRPr lang="ru-RU" sz="1600" dirty="0"/>
                    </a:p>
                  </a:txBody>
                  <a:tcPr/>
                </a:tc>
              </a:tr>
            </a:tbl>
          </a:graphicData>
        </a:graphic>
      </p:graphicFrame>
      <p:sp>
        <p:nvSpPr>
          <p:cNvPr id="3" name="Номер слайда 2"/>
          <p:cNvSpPr>
            <a:spLocks noGrp="1"/>
          </p:cNvSpPr>
          <p:nvPr>
            <p:ph type="sldNum" sz="quarter" idx="12"/>
          </p:nvPr>
        </p:nvSpPr>
        <p:spPr/>
        <p:txBody>
          <a:bodyPr/>
          <a:lstStyle/>
          <a:p>
            <a:fld id="{FAC65570-4A92-4DDC-A114-9416F7F11A17}" type="slidenum">
              <a:rPr lang="ru-RU" smtClean="0"/>
              <a:pPr/>
              <a:t>36</a:t>
            </a:fld>
            <a:endParaRPr lang="ru-RU"/>
          </a:p>
        </p:txBody>
      </p:sp>
      <p:pic>
        <p:nvPicPr>
          <p:cNvPr id="266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633" y="1138136"/>
            <a:ext cx="5431456" cy="2830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5874" y="3998068"/>
            <a:ext cx="6659218" cy="953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57209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Особенности строения НДС. Состав ССЕ</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37</a:t>
            </a:fld>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1503391550"/>
              </p:ext>
            </p:extLst>
          </p:nvPr>
        </p:nvGraphicFramePr>
        <p:xfrm>
          <a:off x="434013" y="891779"/>
          <a:ext cx="8264097" cy="3986482"/>
        </p:xfrm>
        <a:graphic>
          <a:graphicData uri="http://schemas.openxmlformats.org/drawingml/2006/table">
            <a:tbl>
              <a:tblPr firstRow="1" firstCol="1" bandRow="1">
                <a:tableStyleId>{5C22544A-7EE6-4342-B048-85BDC9FD1C3A}</a:tableStyleId>
              </a:tblPr>
              <a:tblGrid>
                <a:gridCol w="2350122"/>
                <a:gridCol w="1923823"/>
                <a:gridCol w="1496307"/>
                <a:gridCol w="2493845"/>
              </a:tblGrid>
              <a:tr h="226314">
                <a:tc gridSpan="2">
                  <a:txBody>
                    <a:bodyPr/>
                    <a:lstStyle/>
                    <a:p>
                      <a:pPr algn="ctr">
                        <a:lnSpc>
                          <a:spcPct val="110000"/>
                        </a:lnSpc>
                        <a:spcAft>
                          <a:spcPts val="0"/>
                        </a:spcAft>
                      </a:pPr>
                      <a:r>
                        <a:rPr lang="ru-RU" sz="1600" dirty="0">
                          <a:effectLst/>
                        </a:rPr>
                        <a:t>Состав ССЕ</a:t>
                      </a:r>
                      <a:endParaRPr lang="ru-RU" sz="1600" dirty="0">
                        <a:effectLst/>
                        <a:latin typeface="Calibri"/>
                        <a:ea typeface="Calibri"/>
                        <a:cs typeface="Times New Roman"/>
                      </a:endParaRPr>
                    </a:p>
                  </a:txBody>
                  <a:tcPr marL="68580" marR="68580" marT="0" marB="0"/>
                </a:tc>
                <a:tc hMerge="1">
                  <a:txBody>
                    <a:bodyPr/>
                    <a:lstStyle/>
                    <a:p>
                      <a:endParaRPr lang="ru-RU"/>
                    </a:p>
                  </a:txBody>
                  <a:tcPr/>
                </a:tc>
                <a:tc rowSpan="2">
                  <a:txBody>
                    <a:bodyPr/>
                    <a:lstStyle/>
                    <a:p>
                      <a:pPr algn="ctr">
                        <a:lnSpc>
                          <a:spcPct val="110000"/>
                        </a:lnSpc>
                        <a:spcAft>
                          <a:spcPts val="0"/>
                        </a:spcAft>
                      </a:pPr>
                      <a:r>
                        <a:rPr lang="ru-RU" sz="1600">
                          <a:effectLst/>
                        </a:rPr>
                        <a:t>Тип НДС</a:t>
                      </a:r>
                      <a:endParaRPr lang="ru-RU" sz="1600">
                        <a:effectLst/>
                        <a:latin typeface="Calibri"/>
                        <a:ea typeface="Calibri"/>
                        <a:cs typeface="Times New Roman"/>
                      </a:endParaRPr>
                    </a:p>
                  </a:txBody>
                  <a:tcPr marL="68580" marR="68580" marT="0" marB="0"/>
                </a:tc>
                <a:tc rowSpan="2">
                  <a:txBody>
                    <a:bodyPr/>
                    <a:lstStyle/>
                    <a:p>
                      <a:pPr algn="ctr">
                        <a:lnSpc>
                          <a:spcPct val="110000"/>
                        </a:lnSpc>
                        <a:spcAft>
                          <a:spcPts val="0"/>
                        </a:spcAft>
                      </a:pPr>
                      <a:r>
                        <a:rPr lang="ru-RU" sz="1600">
                          <a:effectLst/>
                        </a:rPr>
                        <a:t>Примеры</a:t>
                      </a:r>
                      <a:endParaRPr lang="ru-RU" sz="1600">
                        <a:effectLst/>
                        <a:latin typeface="Calibri"/>
                        <a:ea typeface="Calibri"/>
                        <a:cs typeface="Times New Roman"/>
                      </a:endParaRPr>
                    </a:p>
                  </a:txBody>
                  <a:tcPr marL="68580" marR="68580" marT="0" marB="0"/>
                </a:tc>
              </a:tr>
              <a:tr h="226314">
                <a:tc>
                  <a:txBody>
                    <a:bodyPr/>
                    <a:lstStyle/>
                    <a:p>
                      <a:pPr algn="ctr">
                        <a:lnSpc>
                          <a:spcPct val="110000"/>
                        </a:lnSpc>
                        <a:spcAft>
                          <a:spcPts val="0"/>
                        </a:spcAft>
                      </a:pPr>
                      <a:r>
                        <a:rPr lang="ru-RU" sz="1600" dirty="0">
                          <a:effectLst/>
                        </a:rPr>
                        <a:t>ядро</a:t>
                      </a:r>
                      <a:endParaRPr lang="ru-RU" sz="16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600">
                          <a:effectLst/>
                        </a:rPr>
                        <a:t>оболочка</a:t>
                      </a:r>
                      <a:endParaRPr lang="ru-RU" sz="1600">
                        <a:effectLst/>
                        <a:latin typeface="Calibri"/>
                        <a:ea typeface="Calibri"/>
                        <a:cs typeface="Times New Roman"/>
                      </a:endParaRPr>
                    </a:p>
                  </a:txBody>
                  <a:tcPr marL="68580" marR="68580" marT="0" marB="0"/>
                </a:tc>
                <a:tc vMerge="1">
                  <a:txBody>
                    <a:bodyPr/>
                    <a:lstStyle/>
                    <a:p>
                      <a:endParaRPr lang="ru-RU"/>
                    </a:p>
                  </a:txBody>
                  <a:tcPr/>
                </a:tc>
                <a:tc vMerge="1">
                  <a:txBody>
                    <a:bodyPr/>
                    <a:lstStyle/>
                    <a:p>
                      <a:endParaRPr lang="ru-RU"/>
                    </a:p>
                  </a:txBody>
                  <a:tcPr/>
                </a:tc>
              </a:tr>
              <a:tr h="453638">
                <a:tc>
                  <a:txBody>
                    <a:bodyPr/>
                    <a:lstStyle/>
                    <a:p>
                      <a:pPr algn="l">
                        <a:lnSpc>
                          <a:spcPct val="110000"/>
                        </a:lnSpc>
                        <a:spcAft>
                          <a:spcPts val="0"/>
                        </a:spcAft>
                      </a:pPr>
                      <a:r>
                        <a:rPr lang="ru-RU" sz="1600" dirty="0" err="1">
                          <a:effectLst/>
                        </a:rPr>
                        <a:t>Карбены</a:t>
                      </a:r>
                      <a:r>
                        <a:rPr lang="ru-RU" sz="1600" dirty="0">
                          <a:effectLst/>
                        </a:rPr>
                        <a:t>, </a:t>
                      </a:r>
                    </a:p>
                    <a:p>
                      <a:pPr algn="l">
                        <a:lnSpc>
                          <a:spcPct val="110000"/>
                        </a:lnSpc>
                        <a:spcAft>
                          <a:spcPts val="0"/>
                        </a:spcAft>
                      </a:pPr>
                      <a:r>
                        <a:rPr lang="ru-RU" sz="1600" dirty="0" err="1">
                          <a:effectLst/>
                        </a:rPr>
                        <a:t>карбоиды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smtClean="0">
                          <a:effectLst/>
                        </a:rPr>
                        <a:t>Полициклические </a:t>
                      </a:r>
                      <a:r>
                        <a:rPr lang="ru-RU" sz="1600" dirty="0">
                          <a:effectLst/>
                        </a:rPr>
                        <a:t>арены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Необрати-мые золи</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Нефтяные пеки, смолы пиролиза</a:t>
                      </a:r>
                      <a:endParaRPr lang="ru-RU" sz="1600">
                        <a:effectLst/>
                        <a:latin typeface="Calibri"/>
                        <a:ea typeface="Calibri"/>
                        <a:cs typeface="Times New Roman"/>
                      </a:endParaRPr>
                    </a:p>
                  </a:txBody>
                  <a:tcPr marL="68580" marR="68580" marT="0" marB="0"/>
                </a:tc>
              </a:tr>
              <a:tr h="920345">
                <a:tc>
                  <a:txBody>
                    <a:bodyPr/>
                    <a:lstStyle/>
                    <a:p>
                      <a:pPr algn="l">
                        <a:lnSpc>
                          <a:spcPct val="110000"/>
                        </a:lnSpc>
                        <a:spcAft>
                          <a:spcPts val="0"/>
                        </a:spcAft>
                      </a:pPr>
                      <a:r>
                        <a:rPr lang="ru-RU" sz="1600" dirty="0">
                          <a:effectLst/>
                        </a:rPr>
                        <a:t>Асфальтены </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Моно-, би-, </a:t>
                      </a:r>
                      <a:r>
                        <a:rPr lang="ru-RU" sz="1600" dirty="0" smtClean="0">
                          <a:effectLst/>
                        </a:rPr>
                        <a:t>полициклические </a:t>
                      </a:r>
                      <a:r>
                        <a:rPr lang="ru-RU" sz="1600" dirty="0">
                          <a:effectLst/>
                        </a:rPr>
                        <a:t>арены, смолы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Обратимые золи и гели</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Масляные фракции, нефтяные остатки</a:t>
                      </a:r>
                      <a:endParaRPr lang="ru-RU" sz="1600" dirty="0">
                        <a:effectLst/>
                        <a:latin typeface="Calibri"/>
                        <a:ea typeface="Calibri"/>
                        <a:cs typeface="Times New Roman"/>
                      </a:endParaRPr>
                    </a:p>
                  </a:txBody>
                  <a:tcPr marL="68580" marR="68580" marT="0" marB="0"/>
                </a:tc>
              </a:tr>
              <a:tr h="920345">
                <a:tc>
                  <a:txBody>
                    <a:bodyPr/>
                    <a:lstStyle/>
                    <a:p>
                      <a:pPr algn="l">
                        <a:lnSpc>
                          <a:spcPct val="110000"/>
                        </a:lnSpc>
                        <a:spcAft>
                          <a:spcPts val="0"/>
                        </a:spcAft>
                      </a:pPr>
                      <a:r>
                        <a:rPr lang="ru-RU" sz="1600" dirty="0" err="1" smtClean="0">
                          <a:effectLst/>
                        </a:rPr>
                        <a:t>Высокомолекуляр-ные</a:t>
                      </a:r>
                      <a:r>
                        <a:rPr lang="ru-RU" sz="1600" dirty="0" smtClean="0">
                          <a:effectLst/>
                        </a:rPr>
                        <a:t> </a:t>
                      </a:r>
                      <a:r>
                        <a:rPr lang="ru-RU" sz="1600" dirty="0">
                          <a:effectLst/>
                        </a:rPr>
                        <a:t>парафины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err="1" smtClean="0">
                          <a:effectLst/>
                        </a:rPr>
                        <a:t>Смолоасфальте</a:t>
                      </a:r>
                      <a:r>
                        <a:rPr lang="ru-RU" sz="1600" dirty="0" smtClean="0">
                          <a:effectLst/>
                        </a:rPr>
                        <a:t>-новые </a:t>
                      </a:r>
                      <a:r>
                        <a:rPr lang="ru-RU" sz="1600" dirty="0">
                          <a:effectLst/>
                        </a:rPr>
                        <a:t>вещества (САВ)</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Обратимые золи и гели</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Нефти и нефтяные фракции при охлаждении</a:t>
                      </a:r>
                      <a:endParaRPr lang="ru-RU" sz="1600" dirty="0">
                        <a:effectLst/>
                        <a:latin typeface="Calibri"/>
                        <a:ea typeface="Calibri"/>
                        <a:cs typeface="Times New Roman"/>
                      </a:endParaRPr>
                    </a:p>
                  </a:txBody>
                  <a:tcPr marL="68580" marR="68580" marT="0" marB="0"/>
                </a:tc>
              </a:tr>
              <a:tr h="920345">
                <a:tc>
                  <a:txBody>
                    <a:bodyPr/>
                    <a:lstStyle/>
                    <a:p>
                      <a:pPr algn="l">
                        <a:lnSpc>
                          <a:spcPct val="110000"/>
                        </a:lnSpc>
                        <a:spcAft>
                          <a:spcPts val="0"/>
                        </a:spcAft>
                      </a:pPr>
                      <a:r>
                        <a:rPr lang="ru-RU" sz="1600">
                          <a:effectLst/>
                        </a:rPr>
                        <a:t>Пузырёк газовой фазы из низкокипящих компонентов</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 Высококипящие компоненты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Обратимые газовые эмульсии</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Нефти и нефтяные фракции в процессе кипения</a:t>
                      </a:r>
                      <a:endParaRPr lang="ru-RU" sz="1600" dirty="0">
                        <a:effectLst/>
                        <a:latin typeface="Calibri"/>
                        <a:ea typeface="Calibri"/>
                        <a:cs typeface="Times New Roman"/>
                      </a:endParaRPr>
                    </a:p>
                  </a:txBody>
                  <a:tcPr marL="68580" marR="68580" marT="0" marB="0"/>
                </a:tc>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4994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Модель </a:t>
            </a:r>
            <a:r>
              <a:rPr lang="ru-RU" dirty="0" err="1" smtClean="0"/>
              <a:t>полиядерной</a:t>
            </a:r>
            <a:r>
              <a:rPr lang="ru-RU" dirty="0" smtClean="0"/>
              <a:t> структуры молекулы </a:t>
            </a:r>
            <a:r>
              <a:rPr lang="ru-RU" dirty="0" err="1" smtClean="0"/>
              <a:t>асфальтенов</a:t>
            </a:r>
            <a:endParaRPr lang="ru-RU" dirty="0"/>
          </a:p>
        </p:txBody>
      </p:sp>
      <p:pic>
        <p:nvPicPr>
          <p:cNvPr id="5" name="Picture 1"/>
          <p:cNvPicPr>
            <a:picLocks noGrp="1" noChangeAspect="1" noChangeArrowheads="1"/>
          </p:cNvPicPr>
          <p:nvPr>
            <p:ph sz="quarter" idx="1"/>
          </p:nvPr>
        </p:nvPicPr>
        <p:blipFill>
          <a:blip r:embed="rId2" cstate="print"/>
          <a:srcRect/>
          <a:stretch>
            <a:fillRect/>
          </a:stretch>
        </p:blipFill>
        <p:spPr bwMode="auto">
          <a:xfrm>
            <a:off x="1043609" y="1427270"/>
            <a:ext cx="6192688" cy="3254636"/>
          </a:xfrm>
          <a:prstGeom prst="rect">
            <a:avLst/>
          </a:prstGeom>
          <a:noFill/>
          <a:ln w="9525">
            <a:noFill/>
            <a:miter lim="800000"/>
            <a:headEnd/>
            <a:tailEnd/>
          </a:ln>
        </p:spPr>
      </p:pic>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38</a:t>
            </a:fld>
            <a:endParaRPr lang="ru-RU"/>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7648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descr="https://studfiles.net/html/2706/306/html_AqlSYMbn_j.Tx4W/img-X4Y7bs.pn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716665" y="445888"/>
            <a:ext cx="5898144" cy="4697611"/>
          </a:xfrm>
          <a:prstGeom prst="rect">
            <a:avLst/>
          </a:prstGeom>
          <a:noFill/>
          <a:ln>
            <a:noFill/>
          </a:ln>
        </p:spPr>
      </p:pic>
      <p:sp>
        <p:nvSpPr>
          <p:cNvPr id="2" name="Заголовок 1"/>
          <p:cNvSpPr>
            <a:spLocks noGrp="1"/>
          </p:cNvSpPr>
          <p:nvPr>
            <p:ph type="title"/>
          </p:nvPr>
        </p:nvSpPr>
        <p:spPr>
          <a:xfrm>
            <a:off x="116732" y="134604"/>
            <a:ext cx="8135489" cy="990600"/>
          </a:xfrm>
        </p:spPr>
        <p:txBody>
          <a:bodyPr/>
          <a:lstStyle/>
          <a:p>
            <a:r>
              <a:rPr lang="ru-RU" dirty="0" smtClean="0"/>
              <a:t>Модель структуры  молекулы асфальтенов</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39</a:t>
            </a:fld>
            <a:endParaRPr lang="ru-RU"/>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847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Направления в химии нефти</a:t>
            </a:r>
            <a:endParaRPr lang="ru-RU" dirty="0"/>
          </a:p>
        </p:txBody>
      </p:sp>
      <p:sp>
        <p:nvSpPr>
          <p:cNvPr id="3" name="Объект 2"/>
          <p:cNvSpPr>
            <a:spLocks noGrp="1"/>
          </p:cNvSpPr>
          <p:nvPr>
            <p:ph sz="quarter" idx="1"/>
          </p:nvPr>
        </p:nvSpPr>
        <p:spPr>
          <a:xfrm>
            <a:off x="245707" y="625114"/>
            <a:ext cx="8280920" cy="3638940"/>
          </a:xfrm>
        </p:spPr>
        <p:txBody>
          <a:bodyPr>
            <a:noAutofit/>
          </a:bodyPr>
          <a:lstStyle/>
          <a:p>
            <a:r>
              <a:rPr lang="ru-RU" sz="1800" dirty="0" smtClean="0">
                <a:latin typeface="Arial" panose="020B0604020202020204" pitchFamily="34" charset="0"/>
                <a:cs typeface="Arial" panose="020B0604020202020204" pitchFamily="34" charset="0"/>
              </a:rPr>
              <a:t>– </a:t>
            </a:r>
            <a:r>
              <a:rPr lang="ru-RU" sz="1800" b="1" dirty="0" smtClean="0">
                <a:latin typeface="Arial" panose="020B0604020202020204" pitchFamily="34" charset="0"/>
                <a:cs typeface="Arial" panose="020B0604020202020204" pitchFamily="34" charset="0"/>
              </a:rPr>
              <a:t>коллоидно-химическое направление</a:t>
            </a:r>
            <a:r>
              <a:rPr lang="ru-RU" sz="1800" dirty="0" smtClean="0">
                <a:latin typeface="Arial" panose="020B0604020202020204" pitchFamily="34" charset="0"/>
                <a:cs typeface="Arial" panose="020B0604020202020204" pitchFamily="34" charset="0"/>
              </a:rPr>
              <a:t>. Нефть </a:t>
            </a:r>
            <a:r>
              <a:rPr lang="ru-RU" sz="1800" dirty="0">
                <a:latin typeface="Arial" panose="020B0604020202020204" pitchFamily="34" charset="0"/>
                <a:cs typeface="Arial" panose="020B0604020202020204" pitchFamily="34" charset="0"/>
              </a:rPr>
              <a:t>– это сложная многокомпонентная смесь, проявляющая в зависимости от совокупности внешних условий, </a:t>
            </a:r>
            <a:r>
              <a:rPr lang="ru-RU" sz="1800" dirty="0" smtClean="0">
                <a:latin typeface="Arial" panose="020B0604020202020204" pitchFamily="34" charset="0"/>
                <a:cs typeface="Arial" panose="020B0604020202020204" pitchFamily="34" charset="0"/>
              </a:rPr>
              <a:t>свойств </a:t>
            </a:r>
            <a:r>
              <a:rPr lang="ru-RU" sz="1800" dirty="0">
                <a:latin typeface="Arial" panose="020B0604020202020204" pitchFamily="34" charset="0"/>
                <a:cs typeface="Arial" panose="020B0604020202020204" pitchFamily="34" charset="0"/>
              </a:rPr>
              <a:t>дисперсной системы или  молекулярного раствора.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Объектами </a:t>
            </a:r>
            <a:r>
              <a:rPr lang="ru-RU" sz="1800" dirty="0">
                <a:latin typeface="Arial" panose="020B0604020202020204" pitchFamily="34" charset="0"/>
                <a:cs typeface="Arial" panose="020B0604020202020204" pitchFamily="34" charset="0"/>
              </a:rPr>
              <a:t>классической коллоидной химии являются в основном дисперсии с полярной средой (чаще водной) при практически постоянном соотношении дисперсионной среды и дисперсной фазы.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Нефтяные </a:t>
            </a:r>
            <a:r>
              <a:rPr lang="ru-RU" sz="1800" dirty="0">
                <a:latin typeface="Arial" panose="020B0604020202020204" pitchFamily="34" charset="0"/>
                <a:cs typeface="Arial" panose="020B0604020202020204" pitchFamily="34" charset="0"/>
              </a:rPr>
              <a:t>дисперсные системы отличаются от классических коллоидов в силу чрезвычайно многообразия составляющих их компонентов, во-первых тем, что степень их дисперсности сильно изменяется от внешних условий. Под влиянием температурных или механических воздействий, например,  происходит взаимосогласованное изменение размеров ядра и толщины сольватного слоя элементов дисперсной фазы </a:t>
            </a:r>
            <a:r>
              <a:rPr lang="ru-RU" sz="1800" dirty="0" smtClean="0">
                <a:latin typeface="Arial" panose="020B0604020202020204" pitchFamily="34" charset="0"/>
                <a:cs typeface="Arial" panose="020B0604020202020204" pitchFamily="34" charset="0"/>
              </a:rPr>
              <a:t>НДС. </a:t>
            </a:r>
            <a:r>
              <a:rPr lang="ru-RU" sz="1800" dirty="0">
                <a:latin typeface="Arial" panose="020B0604020202020204" pitchFamily="34" charset="0"/>
                <a:cs typeface="Arial" panose="020B0604020202020204" pitchFamily="34" charset="0"/>
              </a:rPr>
              <a:t>В результате сольватный слой может изменять свой состав, а также переходить в дисперсионную среду или обогащаться </a:t>
            </a:r>
            <a:r>
              <a:rPr lang="ru-RU" sz="1800" dirty="0" smtClean="0">
                <a:latin typeface="Arial" panose="020B0604020202020204" pitchFamily="34" charset="0"/>
                <a:cs typeface="Arial" panose="020B0604020202020204" pitchFamily="34" charset="0"/>
              </a:rPr>
              <a:t>ею</a:t>
            </a:r>
            <a:endParaRPr lang="ru-RU" sz="18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58184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Модель молекулярной и коллоидной структуры асфальтенов Йена-</a:t>
            </a:r>
            <a:r>
              <a:rPr lang="ru-RU" dirty="0" err="1" smtClean="0"/>
              <a:t>Маллинса</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40</a:t>
            </a:fld>
            <a:endParaRPr lang="ru-RU" dirty="0"/>
          </a:p>
        </p:txBody>
      </p:sp>
      <p:pic>
        <p:nvPicPr>
          <p:cNvPr id="9" name="Объект 8"/>
          <p:cNvPicPr>
            <a:picLocks noGrp="1"/>
          </p:cNvPicPr>
          <p:nvPr>
            <p:ph sz="quarter" idx="1"/>
          </p:nvPr>
        </p:nvPicPr>
        <p:blipFill>
          <a:blip r:embed="rId2">
            <a:extLst>
              <a:ext uri="{28A0092B-C50C-407E-A947-70E740481C1C}">
                <a14:useLocalDpi xmlns:a14="http://schemas.microsoft.com/office/drawing/2010/main" val="0"/>
              </a:ext>
            </a:extLst>
          </a:blip>
          <a:stretch>
            <a:fillRect/>
          </a:stretch>
        </p:blipFill>
        <p:spPr>
          <a:xfrm>
            <a:off x="57150" y="1482910"/>
            <a:ext cx="8640960" cy="3371191"/>
          </a:xfrm>
          <a:prstGeom prst="rect">
            <a:avLst/>
          </a:prstGeom>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88864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83574"/>
          </a:xfrm>
        </p:spPr>
        <p:txBody>
          <a:bodyPr>
            <a:normAutofit/>
          </a:bodyPr>
          <a:lstStyle/>
          <a:p>
            <a:r>
              <a:rPr lang="ru-RU" dirty="0" smtClean="0"/>
              <a:t>Макроструктура асфальтенов по Йену</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41</a:t>
            </a:fld>
            <a:endParaRPr lang="ru-RU" dirty="0"/>
          </a:p>
        </p:txBody>
      </p:sp>
      <p:pic>
        <p:nvPicPr>
          <p:cNvPr id="9" name="Объект 8"/>
          <p:cNvPicPr>
            <a:picLocks noGrp="1"/>
          </p:cNvPicPr>
          <p:nvPr>
            <p:ph sz="quarter" idx="1"/>
          </p:nvPr>
        </p:nvPicPr>
        <p:blipFill>
          <a:blip r:embed="rId2">
            <a:extLst>
              <a:ext uri="{28A0092B-C50C-407E-A947-70E740481C1C}">
                <a14:useLocalDpi xmlns:a14="http://schemas.microsoft.com/office/drawing/2010/main" val="0"/>
              </a:ext>
            </a:extLst>
          </a:blip>
          <a:stretch>
            <a:fillRect/>
          </a:stretch>
        </p:blipFill>
        <p:spPr>
          <a:xfrm>
            <a:off x="35496" y="817123"/>
            <a:ext cx="5544616" cy="4075889"/>
          </a:xfrm>
          <a:prstGeom prst="rect">
            <a:avLst/>
          </a:prstGeom>
        </p:spPr>
      </p:pic>
      <p:sp>
        <p:nvSpPr>
          <p:cNvPr id="4" name="Прямоугольник 3"/>
          <p:cNvSpPr/>
          <p:nvPr/>
        </p:nvSpPr>
        <p:spPr>
          <a:xfrm>
            <a:off x="5220072" y="735546"/>
            <a:ext cx="3528392" cy="3884140"/>
          </a:xfrm>
          <a:prstGeom prst="rect">
            <a:avLst/>
          </a:prstGeom>
        </p:spPr>
        <p:txBody>
          <a:bodyPr wrap="square">
            <a:spAutoFit/>
          </a:bodyPr>
          <a:lstStyle/>
          <a:p>
            <a:pPr>
              <a:lnSpc>
                <a:spcPct val="110000"/>
              </a:lnSpc>
            </a:pPr>
            <a:r>
              <a:rPr lang="ru-RU" sz="1600" dirty="0"/>
              <a:t>A – кристаллит, </a:t>
            </a:r>
            <a:endParaRPr lang="ru-RU" sz="1600" dirty="0" smtClean="0"/>
          </a:p>
          <a:p>
            <a:pPr>
              <a:lnSpc>
                <a:spcPct val="110000"/>
              </a:lnSpc>
            </a:pPr>
            <a:r>
              <a:rPr lang="ru-RU" sz="1600" dirty="0" smtClean="0"/>
              <a:t>B </a:t>
            </a:r>
            <a:r>
              <a:rPr lang="ru-RU" sz="1600" dirty="0"/>
              <a:t>– объединение боковых цепей, </a:t>
            </a:r>
            <a:endParaRPr lang="ru-RU" sz="1600" dirty="0" smtClean="0"/>
          </a:p>
          <a:p>
            <a:pPr>
              <a:lnSpc>
                <a:spcPct val="110000"/>
              </a:lnSpc>
            </a:pPr>
            <a:r>
              <a:rPr lang="ru-RU" sz="1600" dirty="0" smtClean="0"/>
              <a:t>C </a:t>
            </a:r>
            <a:r>
              <a:rPr lang="ru-RU" sz="1600" dirty="0"/>
              <a:t>– структурная частица (элементарное звено), </a:t>
            </a:r>
            <a:endParaRPr lang="ru-RU" sz="1600" dirty="0" smtClean="0"/>
          </a:p>
          <a:p>
            <a:pPr>
              <a:lnSpc>
                <a:spcPct val="110000"/>
              </a:lnSpc>
            </a:pPr>
            <a:r>
              <a:rPr lang="ru-RU" sz="1600" dirty="0" smtClean="0"/>
              <a:t>D </a:t>
            </a:r>
            <a:r>
              <a:rPr lang="ru-RU" sz="1600" dirty="0"/>
              <a:t>– мицелла, </a:t>
            </a:r>
            <a:endParaRPr lang="ru-RU" sz="1600" dirty="0" smtClean="0"/>
          </a:p>
          <a:p>
            <a:pPr>
              <a:lnSpc>
                <a:spcPct val="110000"/>
              </a:lnSpc>
            </a:pPr>
            <a:r>
              <a:rPr lang="ru-RU" sz="1600" dirty="0" smtClean="0"/>
              <a:t>E </a:t>
            </a:r>
            <a:r>
              <a:rPr lang="ru-RU" sz="1600" dirty="0"/>
              <a:t>– слабая связь, </a:t>
            </a:r>
            <a:endParaRPr lang="ru-RU" sz="1600" dirty="0" smtClean="0"/>
          </a:p>
          <a:p>
            <a:pPr>
              <a:lnSpc>
                <a:spcPct val="110000"/>
              </a:lnSpc>
            </a:pPr>
            <a:r>
              <a:rPr lang="ru-RU" sz="1600" dirty="0" smtClean="0"/>
              <a:t>F </a:t>
            </a:r>
            <a:r>
              <a:rPr lang="ru-RU" sz="1600" dirty="0"/>
              <a:t>– зазор, </a:t>
            </a:r>
            <a:endParaRPr lang="ru-RU" sz="1600" dirty="0" smtClean="0"/>
          </a:p>
          <a:p>
            <a:pPr>
              <a:lnSpc>
                <a:spcPct val="110000"/>
              </a:lnSpc>
            </a:pPr>
            <a:r>
              <a:rPr lang="ru-RU" sz="1600" dirty="0" smtClean="0"/>
              <a:t>G </a:t>
            </a:r>
            <a:r>
              <a:rPr lang="ru-RU" sz="1600" dirty="0"/>
              <a:t>– </a:t>
            </a:r>
            <a:r>
              <a:rPr lang="ru-RU" sz="1600" dirty="0" err="1"/>
              <a:t>внутрикластерное</a:t>
            </a:r>
            <a:r>
              <a:rPr lang="ru-RU" sz="1600" dirty="0"/>
              <a:t> взаимодействие, </a:t>
            </a:r>
            <a:endParaRPr lang="ru-RU" sz="1600" dirty="0" smtClean="0"/>
          </a:p>
          <a:p>
            <a:pPr>
              <a:lnSpc>
                <a:spcPct val="110000"/>
              </a:lnSpc>
            </a:pPr>
            <a:r>
              <a:rPr lang="ru-RU" sz="1600" dirty="0" smtClean="0"/>
              <a:t>H </a:t>
            </a:r>
            <a:r>
              <a:rPr lang="ru-RU" sz="1600" dirty="0"/>
              <a:t>– </a:t>
            </a:r>
            <a:r>
              <a:rPr lang="ru-RU" sz="1600" dirty="0" err="1"/>
              <a:t>межкластерный</a:t>
            </a:r>
            <a:r>
              <a:rPr lang="ru-RU" sz="1600" dirty="0"/>
              <a:t> ассоциация, </a:t>
            </a:r>
            <a:endParaRPr lang="ru-RU" sz="1600" dirty="0" smtClean="0"/>
          </a:p>
          <a:p>
            <a:pPr>
              <a:lnSpc>
                <a:spcPct val="110000"/>
              </a:lnSpc>
            </a:pPr>
            <a:r>
              <a:rPr lang="ru-RU" sz="1600" dirty="0" smtClean="0"/>
              <a:t>I </a:t>
            </a:r>
            <a:r>
              <a:rPr lang="ru-RU" sz="1600" dirty="0"/>
              <a:t>– молекула смол, </a:t>
            </a:r>
            <a:endParaRPr lang="ru-RU" sz="1600" dirty="0" smtClean="0"/>
          </a:p>
          <a:p>
            <a:pPr>
              <a:lnSpc>
                <a:spcPct val="110000"/>
              </a:lnSpc>
            </a:pPr>
            <a:r>
              <a:rPr lang="ru-RU" sz="1600" dirty="0" smtClean="0"/>
              <a:t>J </a:t>
            </a:r>
            <a:r>
              <a:rPr lang="ru-RU" sz="1600" dirty="0"/>
              <a:t>– однослойный элемент, </a:t>
            </a:r>
            <a:endParaRPr lang="ru-RU" sz="1600" dirty="0" smtClean="0"/>
          </a:p>
          <a:p>
            <a:pPr>
              <a:lnSpc>
                <a:spcPct val="110000"/>
              </a:lnSpc>
            </a:pPr>
            <a:r>
              <a:rPr lang="ru-RU" sz="1600" dirty="0" smtClean="0"/>
              <a:t>K </a:t>
            </a:r>
            <a:r>
              <a:rPr lang="ru-RU" sz="1600" dirty="0"/>
              <a:t>– </a:t>
            </a:r>
            <a:r>
              <a:rPr lang="ru-RU" sz="1600" dirty="0" err="1"/>
              <a:t>порфирин</a:t>
            </a:r>
            <a:r>
              <a:rPr lang="ru-RU" sz="1600" dirty="0"/>
              <a:t>, </a:t>
            </a:r>
            <a:endParaRPr lang="ru-RU" sz="1600" dirty="0" smtClean="0"/>
          </a:p>
          <a:p>
            <a:pPr>
              <a:lnSpc>
                <a:spcPct val="110000"/>
              </a:lnSpc>
            </a:pPr>
            <a:r>
              <a:rPr lang="ru-RU" sz="1600" dirty="0" smtClean="0"/>
              <a:t>L </a:t>
            </a:r>
            <a:r>
              <a:rPr lang="ru-RU" sz="1600" dirty="0"/>
              <a:t>– металл</a:t>
            </a:r>
          </a:p>
        </p:txBody>
      </p:sp>
      <p:sp>
        <p:nvSpPr>
          <p:cNvPr id="7" name="Нижний колонтитул 4"/>
          <p:cNvSpPr>
            <a:spLocks noGrp="1"/>
          </p:cNvSpPr>
          <p:nvPr>
            <p:ph type="ftr" sz="quarter" idx="4294967295"/>
          </p:nvPr>
        </p:nvSpPr>
        <p:spPr>
          <a:xfrm rot="5400000">
            <a:off x="7235070" y="2725069"/>
            <a:ext cx="3200400" cy="274320"/>
          </a:xfrm>
          <a:prstGeom prst="rect">
            <a:avLst/>
          </a:prstGeom>
        </p:spPr>
        <p:txBody>
          <a:bodyPr/>
          <a:lstStyle/>
          <a:p>
            <a:r>
              <a:rPr lang="en-US" sz="2000" b="1" dirty="0" smtClean="0">
                <a:solidFill>
                  <a:schemeClr val="tx1"/>
                </a:solidFill>
              </a:rPr>
              <a:t>PLATE   TO   PLATE</a:t>
            </a:r>
            <a:endParaRPr lang="ru-RU" sz="2000" b="1" dirty="0">
              <a:solidFill>
                <a:schemeClr val="tx1"/>
              </a:solidFill>
            </a:endParaRP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23059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Объект 9"/>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95536" y="519521"/>
            <a:ext cx="7488832" cy="3969767"/>
          </a:xfrm>
          <a:prstGeom prst="rect">
            <a:avLst/>
          </a:prstGeom>
          <a:noFill/>
        </p:spPr>
      </p:pic>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Макроструктура асфальтенов</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42</a:t>
            </a:fld>
            <a:endParaRPr lang="ru-RU" dirty="0"/>
          </a:p>
        </p:txBody>
      </p:sp>
      <p:sp>
        <p:nvSpPr>
          <p:cNvPr id="5" name="Прямоугольник 4"/>
          <p:cNvSpPr/>
          <p:nvPr/>
        </p:nvSpPr>
        <p:spPr>
          <a:xfrm>
            <a:off x="145914" y="4489289"/>
            <a:ext cx="8891081" cy="615553"/>
          </a:xfrm>
          <a:prstGeom prst="rect">
            <a:avLst/>
          </a:prstGeom>
        </p:spPr>
        <p:txBody>
          <a:bodyPr wrap="square">
            <a:spAutoFit/>
          </a:bodyPr>
          <a:lstStyle/>
          <a:p>
            <a:pPr lvl="0"/>
            <a:r>
              <a:rPr lang="ru-RU" sz="1700" dirty="0"/>
              <a:t>Микрофотографии различных участков поверхности асфальтенов гудрона западно-сибирской нефти (а), </a:t>
            </a:r>
            <a:r>
              <a:rPr lang="ru-RU" sz="1700" dirty="0">
                <a:solidFill>
                  <a:prstClr val="black"/>
                </a:solidFill>
              </a:rPr>
              <a:t>сырья гидроконверсии (б</a:t>
            </a:r>
            <a:r>
              <a:rPr lang="ru-RU" sz="1700" dirty="0" smtClean="0">
                <a:solidFill>
                  <a:prstClr val="black"/>
                </a:solidFill>
              </a:rPr>
              <a:t>), </a:t>
            </a:r>
            <a:r>
              <a:rPr lang="ru-RU" sz="1700" dirty="0" smtClean="0"/>
              <a:t>карбоновой </a:t>
            </a:r>
            <a:r>
              <a:rPr lang="ru-RU" sz="1700" dirty="0"/>
              <a:t>нефти (в, г) </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06108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p:cNvPicPr>
            <a:picLocks noGrp="1"/>
          </p:cNvPicPr>
          <p:nvPr>
            <p:ph sz="quarter" idx="1"/>
          </p:nvPr>
        </p:nvPicPr>
        <p:blipFill>
          <a:blip r:embed="rId2" cstate="print"/>
          <a:srcRect l="18982" t="36046" r="55495" b="34593"/>
          <a:stretch>
            <a:fillRect/>
          </a:stretch>
        </p:blipFill>
        <p:spPr bwMode="auto">
          <a:xfrm>
            <a:off x="77823" y="164967"/>
            <a:ext cx="8531157" cy="4844777"/>
          </a:xfrm>
          <a:prstGeom prst="rect">
            <a:avLst/>
          </a:prstGeom>
          <a:noFill/>
          <a:ln w="9525">
            <a:noFill/>
            <a:miter lim="800000"/>
            <a:headEnd/>
            <a:tailEnd/>
          </a:ln>
        </p:spPr>
      </p:pic>
      <p:sp>
        <p:nvSpPr>
          <p:cNvPr id="2" name="Заголовок 1"/>
          <p:cNvSpPr>
            <a:spLocks noGrp="1"/>
          </p:cNvSpPr>
          <p:nvPr>
            <p:ph type="title"/>
          </p:nvPr>
        </p:nvSpPr>
        <p:spPr>
          <a:xfrm>
            <a:off x="62111" y="198239"/>
            <a:ext cx="8635999" cy="495300"/>
          </a:xfrm>
        </p:spPr>
        <p:txBody>
          <a:bodyPr/>
          <a:lstStyle/>
          <a:p>
            <a:r>
              <a:rPr lang="ru-RU" dirty="0" smtClean="0"/>
              <a:t>Модель структуры молекулы смол</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43</a:t>
            </a:fld>
            <a:endParaRPr lang="ru-RU"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42334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6460"/>
            <a:ext cx="8133326" cy="990600"/>
          </a:xfrm>
        </p:spPr>
        <p:txBody>
          <a:bodyPr/>
          <a:lstStyle/>
          <a:p>
            <a:r>
              <a:rPr lang="ru-RU" dirty="0" smtClean="0"/>
              <a:t>Модель структуры молекулы смол</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44</a:t>
            </a:fld>
            <a:endParaRPr lang="ru-RU" dirty="0"/>
          </a:p>
        </p:txBody>
      </p:sp>
      <p:pic>
        <p:nvPicPr>
          <p:cNvPr id="9" name="Объект 8" descr="http://oplib.ru/image.php?way=oplib/baza7/1364497635708.files/image399.png"/>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34888" y="674605"/>
            <a:ext cx="7929341" cy="4335140"/>
          </a:xfrm>
          <a:prstGeom prst="rect">
            <a:avLst/>
          </a:prstGeom>
          <a:noFill/>
          <a:ln>
            <a:noFill/>
          </a:ln>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2748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Состав и строение смол и асфальтенов</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45</a:t>
            </a:fld>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552028679"/>
              </p:ext>
            </p:extLst>
          </p:nvPr>
        </p:nvGraphicFramePr>
        <p:xfrm>
          <a:off x="269080" y="678188"/>
          <a:ext cx="8208912" cy="4559808"/>
        </p:xfrm>
        <a:graphic>
          <a:graphicData uri="http://schemas.openxmlformats.org/drawingml/2006/table">
            <a:tbl>
              <a:tblPr firstRow="1" firstCol="1" bandRow="1">
                <a:tableStyleId>{5C22544A-7EE6-4342-B048-85BDC9FD1C3A}</a:tableStyleId>
              </a:tblPr>
              <a:tblGrid>
                <a:gridCol w="4179946"/>
                <a:gridCol w="2014483"/>
                <a:gridCol w="2014483"/>
              </a:tblGrid>
              <a:tr h="251460">
                <a:tc rowSpan="2">
                  <a:txBody>
                    <a:bodyPr/>
                    <a:lstStyle/>
                    <a:p>
                      <a:pPr algn="ctr">
                        <a:lnSpc>
                          <a:spcPct val="110000"/>
                        </a:lnSpc>
                        <a:spcAft>
                          <a:spcPts val="0"/>
                        </a:spcAft>
                      </a:pPr>
                      <a:r>
                        <a:rPr lang="ru-RU" sz="1700" dirty="0">
                          <a:effectLst/>
                        </a:rPr>
                        <a:t>Параметр</a:t>
                      </a:r>
                      <a:endParaRPr lang="ru-RU" sz="1700" dirty="0">
                        <a:effectLst/>
                        <a:latin typeface="Calibri"/>
                        <a:ea typeface="Calibri"/>
                        <a:cs typeface="Times New Roman"/>
                      </a:endParaRPr>
                    </a:p>
                  </a:txBody>
                  <a:tcPr marL="68580" marR="68580" marT="0" marB="0"/>
                </a:tc>
                <a:tc gridSpan="2">
                  <a:txBody>
                    <a:bodyPr/>
                    <a:lstStyle/>
                    <a:p>
                      <a:pPr algn="ctr">
                        <a:lnSpc>
                          <a:spcPct val="110000"/>
                        </a:lnSpc>
                        <a:spcAft>
                          <a:spcPts val="0"/>
                        </a:spcAft>
                      </a:pPr>
                      <a:r>
                        <a:rPr lang="ru-RU" sz="1700">
                          <a:effectLst/>
                        </a:rPr>
                        <a:t>Пределы изменений</a:t>
                      </a:r>
                      <a:endParaRPr lang="ru-RU" sz="1700">
                        <a:effectLst/>
                        <a:latin typeface="Calibri"/>
                        <a:ea typeface="Calibri"/>
                        <a:cs typeface="Times New Roman"/>
                      </a:endParaRPr>
                    </a:p>
                  </a:txBody>
                  <a:tcPr marL="68580" marR="68580" marT="0" marB="0"/>
                </a:tc>
                <a:tc hMerge="1">
                  <a:txBody>
                    <a:bodyPr/>
                    <a:lstStyle/>
                    <a:p>
                      <a:endParaRPr lang="ru-RU"/>
                    </a:p>
                  </a:txBody>
                  <a:tcPr/>
                </a:tc>
              </a:tr>
              <a:tr h="251460">
                <a:tc vMerge="1">
                  <a:txBody>
                    <a:bodyPr/>
                    <a:lstStyle/>
                    <a:p>
                      <a:endParaRPr lang="ru-RU"/>
                    </a:p>
                  </a:txBody>
                  <a:tcPr/>
                </a:tc>
                <a:tc>
                  <a:txBody>
                    <a:bodyPr/>
                    <a:lstStyle/>
                    <a:p>
                      <a:pPr algn="ctr">
                        <a:lnSpc>
                          <a:spcPct val="110000"/>
                        </a:lnSpc>
                        <a:spcAft>
                          <a:spcPts val="0"/>
                        </a:spcAft>
                      </a:pPr>
                      <a:r>
                        <a:rPr lang="ru-RU" sz="1700" dirty="0" smtClean="0">
                          <a:effectLst/>
                        </a:rPr>
                        <a:t>смолы</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smtClean="0">
                          <a:effectLst/>
                        </a:rPr>
                        <a:t>асфальтены</a:t>
                      </a:r>
                      <a:endParaRPr lang="ru-RU" sz="1700" dirty="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a:effectLst/>
                        </a:rPr>
                        <a:t>Молекулярная масса</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465 </a:t>
                      </a:r>
                      <a:r>
                        <a:rPr lang="ru-RU" sz="1700" dirty="0" smtClean="0">
                          <a:effectLst/>
                        </a:rPr>
                        <a:t>- </a:t>
                      </a:r>
                      <a:r>
                        <a:rPr lang="ru-RU" sz="1700" dirty="0">
                          <a:effectLst/>
                        </a:rPr>
                        <a:t>1080</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1200 - 3250</a:t>
                      </a:r>
                      <a:endParaRPr lang="ru-RU" sz="1700">
                        <a:effectLst/>
                        <a:latin typeface="Calibri"/>
                        <a:ea typeface="Calibri"/>
                        <a:cs typeface="Times New Roman"/>
                      </a:endParaRPr>
                    </a:p>
                  </a:txBody>
                  <a:tcPr marL="68580" marR="68580" marT="0" marB="0"/>
                </a:tc>
              </a:tr>
              <a:tr h="502920">
                <a:tc>
                  <a:txBody>
                    <a:bodyPr/>
                    <a:lstStyle/>
                    <a:p>
                      <a:pPr algn="just">
                        <a:lnSpc>
                          <a:spcPct val="110000"/>
                        </a:lnSpc>
                        <a:spcAft>
                          <a:spcPts val="0"/>
                        </a:spcAft>
                      </a:pPr>
                      <a:r>
                        <a:rPr lang="ru-RU" sz="1700" dirty="0">
                          <a:effectLst/>
                        </a:rPr>
                        <a:t>Содержание гетероатомов, </a:t>
                      </a:r>
                      <a:endParaRPr lang="ru-RU" sz="1700" dirty="0" smtClean="0">
                        <a:effectLst/>
                      </a:endParaRPr>
                    </a:p>
                    <a:p>
                      <a:pPr algn="just">
                        <a:lnSpc>
                          <a:spcPct val="110000"/>
                        </a:lnSpc>
                        <a:spcAft>
                          <a:spcPts val="0"/>
                        </a:spcAft>
                      </a:pPr>
                      <a:r>
                        <a:rPr lang="ru-RU" sz="1700" dirty="0" smtClean="0">
                          <a:effectLst/>
                        </a:rPr>
                        <a:t>% </a:t>
                      </a:r>
                      <a:r>
                        <a:rPr lang="ru-RU" sz="1700" dirty="0">
                          <a:effectLst/>
                        </a:rPr>
                        <a:t>мас.</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 </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 </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азота</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0,6 – 3,2</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0,4 – 2,0</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серы</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0,7 – 3,7</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0,5 – 10,3</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кислорода</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0,2 – 7,7</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0,5 – 4,9</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a:effectLst/>
                        </a:rPr>
                        <a:t>Распределение углерода, %</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 </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 </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a:t>
                      </a:r>
                      <a:r>
                        <a:rPr lang="ru-RU" sz="1700" dirty="0" err="1" smtClean="0">
                          <a:effectLst/>
                        </a:rPr>
                        <a:t>С</a:t>
                      </a:r>
                      <a:r>
                        <a:rPr lang="ru-RU" sz="1700" baseline="-25000" dirty="0" err="1" smtClean="0">
                          <a:effectLst/>
                        </a:rPr>
                        <a:t>аром</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28 - 46</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40 - 54</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a:t>
                      </a:r>
                      <a:r>
                        <a:rPr lang="ru-RU" sz="1700" dirty="0" err="1" smtClean="0">
                          <a:effectLst/>
                        </a:rPr>
                        <a:t>С</a:t>
                      </a:r>
                      <a:r>
                        <a:rPr lang="ru-RU" sz="1700" baseline="-25000" dirty="0" err="1" smtClean="0">
                          <a:effectLst/>
                        </a:rPr>
                        <a:t>нафт</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0 - 56</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9 -45</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a:t>
                      </a:r>
                      <a:r>
                        <a:rPr lang="ru-RU" sz="1700" dirty="0" err="1" smtClean="0">
                          <a:effectLst/>
                        </a:rPr>
                        <a:t>С</a:t>
                      </a:r>
                      <a:r>
                        <a:rPr lang="ru-RU" sz="1700" baseline="-25000" dirty="0" err="1" smtClean="0">
                          <a:effectLst/>
                        </a:rPr>
                        <a:t>алк</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12 - 62</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6 - 43</a:t>
                      </a:r>
                      <a:endParaRPr lang="ru-RU" sz="1700">
                        <a:effectLst/>
                        <a:latin typeface="Calibri"/>
                        <a:ea typeface="Calibri"/>
                        <a:cs typeface="Times New Roman"/>
                      </a:endParaRPr>
                    </a:p>
                  </a:txBody>
                  <a:tcPr marL="68580" marR="68580" marT="0" marB="0"/>
                </a:tc>
              </a:tr>
              <a:tr h="502920">
                <a:tc>
                  <a:txBody>
                    <a:bodyPr/>
                    <a:lstStyle/>
                    <a:p>
                      <a:pPr algn="just">
                        <a:lnSpc>
                          <a:spcPct val="110000"/>
                        </a:lnSpc>
                        <a:spcAft>
                          <a:spcPts val="0"/>
                        </a:spcAft>
                      </a:pPr>
                      <a:r>
                        <a:rPr lang="ru-RU" sz="1700">
                          <a:effectLst/>
                        </a:rPr>
                        <a:t>Число ароматических ядер в молекуле</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1,3 – 2,7</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2,1 – 4,7</a:t>
                      </a:r>
                      <a:endParaRPr lang="ru-RU" sz="1700" dirty="0">
                        <a:effectLst/>
                        <a:latin typeface="Calibri"/>
                        <a:ea typeface="Calibri"/>
                        <a:cs typeface="Times New Roman"/>
                      </a:endParaRPr>
                    </a:p>
                  </a:txBody>
                  <a:tcPr marL="68580" marR="68580" marT="0" marB="0"/>
                </a:tc>
              </a:tr>
              <a:tr h="502920">
                <a:tc>
                  <a:txBody>
                    <a:bodyPr/>
                    <a:lstStyle/>
                    <a:p>
                      <a:pPr algn="just">
                        <a:lnSpc>
                          <a:spcPct val="110000"/>
                        </a:lnSpc>
                        <a:spcAft>
                          <a:spcPts val="0"/>
                        </a:spcAft>
                      </a:pPr>
                      <a:r>
                        <a:rPr lang="ru-RU" sz="1700" dirty="0">
                          <a:effectLst/>
                        </a:rPr>
                        <a:t>Число парамагнитных центров, </a:t>
                      </a:r>
                      <a:r>
                        <a:rPr lang="ru-RU" sz="1700" dirty="0" smtClean="0">
                          <a:effectLst/>
                        </a:rPr>
                        <a:t>спин/г</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10</a:t>
                      </a:r>
                      <a:r>
                        <a:rPr lang="ru-RU" sz="1700" baseline="30000">
                          <a:effectLst/>
                        </a:rPr>
                        <a:t>15</a:t>
                      </a:r>
                      <a:r>
                        <a:rPr lang="ru-RU" sz="1700">
                          <a:effectLst/>
                        </a:rPr>
                        <a:t> – 10</a:t>
                      </a:r>
                      <a:r>
                        <a:rPr lang="ru-RU" sz="1700" baseline="30000">
                          <a:effectLst/>
                        </a:rPr>
                        <a:t>18</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10</a:t>
                      </a:r>
                      <a:r>
                        <a:rPr lang="ru-RU" sz="1700" baseline="30000" dirty="0">
                          <a:effectLst/>
                        </a:rPr>
                        <a:t>19</a:t>
                      </a:r>
                      <a:r>
                        <a:rPr lang="ru-RU" sz="1700" dirty="0">
                          <a:effectLst/>
                        </a:rPr>
                        <a:t> – 10</a:t>
                      </a:r>
                      <a:r>
                        <a:rPr lang="ru-RU" sz="1700" baseline="30000" dirty="0">
                          <a:effectLst/>
                        </a:rPr>
                        <a:t>21</a:t>
                      </a:r>
                      <a:endParaRPr lang="ru-RU" sz="1700" dirty="0">
                        <a:effectLst/>
                        <a:latin typeface="Calibri"/>
                        <a:ea typeface="Calibri"/>
                        <a:cs typeface="Times New Roman"/>
                      </a:endParaRPr>
                    </a:p>
                  </a:txBody>
                  <a:tcPr marL="68580" marR="68580" marT="0" marB="0"/>
                </a:tc>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02701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003232" cy="691586"/>
          </a:xfrm>
        </p:spPr>
        <p:txBody>
          <a:bodyPr>
            <a:normAutofit fontScale="90000"/>
          </a:bodyPr>
          <a:lstStyle/>
          <a:p>
            <a:r>
              <a:rPr lang="ru-RU" dirty="0"/>
              <a:t>Распределение  металлов в </a:t>
            </a:r>
            <a:r>
              <a:rPr lang="ru-RU" dirty="0" smtClean="0"/>
              <a:t>западно-</a:t>
            </a:r>
            <a:br>
              <a:rPr lang="ru-RU" dirty="0" smtClean="0"/>
            </a:br>
            <a:r>
              <a:rPr lang="ru-RU" dirty="0" smtClean="0"/>
              <a:t>сибирской нефти </a:t>
            </a:r>
            <a:r>
              <a:rPr lang="ru-RU" dirty="0" err="1"/>
              <a:t>Шаимского</a:t>
            </a:r>
            <a:r>
              <a:rPr lang="ru-RU" dirty="0"/>
              <a:t> района </a:t>
            </a:r>
          </a:p>
        </p:txBody>
      </p:sp>
      <p:graphicFrame>
        <p:nvGraphicFramePr>
          <p:cNvPr id="6" name="Объект 5"/>
          <p:cNvGraphicFramePr>
            <a:graphicFrameLocks noGrp="1"/>
          </p:cNvGraphicFramePr>
          <p:nvPr>
            <p:ph sz="quarter" idx="1"/>
            <p:extLst>
              <p:ext uri="{D42A27DB-BD31-4B8C-83A1-F6EECF244321}">
                <p14:modId xmlns:p14="http://schemas.microsoft.com/office/powerpoint/2010/main" val="162911279"/>
              </p:ext>
            </p:extLst>
          </p:nvPr>
        </p:nvGraphicFramePr>
        <p:xfrm>
          <a:off x="251520" y="1200150"/>
          <a:ext cx="8352928" cy="3954780"/>
        </p:xfrm>
        <a:graphic>
          <a:graphicData uri="http://schemas.openxmlformats.org/drawingml/2006/table">
            <a:tbl>
              <a:tblPr firstRow="1" bandRow="1">
                <a:tableStyleId>{5C22544A-7EE6-4342-B048-85BDC9FD1C3A}</a:tableStyleId>
              </a:tblPr>
              <a:tblGrid>
                <a:gridCol w="2088232"/>
                <a:gridCol w="2088232"/>
                <a:gridCol w="2088232"/>
                <a:gridCol w="2088232"/>
              </a:tblGrid>
              <a:tr h="594360">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Микроэлемент </a:t>
                      </a:r>
                    </a:p>
                  </a:txBody>
                  <a:tcPr marT="34290" marB="34290"/>
                </a:tc>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Содержание, г/т</a:t>
                      </a:r>
                    </a:p>
                  </a:txBody>
                  <a:tcPr marT="34290" marB="34290"/>
                </a:tc>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Микроэлемент</a:t>
                      </a:r>
                    </a:p>
                  </a:txBody>
                  <a:tcPr marT="34290" marB="34290"/>
                </a:tc>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Содержание, г/т</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Fe</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5,03 - 52,2</a:t>
                      </a:r>
                    </a:p>
                  </a:txBody>
                  <a:tcPr marT="34290" marB="34290"/>
                </a:tc>
                <a:tc>
                  <a:txBody>
                    <a:bodyPr/>
                    <a:lstStyle/>
                    <a:p>
                      <a:pPr marL="0" algn="ctr" rtl="0" eaLnBrk="1" latinLnBrk="0" hangingPunct="1">
                        <a:lnSpc>
                          <a:spcPct val="150000"/>
                        </a:lnSpc>
                        <a:spcAft>
                          <a:spcPts val="0"/>
                        </a:spcAft>
                      </a:pPr>
                      <a:r>
                        <a:rPr kumimoji="0" lang="en-US" sz="1800" kern="1200">
                          <a:solidFill>
                            <a:schemeClr val="dk1"/>
                          </a:solidFill>
                          <a:latin typeface="+mn-lt"/>
                          <a:ea typeface="+mn-ea"/>
                          <a:cs typeface="+mn-cs"/>
                        </a:rPr>
                        <a:t>Cr</a:t>
                      </a:r>
                      <a:endParaRPr kumimoji="0" lang="ru-RU" sz="1800" kern="120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5,3 – 32,7</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Al</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0,15 – 1,84</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Cu</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0,001 – 2,06</a:t>
                      </a:r>
                    </a:p>
                  </a:txBody>
                  <a:tcPr marT="34290" marB="34290"/>
                </a:tc>
              </a:tr>
              <a:tr h="411480">
                <a:tc>
                  <a:txBody>
                    <a:bodyPr/>
                    <a:lstStyle/>
                    <a:p>
                      <a:pPr marL="540000" algn="ctr" rtl="0" eaLnBrk="1" latinLnBrk="0" hangingPunct="1">
                        <a:lnSpc>
                          <a:spcPct val="150000"/>
                        </a:lnSpc>
                        <a:spcAft>
                          <a:spcPts val="0"/>
                        </a:spcAft>
                      </a:pPr>
                      <a:r>
                        <a:rPr kumimoji="0" lang="en-US" sz="1800" kern="1200" dirty="0" err="1">
                          <a:solidFill>
                            <a:schemeClr val="dk1"/>
                          </a:solidFill>
                          <a:latin typeface="+mn-lt"/>
                          <a:ea typeface="+mn-ea"/>
                          <a:cs typeface="+mn-cs"/>
                        </a:rPr>
                        <a:t>Mn</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0,02 – 0,64</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Mo</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 – 0,169</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Mg</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0,39 – 13,85</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Zn</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0,18  – 1,7  </a:t>
                      </a:r>
                    </a:p>
                  </a:txBody>
                  <a:tcPr marT="34290" marB="34290"/>
                </a:tc>
              </a:tr>
              <a:tr h="411480">
                <a:tc>
                  <a:txBody>
                    <a:bodyPr/>
                    <a:lstStyle/>
                    <a:p>
                      <a:pPr marL="540000" algn="ctr" rtl="0" eaLnBrk="1" latinLnBrk="0" hangingPunct="1">
                        <a:lnSpc>
                          <a:spcPct val="150000"/>
                        </a:lnSpc>
                        <a:spcAft>
                          <a:spcPts val="0"/>
                        </a:spcAft>
                      </a:pPr>
                      <a:r>
                        <a:rPr kumimoji="0" lang="en-US" sz="1800" kern="1200" dirty="0" err="1">
                          <a:solidFill>
                            <a:schemeClr val="dk1"/>
                          </a:solidFill>
                          <a:latin typeface="+mn-lt"/>
                          <a:ea typeface="+mn-ea"/>
                          <a:cs typeface="+mn-cs"/>
                        </a:rPr>
                        <a:t>Ti</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a:solidFill>
                            <a:schemeClr val="dk1"/>
                          </a:solidFill>
                          <a:latin typeface="+mn-lt"/>
                          <a:ea typeface="+mn-ea"/>
                          <a:cs typeface="+mn-cs"/>
                        </a:rPr>
                        <a:t>0,013 – 3,56</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Ga</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0,005 – 0,154</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V</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a:solidFill>
                            <a:schemeClr val="dk1"/>
                          </a:solidFill>
                          <a:latin typeface="+mn-lt"/>
                          <a:ea typeface="+mn-ea"/>
                          <a:cs typeface="+mn-cs"/>
                        </a:rPr>
                        <a:t>0,18 – 11,7</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As</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0,097 – 0,84 </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Ni</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a:solidFill>
                            <a:schemeClr val="dk1"/>
                          </a:solidFill>
                          <a:latin typeface="+mn-lt"/>
                          <a:ea typeface="+mn-ea"/>
                          <a:cs typeface="+mn-cs"/>
                        </a:rPr>
                        <a:t>0,41 – 17,06</a:t>
                      </a:r>
                    </a:p>
                  </a:txBody>
                  <a:tcPr marT="34290" marB="34290"/>
                </a:tc>
                <a:tc>
                  <a:txBody>
                    <a:bodyPr/>
                    <a:lstStyle/>
                    <a:p>
                      <a:pPr marL="0" algn="ctr" rtl="0" eaLnBrk="1" latinLnBrk="0" hangingPunct="1">
                        <a:lnSpc>
                          <a:spcPct val="150000"/>
                        </a:lnSpc>
                        <a:spcAft>
                          <a:spcPts val="0"/>
                        </a:spcAft>
                      </a:pPr>
                      <a:r>
                        <a:rPr kumimoji="0" lang="en-US" sz="1800" kern="1200" dirty="0" err="1">
                          <a:solidFill>
                            <a:schemeClr val="dk1"/>
                          </a:solidFill>
                          <a:latin typeface="+mn-lt"/>
                          <a:ea typeface="+mn-ea"/>
                          <a:cs typeface="+mn-cs"/>
                        </a:rPr>
                        <a:t>Sr</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0,05 – 0,65</a:t>
                      </a:r>
                    </a:p>
                  </a:txBody>
                  <a:tcPr marT="34290" marB="34290"/>
                </a:tc>
              </a:tr>
            </a:tbl>
          </a:graphicData>
        </a:graphic>
      </p:graphicFrame>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46</a:t>
            </a:fld>
            <a:endParaRPr lang="ru-RU"/>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5742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9432" y="171701"/>
            <a:ext cx="7653505" cy="548375"/>
          </a:xfrm>
        </p:spPr>
        <p:txBody>
          <a:bodyPr>
            <a:normAutofit/>
          </a:bodyPr>
          <a:lstStyle/>
          <a:p>
            <a:r>
              <a:rPr lang="ru-RU" dirty="0" smtClean="0"/>
              <a:t>ССЕ  НДС из трёх компонентов</a:t>
            </a:r>
            <a:endParaRPr lang="ru-RU" dirty="0"/>
          </a:p>
        </p:txBody>
      </p:sp>
      <p:pic>
        <p:nvPicPr>
          <p:cNvPr id="3" name="Picture 4"/>
          <p:cNvPicPr>
            <a:picLocks noChangeAspect="1" noChangeArrowheads="1"/>
          </p:cNvPicPr>
          <p:nvPr/>
        </p:nvPicPr>
        <p:blipFill>
          <a:blip r:embed="rId2" cstate="print"/>
          <a:srcRect/>
          <a:stretch>
            <a:fillRect/>
          </a:stretch>
        </p:blipFill>
        <p:spPr bwMode="auto">
          <a:xfrm>
            <a:off x="128974" y="742928"/>
            <a:ext cx="7050040" cy="4358123"/>
          </a:xfrm>
          <a:prstGeom prst="rect">
            <a:avLst/>
          </a:prstGeom>
          <a:noFill/>
          <a:ln w="9525">
            <a:noFill/>
            <a:miter lim="800000"/>
            <a:headEnd/>
            <a:tailEnd/>
          </a:ln>
        </p:spPr>
      </p:pic>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47</a:t>
            </a:fld>
            <a:endParaRPr lang="ru-RU"/>
          </a:p>
        </p:txBody>
      </p:sp>
      <p:pic>
        <p:nvPicPr>
          <p:cNvPr id="2158" name="Picture 1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0722" y="3697596"/>
            <a:ext cx="2504431" cy="1403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82213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311286" y="282109"/>
            <a:ext cx="7441660" cy="4856404"/>
          </a:xfrm>
          <a:prstGeom prst="rect">
            <a:avLst/>
          </a:prstGeom>
          <a:noFill/>
          <a:ln w="9525">
            <a:noFill/>
            <a:miter lim="800000"/>
            <a:headEnd/>
            <a:tailEnd/>
          </a:ln>
        </p:spPr>
      </p:pic>
      <p:sp>
        <p:nvSpPr>
          <p:cNvPr id="2" name="Заголовок 1"/>
          <p:cNvSpPr>
            <a:spLocks noGrp="1"/>
          </p:cNvSpPr>
          <p:nvPr>
            <p:ph type="title"/>
          </p:nvPr>
        </p:nvSpPr>
        <p:spPr>
          <a:xfrm>
            <a:off x="323528" y="44921"/>
            <a:ext cx="7467600" cy="857250"/>
          </a:xfrm>
        </p:spPr>
        <p:txBody>
          <a:bodyPr>
            <a:normAutofit fontScale="90000"/>
          </a:bodyPr>
          <a:lstStyle/>
          <a:p>
            <a:r>
              <a:rPr lang="ru-RU" dirty="0" smtClean="0"/>
              <a:t>Сложная структурная единица НДС </a:t>
            </a:r>
            <a:br>
              <a:rPr lang="ru-RU" dirty="0" smtClean="0"/>
            </a:br>
            <a:r>
              <a:rPr lang="ru-RU" dirty="0" smtClean="0"/>
              <a:t>без внешнего слоя</a:t>
            </a:r>
            <a:endParaRPr lang="ru-RU" dirty="0"/>
          </a:p>
        </p:txBody>
      </p:sp>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48</a:t>
            </a:fld>
            <a:endParaRPr lang="ru-RU"/>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92422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05979"/>
            <a:ext cx="7673280" cy="857250"/>
          </a:xfrm>
        </p:spPr>
        <p:txBody>
          <a:bodyPr>
            <a:normAutofit fontScale="90000"/>
          </a:bodyPr>
          <a:lstStyle/>
          <a:p>
            <a:r>
              <a:rPr lang="ru-RU" dirty="0" smtClean="0"/>
              <a:t>Мульти- полидисперсная многокомпонентная </a:t>
            </a:r>
            <a:br>
              <a:rPr lang="ru-RU" dirty="0" smtClean="0"/>
            </a:br>
            <a:r>
              <a:rPr lang="ru-RU" dirty="0" smtClean="0"/>
              <a:t>НДС, содержащая глобулы воды</a:t>
            </a:r>
            <a:endParaRPr lang="ru-RU" dirty="0"/>
          </a:p>
        </p:txBody>
      </p:sp>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49</a:t>
            </a:fld>
            <a:endParaRPr lang="ru-RU"/>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991" y="1005544"/>
            <a:ext cx="4805464" cy="4110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2051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Хроматограмма бензиновой фракции</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a:t>
            </a:fld>
            <a:endParaRPr lang="ru-RU"/>
          </a:p>
        </p:txBody>
      </p:sp>
      <p:pic>
        <p:nvPicPr>
          <p:cNvPr id="260099"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95536" y="1437623"/>
            <a:ext cx="8385638" cy="307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39563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05979"/>
            <a:ext cx="7673280" cy="857250"/>
          </a:xfrm>
        </p:spPr>
        <p:txBody>
          <a:bodyPr>
            <a:normAutofit fontScale="90000"/>
          </a:bodyPr>
          <a:lstStyle/>
          <a:p>
            <a:r>
              <a:rPr lang="ru-RU" dirty="0" smtClean="0"/>
              <a:t>Полидисперсная многокомпонентная НДС, содержащая глобулы воды</a:t>
            </a:r>
            <a:endParaRPr lang="ru-RU" dirty="0"/>
          </a:p>
        </p:txBody>
      </p:sp>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50</a:t>
            </a:fld>
            <a:endParaRPr lang="ru-RU"/>
          </a:p>
        </p:txBody>
      </p:sp>
      <p:pic>
        <p:nvPicPr>
          <p:cNvPr id="6" name="Рисунок 5" descr="liveoil157"/>
          <p:cNvPicPr/>
          <p:nvPr/>
        </p:nvPicPr>
        <p:blipFill>
          <a:blip r:embed="rId2">
            <a:extLst>
              <a:ext uri="{28A0092B-C50C-407E-A947-70E740481C1C}">
                <a14:useLocalDpi xmlns:a14="http://schemas.microsoft.com/office/drawing/2010/main" val="0"/>
              </a:ext>
            </a:extLst>
          </a:blip>
          <a:srcRect/>
          <a:stretch>
            <a:fillRect/>
          </a:stretch>
        </p:blipFill>
        <p:spPr bwMode="auto">
          <a:xfrm>
            <a:off x="539552" y="1329612"/>
            <a:ext cx="3744416" cy="2646294"/>
          </a:xfrm>
          <a:prstGeom prst="rect">
            <a:avLst/>
          </a:prstGeom>
          <a:noFill/>
          <a:ln>
            <a:noFill/>
          </a:ln>
        </p:spPr>
      </p:pic>
      <p:pic>
        <p:nvPicPr>
          <p:cNvPr id="8" name="Рисунок 7" descr="liveoil160"/>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329612"/>
            <a:ext cx="3384376" cy="2646294"/>
          </a:xfrm>
          <a:prstGeom prst="rect">
            <a:avLst/>
          </a:prstGeom>
          <a:noFill/>
          <a:ln>
            <a:noFill/>
          </a:ln>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7239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4537" y="106738"/>
            <a:ext cx="7196306" cy="990600"/>
          </a:xfrm>
        </p:spPr>
        <p:txBody>
          <a:bodyPr>
            <a:normAutofit fontScale="90000"/>
          </a:bodyPr>
          <a:lstStyle/>
          <a:p>
            <a:r>
              <a:rPr lang="ru-RU" dirty="0" smtClean="0"/>
              <a:t>Мульти- полидисперсная многокомпонентная НДС, содержащая механические примеси</a:t>
            </a:r>
            <a:endParaRPr lang="ru-RU" dirty="0"/>
          </a:p>
        </p:txBody>
      </p:sp>
      <p:pic>
        <p:nvPicPr>
          <p:cNvPr id="4100" name="Picture 4"/>
          <p:cNvPicPr>
            <a:picLocks noChangeAspect="1" noChangeArrowheads="1"/>
          </p:cNvPicPr>
          <p:nvPr/>
        </p:nvPicPr>
        <p:blipFill>
          <a:blip r:embed="rId2" cstate="print"/>
          <a:srcRect/>
          <a:stretch>
            <a:fillRect/>
          </a:stretch>
        </p:blipFill>
        <p:spPr bwMode="auto">
          <a:xfrm>
            <a:off x="1282909" y="891778"/>
            <a:ext cx="6363032" cy="4147149"/>
          </a:xfrm>
          <a:prstGeom prst="rect">
            <a:avLst/>
          </a:prstGeom>
          <a:noFill/>
          <a:ln w="9525">
            <a:noFill/>
            <a:miter lim="800000"/>
            <a:headEnd/>
            <a:tailEnd/>
          </a:ln>
        </p:spPr>
      </p:pic>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51</a:t>
            </a:fld>
            <a:endParaRPr lang="ru-RU"/>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1610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623" y="165370"/>
            <a:ext cx="8149616" cy="990600"/>
          </a:xfrm>
        </p:spPr>
        <p:txBody>
          <a:bodyPr>
            <a:normAutofit/>
          </a:bodyPr>
          <a:lstStyle/>
          <a:p>
            <a:r>
              <a:rPr lang="ru-RU" dirty="0" smtClean="0"/>
              <a:t>Мульти- полидисперсная </a:t>
            </a:r>
            <a:r>
              <a:rPr lang="ru-RU" dirty="0"/>
              <a:t>многокомпонентная НДС, содержащая </a:t>
            </a:r>
            <a:r>
              <a:rPr lang="ru-RU" dirty="0" smtClean="0"/>
              <a:t>пузырьки газа</a:t>
            </a:r>
            <a:endParaRPr lang="ru-RU" dirty="0"/>
          </a:p>
        </p:txBody>
      </p:sp>
      <p:sp>
        <p:nvSpPr>
          <p:cNvPr id="4" name="Номер слайда 3"/>
          <p:cNvSpPr>
            <a:spLocks noGrp="1"/>
          </p:cNvSpPr>
          <p:nvPr>
            <p:ph type="sldNum" sz="quarter" idx="12"/>
          </p:nvPr>
        </p:nvSpPr>
        <p:spPr/>
        <p:txBody>
          <a:bodyPr/>
          <a:lstStyle/>
          <a:p>
            <a:fld id="{429122A8-F0F3-4785-9337-F972B70C6893}" type="slidenum">
              <a:rPr lang="ru-RU" smtClean="0"/>
              <a:pPr/>
              <a:t>52</a:t>
            </a:fld>
            <a:endParaRPr lang="ru-RU"/>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0706" y="1329008"/>
            <a:ext cx="4173165" cy="3542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1523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Наноразмеры. «Нано» означает изменение масштаба в 10-9 1 нм = 10-9 м."/>
          <p:cNvPicPr>
            <a:picLocks noGrp="1"/>
          </p:cNvPicPr>
          <p:nvPr>
            <p:ph sz="quarter" idx="1"/>
          </p:nvPr>
        </p:nvPicPr>
        <p:blipFill>
          <a:blip r:embed="rId2" cstate="print"/>
          <a:srcRect/>
          <a:stretch>
            <a:fillRect/>
          </a:stretch>
        </p:blipFill>
        <p:spPr bwMode="auto">
          <a:xfrm>
            <a:off x="107504" y="-20862"/>
            <a:ext cx="8856984" cy="5076888"/>
          </a:xfrm>
          <a:prstGeom prst="rect">
            <a:avLst/>
          </a:prstGeom>
          <a:noFill/>
          <a:ln w="9525">
            <a:noFill/>
            <a:miter lim="800000"/>
            <a:headEnd/>
            <a:tailEnd/>
          </a:ln>
        </p:spPr>
      </p:pic>
      <p:sp>
        <p:nvSpPr>
          <p:cNvPr id="2" name="Заголовок 1"/>
          <p:cNvSpPr>
            <a:spLocks noGrp="1"/>
          </p:cNvSpPr>
          <p:nvPr>
            <p:ph type="title"/>
          </p:nvPr>
        </p:nvSpPr>
        <p:spPr>
          <a:xfrm>
            <a:off x="457200" y="205978"/>
            <a:ext cx="7467600" cy="421556"/>
          </a:xfrm>
        </p:spPr>
        <p:txBody>
          <a:bodyPr>
            <a:normAutofit fontScale="90000"/>
          </a:bodyPr>
          <a:lstStyle/>
          <a:p>
            <a:r>
              <a:rPr lang="ru-RU" dirty="0" smtClean="0"/>
              <a:t>Соотношение размеров</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53</a:t>
            </a:fld>
            <a:endParaRPr lang="ru-RU"/>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37877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Grp="1" noChangeAspect="1" noChangeArrowheads="1"/>
          </p:cNvPicPr>
          <p:nvPr>
            <p:ph sz="quarter" idx="1"/>
          </p:nvPr>
        </p:nvPicPr>
        <p:blipFill>
          <a:blip r:embed="rId2" cstate="print"/>
          <a:srcRect/>
          <a:stretch>
            <a:fillRect/>
          </a:stretch>
        </p:blipFill>
        <p:spPr bwMode="auto">
          <a:xfrm>
            <a:off x="91962" y="1109227"/>
            <a:ext cx="9022365" cy="3842151"/>
          </a:xfrm>
          <a:prstGeom prst="rect">
            <a:avLst/>
          </a:prstGeom>
          <a:noFill/>
          <a:ln w="9525">
            <a:noFill/>
            <a:miter lim="800000"/>
            <a:headEnd/>
            <a:tailEnd/>
          </a:ln>
        </p:spPr>
      </p:pic>
      <p:sp>
        <p:nvSpPr>
          <p:cNvPr id="2" name="Заголовок 1"/>
          <p:cNvSpPr>
            <a:spLocks noGrp="1"/>
          </p:cNvSpPr>
          <p:nvPr>
            <p:ph type="title"/>
          </p:nvPr>
        </p:nvSpPr>
        <p:spPr>
          <a:xfrm>
            <a:off x="206444" y="107005"/>
            <a:ext cx="7653505" cy="990600"/>
          </a:xfrm>
        </p:spPr>
        <p:txBody>
          <a:bodyPr>
            <a:normAutofit/>
          </a:bodyPr>
          <a:lstStyle/>
          <a:p>
            <a:r>
              <a:rPr lang="ru-RU" dirty="0" smtClean="0"/>
              <a:t>Методы исследования размеров дисперсной фазы НДС в зависимости от её размеров</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54</a:t>
            </a:fld>
            <a:endParaRPr lang="ru-RU"/>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05646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818" y="165370"/>
            <a:ext cx="6447501" cy="990600"/>
          </a:xfrm>
        </p:spPr>
        <p:txBody>
          <a:bodyPr/>
          <a:lstStyle/>
          <a:p>
            <a:r>
              <a:rPr lang="ru-RU" dirty="0" smtClean="0"/>
              <a:t>Методы определения размеров частиц дисперсной фазы НДС</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55</a:t>
            </a:fld>
            <a:endParaRPr lang="ru-RU"/>
          </a:p>
        </p:txBody>
      </p:sp>
      <p:sp>
        <p:nvSpPr>
          <p:cNvPr id="3" name="Объект 2"/>
          <p:cNvSpPr>
            <a:spLocks noGrp="1"/>
          </p:cNvSpPr>
          <p:nvPr>
            <p:ph sz="quarter" idx="1"/>
          </p:nvPr>
        </p:nvSpPr>
        <p:spPr>
          <a:xfrm>
            <a:off x="116732" y="1005576"/>
            <a:ext cx="8813259" cy="3477834"/>
          </a:xfrm>
        </p:spPr>
        <p:txBody>
          <a:bodyPr>
            <a:noAutofit/>
          </a:bodyPr>
          <a:lstStyle/>
          <a:p>
            <a:pPr>
              <a:spcBef>
                <a:spcPts val="0"/>
              </a:spcBef>
            </a:pPr>
            <a:r>
              <a:rPr lang="ru-RU" sz="1800" dirty="0" smtClean="0"/>
              <a:t>Методы определения дисперсности НДС условно делят на </a:t>
            </a:r>
            <a:r>
              <a:rPr lang="ru-RU" sz="1800" b="1" dirty="0" smtClean="0"/>
              <a:t>прямые и косвенные</a:t>
            </a:r>
            <a:r>
              <a:rPr lang="ru-RU" sz="1800" dirty="0" smtClean="0"/>
              <a:t>.</a:t>
            </a:r>
          </a:p>
          <a:p>
            <a:pPr>
              <a:spcBef>
                <a:spcPts val="0"/>
              </a:spcBef>
            </a:pPr>
            <a:r>
              <a:rPr lang="ru-RU" sz="1800" b="1" dirty="0" smtClean="0"/>
              <a:t>Прямые методы </a:t>
            </a:r>
            <a:r>
              <a:rPr lang="ru-RU" sz="1800" dirty="0" smtClean="0"/>
              <a:t>– это дифракционные и оптические, поскольку основаны на анализе характеристик излучений, взаимодействующих с объектом. </a:t>
            </a:r>
          </a:p>
          <a:p>
            <a:pPr>
              <a:spcBef>
                <a:spcPts val="0"/>
              </a:spcBef>
            </a:pPr>
            <a:r>
              <a:rPr lang="ru-RU" sz="1800" dirty="0" smtClean="0"/>
              <a:t>Дисперсная фаза и дисперсионная среда НДС, разделённые поверхностью раздела, характеризуются различными физическими свойствами: показателем преломления, оптической плотностью, диэлектрической проницаемостью и др. </a:t>
            </a:r>
          </a:p>
          <a:p>
            <a:pPr>
              <a:spcBef>
                <a:spcPts val="0"/>
              </a:spcBef>
            </a:pPr>
            <a:r>
              <a:rPr lang="ru-RU" sz="1800" dirty="0" smtClean="0"/>
              <a:t>Прохождение излучения любой природы через НДС будет сопровождаться поглощением и отражением (рассеянием). Излучения, используемые в анализе могут быть разнообразной природы: электромагнитные волны от рентгеновского </a:t>
            </a:r>
            <a:r>
              <a:rPr lang="ru-RU" sz="1800" dirty="0"/>
              <a:t>диапазона </a:t>
            </a:r>
            <a:r>
              <a:rPr lang="ru-RU" sz="1800" dirty="0" smtClean="0"/>
              <a:t>(</a:t>
            </a:r>
            <a:r>
              <a:rPr lang="el-GR" sz="1800" dirty="0">
                <a:latin typeface="Times New Roman"/>
                <a:cs typeface="Times New Roman"/>
              </a:rPr>
              <a:t>λ</a:t>
            </a:r>
            <a:r>
              <a:rPr lang="ru-RU" sz="1800" dirty="0">
                <a:latin typeface="Times New Roman"/>
                <a:cs typeface="Times New Roman"/>
              </a:rPr>
              <a:t>= </a:t>
            </a:r>
            <a:r>
              <a:rPr lang="ru-RU" sz="1800" dirty="0" smtClean="0">
                <a:latin typeface="Times New Roman"/>
                <a:cs typeface="Times New Roman"/>
              </a:rPr>
              <a:t>0,01-10 </a:t>
            </a:r>
            <a:r>
              <a:rPr lang="en-US" sz="1800" dirty="0" smtClean="0">
                <a:latin typeface="Times New Roman"/>
                <a:cs typeface="Times New Roman"/>
              </a:rPr>
              <a:t>Å</a:t>
            </a:r>
            <a:r>
              <a:rPr lang="ru-RU" sz="1800" dirty="0" smtClean="0">
                <a:latin typeface="Times New Roman"/>
                <a:cs typeface="Times New Roman"/>
              </a:rPr>
              <a:t>)</a:t>
            </a:r>
            <a:r>
              <a:rPr lang="ru-RU" sz="1800" dirty="0"/>
              <a:t> до видимого</a:t>
            </a:r>
            <a:r>
              <a:rPr lang="ru-RU" sz="1800" dirty="0" smtClean="0"/>
              <a:t> (</a:t>
            </a:r>
            <a:r>
              <a:rPr lang="el-GR" sz="1800" dirty="0" smtClean="0">
                <a:latin typeface="Times New Roman"/>
                <a:cs typeface="Times New Roman"/>
              </a:rPr>
              <a:t>λ</a:t>
            </a:r>
            <a:r>
              <a:rPr lang="ru-RU" sz="1800" dirty="0" smtClean="0">
                <a:latin typeface="Times New Roman"/>
                <a:cs typeface="Times New Roman"/>
              </a:rPr>
              <a:t>= 0,4-0,7 </a:t>
            </a:r>
            <a:r>
              <a:rPr lang="ru-RU" sz="1800" dirty="0"/>
              <a:t>мкм) и </a:t>
            </a:r>
            <a:r>
              <a:rPr lang="ru-RU" sz="1800" dirty="0" smtClean="0"/>
              <a:t>инфракрасного </a:t>
            </a:r>
            <a:r>
              <a:rPr lang="ru-RU" sz="1800" dirty="0"/>
              <a:t>(</a:t>
            </a:r>
            <a:r>
              <a:rPr lang="el-GR" sz="1800" dirty="0">
                <a:latin typeface="Times New Roman"/>
                <a:cs typeface="Times New Roman"/>
              </a:rPr>
              <a:t>λ</a:t>
            </a:r>
            <a:r>
              <a:rPr lang="ru-RU" sz="1800" dirty="0">
                <a:latin typeface="Times New Roman"/>
                <a:cs typeface="Times New Roman"/>
              </a:rPr>
              <a:t>= </a:t>
            </a:r>
            <a:r>
              <a:rPr lang="ru-RU" sz="1800" dirty="0" smtClean="0">
                <a:latin typeface="Times New Roman"/>
                <a:cs typeface="Times New Roman"/>
              </a:rPr>
              <a:t>0,8-0,300 </a:t>
            </a:r>
            <a:r>
              <a:rPr lang="ru-RU" sz="1800" dirty="0"/>
              <a:t>мкм</a:t>
            </a:r>
            <a:r>
              <a:rPr lang="ru-RU" sz="1800" dirty="0" smtClean="0"/>
              <a:t>); пучки заряженных электронов (дифракционные методы) </a:t>
            </a:r>
            <a:endParaRPr lang="ru-RU" sz="18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76407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4529"/>
            <a:ext cx="8501974" cy="857250"/>
          </a:xfrm>
        </p:spPr>
        <p:txBody>
          <a:bodyPr>
            <a:normAutofit fontScale="90000"/>
          </a:bodyPr>
          <a:lstStyle/>
          <a:p>
            <a:r>
              <a:rPr lang="ru-RU" dirty="0" smtClean="0"/>
              <a:t>Методы определения размеров дисперсных частиц НДС</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56</a:t>
            </a:fld>
            <a:endParaRPr lang="ru-RU"/>
          </a:p>
        </p:txBody>
      </p:sp>
      <p:sp>
        <p:nvSpPr>
          <p:cNvPr id="3" name="Объект 2"/>
          <p:cNvSpPr>
            <a:spLocks noGrp="1"/>
          </p:cNvSpPr>
          <p:nvPr>
            <p:ph sz="quarter" idx="1"/>
          </p:nvPr>
        </p:nvSpPr>
        <p:spPr>
          <a:xfrm>
            <a:off x="0" y="794920"/>
            <a:ext cx="9036996" cy="4212468"/>
          </a:xfrm>
        </p:spPr>
        <p:txBody>
          <a:bodyPr>
            <a:noAutofit/>
          </a:bodyPr>
          <a:lstStyle/>
          <a:p>
            <a:pPr>
              <a:lnSpc>
                <a:spcPct val="120000"/>
              </a:lnSpc>
              <a:spcBef>
                <a:spcPts val="0"/>
              </a:spcBef>
            </a:pPr>
            <a:r>
              <a:rPr lang="ru-RU" sz="1800" b="1" dirty="0" smtClean="0"/>
              <a:t>Косвенные методы </a:t>
            </a:r>
            <a:r>
              <a:rPr lang="ru-RU" sz="1800" dirty="0" smtClean="0"/>
              <a:t>анализа позволяют регистрировать дисперсное состояние НДС по изменению её макроскопических параметров: вязкости, поверхностного натяжения, по давлению насыщенных паров растворителя, и т.д. </a:t>
            </a:r>
          </a:p>
          <a:p>
            <a:pPr>
              <a:lnSpc>
                <a:spcPct val="120000"/>
              </a:lnSpc>
              <a:spcBef>
                <a:spcPts val="0"/>
              </a:spcBef>
            </a:pPr>
            <a:r>
              <a:rPr lang="ru-RU" sz="1800" dirty="0" smtClean="0"/>
              <a:t>В зависимости от диапазона размеров измеряемых частиц применяется тот или иной метод. Выбор конкретной методики определяется типом анализируемой НДС и предполагаемым уровнем её дисперсности.</a:t>
            </a:r>
          </a:p>
          <a:p>
            <a:pPr>
              <a:lnSpc>
                <a:spcPct val="120000"/>
              </a:lnSpc>
              <a:spcBef>
                <a:spcPts val="0"/>
              </a:spcBef>
            </a:pPr>
            <a:r>
              <a:rPr lang="ru-RU" sz="1800" dirty="0" smtClean="0"/>
              <a:t>В случае полидисперсных частиц наиболее полную информацию об ансамбле частиц дают дифференциальные характеристики. </a:t>
            </a:r>
          </a:p>
          <a:p>
            <a:pPr>
              <a:lnSpc>
                <a:spcPct val="120000"/>
              </a:lnSpc>
              <a:spcBef>
                <a:spcPts val="0"/>
              </a:spcBef>
            </a:pPr>
            <a:r>
              <a:rPr lang="ru-RU" sz="1800" dirty="0" smtClean="0"/>
              <a:t>Специфика НДС в том, что это дисперсная система с неполярной дисперсионной средой, а степень дисперсности НДС сильно зависит от растворяющей способности дисперсионной среды.</a:t>
            </a:r>
          </a:p>
          <a:p>
            <a:pPr>
              <a:lnSpc>
                <a:spcPct val="120000"/>
              </a:lnSpc>
              <a:spcBef>
                <a:spcPts val="0"/>
              </a:spcBef>
            </a:pPr>
            <a:r>
              <a:rPr lang="ru-RU" sz="1800" dirty="0" smtClean="0"/>
              <a:t>При исследовании тяжёлых остаточных нефтепродуктов результаты анализа часто искажаются вследствие необходимости введения растворителей.</a:t>
            </a:r>
            <a:endParaRPr lang="ru-RU" sz="18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93315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2114"/>
            <a:ext cx="7795021" cy="367550"/>
          </a:xfrm>
        </p:spPr>
        <p:txBody>
          <a:bodyPr>
            <a:normAutofit fontScale="90000"/>
          </a:bodyPr>
          <a:lstStyle/>
          <a:p>
            <a:r>
              <a:rPr lang="ru-RU" dirty="0" smtClean="0"/>
              <a:t>Дифракционные методы. Электронная </a:t>
            </a:r>
            <a:r>
              <a:rPr lang="ru-RU" dirty="0"/>
              <a:t>микроскопия </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57</a:t>
            </a:fld>
            <a:endParaRPr lang="ru-RU"/>
          </a:p>
        </p:txBody>
      </p:sp>
      <p:sp>
        <p:nvSpPr>
          <p:cNvPr id="6" name="Объект 5"/>
          <p:cNvSpPr>
            <a:spLocks noGrp="1"/>
          </p:cNvSpPr>
          <p:nvPr>
            <p:ph sz="quarter" idx="1"/>
          </p:nvPr>
        </p:nvSpPr>
        <p:spPr>
          <a:xfrm>
            <a:off x="0" y="823020"/>
            <a:ext cx="8784976" cy="3875440"/>
          </a:xfrm>
        </p:spPr>
        <p:txBody>
          <a:bodyPr>
            <a:normAutofit fontScale="62500" lnSpcReduction="20000"/>
          </a:bodyPr>
          <a:lstStyle/>
          <a:p>
            <a:pPr>
              <a:lnSpc>
                <a:spcPct val="120000"/>
              </a:lnSpc>
            </a:pPr>
            <a:r>
              <a:rPr lang="ru-RU" sz="2900" dirty="0"/>
              <a:t>Наиболее распространенными дифракционными методами исследования дисперсности </a:t>
            </a:r>
            <a:r>
              <a:rPr lang="ru-RU" sz="2900" dirty="0" smtClean="0"/>
              <a:t>НДС, содержащих твёрдую фазу, </a:t>
            </a:r>
            <a:r>
              <a:rPr lang="ru-RU" sz="2900" dirty="0"/>
              <a:t>являются электронная микроскопия и рентгеновское рассеивание</a:t>
            </a:r>
            <a:r>
              <a:rPr lang="ru-RU" sz="2900" dirty="0" smtClean="0"/>
              <a:t>.</a:t>
            </a:r>
          </a:p>
          <a:p>
            <a:pPr>
              <a:lnSpc>
                <a:spcPct val="120000"/>
              </a:lnSpc>
            </a:pPr>
            <a:r>
              <a:rPr lang="ru-RU" sz="2900" dirty="0" smtClean="0"/>
              <a:t>Электронная микроскопия - один </a:t>
            </a:r>
            <a:r>
              <a:rPr lang="ru-RU" sz="2900" dirty="0"/>
              <a:t>из методов исследования микроструктуры твердых тел, их электрических и магнитных полей, локального состава с применением совокупности электронно-зондовых методов.</a:t>
            </a:r>
          </a:p>
          <a:p>
            <a:pPr>
              <a:lnSpc>
                <a:spcPct val="120000"/>
              </a:lnSpc>
            </a:pPr>
            <a:r>
              <a:rPr lang="ru-RU" sz="2900" dirty="0"/>
              <a:t>При рассеянии пучков ускоренных электронов частицами дисперсной фазы получаются дифракционные </a:t>
            </a:r>
            <a:r>
              <a:rPr lang="ru-RU" sz="2900" dirty="0" smtClean="0"/>
              <a:t>картины. Различные </a:t>
            </a:r>
            <a:r>
              <a:rPr lang="ru-RU" sz="2900" dirty="0"/>
              <a:t>модификации электронных микроскопов позволяют наблюдать детали объектов до 0,1 </a:t>
            </a:r>
            <a:r>
              <a:rPr lang="ru-RU" sz="2900" dirty="0" err="1"/>
              <a:t>нм</a:t>
            </a:r>
            <a:r>
              <a:rPr lang="ru-RU" sz="2900" dirty="0"/>
              <a:t>. При исследовании малых частиц получают информацию об их внешней форме и структуре. Метод хорош для изучения мелкокристаллических образцов, но использование </a:t>
            </a:r>
            <a:r>
              <a:rPr lang="ru-RU" sz="2900" dirty="0" err="1"/>
              <a:t>криотехники</a:t>
            </a:r>
            <a:r>
              <a:rPr lang="ru-RU" sz="2900" dirty="0"/>
              <a:t> делает </a:t>
            </a:r>
            <a:r>
              <a:rPr lang="ru-RU" sz="2900" dirty="0" smtClean="0"/>
              <a:t>невозможным </a:t>
            </a:r>
            <a:r>
              <a:rPr lang="ru-RU" sz="2900" dirty="0"/>
              <a:t>анализ дисперсного состояния жидких НДС</a:t>
            </a:r>
            <a:r>
              <a:rPr lang="ru-RU" sz="2900" dirty="0" smtClean="0"/>
              <a:t>.</a:t>
            </a:r>
          </a:p>
          <a:p>
            <a:pPr>
              <a:lnSpc>
                <a:spcPct val="110000"/>
              </a:lnSpc>
            </a:pPr>
            <a:endParaRPr lang="ru-RU" sz="19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327375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Дифракционные методы. Электронная </a:t>
            </a:r>
            <a:r>
              <a:rPr lang="ru-RU" dirty="0"/>
              <a:t>микроскопия </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58</a:t>
            </a:fld>
            <a:endParaRPr lang="ru-RU"/>
          </a:p>
        </p:txBody>
      </p:sp>
      <p:sp>
        <p:nvSpPr>
          <p:cNvPr id="6" name="Объект 5"/>
          <p:cNvSpPr>
            <a:spLocks noGrp="1"/>
          </p:cNvSpPr>
          <p:nvPr>
            <p:ph sz="quarter" idx="1"/>
          </p:nvPr>
        </p:nvSpPr>
        <p:spPr>
          <a:xfrm>
            <a:off x="311285" y="1085667"/>
            <a:ext cx="8161507" cy="3904622"/>
          </a:xfrm>
        </p:spPr>
        <p:txBody>
          <a:bodyPr>
            <a:normAutofit/>
          </a:bodyPr>
          <a:lstStyle/>
          <a:p>
            <a:pPr>
              <a:lnSpc>
                <a:spcPct val="120000"/>
              </a:lnSpc>
            </a:pPr>
            <a:r>
              <a:rPr lang="ru-RU" sz="1800" dirty="0" smtClean="0"/>
              <a:t>Для проведения анализа нужно соблюдать ряд </a:t>
            </a:r>
            <a:r>
              <a:rPr lang="ru-RU" sz="1800" dirty="0"/>
              <a:t>требований</a:t>
            </a:r>
            <a:r>
              <a:rPr lang="ru-RU" sz="1800" dirty="0" smtClean="0"/>
              <a:t>: </a:t>
            </a:r>
            <a:endParaRPr lang="ru-RU" sz="1800" dirty="0"/>
          </a:p>
          <a:p>
            <a:pPr>
              <a:lnSpc>
                <a:spcPct val="120000"/>
              </a:lnSpc>
            </a:pPr>
            <a:r>
              <a:rPr lang="ru-RU" sz="1800" dirty="0"/>
              <a:t>Необходима предварительная фиксация и обработка. Объекты в процессе работы будут находиться в глубоком вакууме.</a:t>
            </a:r>
          </a:p>
          <a:p>
            <a:pPr>
              <a:lnSpc>
                <a:spcPct val="120000"/>
              </a:lnSpc>
            </a:pPr>
            <a:r>
              <a:rPr lang="ru-RU" sz="1800" dirty="0"/>
              <a:t>Маленькая толщина. Поток электронов будет сильно поглощаться объектом. И большую толщину он не «пробьет». В качестве объектов используются срезы, толщиной от 20 до 50 </a:t>
            </a:r>
            <a:r>
              <a:rPr lang="ru-RU" sz="1800" dirty="0" err="1"/>
              <a:t>нм</a:t>
            </a:r>
            <a:r>
              <a:rPr lang="ru-RU" sz="1800" dirty="0"/>
              <a:t>. Для удобства работы их размещают на тонкие прозрачные пленки.</a:t>
            </a:r>
          </a:p>
          <a:p>
            <a:pPr>
              <a:lnSpc>
                <a:spcPct val="120000"/>
              </a:lnSpc>
            </a:pPr>
            <a:r>
              <a:rPr lang="ru-RU" sz="1800" dirty="0"/>
              <a:t>Равномерность слоя. Перед началом исследования проводится механическая обработка. Она способна обеспечить постоянную толщину образца.</a:t>
            </a:r>
          </a:p>
          <a:p>
            <a:pPr>
              <a:lnSpc>
                <a:spcPct val="110000"/>
              </a:lnSpc>
            </a:pPr>
            <a:endParaRPr lang="ru-RU" sz="19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06902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83574"/>
          </a:xfrm>
        </p:spPr>
        <p:txBody>
          <a:bodyPr>
            <a:normAutofit fontScale="90000"/>
          </a:bodyPr>
          <a:lstStyle/>
          <a:p>
            <a:r>
              <a:rPr lang="ru-RU" dirty="0" smtClean="0"/>
              <a:t>Дифракционные методы. </a:t>
            </a:r>
            <a:r>
              <a:rPr lang="ru-RU" sz="2800" dirty="0" smtClean="0"/>
              <a:t>Рентгеновское </a:t>
            </a:r>
            <a:r>
              <a:rPr lang="ru-RU" sz="2800" dirty="0"/>
              <a:t>рассеивание</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59</a:t>
            </a:fld>
            <a:endParaRPr lang="ru-RU"/>
          </a:p>
        </p:txBody>
      </p:sp>
      <p:sp>
        <p:nvSpPr>
          <p:cNvPr id="6" name="Объект 5"/>
          <p:cNvSpPr>
            <a:spLocks noGrp="1"/>
          </p:cNvSpPr>
          <p:nvPr>
            <p:ph sz="quarter" idx="1"/>
          </p:nvPr>
        </p:nvSpPr>
        <p:spPr>
          <a:xfrm>
            <a:off x="201166" y="1252119"/>
            <a:ext cx="8496944" cy="3446341"/>
          </a:xfrm>
        </p:spPr>
        <p:txBody>
          <a:bodyPr>
            <a:noAutofit/>
          </a:bodyPr>
          <a:lstStyle/>
          <a:p>
            <a:pPr>
              <a:lnSpc>
                <a:spcPct val="120000"/>
              </a:lnSpc>
              <a:spcBef>
                <a:spcPts val="0"/>
              </a:spcBef>
              <a:spcAft>
                <a:spcPts val="600"/>
              </a:spcAft>
            </a:pPr>
            <a:r>
              <a:rPr lang="ru-RU" sz="1800" dirty="0" smtClean="0"/>
              <a:t>Длины </a:t>
            </a:r>
            <a:r>
              <a:rPr lang="ru-RU" sz="1800" dirty="0"/>
              <a:t>волн рентгеновских лучей </a:t>
            </a:r>
            <a:r>
              <a:rPr lang="ru-RU" sz="1800" dirty="0" smtClean="0"/>
              <a:t>- от </a:t>
            </a:r>
            <a:r>
              <a:rPr lang="ru-RU" sz="1800" dirty="0"/>
              <a:t>0,05 до 0,20 нм. Рентгеновское излучение рассеивается электронами атомов и молекул исследуемого образца. </a:t>
            </a:r>
            <a:endParaRPr lang="ru-RU" sz="1800" dirty="0" smtClean="0"/>
          </a:p>
          <a:p>
            <a:pPr>
              <a:lnSpc>
                <a:spcPct val="120000"/>
              </a:lnSpc>
              <a:spcBef>
                <a:spcPts val="0"/>
              </a:spcBef>
              <a:spcAft>
                <a:spcPts val="600"/>
              </a:spcAft>
            </a:pPr>
            <a:r>
              <a:rPr lang="ru-RU" sz="1800" dirty="0" smtClean="0"/>
              <a:t>Интенсивность </a:t>
            </a:r>
            <a:r>
              <a:rPr lang="ru-RU" sz="1800" dirty="0"/>
              <a:t>рассеянного света фиксируется и характеризует электронную плотность. Рентгенограммы (</a:t>
            </a:r>
            <a:r>
              <a:rPr lang="ru-RU" sz="1800" dirty="0" err="1"/>
              <a:t>лауграммы</a:t>
            </a:r>
            <a:r>
              <a:rPr lang="ru-RU" sz="1800" dirty="0" smtClean="0"/>
              <a:t>) </a:t>
            </a:r>
            <a:r>
              <a:rPr lang="ru-RU" sz="1800" dirty="0"/>
              <a:t>таких тел содержат несколько размытых дифракционных колец, интенсивность которых быстро падает с увеличением  q. По  ширине, форме и интенсивности этих колец можно делать заключения об особенностях  ближнего порядка в той или иной конкретной жидкой или аморфной структуре</a:t>
            </a:r>
            <a:r>
              <a:rPr lang="ru-RU" sz="1800" dirty="0" smtClean="0"/>
              <a:t>. </a:t>
            </a:r>
            <a:endParaRPr lang="ru-RU" sz="1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35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Хроматограмма нефти</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a:t>
            </a:fld>
            <a:endParaRPr lang="ru-RU"/>
          </a:p>
        </p:txBody>
      </p:sp>
      <p:pic>
        <p:nvPicPr>
          <p:cNvPr id="26112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51521" y="1157591"/>
            <a:ext cx="8496139" cy="3550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9115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83574"/>
          </a:xfrm>
        </p:spPr>
        <p:txBody>
          <a:bodyPr>
            <a:normAutofit fontScale="90000"/>
          </a:bodyPr>
          <a:lstStyle/>
          <a:p>
            <a:r>
              <a:rPr lang="ru-RU" dirty="0" smtClean="0"/>
              <a:t>Дифракционные методы. </a:t>
            </a:r>
            <a:r>
              <a:rPr lang="ru-RU" sz="2800" dirty="0" smtClean="0"/>
              <a:t>Рентгеновское </a:t>
            </a:r>
            <a:r>
              <a:rPr lang="ru-RU" sz="2800" dirty="0"/>
              <a:t>рассеивание</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60</a:t>
            </a:fld>
            <a:endParaRPr lang="ru-RU"/>
          </a:p>
        </p:txBody>
      </p:sp>
      <p:sp>
        <p:nvSpPr>
          <p:cNvPr id="6" name="Объект 5"/>
          <p:cNvSpPr>
            <a:spLocks noGrp="1"/>
          </p:cNvSpPr>
          <p:nvPr>
            <p:ph sz="quarter" idx="1"/>
          </p:nvPr>
        </p:nvSpPr>
        <p:spPr>
          <a:xfrm>
            <a:off x="201166" y="1106205"/>
            <a:ext cx="8496944" cy="4212468"/>
          </a:xfrm>
        </p:spPr>
        <p:txBody>
          <a:bodyPr>
            <a:noAutofit/>
          </a:bodyPr>
          <a:lstStyle/>
          <a:p>
            <a:pPr>
              <a:lnSpc>
                <a:spcPct val="120000"/>
              </a:lnSpc>
              <a:spcBef>
                <a:spcPts val="0"/>
              </a:spcBef>
              <a:spcAft>
                <a:spcPts val="600"/>
              </a:spcAft>
            </a:pPr>
            <a:r>
              <a:rPr lang="ru-RU" sz="1800" dirty="0" smtClean="0"/>
              <a:t>Рентгеноструктурный </a:t>
            </a:r>
            <a:r>
              <a:rPr lang="ru-RU" sz="1800" dirty="0"/>
              <a:t>метод нашел широкое применение для анализа структуры различных </a:t>
            </a:r>
            <a:r>
              <a:rPr lang="ru-RU" sz="1800" dirty="0" smtClean="0"/>
              <a:t>НДС: </a:t>
            </a:r>
            <a:r>
              <a:rPr lang="ru-RU" sz="1800" dirty="0" err="1"/>
              <a:t>парафино</a:t>
            </a:r>
            <a:r>
              <a:rPr lang="ru-RU" sz="1800" dirty="0"/>
              <a:t>- и </a:t>
            </a:r>
            <a:r>
              <a:rPr lang="ru-RU" sz="1800" dirty="0" err="1"/>
              <a:t>асфальтеносодержащих</a:t>
            </a:r>
            <a:r>
              <a:rPr lang="ru-RU" sz="1800" dirty="0"/>
              <a:t> дисперсий, масел, битумов и углеродных материалов</a:t>
            </a:r>
            <a:r>
              <a:rPr lang="ru-RU" sz="1800" dirty="0" smtClean="0"/>
              <a:t>.</a:t>
            </a:r>
          </a:p>
          <a:p>
            <a:pPr>
              <a:lnSpc>
                <a:spcPct val="120000"/>
              </a:lnSpc>
              <a:spcBef>
                <a:spcPts val="0"/>
              </a:spcBef>
              <a:spcAft>
                <a:spcPts val="600"/>
              </a:spcAft>
            </a:pPr>
            <a:r>
              <a:rPr lang="ru-RU" sz="1800" dirty="0"/>
              <a:t>Метод рентгеноструктурного анализа свойственны и серьёзные ограничения. Для проведения полного рентгеноструктурного анализа необходимо, чтобы вещество хорошо кристаллизовалось и давало достаточно устойчивые кристаллы. Иногда необходимо проводить исследование при высоких или низких температурах.</a:t>
            </a:r>
          </a:p>
          <a:p>
            <a:pPr>
              <a:lnSpc>
                <a:spcPct val="110000"/>
              </a:lnSpc>
              <a:spcBef>
                <a:spcPts val="0"/>
              </a:spcBef>
              <a:spcAft>
                <a:spcPts val="600"/>
              </a:spcAft>
            </a:pPr>
            <a:endParaRPr lang="ru-RU" sz="1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19671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13544"/>
          </a:xfrm>
        </p:spPr>
        <p:txBody>
          <a:bodyPr>
            <a:normAutofit fontScale="90000"/>
          </a:bodyPr>
          <a:lstStyle/>
          <a:p>
            <a:r>
              <a:rPr lang="ru-RU" dirty="0" err="1" smtClean="0"/>
              <a:t>Седиментационные</a:t>
            </a:r>
            <a:r>
              <a:rPr lang="ru-RU" dirty="0" smtClean="0"/>
              <a:t> методы</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61</a:t>
            </a:fld>
            <a:endParaRPr lang="ru-RU"/>
          </a:p>
        </p:txBody>
      </p:sp>
      <p:sp>
        <p:nvSpPr>
          <p:cNvPr id="6" name="Объект 5"/>
          <p:cNvSpPr>
            <a:spLocks noGrp="1"/>
          </p:cNvSpPr>
          <p:nvPr>
            <p:ph sz="quarter" idx="1"/>
          </p:nvPr>
        </p:nvSpPr>
        <p:spPr>
          <a:xfrm>
            <a:off x="188602" y="774458"/>
            <a:ext cx="8509508" cy="2754306"/>
          </a:xfrm>
        </p:spPr>
        <p:txBody>
          <a:bodyPr>
            <a:noAutofit/>
          </a:bodyPr>
          <a:lstStyle/>
          <a:p>
            <a:r>
              <a:rPr lang="ru-RU" sz="1800" dirty="0" err="1"/>
              <a:t>Седиментационный</a:t>
            </a:r>
            <a:r>
              <a:rPr lang="ru-RU" sz="1800" dirty="0"/>
              <a:t> метод — это способ определения среднего размера частиц в нефтяных дисперсных системах (НДС) или суспензиях, основанный на измерении скорости оседания (или всплывания) частиц под действием гравитации. Метод применяется для средне- и грубодисперсных систем с размером частиц от 2 до 15 мкм и более, основан на связи между радиусом частицы и скоростью её седиментации, описываемой законом Стокса. </a:t>
            </a:r>
            <a:endParaRPr lang="ru-RU" sz="1800" dirty="0" smtClean="0"/>
          </a:p>
          <a:p>
            <a:r>
              <a:rPr lang="ru-RU" sz="1800" dirty="0"/>
              <a:t>Используются </a:t>
            </a:r>
            <a:r>
              <a:rPr lang="ru-RU" sz="1800" dirty="0" err="1"/>
              <a:t>седиментометры</a:t>
            </a:r>
            <a:r>
              <a:rPr lang="ru-RU" sz="1800" dirty="0"/>
              <a:t> (например, весы </a:t>
            </a:r>
            <a:r>
              <a:rPr lang="ru-RU" sz="1800" dirty="0" err="1"/>
              <a:t>Фигуровского</a:t>
            </a:r>
            <a:r>
              <a:rPr lang="ru-RU" sz="1800" dirty="0"/>
              <a:t>)</a:t>
            </a:r>
          </a:p>
          <a:p>
            <a:r>
              <a:rPr lang="ru-RU" sz="1800" dirty="0" smtClean="0"/>
              <a:t>Время </a:t>
            </a:r>
            <a:r>
              <a:rPr lang="ru-RU" sz="1800" dirty="0"/>
              <a:t>измеряют по моменту прекращения изменения массы осадка на чашечке динамометра в сосуде, оно соответствует времени оседания всех частиц. Таким образом, определяют радиус монодисперсных частиц НДС. Метод применим и для </a:t>
            </a:r>
            <a:r>
              <a:rPr lang="ru-RU" sz="1800" dirty="0" smtClean="0"/>
              <a:t>поли-дисперсных </a:t>
            </a:r>
            <a:r>
              <a:rPr lang="ru-RU" sz="1800" dirty="0"/>
              <a:t>НДС, в которой частицы дисперсной фазы </a:t>
            </a:r>
            <a:r>
              <a:rPr lang="ru-RU" sz="1800" dirty="0" smtClean="0"/>
              <a:t>распределены </a:t>
            </a:r>
            <a:r>
              <a:rPr lang="ru-RU" sz="1800" dirty="0"/>
              <a:t>по некоторому закону.</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22050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13544"/>
          </a:xfrm>
        </p:spPr>
        <p:txBody>
          <a:bodyPr>
            <a:normAutofit fontScale="90000"/>
          </a:bodyPr>
          <a:lstStyle/>
          <a:p>
            <a:r>
              <a:rPr lang="ru-RU" dirty="0" err="1" smtClean="0"/>
              <a:t>Седиментационные</a:t>
            </a:r>
            <a:r>
              <a:rPr lang="ru-RU" dirty="0" smtClean="0"/>
              <a:t> методы</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62</a:t>
            </a:fld>
            <a:endParaRPr lang="ru-RU"/>
          </a:p>
        </p:txBody>
      </p:sp>
      <p:sp>
        <p:nvSpPr>
          <p:cNvPr id="6" name="Объект 5"/>
          <p:cNvSpPr>
            <a:spLocks noGrp="1"/>
          </p:cNvSpPr>
          <p:nvPr>
            <p:ph sz="quarter" idx="1"/>
          </p:nvPr>
        </p:nvSpPr>
        <p:spPr>
          <a:xfrm>
            <a:off x="270554" y="891779"/>
            <a:ext cx="8509508" cy="2552403"/>
          </a:xfrm>
        </p:spPr>
        <p:txBody>
          <a:bodyPr>
            <a:noAutofit/>
          </a:bodyPr>
          <a:lstStyle/>
          <a:p>
            <a:r>
              <a:rPr lang="ru-RU" sz="1800" dirty="0"/>
              <a:t>При седиментации оседание частицы происходит под действием силы тяжести (или центробежных сил) и силы вязкого трения, пропорциональной скорости движения. </a:t>
            </a:r>
            <a:endParaRPr lang="ru-RU" sz="1800" dirty="0" smtClean="0"/>
          </a:p>
          <a:p>
            <a:r>
              <a:rPr lang="ru-RU" sz="1800" dirty="0" smtClean="0"/>
              <a:t>Из </a:t>
            </a:r>
            <a:r>
              <a:rPr lang="ru-RU" sz="1800" dirty="0"/>
              <a:t>условия равенства этих сил при установившемся равномерном движении частицы формула для расчета её </a:t>
            </a:r>
            <a:r>
              <a:rPr lang="ru-RU" sz="1800" dirty="0" smtClean="0"/>
              <a:t>радиуса </a:t>
            </a:r>
            <a:r>
              <a:rPr lang="en-US" sz="2000" b="1" i="1" dirty="0" smtClean="0"/>
              <a:t>R</a:t>
            </a:r>
            <a:r>
              <a:rPr lang="ru-RU" sz="1800" dirty="0" smtClean="0"/>
              <a:t>  </a:t>
            </a:r>
            <a:r>
              <a:rPr lang="ru-RU" sz="1800" dirty="0"/>
              <a:t>следующая</a:t>
            </a:r>
            <a:r>
              <a:rPr lang="ru-RU" sz="1800" dirty="0" smtClean="0"/>
              <a:t>: </a:t>
            </a:r>
            <a:endParaRPr lang="ru-RU" sz="1800" dirty="0"/>
          </a:p>
          <a:p>
            <a:endParaRPr lang="ru-RU" sz="1800" dirty="0" smtClean="0"/>
          </a:p>
          <a:p>
            <a:endParaRPr lang="ru-RU" sz="1800" dirty="0" smtClean="0"/>
          </a:p>
          <a:p>
            <a:pPr marL="0" indent="0">
              <a:spcBef>
                <a:spcPts val="0"/>
              </a:spcBef>
              <a:buNone/>
            </a:pPr>
            <a:endParaRPr lang="ru-RU" sz="1800" dirty="0" smtClean="0"/>
          </a:p>
          <a:p>
            <a:pPr marL="0" indent="0">
              <a:spcBef>
                <a:spcPts val="0"/>
              </a:spcBef>
              <a:buNone/>
            </a:pPr>
            <a:r>
              <a:rPr lang="ru-RU" sz="1800" dirty="0"/>
              <a:t>где </a:t>
            </a:r>
            <a:r>
              <a:rPr lang="ru-RU" sz="1800" i="1" dirty="0"/>
              <a:t>η</a:t>
            </a:r>
            <a:r>
              <a:rPr lang="ru-RU" sz="1800" dirty="0"/>
              <a:t> – вязкость дисперсионной среды;</a:t>
            </a:r>
          </a:p>
          <a:p>
            <a:pPr marL="0" indent="0">
              <a:spcBef>
                <a:spcPts val="0"/>
              </a:spcBef>
              <a:buNone/>
            </a:pPr>
            <a:r>
              <a:rPr lang="ru-RU" sz="1800" i="1" dirty="0"/>
              <a:t>(</a:t>
            </a:r>
            <a:r>
              <a:rPr lang="en-US" sz="1800" i="1" dirty="0"/>
              <a:t>d</a:t>
            </a:r>
            <a:r>
              <a:rPr lang="ru-RU" sz="1800" i="1" dirty="0"/>
              <a:t> – </a:t>
            </a:r>
            <a:r>
              <a:rPr lang="en-US" sz="1800" i="1" dirty="0"/>
              <a:t>d</a:t>
            </a:r>
            <a:r>
              <a:rPr lang="ru-RU" sz="1800" i="1" baseline="-25000" dirty="0"/>
              <a:t>0</a:t>
            </a:r>
            <a:r>
              <a:rPr lang="ru-RU" sz="1800" i="1" dirty="0"/>
              <a:t>) </a:t>
            </a:r>
            <a:r>
              <a:rPr lang="ru-RU" sz="1800" dirty="0"/>
              <a:t>– разность плотностей дисперсной фазы и дисперсионной среды;</a:t>
            </a:r>
          </a:p>
          <a:p>
            <a:pPr marL="0" indent="0">
              <a:spcBef>
                <a:spcPts val="0"/>
              </a:spcBef>
              <a:buNone/>
            </a:pPr>
            <a:r>
              <a:rPr lang="ru-RU" sz="1800" i="1" dirty="0"/>
              <a:t>Н</a:t>
            </a:r>
            <a:r>
              <a:rPr lang="ru-RU" sz="1800" dirty="0"/>
              <a:t> – высота сосуда;</a:t>
            </a:r>
          </a:p>
          <a:p>
            <a:pPr marL="0" indent="0">
              <a:spcBef>
                <a:spcPts val="0"/>
              </a:spcBef>
              <a:buNone/>
            </a:pPr>
            <a:r>
              <a:rPr lang="en-US" sz="1800" i="1" dirty="0"/>
              <a:t>g</a:t>
            </a:r>
            <a:r>
              <a:rPr lang="ru-RU" sz="1800" dirty="0"/>
              <a:t> – ускорение свободного падения;</a:t>
            </a:r>
          </a:p>
          <a:p>
            <a:pPr marL="0" indent="0">
              <a:spcBef>
                <a:spcPts val="0"/>
              </a:spcBef>
              <a:buNone/>
            </a:pPr>
            <a:r>
              <a:rPr lang="en-US" sz="1800" i="1" dirty="0" err="1"/>
              <a:t>t</a:t>
            </a:r>
            <a:r>
              <a:rPr lang="en-US" sz="1800" i="1" baseline="-25000" dirty="0" err="1"/>
              <a:t>r</a:t>
            </a:r>
            <a:r>
              <a:rPr lang="ru-RU" sz="1800" dirty="0"/>
              <a:t> – время оседания частиц.</a:t>
            </a:r>
          </a:p>
          <a:p>
            <a:pPr marL="0" indent="0">
              <a:spcBef>
                <a:spcPts val="0"/>
              </a:spcBef>
              <a:buNone/>
            </a:pPr>
            <a:endParaRPr lang="ru-RU" sz="1800" dirty="0" smtClean="0"/>
          </a:p>
        </p:txBody>
      </p:sp>
      <p:pic>
        <p:nvPicPr>
          <p:cNvPr id="192554" name="Picture 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0915" y="2527636"/>
            <a:ext cx="2928787" cy="810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71655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Кондуктометрический метод</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63</a:t>
            </a:fld>
            <a:endParaRPr lang="ru-RU"/>
          </a:p>
        </p:txBody>
      </p:sp>
      <p:sp>
        <p:nvSpPr>
          <p:cNvPr id="6" name="Объект 5"/>
          <p:cNvSpPr>
            <a:spLocks noGrp="1"/>
          </p:cNvSpPr>
          <p:nvPr>
            <p:ph sz="quarter" idx="1"/>
          </p:nvPr>
        </p:nvSpPr>
        <p:spPr>
          <a:xfrm>
            <a:off x="206796" y="620830"/>
            <a:ext cx="8280920" cy="4050450"/>
          </a:xfrm>
        </p:spPr>
        <p:txBody>
          <a:bodyPr>
            <a:noAutofit/>
          </a:bodyPr>
          <a:lstStyle/>
          <a:p>
            <a:pPr>
              <a:spcBef>
                <a:spcPts val="0"/>
              </a:spcBef>
            </a:pPr>
            <a:r>
              <a:rPr lang="ru-RU" sz="1800" dirty="0"/>
              <a:t>Определение дисперсности кондуктометрическим методом основано на измерении электрического сопротивления в момент прохождения частицей калиброванного микроотверстия. Особенностью метода является то, что:</a:t>
            </a:r>
          </a:p>
          <a:p>
            <a:pPr lvl="0">
              <a:spcBef>
                <a:spcPts val="0"/>
              </a:spcBef>
            </a:pPr>
            <a:r>
              <a:rPr lang="ru-RU" sz="1800" dirty="0"/>
              <a:t>достоверные результаты при применении этого метода можно получить только при малой концентрации частиц дисперсной фазы. Увеличение концентрации приводит к возрастанию вероятности попадания в межэлектродную область нескольких частиц одновременно, поэтому применяют растворители: обычно исследуют 20-25 %-</a:t>
            </a:r>
            <a:r>
              <a:rPr lang="ru-RU" sz="1800" dirty="0" err="1"/>
              <a:t>ные</a:t>
            </a:r>
            <a:r>
              <a:rPr lang="ru-RU" sz="1800" dirty="0"/>
              <a:t> растворы нефтепродуктов в бензоле.</a:t>
            </a:r>
          </a:p>
          <a:p>
            <a:pPr lvl="0">
              <a:spcBef>
                <a:spcPts val="0"/>
              </a:spcBef>
            </a:pPr>
            <a:r>
              <a:rPr lang="ru-RU" sz="1800" dirty="0"/>
              <a:t>Кроме того, среда должна быть электропроводной. С этой целью добавляют электролит (раствор </a:t>
            </a:r>
            <a:r>
              <a:rPr lang="en-US" sz="1800" dirty="0" err="1" smtClean="0"/>
              <a:t>LiCl</a:t>
            </a:r>
            <a:r>
              <a:rPr lang="en-US" sz="1800" dirty="0" smtClean="0"/>
              <a:t> </a:t>
            </a:r>
            <a:r>
              <a:rPr lang="ru-RU" sz="1800" dirty="0"/>
              <a:t>в бутаноле).</a:t>
            </a:r>
          </a:p>
          <a:p>
            <a:pPr lvl="0">
              <a:spcBef>
                <a:spcPts val="0"/>
              </a:spcBef>
            </a:pPr>
            <a:r>
              <a:rPr lang="ru-RU" sz="1800" dirty="0"/>
              <a:t>Электролит и растворитель должны быть предварительно тщательно очищены от механических примесей и пыли.</a:t>
            </a:r>
          </a:p>
          <a:p>
            <a:pPr lvl="0">
              <a:spcBef>
                <a:spcPts val="0"/>
              </a:spcBef>
            </a:pPr>
            <a:r>
              <a:rPr lang="ru-RU" sz="1800" dirty="0"/>
              <a:t>Система должна быть </a:t>
            </a:r>
            <a:r>
              <a:rPr lang="ru-RU" sz="1800" dirty="0" err="1"/>
              <a:t>кинематически</a:t>
            </a:r>
            <a:r>
              <a:rPr lang="ru-RU" sz="1800" dirty="0"/>
              <a:t> устойчивой хотя бы на время проведения опыта (10 минут).</a:t>
            </a:r>
          </a:p>
          <a:p>
            <a:pPr lvl="0">
              <a:spcBef>
                <a:spcPts val="0"/>
              </a:spcBef>
            </a:pPr>
            <a:endParaRPr lang="ru-RU" sz="1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592149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13544"/>
          </a:xfrm>
        </p:spPr>
        <p:txBody>
          <a:bodyPr>
            <a:normAutofit fontScale="90000"/>
          </a:bodyPr>
          <a:lstStyle/>
          <a:p>
            <a:r>
              <a:rPr lang="ru-RU" dirty="0" err="1" smtClean="0"/>
              <a:t>Гель-проникающая</a:t>
            </a:r>
            <a:r>
              <a:rPr lang="ru-RU" dirty="0" smtClean="0"/>
              <a:t> хроматография</a:t>
            </a:r>
            <a:endParaRPr lang="ru-RU" dirty="0"/>
          </a:p>
        </p:txBody>
      </p:sp>
      <p:sp>
        <p:nvSpPr>
          <p:cNvPr id="8" name="Объект 7"/>
          <p:cNvSpPr>
            <a:spLocks noGrp="1"/>
          </p:cNvSpPr>
          <p:nvPr>
            <p:ph sz="quarter" idx="1"/>
          </p:nvPr>
        </p:nvSpPr>
        <p:spPr>
          <a:xfrm>
            <a:off x="97277" y="619405"/>
            <a:ext cx="9046723" cy="4361157"/>
          </a:xfrm>
        </p:spPr>
        <p:txBody>
          <a:bodyPr>
            <a:noAutofit/>
          </a:bodyPr>
          <a:lstStyle/>
          <a:p>
            <a:pPr>
              <a:lnSpc>
                <a:spcPct val="120000"/>
              </a:lnSpc>
              <a:spcBef>
                <a:spcPts val="0"/>
              </a:spcBef>
            </a:pPr>
            <a:r>
              <a:rPr lang="ru-RU" sz="1600" dirty="0"/>
              <a:t>Принцип метода ГПХ заключается в том, что при прохождении раствора исследуемого нефтепродукта через колонку, заполненную твердым гелем, происходит разделение компонентов этого раствора за счет различной способности их проникать в поры геля. </a:t>
            </a:r>
            <a:endParaRPr lang="ru-RU" sz="1600" dirty="0" smtClean="0"/>
          </a:p>
          <a:p>
            <a:pPr>
              <a:lnSpc>
                <a:spcPct val="120000"/>
              </a:lnSpc>
              <a:spcBef>
                <a:spcPts val="0"/>
              </a:spcBef>
            </a:pPr>
            <a:r>
              <a:rPr lang="ru-RU" sz="1600" dirty="0" smtClean="0"/>
              <a:t>Поры </a:t>
            </a:r>
            <a:r>
              <a:rPr lang="ru-RU" sz="1600" dirty="0"/>
              <a:t>в частицах геля имеют неодинаковые размеры. Те молекулы образца, которые слишком велики, чтобы войти в самые крупные поры, не задерживаются гелем: двигаясь между частицами геля, они первыми выходят из колонки. Молекулы средних размеров могут входить только в некоторые поры, двигаясь по колонке с промежуточной скоростью. </a:t>
            </a:r>
            <a:endParaRPr lang="ru-RU" sz="1600" dirty="0" smtClean="0"/>
          </a:p>
          <a:p>
            <a:pPr>
              <a:lnSpc>
                <a:spcPct val="120000"/>
              </a:lnSpc>
              <a:spcBef>
                <a:spcPts val="0"/>
              </a:spcBef>
            </a:pPr>
            <a:r>
              <a:rPr lang="ru-RU" sz="1600" dirty="0" smtClean="0"/>
              <a:t>Самые </a:t>
            </a:r>
            <a:r>
              <a:rPr lang="ru-RU" sz="1600" dirty="0"/>
              <a:t>маленькие молекулы входят во все поры геля, поэтому задерживаются в наибольшей степени и появляются на </a:t>
            </a:r>
            <a:r>
              <a:rPr lang="ru-RU" sz="1600" dirty="0" err="1"/>
              <a:t>хроматограмме</a:t>
            </a:r>
            <a:r>
              <a:rPr lang="ru-RU" sz="1600" dirty="0"/>
              <a:t> последними.  Гель выбирают по интервалу его проницаемости. </a:t>
            </a:r>
            <a:endParaRPr lang="ru-RU" sz="1600" dirty="0" smtClean="0"/>
          </a:p>
          <a:p>
            <a:pPr>
              <a:lnSpc>
                <a:spcPct val="120000"/>
              </a:lnSpc>
              <a:spcBef>
                <a:spcPts val="0"/>
              </a:spcBef>
            </a:pPr>
            <a:r>
              <a:rPr lang="ru-RU" sz="1600" dirty="0" smtClean="0"/>
              <a:t>При </a:t>
            </a:r>
            <a:r>
              <a:rPr lang="ru-RU" sz="1600" dirty="0"/>
              <a:t>анализе используют калибровочный график, который отражает размеры молекул стандартных веществ и распределение пор в геле. При исследовании НДС в качестве растворителя обычно применяют бензол. </a:t>
            </a:r>
            <a:r>
              <a:rPr lang="ru-RU" sz="1600" dirty="0" smtClean="0"/>
              <a:t>Результаты </a:t>
            </a:r>
            <a:r>
              <a:rPr lang="ru-RU" sz="1600" dirty="0"/>
              <a:t>представляют в виде кривой с координатами относительный объем удерживания </a:t>
            </a:r>
            <a:r>
              <a:rPr lang="en-US" sz="1600" dirty="0"/>
              <a:t>V</a:t>
            </a:r>
            <a:r>
              <a:rPr lang="ru-RU" sz="1600" baseline="-25000" dirty="0" err="1"/>
              <a:t>отн</a:t>
            </a:r>
            <a:r>
              <a:rPr lang="ru-RU" sz="1600" dirty="0"/>
              <a:t> – диаметр d, </a:t>
            </a:r>
            <a:r>
              <a:rPr lang="ru-RU" sz="1600" dirty="0" err="1"/>
              <a:t>нм</a:t>
            </a:r>
            <a:r>
              <a:rPr lang="ru-RU" sz="1600" dirty="0"/>
              <a:t>. </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64</a:t>
            </a:fld>
            <a:endParaRPr lang="ru-RU"/>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19098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6767" y="301557"/>
            <a:ext cx="6447501" cy="990600"/>
          </a:xfrm>
        </p:spPr>
        <p:txBody>
          <a:bodyPr>
            <a:normAutofit/>
          </a:bodyPr>
          <a:lstStyle/>
          <a:p>
            <a:r>
              <a:rPr lang="ru-RU" sz="2700" dirty="0" smtClean="0"/>
              <a:t>Распределение по размерам частиц компонентов остатков разных нефтей </a:t>
            </a:r>
            <a:endParaRPr lang="ru-RU" sz="20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65</a:t>
            </a:fld>
            <a:endParaRPr lang="ru-RU"/>
          </a:p>
        </p:txBody>
      </p:sp>
      <p:pic>
        <p:nvPicPr>
          <p:cNvPr id="102402" name="Picture 2"/>
          <p:cNvPicPr>
            <a:picLocks noGrp="1" noChangeAspect="1" noChangeArrowheads="1"/>
          </p:cNvPicPr>
          <p:nvPr>
            <p:ph sz="quarter" idx="1"/>
          </p:nvPr>
        </p:nvPicPr>
        <p:blipFill>
          <a:blip r:embed="rId2" cstate="print"/>
          <a:srcRect/>
          <a:stretch>
            <a:fillRect/>
          </a:stretch>
        </p:blipFill>
        <p:spPr bwMode="auto">
          <a:xfrm>
            <a:off x="179512" y="1221600"/>
            <a:ext cx="5513778" cy="3843226"/>
          </a:xfrm>
          <a:prstGeom prst="rect">
            <a:avLst/>
          </a:prstGeom>
          <a:noFill/>
          <a:ln w="9525">
            <a:noFill/>
            <a:miter lim="800000"/>
            <a:headEnd/>
            <a:tailEnd/>
          </a:ln>
        </p:spPr>
      </p:pic>
      <p:sp>
        <p:nvSpPr>
          <p:cNvPr id="6" name="Прямоугольник 5"/>
          <p:cNvSpPr/>
          <p:nvPr/>
        </p:nvSpPr>
        <p:spPr>
          <a:xfrm>
            <a:off x="5004048" y="1674917"/>
            <a:ext cx="3960440" cy="1708160"/>
          </a:xfrm>
          <a:prstGeom prst="rect">
            <a:avLst/>
          </a:prstGeom>
        </p:spPr>
        <p:txBody>
          <a:bodyPr wrap="square">
            <a:spAutoFit/>
          </a:bodyPr>
          <a:lstStyle/>
          <a:p>
            <a:pPr lvl="0">
              <a:spcBef>
                <a:spcPct val="0"/>
              </a:spcBef>
            </a:pPr>
            <a:r>
              <a:rPr lang="ru-RU" sz="1700" dirty="0">
                <a:solidFill>
                  <a:schemeClr val="tx1">
                    <a:lumMod val="75000"/>
                    <a:lumOff val="25000"/>
                  </a:schemeClr>
                </a:solidFill>
              </a:rPr>
              <a:t>1 и 1</a:t>
            </a:r>
            <a:r>
              <a:rPr lang="en-US" sz="1700" dirty="0">
                <a:solidFill>
                  <a:schemeClr val="tx1">
                    <a:lumMod val="75000"/>
                    <a:lumOff val="25000"/>
                  </a:schemeClr>
                </a:solidFill>
              </a:rPr>
              <a:t>’ – </a:t>
            </a:r>
            <a:r>
              <a:rPr lang="ru-RU" sz="1700" dirty="0">
                <a:solidFill>
                  <a:schemeClr val="tx1">
                    <a:lumMod val="75000"/>
                    <a:lumOff val="25000"/>
                  </a:schemeClr>
                </a:solidFill>
              </a:rPr>
              <a:t>остаток и асфальтены нефти Вест-</a:t>
            </a:r>
            <a:r>
              <a:rPr lang="ru-RU" sz="1700" dirty="0" err="1">
                <a:solidFill>
                  <a:schemeClr val="tx1">
                    <a:lumMod val="75000"/>
                    <a:lumOff val="25000"/>
                  </a:schemeClr>
                </a:solidFill>
              </a:rPr>
              <a:t>Кост</a:t>
            </a:r>
            <a:r>
              <a:rPr lang="ru-RU" sz="1700" dirty="0">
                <a:solidFill>
                  <a:schemeClr val="tx1">
                    <a:lumMod val="75000"/>
                    <a:lumOff val="25000"/>
                  </a:schemeClr>
                </a:solidFill>
              </a:rPr>
              <a:t>;</a:t>
            </a:r>
          </a:p>
          <a:p>
            <a:pPr lvl="0">
              <a:spcBef>
                <a:spcPct val="0"/>
              </a:spcBef>
            </a:pPr>
            <a:endParaRPr lang="en-US" sz="1700" dirty="0">
              <a:solidFill>
                <a:schemeClr val="tx1">
                  <a:lumMod val="75000"/>
                  <a:lumOff val="25000"/>
                </a:schemeClr>
              </a:solidFill>
            </a:endParaRPr>
          </a:p>
          <a:p>
            <a:pPr lvl="0">
              <a:spcBef>
                <a:spcPct val="0"/>
              </a:spcBef>
            </a:pPr>
            <a:r>
              <a:rPr lang="ru-RU" sz="1700" dirty="0">
                <a:solidFill>
                  <a:schemeClr val="tx1">
                    <a:lumMod val="75000"/>
                    <a:lumOff val="25000"/>
                  </a:schemeClr>
                </a:solidFill>
              </a:rPr>
              <a:t>2 и 2</a:t>
            </a:r>
            <a:r>
              <a:rPr lang="en-US" sz="1700" dirty="0">
                <a:solidFill>
                  <a:schemeClr val="tx1">
                    <a:lumMod val="75000"/>
                    <a:lumOff val="25000"/>
                  </a:schemeClr>
                </a:solidFill>
              </a:rPr>
              <a:t>’ – </a:t>
            </a:r>
            <a:r>
              <a:rPr lang="ru-RU" sz="1700" dirty="0">
                <a:solidFill>
                  <a:schemeClr val="tx1">
                    <a:lumMod val="75000"/>
                    <a:lumOff val="25000"/>
                  </a:schemeClr>
                </a:solidFill>
              </a:rPr>
              <a:t>остаток и асфальтены кувейтской нефти</a:t>
            </a:r>
          </a:p>
          <a:p>
            <a:pPr lvl="0">
              <a:spcBef>
                <a:spcPct val="0"/>
              </a:spcBef>
            </a:pPr>
            <a:r>
              <a:rPr lang="ru-RU" sz="2000" cap="small" dirty="0">
                <a:solidFill>
                  <a:srgbClr val="575F6D"/>
                </a:solidFill>
                <a:ea typeface="+mj-ea"/>
                <a:cs typeface="+mj-cs"/>
              </a:rPr>
              <a:t> </a:t>
            </a:r>
            <a:r>
              <a:rPr lang="ru-RU" sz="2000" cap="small" dirty="0" smtClean="0">
                <a:solidFill>
                  <a:srgbClr val="575F6D"/>
                </a:solidFill>
                <a:ea typeface="+mj-ea"/>
                <a:cs typeface="+mj-cs"/>
              </a:rPr>
              <a:t>            </a:t>
            </a:r>
            <a:endParaRPr lang="ru-RU" sz="2000" b="1" cap="small" dirty="0">
              <a:solidFill>
                <a:srgbClr val="575F6D"/>
              </a:solidFill>
              <a:ea typeface="+mj-ea"/>
              <a:cs typeface="+mj-cs"/>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995029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731" y="330666"/>
            <a:ext cx="7467600" cy="583574"/>
          </a:xfrm>
        </p:spPr>
        <p:txBody>
          <a:bodyPr>
            <a:normAutofit fontScale="90000"/>
          </a:bodyPr>
          <a:lstStyle/>
          <a:p>
            <a:r>
              <a:rPr lang="ru-RU" sz="2700" dirty="0" err="1" smtClean="0"/>
              <a:t>Турбидиметрия</a:t>
            </a:r>
            <a:r>
              <a:rPr lang="ru-RU" sz="2700" dirty="0" smtClean="0"/>
              <a:t>. Измерение оптической плотности</a:t>
            </a:r>
            <a:endParaRPr lang="ru-RU" sz="2700" dirty="0"/>
          </a:p>
        </p:txBody>
      </p:sp>
      <p:sp>
        <p:nvSpPr>
          <p:cNvPr id="3" name="Содержимое 2"/>
          <p:cNvSpPr>
            <a:spLocks noGrp="1"/>
          </p:cNvSpPr>
          <p:nvPr>
            <p:ph sz="quarter" idx="1"/>
          </p:nvPr>
        </p:nvSpPr>
        <p:spPr>
          <a:xfrm>
            <a:off x="92365" y="1083541"/>
            <a:ext cx="8429065" cy="3527370"/>
          </a:xfrm>
        </p:spPr>
        <p:txBody>
          <a:bodyPr>
            <a:noAutofit/>
          </a:bodyPr>
          <a:lstStyle/>
          <a:p>
            <a:pPr indent="288000" algn="just">
              <a:spcBef>
                <a:spcPts val="0"/>
              </a:spcBef>
              <a:spcAft>
                <a:spcPts val="600"/>
              </a:spcAft>
            </a:pPr>
            <a:r>
              <a:rPr lang="ru-RU" sz="1800" dirty="0" smtClean="0"/>
              <a:t>Метод основан на измерении оптической плотности жидкого образца при определенной длине волны проходящего света. Измерения величин оптической плотности проводятся при заданной длине волны света (λ</a:t>
            </a:r>
            <a:r>
              <a:rPr lang="ru-RU" sz="1800" baseline="-25000" dirty="0" smtClean="0"/>
              <a:t>1</a:t>
            </a:r>
            <a:r>
              <a:rPr lang="ru-RU" sz="1800" dirty="0" smtClean="0"/>
              <a:t>=400 нм, λ</a:t>
            </a:r>
            <a:r>
              <a:rPr lang="ru-RU" sz="1800" baseline="-25000" dirty="0" smtClean="0"/>
              <a:t>2</a:t>
            </a:r>
            <a:r>
              <a:rPr lang="ru-RU" sz="1800" dirty="0" smtClean="0"/>
              <a:t>=530 нм, λ</a:t>
            </a:r>
            <a:r>
              <a:rPr lang="ru-RU" sz="1800" baseline="-25000" dirty="0" smtClean="0"/>
              <a:t>3</a:t>
            </a:r>
            <a:r>
              <a:rPr lang="ru-RU" sz="1800" dirty="0" smtClean="0"/>
              <a:t>=680 нм</a:t>
            </a:r>
            <a:r>
              <a:rPr lang="en-US" sz="1800" dirty="0"/>
              <a:t> </a:t>
            </a:r>
            <a:r>
              <a:rPr lang="ru-RU" sz="1800" dirty="0" smtClean="0"/>
              <a:t>и др.).</a:t>
            </a:r>
          </a:p>
          <a:p>
            <a:pPr indent="288000" algn="just">
              <a:spcBef>
                <a:spcPts val="0"/>
              </a:spcBef>
              <a:spcAft>
                <a:spcPts val="600"/>
              </a:spcAft>
            </a:pPr>
            <a:r>
              <a:rPr lang="ru-RU" sz="1800" dirty="0" smtClean="0"/>
              <a:t>Полученные данные используются для расчета размеров частиц дисперсной фазы. Для расчета необходимо задать плотность вещества дисперсной фазы, исходя из природы входящих в ее состав соединений. Считая, что смолисто-асфальтеновые вещества как наиболее высокомолекулярные и склонные к физическим межмолекулярным взаимодействиям являются основными веществами, составляющими дисперсную фазу, принимают плотность вещества ССЕ</a:t>
            </a:r>
          </a:p>
          <a:p>
            <a:endParaRPr lang="ru-RU" sz="16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66</a:t>
            </a:fld>
            <a:endParaRPr lang="ru-RU"/>
          </a:p>
        </p:txBody>
      </p:sp>
      <p:sp>
        <p:nvSpPr>
          <p:cNvPr id="104450" name="Rectangle 2"/>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2" name="Rectangle 4"/>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4" name="Rectangle 6"/>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6" name="Rectangle 8"/>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40590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87474"/>
            <a:ext cx="7467600" cy="583574"/>
          </a:xfrm>
        </p:spPr>
        <p:txBody>
          <a:bodyPr>
            <a:normAutofit fontScale="90000"/>
          </a:bodyPr>
          <a:lstStyle/>
          <a:p>
            <a:r>
              <a:rPr lang="ru-RU" sz="2700" dirty="0" err="1" smtClean="0"/>
              <a:t>Турбидиметрия</a:t>
            </a:r>
            <a:r>
              <a:rPr lang="ru-RU" sz="2700" dirty="0" smtClean="0"/>
              <a:t>. Измерение оптической плотности</a:t>
            </a:r>
            <a:endParaRPr lang="ru-RU" sz="2700" dirty="0"/>
          </a:p>
        </p:txBody>
      </p:sp>
      <p:sp>
        <p:nvSpPr>
          <p:cNvPr id="3" name="Содержимое 2"/>
          <p:cNvSpPr>
            <a:spLocks noGrp="1"/>
          </p:cNvSpPr>
          <p:nvPr>
            <p:ph sz="quarter" idx="1"/>
          </p:nvPr>
        </p:nvSpPr>
        <p:spPr>
          <a:xfrm>
            <a:off x="107504" y="748709"/>
            <a:ext cx="8640960" cy="3831060"/>
          </a:xfrm>
        </p:spPr>
        <p:txBody>
          <a:bodyPr>
            <a:noAutofit/>
          </a:bodyPr>
          <a:lstStyle/>
          <a:p>
            <a:pPr indent="288000">
              <a:spcBef>
                <a:spcPts val="0"/>
              </a:spcBef>
              <a:spcAft>
                <a:spcPts val="600"/>
              </a:spcAft>
            </a:pPr>
            <a:r>
              <a:rPr lang="ru-RU" sz="1800" dirty="0" smtClean="0"/>
              <a:t>Рассчитывают удельную поверхность частиц </a:t>
            </a:r>
            <a:r>
              <a:rPr lang="en-US" sz="1800" dirty="0" smtClean="0"/>
              <a:t>S</a:t>
            </a:r>
            <a:r>
              <a:rPr lang="ru-RU" sz="1800" dirty="0" smtClean="0"/>
              <a:t> по уравнению:</a:t>
            </a:r>
          </a:p>
          <a:p>
            <a:pPr indent="288000">
              <a:spcBef>
                <a:spcPts val="0"/>
              </a:spcBef>
              <a:spcAft>
                <a:spcPts val="600"/>
              </a:spcAft>
            </a:pPr>
            <a:endParaRPr lang="ru-RU" sz="1800" dirty="0" smtClean="0"/>
          </a:p>
          <a:p>
            <a:endParaRPr lang="ru-RU" sz="1800" dirty="0" smtClean="0"/>
          </a:p>
          <a:p>
            <a:r>
              <a:rPr lang="ru-RU" sz="1800" dirty="0" smtClean="0"/>
              <a:t>где коэффициент:</a:t>
            </a:r>
          </a:p>
          <a:p>
            <a:endParaRPr lang="ru-RU" sz="1800" dirty="0" smtClean="0"/>
          </a:p>
          <a:p>
            <a:endParaRPr lang="ru-RU" sz="1800" dirty="0" smtClean="0"/>
          </a:p>
          <a:p>
            <a:r>
              <a:rPr lang="ru-RU" sz="1800" dirty="0" smtClean="0"/>
              <a:t>Тогда диаметр частиц, нм:</a:t>
            </a:r>
          </a:p>
          <a:p>
            <a:endParaRPr lang="ru-RU" sz="1600" dirty="0" smtClean="0"/>
          </a:p>
          <a:p>
            <a:endParaRPr lang="ru-RU" sz="1600" dirty="0"/>
          </a:p>
          <a:p>
            <a:r>
              <a:rPr lang="ru-RU" sz="1800" dirty="0" smtClean="0"/>
              <a:t>где </a:t>
            </a:r>
            <a:r>
              <a:rPr lang="ru-RU" sz="1800" dirty="0"/>
              <a:t>ρ – плотность самой плотной части вещества ССЕ, равная 1,12 г/см</a:t>
            </a:r>
            <a:r>
              <a:rPr lang="ru-RU" sz="1800" baseline="30000" dirty="0"/>
              <a:t>3</a:t>
            </a:r>
            <a:r>
              <a:rPr lang="ru-RU" sz="1800" dirty="0"/>
              <a:t>;</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67</a:t>
            </a:fld>
            <a:endParaRPr lang="ru-RU"/>
          </a:p>
        </p:txBody>
      </p:sp>
      <p:sp>
        <p:nvSpPr>
          <p:cNvPr id="104450" name="Rectangle 2"/>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444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639690" y="1238402"/>
            <a:ext cx="3206633" cy="300622"/>
          </a:xfrm>
          <a:prstGeom prst="rect">
            <a:avLst/>
          </a:prstGeom>
          <a:noFill/>
        </p:spPr>
      </p:pic>
      <p:sp>
        <p:nvSpPr>
          <p:cNvPr id="104452" name="Rectangle 4"/>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4451"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79402" y="2295212"/>
            <a:ext cx="2450342" cy="600574"/>
          </a:xfrm>
          <a:prstGeom prst="rect">
            <a:avLst/>
          </a:prstGeom>
          <a:noFill/>
        </p:spPr>
      </p:pic>
      <p:sp>
        <p:nvSpPr>
          <p:cNvPr id="104454" name="Rectangle 6"/>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4453"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660260" y="3347049"/>
            <a:ext cx="1354790" cy="646604"/>
          </a:xfrm>
          <a:prstGeom prst="rect">
            <a:avLst/>
          </a:prstGeom>
          <a:noFill/>
        </p:spPr>
      </p:pic>
      <p:sp>
        <p:nvSpPr>
          <p:cNvPr id="104456" name="Rectangle 8"/>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4455"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629446" y="4555880"/>
            <a:ext cx="2216877" cy="343526"/>
          </a:xfrm>
          <a:prstGeom prst="rect">
            <a:avLst/>
          </a:prstGeom>
          <a:noFill/>
        </p:spPr>
      </p:pic>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055169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731" y="299138"/>
            <a:ext cx="7237473" cy="367550"/>
          </a:xfrm>
        </p:spPr>
        <p:txBody>
          <a:bodyPr>
            <a:normAutofit fontScale="90000"/>
          </a:bodyPr>
          <a:lstStyle/>
          <a:p>
            <a:r>
              <a:rPr lang="ru-RU" sz="2700" dirty="0" err="1" smtClean="0"/>
              <a:t>Фотокорреляционная</a:t>
            </a:r>
            <a:r>
              <a:rPr lang="ru-RU" sz="2700" dirty="0" smtClean="0"/>
              <a:t>  лазерная спектроскопия</a:t>
            </a:r>
            <a:endParaRPr lang="ru-RU" sz="2700" dirty="0"/>
          </a:p>
        </p:txBody>
      </p:sp>
      <p:sp>
        <p:nvSpPr>
          <p:cNvPr id="3" name="Содержимое 2"/>
          <p:cNvSpPr>
            <a:spLocks noGrp="1"/>
          </p:cNvSpPr>
          <p:nvPr>
            <p:ph sz="quarter" idx="1"/>
          </p:nvPr>
        </p:nvSpPr>
        <p:spPr>
          <a:xfrm>
            <a:off x="184731" y="1039044"/>
            <a:ext cx="8640960" cy="3260582"/>
          </a:xfrm>
        </p:spPr>
        <p:txBody>
          <a:bodyPr>
            <a:noAutofit/>
          </a:bodyPr>
          <a:lstStyle/>
          <a:p>
            <a:pPr>
              <a:lnSpc>
                <a:spcPct val="120000"/>
              </a:lnSpc>
              <a:spcBef>
                <a:spcPts val="0"/>
              </a:spcBef>
              <a:spcAft>
                <a:spcPts val="600"/>
              </a:spcAft>
            </a:pPr>
            <a:r>
              <a:rPr lang="ru-RU" sz="1800" dirty="0" smtClean="0"/>
              <a:t>Определяют функцию рассеянного дисперсной системой света, показывающую отклонение числа частиц в изучаемом объекте от среднего значения. </a:t>
            </a:r>
          </a:p>
          <a:p>
            <a:pPr>
              <a:lnSpc>
                <a:spcPct val="120000"/>
              </a:lnSpc>
              <a:spcBef>
                <a:spcPts val="0"/>
              </a:spcBef>
              <a:spcAft>
                <a:spcPts val="600"/>
              </a:spcAft>
            </a:pPr>
            <a:r>
              <a:rPr lang="ru-RU" sz="1800" dirty="0" smtClean="0"/>
              <a:t>В результате броуновского движения число частиц в исследуемой ограниченной области (в кювете) не является постоянным. Вследствие этого происходит флуктуация интенсивности рассеяния света, которая определятся, согласно формуле Релея,  объёмом и числом частиц дисперсной фазы наряду с другими характеристиками системы.</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68</a:t>
            </a:fld>
            <a:endParaRPr lang="ru-RU"/>
          </a:p>
        </p:txBody>
      </p:sp>
      <p:sp>
        <p:nvSpPr>
          <p:cNvPr id="104450" name="Rectangle 2"/>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2" name="Rectangle 4"/>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4" name="Rectangle 6"/>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6" name="Rectangle 8"/>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39142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731" y="299138"/>
            <a:ext cx="7237473" cy="367550"/>
          </a:xfrm>
        </p:spPr>
        <p:txBody>
          <a:bodyPr>
            <a:normAutofit fontScale="90000"/>
          </a:bodyPr>
          <a:lstStyle/>
          <a:p>
            <a:r>
              <a:rPr lang="ru-RU" sz="2700" dirty="0" err="1" smtClean="0"/>
              <a:t>Фотокорреляционная</a:t>
            </a:r>
            <a:r>
              <a:rPr lang="ru-RU" sz="2700" dirty="0" smtClean="0"/>
              <a:t>  лазерная спектроскопия</a:t>
            </a:r>
            <a:endParaRPr lang="ru-RU" sz="2700" dirty="0"/>
          </a:p>
        </p:txBody>
      </p:sp>
      <p:sp>
        <p:nvSpPr>
          <p:cNvPr id="3" name="Содержимое 2"/>
          <p:cNvSpPr>
            <a:spLocks noGrp="1"/>
          </p:cNvSpPr>
          <p:nvPr>
            <p:ph sz="quarter" idx="1"/>
          </p:nvPr>
        </p:nvSpPr>
        <p:spPr>
          <a:xfrm>
            <a:off x="267061" y="1039044"/>
            <a:ext cx="8640960" cy="3532956"/>
          </a:xfrm>
        </p:spPr>
        <p:txBody>
          <a:bodyPr>
            <a:noAutofit/>
          </a:bodyPr>
          <a:lstStyle/>
          <a:p>
            <a:pPr>
              <a:lnSpc>
                <a:spcPct val="120000"/>
              </a:lnSpc>
              <a:spcBef>
                <a:spcPts val="0"/>
              </a:spcBef>
              <a:spcAft>
                <a:spcPts val="600"/>
              </a:spcAft>
            </a:pPr>
            <a:r>
              <a:rPr lang="ru-RU" sz="1800" dirty="0" smtClean="0"/>
              <a:t>В качестве источников излучения в методе ФКС служат лазеры, позволяющие получать </a:t>
            </a:r>
            <a:r>
              <a:rPr lang="ru-RU" sz="1800" dirty="0" err="1" smtClean="0"/>
              <a:t>высокомонохроматичные</a:t>
            </a:r>
            <a:r>
              <a:rPr lang="ru-RU" sz="1800" dirty="0" smtClean="0"/>
              <a:t> пучки.</a:t>
            </a:r>
          </a:p>
          <a:p>
            <a:pPr>
              <a:lnSpc>
                <a:spcPct val="120000"/>
              </a:lnSpc>
              <a:spcBef>
                <a:spcPts val="0"/>
              </a:spcBef>
              <a:spcAft>
                <a:spcPts val="600"/>
              </a:spcAft>
            </a:pPr>
            <a:r>
              <a:rPr lang="ru-RU" sz="1800" dirty="0"/>
              <a:t>Пределы измерения размеров частиц ФКС составляют от нескольких нанометров до десятых долей микрометра.</a:t>
            </a:r>
          </a:p>
          <a:p>
            <a:pPr>
              <a:lnSpc>
                <a:spcPct val="120000"/>
              </a:lnSpc>
              <a:spcBef>
                <a:spcPts val="0"/>
              </a:spcBef>
              <a:spcAft>
                <a:spcPts val="600"/>
              </a:spcAft>
            </a:pPr>
            <a:r>
              <a:rPr lang="ru-RU" sz="1800" dirty="0" smtClean="0"/>
              <a:t>Преимущество метода в том, что можно измерять размеры частиц в практически непрозрачных средах.</a:t>
            </a:r>
          </a:p>
          <a:p>
            <a:pPr>
              <a:lnSpc>
                <a:spcPct val="120000"/>
              </a:lnSpc>
              <a:spcBef>
                <a:spcPts val="0"/>
              </a:spcBef>
              <a:spcAft>
                <a:spcPts val="600"/>
              </a:spcAft>
            </a:pPr>
            <a:r>
              <a:rPr lang="ru-RU" sz="1800" dirty="0" smtClean="0"/>
              <a:t>Недостаток – энергия лазерного луча способна преобразовать дисперсную структуру НДС в процессе анализа.</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69</a:t>
            </a:fld>
            <a:endParaRPr lang="ru-RU"/>
          </a:p>
        </p:txBody>
      </p:sp>
      <p:sp>
        <p:nvSpPr>
          <p:cNvPr id="104450" name="Rectangle 2"/>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2" name="Rectangle 4"/>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4" name="Rectangle 6"/>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6" name="Rectangle 8"/>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9196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915" y="181105"/>
            <a:ext cx="7931207" cy="529568"/>
          </a:xfrm>
        </p:spPr>
        <p:txBody>
          <a:bodyPr>
            <a:normAutofit/>
          </a:bodyPr>
          <a:lstStyle/>
          <a:p>
            <a:r>
              <a:rPr lang="ru-RU" sz="2800" dirty="0" smtClean="0"/>
              <a:t>Отличие НДС от </a:t>
            </a:r>
            <a:r>
              <a:rPr lang="ru-RU" sz="2800" dirty="0"/>
              <a:t>классических </a:t>
            </a:r>
            <a:r>
              <a:rPr lang="ru-RU" sz="2800" dirty="0" smtClean="0"/>
              <a:t>коллоидов</a:t>
            </a:r>
            <a:endParaRPr lang="ru-RU" sz="2800" dirty="0"/>
          </a:p>
        </p:txBody>
      </p:sp>
      <p:sp>
        <p:nvSpPr>
          <p:cNvPr id="3" name="Объект 2"/>
          <p:cNvSpPr>
            <a:spLocks noGrp="1"/>
          </p:cNvSpPr>
          <p:nvPr>
            <p:ph sz="quarter" idx="1"/>
          </p:nvPr>
        </p:nvSpPr>
        <p:spPr>
          <a:xfrm>
            <a:off x="330739" y="891779"/>
            <a:ext cx="7921481" cy="3738587"/>
          </a:xfrm>
        </p:spPr>
        <p:txBody>
          <a:bodyPr>
            <a:noAutofit/>
          </a:bodyPr>
          <a:lstStyle/>
          <a:p>
            <a:pPr marL="457200" indent="-457200">
              <a:buSzPct val="85000"/>
              <a:buFont typeface="+mj-lt"/>
              <a:buAutoNum type="arabicPeriod"/>
            </a:pPr>
            <a:r>
              <a:rPr lang="ru-RU" sz="1800" dirty="0"/>
              <a:t>Многообразие компонентов, входящих в НДС, разнообразие  свойств, строения, форм и </a:t>
            </a:r>
            <a:r>
              <a:rPr lang="ru-RU" sz="1800" dirty="0" smtClean="0"/>
              <a:t>молекул </a:t>
            </a:r>
            <a:r>
              <a:rPr lang="ru-RU" sz="1800" dirty="0"/>
              <a:t>углеводородов и гетероатомных соединений;</a:t>
            </a:r>
          </a:p>
          <a:p>
            <a:pPr marL="457200" lvl="0" indent="-457200">
              <a:buSzPct val="85000"/>
              <a:buFont typeface="+mj-lt"/>
              <a:buAutoNum type="arabicPeriod"/>
            </a:pPr>
            <a:r>
              <a:rPr lang="ru-RU" sz="1800" dirty="0" smtClean="0"/>
              <a:t>Мультидисперсность </a:t>
            </a:r>
            <a:r>
              <a:rPr lang="ru-RU" sz="1800" dirty="0"/>
              <a:t>НДС, возможность сосуществования </a:t>
            </a:r>
            <a:r>
              <a:rPr lang="ru-RU" sz="1800" dirty="0" smtClean="0"/>
              <a:t> дисперсных </a:t>
            </a:r>
            <a:r>
              <a:rPr lang="ru-RU" sz="1800" dirty="0"/>
              <a:t>систем разных типов</a:t>
            </a:r>
            <a:r>
              <a:rPr lang="ru-RU" sz="1800" dirty="0" smtClean="0"/>
              <a:t>;</a:t>
            </a:r>
          </a:p>
          <a:p>
            <a:pPr marL="457200" lvl="0" indent="-457200">
              <a:buSzPct val="85000"/>
              <a:buFont typeface="+mj-lt"/>
              <a:buAutoNum type="arabicPeriod"/>
            </a:pPr>
            <a:r>
              <a:rPr lang="ru-RU" sz="1800" dirty="0" smtClean="0"/>
              <a:t>Полидисперсность НДС, размеры компоненты могут отличаться в сотни раз;</a:t>
            </a:r>
            <a:endParaRPr lang="ru-RU" sz="1800" dirty="0"/>
          </a:p>
          <a:p>
            <a:pPr marL="457200" lvl="0" indent="-457200">
              <a:buSzPct val="85000"/>
              <a:buFont typeface="+mj-lt"/>
              <a:buAutoNum type="arabicPeriod"/>
            </a:pPr>
            <a:r>
              <a:rPr lang="ru-RU" sz="1800" dirty="0" smtClean="0"/>
              <a:t>Отсутствие </a:t>
            </a:r>
            <a:r>
              <a:rPr lang="ru-RU" sz="1800" dirty="0"/>
              <a:t>зарядовых и минимум зарядово-поляризационных взаимодействий молекул в НДС;</a:t>
            </a:r>
          </a:p>
          <a:p>
            <a:pPr marL="457200" lvl="0" indent="-457200">
              <a:buSzPct val="85000"/>
              <a:buFont typeface="+mj-lt"/>
              <a:buAutoNum type="arabicPeriod"/>
            </a:pPr>
            <a:r>
              <a:rPr lang="ru-RU" sz="1800" dirty="0" smtClean="0"/>
              <a:t>Присутствие органических молекул </a:t>
            </a:r>
            <a:r>
              <a:rPr lang="ru-RU" sz="1800" dirty="0"/>
              <a:t>с радикалами, т.е. с некомпенсированным спином (парамагнетизм НДС);</a:t>
            </a:r>
          </a:p>
          <a:p>
            <a:pPr marL="0" indent="0">
              <a:buNone/>
            </a:pPr>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770032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9907" y="155643"/>
            <a:ext cx="6447501" cy="990600"/>
          </a:xfrm>
        </p:spPr>
        <p:txBody>
          <a:bodyPr/>
          <a:lstStyle/>
          <a:p>
            <a:r>
              <a:rPr lang="ru-RU" dirty="0" smtClean="0"/>
              <a:t>ЯМР-спектроскопия</a:t>
            </a:r>
            <a:endParaRPr lang="ru-RU" dirty="0"/>
          </a:p>
        </p:txBody>
      </p:sp>
      <p:sp>
        <p:nvSpPr>
          <p:cNvPr id="3" name="Объект 2"/>
          <p:cNvSpPr>
            <a:spLocks noGrp="1"/>
          </p:cNvSpPr>
          <p:nvPr>
            <p:ph sz="quarter" idx="1"/>
          </p:nvPr>
        </p:nvSpPr>
        <p:spPr>
          <a:xfrm>
            <a:off x="508001" y="1008510"/>
            <a:ext cx="8276076" cy="3972051"/>
          </a:xfrm>
        </p:spPr>
        <p:txBody>
          <a:bodyPr>
            <a:normAutofit lnSpcReduction="10000"/>
          </a:bodyPr>
          <a:lstStyle/>
          <a:p>
            <a:pPr>
              <a:lnSpc>
                <a:spcPct val="130000"/>
              </a:lnSpc>
              <a:spcBef>
                <a:spcPts val="0"/>
              </a:spcBef>
              <a:spcAft>
                <a:spcPts val="600"/>
              </a:spcAft>
            </a:pPr>
            <a:r>
              <a:rPr lang="ru-RU" sz="1800" dirty="0" smtClean="0"/>
              <a:t>Метод импульсного ядерного магнитного резонанса обладает высокой чувствительностью к характеру молекулярных движений и основан на явлении спинового эха в присутствии градиентов магнитного поля.	 </a:t>
            </a:r>
          </a:p>
          <a:p>
            <a:pPr>
              <a:lnSpc>
                <a:spcPct val="130000"/>
              </a:lnSpc>
              <a:spcBef>
                <a:spcPts val="0"/>
              </a:spcBef>
              <a:spcAft>
                <a:spcPts val="600"/>
              </a:spcAft>
            </a:pPr>
            <a:r>
              <a:rPr lang="ru-RU" sz="1800" dirty="0" smtClean="0"/>
              <a:t>Ядра, входящие в атомы и молекулы, обладают магнитными моментами и спинами. Вся совокупность спинов образует спиновую систему вещества: статическую и решёточную части. Спин-решёточное и спин-спиновое взаимодействие характеризуются временами релаксации после наступления резонанса в результате воздействия сильного магнитного поля.</a:t>
            </a:r>
          </a:p>
          <a:p>
            <a:pPr>
              <a:lnSpc>
                <a:spcPct val="130000"/>
              </a:lnSpc>
              <a:spcBef>
                <a:spcPts val="0"/>
              </a:spcBef>
              <a:spcAft>
                <a:spcPts val="600"/>
              </a:spcAft>
            </a:pPr>
            <a:r>
              <a:rPr lang="ru-RU" sz="1800" dirty="0" smtClean="0"/>
              <a:t>Времена релаксации зависят от состояния дисперсной фазы и дисперсионной среды.</a:t>
            </a:r>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70</a:t>
            </a:fld>
            <a:endParaRPr lang="ru-RU"/>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3811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83574"/>
          </a:xfrm>
        </p:spPr>
        <p:txBody>
          <a:bodyPr/>
          <a:lstStyle/>
          <a:p>
            <a:r>
              <a:rPr lang="ru-RU" dirty="0" smtClean="0"/>
              <a:t>ЭПР-спектроскопия</a:t>
            </a:r>
            <a:endParaRPr lang="ru-RU" dirty="0"/>
          </a:p>
        </p:txBody>
      </p:sp>
      <p:sp>
        <p:nvSpPr>
          <p:cNvPr id="3" name="Объект 2"/>
          <p:cNvSpPr>
            <a:spLocks noGrp="1"/>
          </p:cNvSpPr>
          <p:nvPr>
            <p:ph sz="quarter" idx="1"/>
          </p:nvPr>
        </p:nvSpPr>
        <p:spPr>
          <a:xfrm>
            <a:off x="184824" y="683556"/>
            <a:ext cx="8784077" cy="4459944"/>
          </a:xfrm>
        </p:spPr>
        <p:txBody>
          <a:bodyPr>
            <a:normAutofit lnSpcReduction="10000"/>
          </a:bodyPr>
          <a:lstStyle/>
          <a:p>
            <a:pPr>
              <a:lnSpc>
                <a:spcPct val="110000"/>
              </a:lnSpc>
              <a:spcBef>
                <a:spcPts val="0"/>
              </a:spcBef>
              <a:spcAft>
                <a:spcPts val="600"/>
              </a:spcAft>
            </a:pPr>
            <a:r>
              <a:rPr lang="ru-RU" sz="1800" dirty="0" smtClean="0"/>
              <a:t>Применение спиновых зондов позволяет исследовать процессы развития </a:t>
            </a:r>
            <a:r>
              <a:rPr lang="ru-RU" sz="1800" dirty="0" err="1" smtClean="0"/>
              <a:t>микрогетерогенности</a:t>
            </a:r>
            <a:r>
              <a:rPr lang="ru-RU" sz="1800" dirty="0" smtClean="0"/>
              <a:t> и структурообразования в НДС.</a:t>
            </a:r>
          </a:p>
          <a:p>
            <a:pPr>
              <a:lnSpc>
                <a:spcPct val="110000"/>
              </a:lnSpc>
              <a:spcBef>
                <a:spcPts val="0"/>
              </a:spcBef>
              <a:spcAft>
                <a:spcPts val="600"/>
              </a:spcAft>
            </a:pPr>
            <a:r>
              <a:rPr lang="ru-RU" sz="1800" dirty="0" smtClean="0"/>
              <a:t>Метод заключается в изучении резонанса спиновых зондов-радикалов в пере</a:t>
            </a:r>
            <a:r>
              <a:rPr lang="ru-RU" sz="1800" dirty="0"/>
              <a:t>менном электромагнитном </a:t>
            </a:r>
            <a:r>
              <a:rPr lang="ru-RU" sz="1800" dirty="0" smtClean="0"/>
              <a:t>поле.</a:t>
            </a:r>
            <a:endParaRPr lang="ru-RU" sz="1800" dirty="0"/>
          </a:p>
          <a:p>
            <a:pPr>
              <a:lnSpc>
                <a:spcPct val="110000"/>
              </a:lnSpc>
              <a:spcBef>
                <a:spcPts val="0"/>
              </a:spcBef>
              <a:spcAft>
                <a:spcPts val="600"/>
              </a:spcAft>
            </a:pPr>
            <a:r>
              <a:rPr lang="ru-RU" sz="1800" dirty="0" smtClean="0"/>
              <a:t>Магнитный момент электрона может быть направлен по линии напряженности внешнего магнитного поля, либо против них. </a:t>
            </a:r>
          </a:p>
          <a:p>
            <a:pPr>
              <a:lnSpc>
                <a:spcPct val="110000"/>
              </a:lnSpc>
              <a:spcBef>
                <a:spcPts val="0"/>
              </a:spcBef>
              <a:spcAft>
                <a:spcPts val="600"/>
              </a:spcAft>
            </a:pPr>
            <a:r>
              <a:rPr lang="ru-RU" sz="1800" dirty="0" smtClean="0"/>
              <a:t>Переходы электронов между этими состояниями можно стимулировать переменным электромагнитным полем. В момент резонанса происходит поглощение энергии. </a:t>
            </a:r>
          </a:p>
          <a:p>
            <a:pPr>
              <a:lnSpc>
                <a:spcPct val="110000"/>
              </a:lnSpc>
              <a:spcBef>
                <a:spcPts val="0"/>
              </a:spcBef>
              <a:spcAft>
                <a:spcPts val="600"/>
              </a:spcAft>
            </a:pPr>
            <a:r>
              <a:rPr lang="ru-RU" sz="1800" dirty="0" smtClean="0"/>
              <a:t>Чем выше степень упорядоченности системы, тем ниже подвижность молекул и больше времени требуется радикалу для переориентации в магнитном поле.</a:t>
            </a:r>
          </a:p>
          <a:p>
            <a:pPr>
              <a:lnSpc>
                <a:spcPct val="110000"/>
              </a:lnSpc>
              <a:spcBef>
                <a:spcPts val="0"/>
              </a:spcBef>
              <a:spcAft>
                <a:spcPts val="600"/>
              </a:spcAft>
            </a:pPr>
            <a:r>
              <a:rPr lang="ru-RU" sz="1800" dirty="0" smtClean="0"/>
              <a:t>Степень упорядоченности и подвижность молекул связаны с размерами дисперсной фазы. </a:t>
            </a:r>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z="1800" smtClean="0"/>
              <a:pPr/>
              <a:t>71</a:t>
            </a:fld>
            <a:endParaRPr lang="ru-RU" sz="180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049241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23528" y="141480"/>
            <a:ext cx="7467600" cy="367550"/>
          </a:xfrm>
        </p:spPr>
        <p:txBody>
          <a:bodyPr>
            <a:normAutofit fontScale="90000"/>
          </a:bodyPr>
          <a:lstStyle/>
          <a:p>
            <a:r>
              <a:rPr lang="ru-RU" dirty="0" smtClean="0"/>
              <a:t>ЭПР-спектроскопия</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72</a:t>
            </a:fld>
            <a:endParaRPr lang="ru-RU"/>
          </a:p>
        </p:txBody>
      </p:sp>
      <p:sp>
        <p:nvSpPr>
          <p:cNvPr id="6" name="Прямоугольник 5"/>
          <p:cNvSpPr/>
          <p:nvPr/>
        </p:nvSpPr>
        <p:spPr>
          <a:xfrm>
            <a:off x="4846190" y="595974"/>
            <a:ext cx="4181078" cy="4278094"/>
          </a:xfrm>
          <a:prstGeom prst="rect">
            <a:avLst/>
          </a:prstGeom>
        </p:spPr>
        <p:txBody>
          <a:bodyPr wrap="square">
            <a:spAutoFit/>
          </a:bodyPr>
          <a:lstStyle/>
          <a:p>
            <a:r>
              <a:rPr lang="ru-RU" sz="1600" b="1" dirty="0"/>
              <a:t>Изменение количества парамагнитных центров в прямогонных остатках при воздействии  постоянного </a:t>
            </a:r>
            <a:endParaRPr lang="ru-RU" sz="1600" b="1" dirty="0" smtClean="0"/>
          </a:p>
          <a:p>
            <a:r>
              <a:rPr lang="ru-RU" sz="1600" b="1" dirty="0" smtClean="0"/>
              <a:t>магнитного </a:t>
            </a:r>
            <a:r>
              <a:rPr lang="ru-RU" sz="1600" b="1" dirty="0"/>
              <a:t>поля</a:t>
            </a:r>
            <a:endParaRPr lang="ru-RU" sz="1600" dirty="0"/>
          </a:p>
          <a:p>
            <a:r>
              <a:rPr lang="ru-RU" sz="1600" b="1" dirty="0"/>
              <a:t> </a:t>
            </a:r>
            <a:r>
              <a:rPr lang="ru-RU" sz="1600" dirty="0" smtClean="0"/>
              <a:t>1 </a:t>
            </a:r>
            <a:r>
              <a:rPr lang="ru-RU" sz="1600" dirty="0"/>
              <a:t>– смесь мазута и полугудрона  без магнитной обработки (</a:t>
            </a:r>
            <a:r>
              <a:rPr lang="ru-RU" sz="1600" dirty="0" err="1"/>
              <a:t>бмо</a:t>
            </a:r>
            <a:r>
              <a:rPr lang="ru-RU" sz="1600" dirty="0"/>
              <a:t>);  </a:t>
            </a:r>
            <a:endParaRPr lang="ru-RU" sz="1600" dirty="0" smtClean="0"/>
          </a:p>
          <a:p>
            <a:r>
              <a:rPr lang="ru-RU" sz="1600" dirty="0" smtClean="0"/>
              <a:t>2 </a:t>
            </a:r>
            <a:r>
              <a:rPr lang="ru-RU" sz="1600" dirty="0"/>
              <a:t>- смесь мазута и полугудрона  с магнитной обработкой при двукратном  пересечении магнитного поля (смо2);  </a:t>
            </a:r>
            <a:endParaRPr lang="ru-RU" sz="1600" dirty="0" smtClean="0"/>
          </a:p>
          <a:p>
            <a:r>
              <a:rPr lang="ru-RU" sz="1600" dirty="0" smtClean="0"/>
              <a:t>3 </a:t>
            </a:r>
            <a:r>
              <a:rPr lang="ru-RU" sz="1600" dirty="0"/>
              <a:t>– полугудрон (</a:t>
            </a:r>
            <a:r>
              <a:rPr lang="ru-RU" sz="1600" dirty="0" err="1"/>
              <a:t>бмо</a:t>
            </a:r>
            <a:r>
              <a:rPr lang="ru-RU" sz="1600" dirty="0"/>
              <a:t>);  </a:t>
            </a:r>
            <a:r>
              <a:rPr lang="ru-RU" sz="1600" dirty="0" smtClean="0"/>
              <a:t>4 </a:t>
            </a:r>
            <a:r>
              <a:rPr lang="ru-RU" sz="1600" dirty="0"/>
              <a:t>– полугудрон (смо1);  </a:t>
            </a:r>
            <a:r>
              <a:rPr lang="ru-RU" sz="1600" dirty="0" smtClean="0"/>
              <a:t>5 </a:t>
            </a:r>
            <a:r>
              <a:rPr lang="ru-RU" sz="1600" dirty="0"/>
              <a:t>– полугудрон (смо2);   </a:t>
            </a:r>
            <a:endParaRPr lang="ru-RU" sz="1600" dirty="0" smtClean="0"/>
          </a:p>
          <a:p>
            <a:r>
              <a:rPr lang="ru-RU" sz="1600" dirty="0" smtClean="0"/>
              <a:t>6 </a:t>
            </a:r>
            <a:r>
              <a:rPr lang="ru-RU" sz="1600" dirty="0"/>
              <a:t>– смесь мазута и гудрона ГВА (</a:t>
            </a:r>
            <a:r>
              <a:rPr lang="ru-RU" sz="1600" dirty="0" err="1"/>
              <a:t>бмо</a:t>
            </a:r>
            <a:r>
              <a:rPr lang="ru-RU" sz="1600" dirty="0"/>
              <a:t>);    </a:t>
            </a:r>
            <a:endParaRPr lang="ru-RU" sz="1600" dirty="0" smtClean="0"/>
          </a:p>
          <a:p>
            <a:r>
              <a:rPr lang="ru-RU" sz="1600" dirty="0" smtClean="0"/>
              <a:t>7 </a:t>
            </a:r>
            <a:r>
              <a:rPr lang="ru-RU" sz="1600" dirty="0"/>
              <a:t>- смесь  мазута и гудрона ГВА  (смо1);   8 - смесь  мазута и гудрона ГВА (смо2); </a:t>
            </a:r>
          </a:p>
          <a:p>
            <a:r>
              <a:rPr lang="ru-RU" sz="1600" dirty="0"/>
              <a:t>9 – гудрон ГВА (</a:t>
            </a:r>
            <a:r>
              <a:rPr lang="ru-RU" sz="1600" dirty="0" err="1"/>
              <a:t>бмо</a:t>
            </a:r>
            <a:r>
              <a:rPr lang="ru-RU" sz="1600" dirty="0"/>
              <a:t>);   </a:t>
            </a:r>
            <a:endParaRPr lang="ru-RU" sz="1600" dirty="0" smtClean="0"/>
          </a:p>
          <a:p>
            <a:r>
              <a:rPr lang="ru-RU" sz="1600" dirty="0" smtClean="0"/>
              <a:t>10 </a:t>
            </a:r>
            <a:r>
              <a:rPr lang="ru-RU" sz="1600" dirty="0"/>
              <a:t>- гудрон ГВА (смо1);  11 - гудрон </a:t>
            </a:r>
            <a:r>
              <a:rPr lang="ru-RU" sz="1600" dirty="0" smtClean="0"/>
              <a:t>ГВА (</a:t>
            </a:r>
            <a:r>
              <a:rPr lang="ru-RU" sz="1600" dirty="0"/>
              <a:t>смо2);</a:t>
            </a:r>
          </a:p>
        </p:txBody>
      </p:sp>
      <p:pic>
        <p:nvPicPr>
          <p:cNvPr id="251907"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79512" y="729259"/>
            <a:ext cx="4608512" cy="4332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903966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911" y="165370"/>
            <a:ext cx="7497863" cy="990600"/>
          </a:xfrm>
        </p:spPr>
        <p:txBody>
          <a:bodyPr>
            <a:normAutofit/>
          </a:bodyPr>
          <a:lstStyle/>
          <a:p>
            <a:r>
              <a:rPr lang="ru-RU" dirty="0" smtClean="0"/>
              <a:t>Косвенные </a:t>
            </a:r>
            <a:r>
              <a:rPr lang="ru-RU" dirty="0" smtClean="0"/>
              <a:t>методы определения дисперсности НДС</a:t>
            </a:r>
            <a:endParaRPr lang="ru-RU" dirty="0"/>
          </a:p>
        </p:txBody>
      </p:sp>
      <p:sp>
        <p:nvSpPr>
          <p:cNvPr id="4" name="Номер слайда 3"/>
          <p:cNvSpPr>
            <a:spLocks noGrp="1"/>
          </p:cNvSpPr>
          <p:nvPr>
            <p:ph type="sldNum" sz="quarter" idx="12"/>
          </p:nvPr>
        </p:nvSpPr>
        <p:spPr>
          <a:prstGeom prst="rect">
            <a:avLst/>
          </a:prstGeom>
        </p:spPr>
        <p:txBody>
          <a:bodyPr/>
          <a:lstStyle/>
          <a:p>
            <a:fld id="{FAC65570-4A92-4DDC-A114-9416F7F11A17}" type="slidenum">
              <a:rPr lang="ru-RU" smtClean="0"/>
              <a:pPr/>
              <a:t>73</a:t>
            </a:fld>
            <a:endParaRPr lang="ru-RU"/>
          </a:p>
        </p:txBody>
      </p:sp>
      <p:sp>
        <p:nvSpPr>
          <p:cNvPr id="84994" name="Rectangle 2"/>
          <p:cNvSpPr>
            <a:spLocks noChangeArrowheads="1"/>
          </p:cNvSpPr>
          <p:nvPr/>
        </p:nvSpPr>
        <p:spPr bwMode="auto">
          <a:xfrm>
            <a:off x="4348264" y="4621317"/>
            <a:ext cx="4610911" cy="4370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80000"/>
              </a:lnSpc>
              <a:spcBef>
                <a:spcPct val="0"/>
              </a:spcBef>
              <a:spcAft>
                <a:spcPct val="0"/>
              </a:spcAft>
              <a:buClrTx/>
              <a:buSzTx/>
              <a:buFontTx/>
              <a:buNone/>
              <a:tabLst/>
            </a:pPr>
            <a:r>
              <a:rPr lang="ru-RU" dirty="0"/>
              <a:t>Зависимость радиуса r ССЕ (метод </a:t>
            </a:r>
            <a:r>
              <a:rPr lang="ru-RU" dirty="0" err="1"/>
              <a:t>турбидиметрии</a:t>
            </a:r>
            <a:r>
              <a:rPr lang="ru-RU" dirty="0"/>
              <a:t>) </a:t>
            </a:r>
          </a:p>
          <a:p>
            <a:pPr marL="0" marR="0" lvl="0" indent="0" algn="ctr" defTabSz="914400" rtl="0" eaLnBrk="1" fontAlgn="base" latinLnBrk="0" hangingPunct="1">
              <a:lnSpc>
                <a:spcPct val="80000"/>
              </a:lnSpc>
              <a:spcBef>
                <a:spcPct val="0"/>
              </a:spcBef>
              <a:spcAft>
                <a:spcPct val="0"/>
              </a:spcAft>
              <a:buClrTx/>
              <a:buSzTx/>
              <a:buFontTx/>
              <a:buNone/>
              <a:tabLst/>
            </a:pPr>
            <a:r>
              <a:rPr lang="ru-RU" dirty="0"/>
              <a:t>и выхода В фракции НК-250˚С из нефти</a:t>
            </a: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08563" y="1070323"/>
            <a:ext cx="4173166" cy="3539430"/>
          </a:xfrm>
          <a:prstGeom prst="rect">
            <a:avLst/>
          </a:prstGeom>
        </p:spPr>
        <p:txBody>
          <a:bodyPr wrap="square">
            <a:spAutoFit/>
          </a:bodyPr>
          <a:lstStyle/>
          <a:p>
            <a:r>
              <a:rPr lang="ru-RU" sz="1600" dirty="0"/>
              <a:t>Косвенные методы определения дисперсности НДС основаны на измерении их макроскопических свойств. Например, вязкостно-температурных характеристик, диалектической проницаемости, поверхностного натяжения, давлению насыщенного пара растворителя и т.п. Наблюдается взаимосвязь этих параметров с размером частиц – одинаковый характер имеют кривые зависимости дисперсности различных нефтей от концентрации высших жирных спиртов С</a:t>
            </a:r>
            <a:r>
              <a:rPr lang="ru-RU" sz="1600" baseline="-25000" dirty="0"/>
              <a:t>12</a:t>
            </a:r>
            <a:r>
              <a:rPr lang="ru-RU" sz="1600" dirty="0"/>
              <a:t> –С</a:t>
            </a:r>
            <a:r>
              <a:rPr lang="ru-RU" sz="1600" baseline="-25000" dirty="0"/>
              <a:t>14</a:t>
            </a:r>
          </a:p>
        </p:txBody>
      </p:sp>
      <p:pic>
        <p:nvPicPr>
          <p:cNvPr id="18438" name="Picture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74000" y="635499"/>
            <a:ext cx="3278221" cy="3887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05278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710151" y="459784"/>
            <a:ext cx="4871223" cy="3664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a:off x="141911" y="165370"/>
            <a:ext cx="7497863" cy="990600"/>
          </a:xfrm>
        </p:spPr>
        <p:txBody>
          <a:bodyPr>
            <a:normAutofit/>
          </a:bodyPr>
          <a:lstStyle/>
          <a:p>
            <a:r>
              <a:rPr lang="ru-RU" dirty="0" smtClean="0"/>
              <a:t>Косвенные </a:t>
            </a:r>
            <a:r>
              <a:rPr lang="ru-RU" dirty="0" smtClean="0"/>
              <a:t>методы определения дисперсности НДС</a:t>
            </a:r>
            <a:endParaRPr lang="ru-RU" dirty="0"/>
          </a:p>
        </p:txBody>
      </p:sp>
      <p:sp>
        <p:nvSpPr>
          <p:cNvPr id="4" name="Номер слайда 3"/>
          <p:cNvSpPr>
            <a:spLocks noGrp="1"/>
          </p:cNvSpPr>
          <p:nvPr>
            <p:ph type="sldNum" sz="quarter" idx="12"/>
          </p:nvPr>
        </p:nvSpPr>
        <p:spPr>
          <a:prstGeom prst="rect">
            <a:avLst/>
          </a:prstGeom>
        </p:spPr>
        <p:txBody>
          <a:bodyPr/>
          <a:lstStyle/>
          <a:p>
            <a:fld id="{FAC65570-4A92-4DDC-A114-9416F7F11A17}" type="slidenum">
              <a:rPr lang="ru-RU" smtClean="0"/>
              <a:pPr/>
              <a:t>74</a:t>
            </a:fld>
            <a:endParaRPr lang="ru-RU"/>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9795" y="4124238"/>
            <a:ext cx="5858563" cy="960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223736" y="2272168"/>
            <a:ext cx="3560324" cy="1477328"/>
          </a:xfrm>
          <a:prstGeom prst="rect">
            <a:avLst/>
          </a:prstGeom>
        </p:spPr>
        <p:txBody>
          <a:bodyPr wrap="square">
            <a:spAutoFit/>
          </a:bodyPr>
          <a:lstStyle/>
          <a:p>
            <a:r>
              <a:rPr lang="ru-RU" sz="1800" dirty="0" smtClean="0"/>
              <a:t>Кривые  </a:t>
            </a:r>
            <a:r>
              <a:rPr lang="ru-RU" sz="1800" dirty="0"/>
              <a:t>дисперсности </a:t>
            </a:r>
            <a:r>
              <a:rPr lang="ru-RU" sz="1800" dirty="0" smtClean="0"/>
              <a:t>нефти и её свойств от </a:t>
            </a:r>
            <a:r>
              <a:rPr lang="ru-RU" sz="1800" dirty="0"/>
              <a:t>концентрации высших </a:t>
            </a:r>
            <a:r>
              <a:rPr lang="ru-RU" sz="1800" dirty="0" smtClean="0"/>
              <a:t>жирных </a:t>
            </a:r>
            <a:r>
              <a:rPr lang="ru-RU" sz="1800" dirty="0"/>
              <a:t>спиртов С</a:t>
            </a:r>
            <a:r>
              <a:rPr lang="ru-RU" sz="1800" baseline="-25000" dirty="0"/>
              <a:t>12</a:t>
            </a:r>
            <a:r>
              <a:rPr lang="ru-RU" sz="1800" dirty="0"/>
              <a:t>-С</a:t>
            </a:r>
            <a:r>
              <a:rPr lang="ru-RU" sz="1800" baseline="-25000" dirty="0"/>
              <a:t>14</a:t>
            </a:r>
            <a:r>
              <a:rPr lang="ru-RU" sz="1800" dirty="0"/>
              <a:t> </a:t>
            </a:r>
            <a:r>
              <a:rPr lang="ru-RU" sz="1800" dirty="0" smtClean="0"/>
              <a:t>для НДС разной степени дисперсности</a:t>
            </a:r>
            <a:endParaRPr lang="ru-RU" sz="1800" dirty="0"/>
          </a:p>
        </p:txBody>
      </p:sp>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41637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83574"/>
          </a:xfrm>
        </p:spPr>
        <p:txBody>
          <a:bodyPr>
            <a:normAutofit/>
          </a:bodyPr>
          <a:lstStyle/>
          <a:p>
            <a:r>
              <a:rPr lang="ru-RU" sz="2700" dirty="0" smtClean="0"/>
              <a:t>Оценка экстремального состояния НДС</a:t>
            </a:r>
            <a:endParaRPr lang="ru-RU" sz="27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B20FD2EB-2E52-44CD-898D-5284BA7D9D7C}" type="slidenum">
              <a:rPr lang="ru-RU" sz="2000" smtClean="0"/>
              <a:t>75</a:t>
            </a:fld>
            <a:endParaRPr lang="ru-RU" sz="2000" dirty="0"/>
          </a:p>
        </p:txBody>
      </p:sp>
      <p:sp>
        <p:nvSpPr>
          <p:cNvPr id="104450" name="Rectangle 2"/>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2" name="Rectangle 4"/>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4" name="Rectangle 6"/>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4456" name="Rectangle 8"/>
          <p:cNvSpPr>
            <a:spLocks noChangeArrowheads="1"/>
          </p:cNvSpPr>
          <p:nvPr/>
        </p:nvSpPr>
        <p:spPr bwMode="auto">
          <a:xfrm>
            <a:off x="0" y="-153888"/>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4" name="Содержимое 13"/>
          <p:cNvSpPr>
            <a:spLocks noGrp="1"/>
          </p:cNvSpPr>
          <p:nvPr>
            <p:ph sz="quarter" idx="1"/>
          </p:nvPr>
        </p:nvSpPr>
        <p:spPr>
          <a:xfrm>
            <a:off x="395536" y="891779"/>
            <a:ext cx="7992888" cy="3913685"/>
          </a:xfrm>
        </p:spPr>
        <p:txBody>
          <a:bodyPr>
            <a:normAutofit fontScale="85000" lnSpcReduction="10000"/>
          </a:bodyPr>
          <a:lstStyle/>
          <a:p>
            <a:pPr marL="0" indent="257168">
              <a:lnSpc>
                <a:spcPct val="120000"/>
              </a:lnSpc>
              <a:spcBef>
                <a:spcPts val="0"/>
              </a:spcBef>
              <a:buNone/>
            </a:pPr>
            <a:r>
              <a:rPr lang="ru-RU" sz="1900" dirty="0" smtClean="0"/>
              <a:t>Экстремальное состояние НДС соответствует экстремуму на кривой изменения дисперсности системы и, соответственно, её физико-химических свойств.</a:t>
            </a:r>
          </a:p>
          <a:p>
            <a:pPr marL="0" indent="257168">
              <a:lnSpc>
                <a:spcPct val="120000"/>
              </a:lnSpc>
              <a:spcBef>
                <a:spcPts val="0"/>
              </a:spcBef>
              <a:buNone/>
            </a:pPr>
            <a:r>
              <a:rPr lang="ru-RU" sz="1900" dirty="0" smtClean="0"/>
              <a:t>Методы оценки экстремального состояния основаны на исследовании изменения состояния НДС под воздействием различных факторов: </a:t>
            </a:r>
          </a:p>
          <a:p>
            <a:pPr>
              <a:lnSpc>
                <a:spcPct val="120000"/>
              </a:lnSpc>
              <a:spcBef>
                <a:spcPts val="0"/>
              </a:spcBef>
            </a:pPr>
            <a:r>
              <a:rPr lang="ru-RU" sz="1900" dirty="0" smtClean="0"/>
              <a:t>степени дисперсности (т.е. средних размеров частиц дисперсной фазы); </a:t>
            </a:r>
          </a:p>
          <a:p>
            <a:pPr>
              <a:lnSpc>
                <a:spcPct val="120000"/>
              </a:lnSpc>
              <a:spcBef>
                <a:spcPts val="0"/>
              </a:spcBef>
            </a:pPr>
            <a:r>
              <a:rPr lang="ru-RU" sz="1900" dirty="0" smtClean="0"/>
              <a:t>кинетической устойчивости; </a:t>
            </a:r>
          </a:p>
          <a:p>
            <a:pPr>
              <a:lnSpc>
                <a:spcPct val="120000"/>
              </a:lnSpc>
              <a:spcBef>
                <a:spcPts val="0"/>
              </a:spcBef>
            </a:pPr>
            <a:r>
              <a:rPr lang="ru-RU" sz="1900" dirty="0" smtClean="0"/>
              <a:t>поверхностного натяжения; </a:t>
            </a:r>
          </a:p>
          <a:p>
            <a:pPr>
              <a:lnSpc>
                <a:spcPct val="120000"/>
              </a:lnSpc>
              <a:spcBef>
                <a:spcPts val="0"/>
              </a:spcBef>
            </a:pPr>
            <a:r>
              <a:rPr lang="ru-RU" sz="1900" dirty="0" smtClean="0"/>
              <a:t>структурно-механических (реологических) свойств;</a:t>
            </a:r>
          </a:p>
          <a:p>
            <a:pPr>
              <a:lnSpc>
                <a:spcPct val="120000"/>
              </a:lnSpc>
              <a:spcBef>
                <a:spcPts val="0"/>
              </a:spcBef>
            </a:pPr>
            <a:r>
              <a:rPr lang="ru-RU" sz="1900" dirty="0" smtClean="0"/>
              <a:t> электрических свойств;</a:t>
            </a:r>
          </a:p>
          <a:p>
            <a:pPr>
              <a:lnSpc>
                <a:spcPct val="120000"/>
              </a:lnSpc>
              <a:spcBef>
                <a:spcPts val="0"/>
              </a:spcBef>
            </a:pPr>
            <a:r>
              <a:rPr lang="ru-RU" sz="1900" dirty="0" smtClean="0"/>
              <a:t>оптических свойств, </a:t>
            </a:r>
          </a:p>
          <a:p>
            <a:pPr>
              <a:lnSpc>
                <a:spcPct val="120000"/>
              </a:lnSpc>
              <a:spcBef>
                <a:spcPts val="0"/>
              </a:spcBef>
            </a:pPr>
            <a:r>
              <a:rPr lang="ru-RU" sz="1900" dirty="0" smtClean="0"/>
              <a:t>тепловых свойств; </a:t>
            </a:r>
          </a:p>
          <a:p>
            <a:pPr>
              <a:lnSpc>
                <a:spcPct val="120000"/>
              </a:lnSpc>
              <a:spcBef>
                <a:spcPts val="0"/>
              </a:spcBef>
            </a:pPr>
            <a:r>
              <a:rPr lang="ru-RU" sz="1900" dirty="0" smtClean="0"/>
              <a:t>выхода целевого (или побочного) продукта того или иного технологического процесса. </a:t>
            </a:r>
          </a:p>
          <a:p>
            <a:pPr>
              <a:lnSpc>
                <a:spcPct val="120000"/>
              </a:lnSpc>
              <a:spcBef>
                <a:spcPts val="0"/>
              </a:spcBef>
              <a:buNone/>
            </a:pPr>
            <a:r>
              <a:rPr lang="ru-RU" sz="1900" dirty="0" smtClean="0"/>
              <a:t>Перечисленные </a:t>
            </a:r>
            <a:r>
              <a:rPr lang="ru-RU" sz="1900" dirty="0" smtClean="0"/>
              <a:t>методы выбираются исходя из конкретной поставленной задачи.</a:t>
            </a:r>
          </a:p>
          <a:p>
            <a:pPr>
              <a:lnSpc>
                <a:spcPct val="120000"/>
              </a:lnSpc>
            </a:pPr>
            <a:endParaRPr lang="ru-RU" dirty="0"/>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68805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078" y="97276"/>
            <a:ext cx="8104143" cy="990600"/>
          </a:xfrm>
        </p:spPr>
        <p:txBody>
          <a:bodyPr>
            <a:normAutofit/>
          </a:bodyPr>
          <a:lstStyle/>
          <a:p>
            <a:r>
              <a:rPr lang="ru-RU" dirty="0" smtClean="0"/>
              <a:t>Поверхностные и объёмные свойства </a:t>
            </a:r>
            <a:r>
              <a:rPr lang="ru-RU" dirty="0" smtClean="0"/>
              <a:t>НДС</a:t>
            </a:r>
            <a:br>
              <a:rPr lang="ru-RU" dirty="0" smtClean="0"/>
            </a:br>
            <a:r>
              <a:rPr lang="ru-RU" dirty="0" smtClean="0"/>
              <a:t>и </a:t>
            </a:r>
            <a:r>
              <a:rPr lang="ru-RU" dirty="0" smtClean="0"/>
              <a:t>методы их исследования</a:t>
            </a:r>
            <a:endParaRPr lang="ru-RU" dirty="0"/>
          </a:p>
        </p:txBody>
      </p:sp>
      <p:sp>
        <p:nvSpPr>
          <p:cNvPr id="3" name="Объект 2"/>
          <p:cNvSpPr>
            <a:spLocks noGrp="1"/>
          </p:cNvSpPr>
          <p:nvPr>
            <p:ph sz="quarter" idx="1"/>
          </p:nvPr>
        </p:nvSpPr>
        <p:spPr>
          <a:xfrm>
            <a:off x="251520" y="1167594"/>
            <a:ext cx="8280920" cy="3888432"/>
          </a:xfrm>
        </p:spPr>
        <p:txBody>
          <a:bodyPr>
            <a:normAutofit fontScale="70000" lnSpcReduction="20000"/>
          </a:bodyPr>
          <a:lstStyle/>
          <a:p>
            <a:pPr>
              <a:lnSpc>
                <a:spcPct val="140000"/>
              </a:lnSpc>
              <a:spcBef>
                <a:spcPts val="0"/>
              </a:spcBef>
              <a:spcAft>
                <a:spcPts val="600"/>
              </a:spcAft>
            </a:pPr>
            <a:r>
              <a:rPr lang="ru-RU" sz="2300" dirty="0"/>
              <a:t>Поверхностные и объёмные свойства вещества можно считать двухмерными и трёхмерными. Свойства, изменяющиеся во времени являются неравновесными.</a:t>
            </a:r>
          </a:p>
          <a:p>
            <a:pPr>
              <a:lnSpc>
                <a:spcPct val="140000"/>
              </a:lnSpc>
              <a:spcBef>
                <a:spcPts val="0"/>
              </a:spcBef>
              <a:spcAft>
                <a:spcPts val="600"/>
              </a:spcAft>
            </a:pPr>
            <a:r>
              <a:rPr lang="ru-RU" sz="2300" dirty="0"/>
              <a:t>Состояние вещества в объёме характеризуют объёмными свойствами, главным из которых является интенсивность ММВ.</a:t>
            </a:r>
          </a:p>
          <a:p>
            <a:pPr>
              <a:lnSpc>
                <a:spcPct val="140000"/>
              </a:lnSpc>
              <a:spcBef>
                <a:spcPts val="0"/>
              </a:spcBef>
              <a:spcAft>
                <a:spcPts val="600"/>
              </a:spcAft>
            </a:pPr>
            <a:r>
              <a:rPr lang="ru-RU" sz="2300" dirty="0"/>
              <a:t>Для экспериментальной оценки энергии ММВ можно пользоваться теплотой и работой испарения при небольших давлениях насыщенного пара – реальные энергии, которые необходимы для того, чтобы перевести молекулы </a:t>
            </a:r>
            <a:r>
              <a:rPr lang="ru-RU" sz="2300" dirty="0" smtClean="0"/>
              <a:t>из </a:t>
            </a:r>
            <a:r>
              <a:rPr lang="ru-RU" sz="2300" dirty="0"/>
              <a:t>потенциальной ямы в жидкости на бесконечно удалённые друг от друга расстояния, где можно пренебречь их ММВ, т.е. в состояние идеального газа.</a:t>
            </a:r>
          </a:p>
          <a:p>
            <a:pPr>
              <a:lnSpc>
                <a:spcPct val="140000"/>
              </a:lnSpc>
              <a:spcBef>
                <a:spcPts val="0"/>
              </a:spcBef>
              <a:spcAft>
                <a:spcPts val="600"/>
              </a:spcAft>
            </a:pPr>
            <a:r>
              <a:rPr lang="ru-RU" sz="2300" dirty="0"/>
              <a:t>В качестве параметров, описывающих изменение поверхностных и объёмных свойств можно использовать их координационные числа </a:t>
            </a:r>
            <a:r>
              <a:rPr lang="ru-RU" sz="2300" dirty="0" smtClean="0"/>
              <a:t>  на </a:t>
            </a:r>
            <a:r>
              <a:rPr lang="ru-RU" sz="2300" dirty="0"/>
              <a:t>поверхности и в объёме жидкости.</a:t>
            </a:r>
          </a:p>
          <a:p>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76</a:t>
            </a:fld>
            <a:endParaRPr lang="ru-RU"/>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3922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170" y="162951"/>
            <a:ext cx="7467600" cy="907610"/>
          </a:xfrm>
        </p:spPr>
        <p:txBody>
          <a:bodyPr>
            <a:normAutofit fontScale="90000"/>
          </a:bodyPr>
          <a:lstStyle/>
          <a:p>
            <a:r>
              <a:rPr lang="ru-RU" dirty="0" smtClean="0"/>
              <a:t>Координационные числа нефтяных фракций и фракций смолы на поверхности и в объёме</a:t>
            </a:r>
            <a:br>
              <a:rPr lang="ru-RU" dirty="0" smtClean="0"/>
            </a:br>
            <a:r>
              <a:rPr lang="ru-RU" sz="2200" dirty="0" smtClean="0"/>
              <a:t>(температура 20</a:t>
            </a:r>
            <a:r>
              <a:rPr lang="ru-RU" sz="2200" dirty="0">
                <a:sym typeface="Symbol"/>
              </a:rPr>
              <a:t></a:t>
            </a:r>
            <a:r>
              <a:rPr lang="ru-RU" sz="2200" dirty="0" smtClean="0">
                <a:sym typeface="Symbol"/>
              </a:rPr>
              <a:t>С)</a:t>
            </a:r>
            <a:endParaRPr lang="ru-RU" sz="2200" dirty="0"/>
          </a:p>
        </p:txBody>
      </p:sp>
      <p:graphicFrame>
        <p:nvGraphicFramePr>
          <p:cNvPr id="5" name="Объект 4"/>
          <p:cNvGraphicFramePr>
            <a:graphicFrameLocks noGrp="1"/>
          </p:cNvGraphicFramePr>
          <p:nvPr>
            <p:ph sz="quarter" idx="1"/>
            <p:extLst>
              <p:ext uri="{D42A27DB-BD31-4B8C-83A1-F6EECF244321}">
                <p14:modId xmlns:p14="http://schemas.microsoft.com/office/powerpoint/2010/main" val="3274014001"/>
              </p:ext>
            </p:extLst>
          </p:nvPr>
        </p:nvGraphicFramePr>
        <p:xfrm>
          <a:off x="103706" y="1498057"/>
          <a:ext cx="8594404" cy="3557346"/>
        </p:xfrm>
        <a:graphic>
          <a:graphicData uri="http://schemas.openxmlformats.org/drawingml/2006/table">
            <a:tbl>
              <a:tblPr firstRow="1" bandRow="1">
                <a:tableStyleId>{5C22544A-7EE6-4342-B048-85BDC9FD1C3A}</a:tableStyleId>
              </a:tblPr>
              <a:tblGrid>
                <a:gridCol w="2148601"/>
                <a:gridCol w="2148601"/>
                <a:gridCol w="2148601"/>
                <a:gridCol w="2148601"/>
              </a:tblGrid>
              <a:tr h="465921">
                <a:tc>
                  <a:txBody>
                    <a:bodyPr/>
                    <a:lstStyle/>
                    <a:p>
                      <a:pPr algn="ctr"/>
                      <a:r>
                        <a:rPr lang="ru-RU" sz="1600" dirty="0" smtClean="0"/>
                        <a:t>Нефтяные фракции</a:t>
                      </a:r>
                      <a:endParaRPr lang="ru-RU" sz="1600" dirty="0"/>
                    </a:p>
                  </a:txBody>
                  <a:tcPr marT="34290" marB="34290"/>
                </a:tc>
                <a:tc>
                  <a:txBody>
                    <a:bodyPr/>
                    <a:lstStyle/>
                    <a:p>
                      <a:pPr algn="ctr"/>
                      <a:r>
                        <a:rPr lang="ru-RU" sz="1600" dirty="0" smtClean="0"/>
                        <a:t>Вязкость, мПа*с</a:t>
                      </a:r>
                      <a:endParaRPr lang="ru-RU" sz="1600" dirty="0"/>
                    </a:p>
                  </a:txBody>
                  <a:tcPr marT="34290" marB="34290"/>
                </a:tc>
                <a:tc>
                  <a:txBody>
                    <a:bodyPr/>
                    <a:lstStyle/>
                    <a:p>
                      <a:pPr algn="ctr"/>
                      <a:r>
                        <a:rPr lang="ru-RU" sz="1600" dirty="0" smtClean="0"/>
                        <a:t>Объёмное число</a:t>
                      </a:r>
                      <a:endParaRPr lang="ru-RU" sz="1600" dirty="0"/>
                    </a:p>
                  </a:txBody>
                  <a:tcPr marT="34290" marB="34290"/>
                </a:tc>
                <a:tc>
                  <a:txBody>
                    <a:bodyPr/>
                    <a:lstStyle/>
                    <a:p>
                      <a:pPr algn="ctr"/>
                      <a:r>
                        <a:rPr lang="ru-RU" sz="1600" dirty="0" smtClean="0"/>
                        <a:t>Поверхностное число</a:t>
                      </a:r>
                      <a:endParaRPr lang="ru-RU" sz="1600" dirty="0"/>
                    </a:p>
                  </a:txBody>
                  <a:tcPr marT="34290" marB="34290"/>
                </a:tc>
              </a:tr>
              <a:tr h="333454">
                <a:tc>
                  <a:txBody>
                    <a:bodyPr/>
                    <a:lstStyle/>
                    <a:p>
                      <a:pPr algn="ctr"/>
                      <a:r>
                        <a:rPr lang="ru-RU" sz="1600" dirty="0" smtClean="0"/>
                        <a:t>Аравийская нефть</a:t>
                      </a:r>
                      <a:endParaRPr lang="ru-RU" sz="1600" dirty="0"/>
                    </a:p>
                  </a:txBody>
                  <a:tcPr marT="34290" marB="34290"/>
                </a:tc>
                <a:tc>
                  <a:txBody>
                    <a:bodyPr/>
                    <a:lstStyle/>
                    <a:p>
                      <a:pPr algn="ctr"/>
                      <a:endParaRPr lang="ru-RU" sz="1600" dirty="0"/>
                    </a:p>
                  </a:txBody>
                  <a:tcPr marT="34290" marB="34290"/>
                </a:tc>
                <a:tc>
                  <a:txBody>
                    <a:bodyPr/>
                    <a:lstStyle/>
                    <a:p>
                      <a:pPr algn="ctr"/>
                      <a:endParaRPr lang="ru-RU" sz="1600" dirty="0"/>
                    </a:p>
                  </a:txBody>
                  <a:tcPr marT="34290" marB="34290"/>
                </a:tc>
                <a:tc>
                  <a:txBody>
                    <a:bodyPr/>
                    <a:lstStyle/>
                    <a:p>
                      <a:pPr algn="ctr"/>
                      <a:endParaRPr lang="ru-RU" sz="1600" dirty="0"/>
                    </a:p>
                  </a:txBody>
                  <a:tcPr marT="34290" marB="34290"/>
                </a:tc>
              </a:tr>
              <a:tr h="333454">
                <a:tc>
                  <a:txBody>
                    <a:bodyPr/>
                    <a:lstStyle/>
                    <a:p>
                      <a:pPr algn="ctr"/>
                      <a:r>
                        <a:rPr lang="ru-RU" sz="1600" dirty="0" smtClean="0"/>
                        <a:t>150-163</a:t>
                      </a:r>
                      <a:r>
                        <a:rPr lang="ru-RU" sz="1600" dirty="0" smtClean="0">
                          <a:sym typeface="Symbol"/>
                        </a:rPr>
                        <a:t>С</a:t>
                      </a:r>
                      <a:endParaRPr lang="ru-RU" sz="1600" dirty="0"/>
                    </a:p>
                  </a:txBody>
                  <a:tcPr marT="34290" marB="34290"/>
                </a:tc>
                <a:tc>
                  <a:txBody>
                    <a:bodyPr/>
                    <a:lstStyle/>
                    <a:p>
                      <a:pPr algn="ctr"/>
                      <a:r>
                        <a:rPr lang="ru-RU" sz="1600" dirty="0" smtClean="0"/>
                        <a:t>0,69</a:t>
                      </a:r>
                      <a:endParaRPr lang="ru-RU" sz="1600" dirty="0"/>
                    </a:p>
                  </a:txBody>
                  <a:tcPr marT="34290" marB="34290"/>
                </a:tc>
                <a:tc>
                  <a:txBody>
                    <a:bodyPr/>
                    <a:lstStyle/>
                    <a:p>
                      <a:pPr algn="ctr"/>
                      <a:r>
                        <a:rPr lang="ru-RU" sz="1600" dirty="0" smtClean="0"/>
                        <a:t>10,27</a:t>
                      </a:r>
                      <a:endParaRPr lang="ru-RU" sz="1600" dirty="0"/>
                    </a:p>
                  </a:txBody>
                  <a:tcPr marT="34290" marB="34290"/>
                </a:tc>
                <a:tc>
                  <a:txBody>
                    <a:bodyPr/>
                    <a:lstStyle/>
                    <a:p>
                      <a:pPr algn="ctr"/>
                      <a:r>
                        <a:rPr lang="ru-RU" sz="1600" dirty="0" smtClean="0"/>
                        <a:t>8,13</a:t>
                      </a:r>
                      <a:endParaRPr lang="ru-RU" sz="1600" dirty="0"/>
                    </a:p>
                  </a:txBody>
                  <a:tcPr marT="34290" marB="34290"/>
                </a:tc>
              </a:tr>
              <a:tr h="333454">
                <a:tc>
                  <a:txBody>
                    <a:bodyPr/>
                    <a:lstStyle/>
                    <a:p>
                      <a:pPr algn="ctr"/>
                      <a:r>
                        <a:rPr lang="ru-RU" sz="1600" dirty="0" smtClean="0"/>
                        <a:t>185-206</a:t>
                      </a:r>
                      <a:r>
                        <a:rPr lang="ru-RU" sz="1600" dirty="0" smtClean="0">
                          <a:sym typeface="Symbol"/>
                        </a:rPr>
                        <a:t>С</a:t>
                      </a:r>
                      <a:endParaRPr lang="ru-RU" sz="1600" dirty="0"/>
                    </a:p>
                  </a:txBody>
                  <a:tcPr marT="34290" marB="34290"/>
                </a:tc>
                <a:tc>
                  <a:txBody>
                    <a:bodyPr/>
                    <a:lstStyle/>
                    <a:p>
                      <a:pPr algn="ctr"/>
                      <a:r>
                        <a:rPr lang="ru-RU" sz="1600" dirty="0" smtClean="0"/>
                        <a:t>1,10</a:t>
                      </a:r>
                      <a:endParaRPr lang="ru-RU" sz="1600" dirty="0"/>
                    </a:p>
                  </a:txBody>
                  <a:tcPr marT="34290" marB="34290"/>
                </a:tc>
                <a:tc>
                  <a:txBody>
                    <a:bodyPr/>
                    <a:lstStyle/>
                    <a:p>
                      <a:pPr algn="ctr"/>
                      <a:r>
                        <a:rPr lang="ru-RU" sz="1600" dirty="0" smtClean="0"/>
                        <a:t>10,08</a:t>
                      </a:r>
                      <a:endParaRPr lang="ru-RU" sz="1600" dirty="0"/>
                    </a:p>
                  </a:txBody>
                  <a:tcPr marT="34290" marB="34290"/>
                </a:tc>
                <a:tc>
                  <a:txBody>
                    <a:bodyPr/>
                    <a:lstStyle/>
                    <a:p>
                      <a:pPr algn="ctr"/>
                      <a:r>
                        <a:rPr lang="ru-RU" sz="1600" dirty="0" smtClean="0"/>
                        <a:t>8,27</a:t>
                      </a:r>
                      <a:endParaRPr lang="ru-RU" sz="1600" dirty="0"/>
                    </a:p>
                  </a:txBody>
                  <a:tcPr marT="34290" marB="34290"/>
                </a:tc>
              </a:tr>
              <a:tr h="3334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244-262</a:t>
                      </a:r>
                      <a:r>
                        <a:rPr lang="ru-RU" sz="1600" dirty="0" smtClean="0">
                          <a:sym typeface="Symbol"/>
                        </a:rPr>
                        <a:t>С</a:t>
                      </a:r>
                      <a:endParaRPr lang="ru-RU" sz="1600" dirty="0"/>
                    </a:p>
                  </a:txBody>
                  <a:tcPr marT="34290" marB="34290"/>
                </a:tc>
                <a:tc>
                  <a:txBody>
                    <a:bodyPr/>
                    <a:lstStyle/>
                    <a:p>
                      <a:pPr algn="ctr"/>
                      <a:r>
                        <a:rPr lang="ru-RU" sz="1600" dirty="0" smtClean="0"/>
                        <a:t>2,37</a:t>
                      </a:r>
                      <a:endParaRPr lang="ru-RU" sz="1600" dirty="0"/>
                    </a:p>
                  </a:txBody>
                  <a:tcPr marT="34290" marB="34290"/>
                </a:tc>
                <a:tc>
                  <a:txBody>
                    <a:bodyPr/>
                    <a:lstStyle/>
                    <a:p>
                      <a:pPr algn="ctr"/>
                      <a:r>
                        <a:rPr lang="ru-RU" sz="1600" dirty="0" smtClean="0"/>
                        <a:t>7,83</a:t>
                      </a:r>
                      <a:endParaRPr lang="ru-RU" sz="1600" dirty="0"/>
                    </a:p>
                  </a:txBody>
                  <a:tcPr marT="34290" marB="34290"/>
                </a:tc>
                <a:tc>
                  <a:txBody>
                    <a:bodyPr/>
                    <a:lstStyle/>
                    <a:p>
                      <a:pPr algn="ctr"/>
                      <a:r>
                        <a:rPr lang="ru-RU" sz="1600" dirty="0" smtClean="0"/>
                        <a:t>8,46</a:t>
                      </a:r>
                      <a:endParaRPr lang="ru-RU" sz="1600" dirty="0"/>
                    </a:p>
                  </a:txBody>
                  <a:tcPr marT="34290" marB="34290"/>
                </a:tc>
              </a:tr>
              <a:tr h="3334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278-295</a:t>
                      </a:r>
                      <a:r>
                        <a:rPr lang="ru-RU" sz="1600" dirty="0" smtClean="0">
                          <a:sym typeface="Symbol"/>
                        </a:rPr>
                        <a:t>С</a:t>
                      </a:r>
                      <a:endParaRPr lang="ru-RU" sz="1600" dirty="0"/>
                    </a:p>
                  </a:txBody>
                  <a:tcPr marT="34290" marB="34290"/>
                </a:tc>
                <a:tc>
                  <a:txBody>
                    <a:bodyPr/>
                    <a:lstStyle/>
                    <a:p>
                      <a:pPr algn="ctr"/>
                      <a:r>
                        <a:rPr lang="ru-RU" sz="1600" dirty="0" smtClean="0"/>
                        <a:t>3,84</a:t>
                      </a:r>
                      <a:endParaRPr lang="ru-RU" sz="1600" dirty="0"/>
                    </a:p>
                  </a:txBody>
                  <a:tcPr marT="34290" marB="34290"/>
                </a:tc>
                <a:tc>
                  <a:txBody>
                    <a:bodyPr/>
                    <a:lstStyle/>
                    <a:p>
                      <a:pPr algn="ctr"/>
                      <a:r>
                        <a:rPr lang="ru-RU" sz="1600" dirty="0" smtClean="0"/>
                        <a:t>7,19</a:t>
                      </a:r>
                      <a:endParaRPr lang="ru-RU" sz="1600" dirty="0"/>
                    </a:p>
                  </a:txBody>
                  <a:tcPr marT="34290" marB="34290"/>
                </a:tc>
                <a:tc>
                  <a:txBody>
                    <a:bodyPr/>
                    <a:lstStyle/>
                    <a:p>
                      <a:pPr algn="ctr"/>
                      <a:r>
                        <a:rPr lang="ru-RU" sz="1600" dirty="0" smtClean="0"/>
                        <a:t>8,61</a:t>
                      </a:r>
                      <a:endParaRPr lang="ru-RU" sz="1600" dirty="0"/>
                    </a:p>
                  </a:txBody>
                  <a:tcPr marT="34290" marB="34290"/>
                </a:tc>
              </a:tr>
              <a:tr h="333454">
                <a:tc>
                  <a:txBody>
                    <a:bodyPr/>
                    <a:lstStyle/>
                    <a:p>
                      <a:pPr algn="ctr"/>
                      <a:r>
                        <a:rPr lang="ru-RU" sz="1600" dirty="0" smtClean="0"/>
                        <a:t>Смолы </a:t>
                      </a:r>
                      <a:endParaRPr lang="ru-RU" sz="1600" dirty="0"/>
                    </a:p>
                  </a:txBody>
                  <a:tcPr marT="34290" marB="34290"/>
                </a:tc>
                <a:tc>
                  <a:txBody>
                    <a:bodyPr/>
                    <a:lstStyle/>
                    <a:p>
                      <a:pPr algn="ctr"/>
                      <a:endParaRPr lang="ru-RU" sz="1600" dirty="0"/>
                    </a:p>
                  </a:txBody>
                  <a:tcPr marT="34290" marB="34290"/>
                </a:tc>
                <a:tc>
                  <a:txBody>
                    <a:bodyPr/>
                    <a:lstStyle/>
                    <a:p>
                      <a:endParaRPr lang="ru-RU" sz="1600"/>
                    </a:p>
                  </a:txBody>
                  <a:tcPr marT="34290" marB="34290"/>
                </a:tc>
                <a:tc>
                  <a:txBody>
                    <a:bodyPr/>
                    <a:lstStyle/>
                    <a:p>
                      <a:pPr algn="ctr"/>
                      <a:endParaRPr lang="ru-RU" sz="1600" dirty="0"/>
                    </a:p>
                  </a:txBody>
                  <a:tcPr marT="34290" marB="34290"/>
                </a:tc>
              </a:tr>
              <a:tr h="333454">
                <a:tc>
                  <a:txBody>
                    <a:bodyPr/>
                    <a:lstStyle/>
                    <a:p>
                      <a:pPr algn="ctr"/>
                      <a:r>
                        <a:rPr lang="ru-RU" sz="1600" dirty="0" smtClean="0"/>
                        <a:t>89-116</a:t>
                      </a:r>
                      <a:r>
                        <a:rPr lang="ru-RU" sz="1600" dirty="0" smtClean="0">
                          <a:sym typeface="Symbol"/>
                        </a:rPr>
                        <a:t>С</a:t>
                      </a:r>
                      <a:endParaRPr lang="ru-RU" sz="1600" dirty="0"/>
                    </a:p>
                  </a:txBody>
                  <a:tcPr marT="34290" marB="34290"/>
                </a:tc>
                <a:tc>
                  <a:txBody>
                    <a:bodyPr/>
                    <a:lstStyle/>
                    <a:p>
                      <a:pPr algn="ctr"/>
                      <a:r>
                        <a:rPr lang="ru-RU" sz="1600" dirty="0" smtClean="0"/>
                        <a:t>0,60</a:t>
                      </a:r>
                      <a:endParaRPr lang="ru-RU" sz="1600" dirty="0"/>
                    </a:p>
                  </a:txBody>
                  <a:tcPr marT="34290" marB="34290"/>
                </a:tc>
                <a:tc>
                  <a:txBody>
                    <a:bodyPr/>
                    <a:lstStyle/>
                    <a:p>
                      <a:pPr algn="ctr"/>
                      <a:r>
                        <a:rPr lang="ru-RU" sz="1600" dirty="0" smtClean="0"/>
                        <a:t>7,96</a:t>
                      </a:r>
                      <a:endParaRPr lang="ru-RU" sz="1600" dirty="0"/>
                    </a:p>
                  </a:txBody>
                  <a:tcPr marT="34290" marB="34290"/>
                </a:tc>
                <a:tc>
                  <a:txBody>
                    <a:bodyPr/>
                    <a:lstStyle/>
                    <a:p>
                      <a:pPr algn="ctr"/>
                      <a:r>
                        <a:rPr lang="ru-RU" sz="1600" dirty="0" smtClean="0"/>
                        <a:t>8,32</a:t>
                      </a:r>
                      <a:endParaRPr lang="ru-RU" sz="1600" dirty="0"/>
                    </a:p>
                  </a:txBody>
                  <a:tcPr marT="34290" marB="34290"/>
                </a:tc>
              </a:tr>
              <a:tr h="333454">
                <a:tc>
                  <a:txBody>
                    <a:bodyPr/>
                    <a:lstStyle/>
                    <a:p>
                      <a:pPr algn="ctr"/>
                      <a:r>
                        <a:rPr lang="ru-RU" sz="1600" dirty="0" smtClean="0"/>
                        <a:t>246-271</a:t>
                      </a:r>
                      <a:r>
                        <a:rPr lang="ru-RU" sz="1600" dirty="0" smtClean="0">
                          <a:sym typeface="Symbol"/>
                        </a:rPr>
                        <a:t>С</a:t>
                      </a:r>
                      <a:endParaRPr lang="ru-RU" sz="1600" dirty="0"/>
                    </a:p>
                  </a:txBody>
                  <a:tcPr marT="34290" marB="34290"/>
                </a:tc>
                <a:tc>
                  <a:txBody>
                    <a:bodyPr/>
                    <a:lstStyle/>
                    <a:p>
                      <a:pPr algn="ctr"/>
                      <a:r>
                        <a:rPr lang="ru-RU" sz="1600" dirty="0" smtClean="0"/>
                        <a:t>7,74</a:t>
                      </a:r>
                      <a:endParaRPr lang="ru-RU" sz="1600" dirty="0"/>
                    </a:p>
                  </a:txBody>
                  <a:tcPr marT="34290" marB="34290"/>
                </a:tc>
                <a:tc>
                  <a:txBody>
                    <a:bodyPr/>
                    <a:lstStyle/>
                    <a:p>
                      <a:pPr algn="ctr"/>
                      <a:r>
                        <a:rPr lang="ru-RU" sz="1600" dirty="0" smtClean="0"/>
                        <a:t>5,29</a:t>
                      </a:r>
                      <a:endParaRPr lang="ru-RU" sz="1600" dirty="0"/>
                    </a:p>
                  </a:txBody>
                  <a:tcPr marT="34290" marB="34290"/>
                </a:tc>
                <a:tc>
                  <a:txBody>
                    <a:bodyPr/>
                    <a:lstStyle/>
                    <a:p>
                      <a:pPr algn="ctr"/>
                      <a:r>
                        <a:rPr lang="ru-RU" sz="1600" dirty="0" smtClean="0"/>
                        <a:t>7,38</a:t>
                      </a:r>
                      <a:endParaRPr lang="ru-RU" sz="1600" dirty="0"/>
                    </a:p>
                  </a:txBody>
                  <a:tcPr marT="34290" marB="34290"/>
                </a:tc>
              </a:tr>
              <a:tr h="333454">
                <a:tc>
                  <a:txBody>
                    <a:bodyPr/>
                    <a:lstStyle/>
                    <a:p>
                      <a:pPr algn="ctr"/>
                      <a:r>
                        <a:rPr lang="ru-RU" sz="1600" dirty="0" smtClean="0"/>
                        <a:t>367-451</a:t>
                      </a:r>
                      <a:r>
                        <a:rPr lang="ru-RU" sz="1600" dirty="0" smtClean="0">
                          <a:sym typeface="Symbol"/>
                        </a:rPr>
                        <a:t>С</a:t>
                      </a:r>
                      <a:endParaRPr lang="ru-RU" sz="1600" dirty="0"/>
                    </a:p>
                  </a:txBody>
                  <a:tcPr marT="34290" marB="34290"/>
                </a:tc>
                <a:tc>
                  <a:txBody>
                    <a:bodyPr/>
                    <a:lstStyle/>
                    <a:p>
                      <a:pPr algn="ctr"/>
                      <a:r>
                        <a:rPr lang="ru-RU" sz="1600" dirty="0" smtClean="0"/>
                        <a:t>53,46</a:t>
                      </a:r>
                      <a:endParaRPr lang="ru-RU" sz="1600" dirty="0"/>
                    </a:p>
                  </a:txBody>
                  <a:tcPr marT="34290" marB="34290"/>
                </a:tc>
                <a:tc>
                  <a:txBody>
                    <a:bodyPr/>
                    <a:lstStyle/>
                    <a:p>
                      <a:pPr algn="ctr"/>
                      <a:r>
                        <a:rPr lang="ru-RU" sz="1600" dirty="0" smtClean="0"/>
                        <a:t>3,14</a:t>
                      </a:r>
                      <a:endParaRPr lang="ru-RU" sz="1600" dirty="0"/>
                    </a:p>
                  </a:txBody>
                  <a:tcPr marT="34290" marB="34290"/>
                </a:tc>
                <a:tc>
                  <a:txBody>
                    <a:bodyPr/>
                    <a:lstStyle/>
                    <a:p>
                      <a:pPr algn="ctr"/>
                      <a:r>
                        <a:rPr lang="ru-RU" sz="1600" dirty="0" smtClean="0"/>
                        <a:t>8,25</a:t>
                      </a:r>
                      <a:endParaRPr lang="ru-RU" sz="1600" dirty="0"/>
                    </a:p>
                  </a:txBody>
                  <a:tcPr marT="34290" marB="34290"/>
                </a:tc>
              </a:tr>
            </a:tbl>
          </a:graphicData>
        </a:graphic>
      </p:graphicFrame>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77</a:t>
            </a:fld>
            <a:endParaRPr lang="ru-RU"/>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10252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Устойчивость НДС</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78</a:t>
            </a:fld>
            <a:endParaRPr lang="ru-RU"/>
          </a:p>
        </p:txBody>
      </p:sp>
      <p:sp>
        <p:nvSpPr>
          <p:cNvPr id="6" name="Объект 5"/>
          <p:cNvSpPr>
            <a:spLocks noGrp="1"/>
          </p:cNvSpPr>
          <p:nvPr>
            <p:ph sz="quarter" idx="1"/>
          </p:nvPr>
        </p:nvSpPr>
        <p:spPr>
          <a:xfrm>
            <a:off x="395536" y="659149"/>
            <a:ext cx="7467600" cy="1912601"/>
          </a:xfrm>
        </p:spPr>
        <p:txBody>
          <a:bodyPr>
            <a:normAutofit/>
          </a:bodyPr>
          <a:lstStyle/>
          <a:p>
            <a:pPr>
              <a:lnSpc>
                <a:spcPct val="120000"/>
              </a:lnSpc>
            </a:pPr>
            <a:r>
              <a:rPr lang="ru-RU" sz="1800" dirty="0"/>
              <a:t>С</a:t>
            </a:r>
            <a:r>
              <a:rPr lang="ru-RU" sz="1800" dirty="0" smtClean="0"/>
              <a:t>пособность </a:t>
            </a:r>
            <a:r>
              <a:rPr lang="ru-RU" sz="1800" dirty="0"/>
              <a:t>системы сопротивляться внутренним процессам </a:t>
            </a:r>
            <a:r>
              <a:rPr lang="ru-RU" sz="1800" dirty="0" err="1"/>
              <a:t>межчастичного</a:t>
            </a:r>
            <a:r>
              <a:rPr lang="ru-RU" sz="1800" dirty="0"/>
              <a:t> взаимодействия, приводящим  к изменению размеров частиц дисперсной фазы и, соответственно, способность дисперсной системы сохранять равномерное распределение частиц дисперсной фазы в объёме</a:t>
            </a:r>
          </a:p>
        </p:txBody>
      </p:sp>
      <p:pic>
        <p:nvPicPr>
          <p:cNvPr id="259089"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185" y="2841780"/>
            <a:ext cx="2789654" cy="1526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9090"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517744"/>
            <a:ext cx="1996706" cy="1998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9091"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2769543"/>
            <a:ext cx="2916341" cy="149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92137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Устойчивость НДС</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79</a:t>
            </a:fld>
            <a:endParaRPr lang="ru-RU"/>
          </a:p>
        </p:txBody>
      </p:sp>
      <p:sp>
        <p:nvSpPr>
          <p:cNvPr id="5" name="Нижний колонтитул 4"/>
          <p:cNvSpPr>
            <a:spLocks noGrp="1"/>
          </p:cNvSpPr>
          <p:nvPr>
            <p:ph type="ftr" sz="quarter" idx="4294967295"/>
          </p:nvPr>
        </p:nvSpPr>
        <p:spPr>
          <a:xfrm rot="5400000">
            <a:off x="7390236" y="2757210"/>
            <a:ext cx="2400300" cy="365760"/>
          </a:xfrm>
          <a:prstGeom prst="rect">
            <a:avLst/>
          </a:prstGeom>
        </p:spPr>
        <p:txBody>
          <a:bodyPr/>
          <a:lstStyle/>
          <a:p>
            <a:endParaRPr lang="ru-RU"/>
          </a:p>
        </p:txBody>
      </p:sp>
      <p:pic>
        <p:nvPicPr>
          <p:cNvPr id="74754" name="Picture 2"/>
          <p:cNvPicPr>
            <a:picLocks noGrp="1" noChangeAspect="1" noChangeArrowheads="1"/>
          </p:cNvPicPr>
          <p:nvPr>
            <p:ph sz="quarter" idx="1"/>
          </p:nvPr>
        </p:nvPicPr>
        <p:blipFill>
          <a:blip r:embed="rId2" cstate="print"/>
          <a:srcRect/>
          <a:stretch>
            <a:fillRect/>
          </a:stretch>
        </p:blipFill>
        <p:spPr bwMode="auto">
          <a:xfrm>
            <a:off x="125456" y="891779"/>
            <a:ext cx="9018544" cy="3874357"/>
          </a:xfrm>
          <a:prstGeom prst="rect">
            <a:avLst/>
          </a:prstGeom>
          <a:noFill/>
          <a:ln w="9525">
            <a:noFill/>
            <a:miter lim="800000"/>
            <a:headEnd/>
            <a:tailEnd/>
          </a:ln>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024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915" y="181105"/>
            <a:ext cx="7931207" cy="529568"/>
          </a:xfrm>
        </p:spPr>
        <p:txBody>
          <a:bodyPr>
            <a:normAutofit/>
          </a:bodyPr>
          <a:lstStyle/>
          <a:p>
            <a:r>
              <a:rPr lang="ru-RU" sz="2800" dirty="0" smtClean="0"/>
              <a:t>Отличие НДС от </a:t>
            </a:r>
            <a:r>
              <a:rPr lang="ru-RU" sz="2800" dirty="0"/>
              <a:t>классических </a:t>
            </a:r>
            <a:r>
              <a:rPr lang="ru-RU" sz="2800" dirty="0" smtClean="0"/>
              <a:t>коллоидов</a:t>
            </a:r>
            <a:endParaRPr lang="ru-RU" sz="2800" dirty="0"/>
          </a:p>
        </p:txBody>
      </p:sp>
      <p:sp>
        <p:nvSpPr>
          <p:cNvPr id="3" name="Объект 2"/>
          <p:cNvSpPr>
            <a:spLocks noGrp="1"/>
          </p:cNvSpPr>
          <p:nvPr>
            <p:ph sz="quarter" idx="1"/>
          </p:nvPr>
        </p:nvSpPr>
        <p:spPr>
          <a:xfrm>
            <a:off x="233464" y="1193336"/>
            <a:ext cx="7743218" cy="3582944"/>
          </a:xfrm>
        </p:spPr>
        <p:txBody>
          <a:bodyPr>
            <a:noAutofit/>
          </a:bodyPr>
          <a:lstStyle/>
          <a:p>
            <a:pPr marL="457200" lvl="0" indent="-457200">
              <a:buSzPct val="85000"/>
              <a:buFont typeface="+mj-lt"/>
              <a:buAutoNum type="arabicPeriod" startAt="6"/>
            </a:pPr>
            <a:r>
              <a:rPr lang="ru-RU" sz="1800" dirty="0" smtClean="0"/>
              <a:t>Склонность </a:t>
            </a:r>
            <a:r>
              <a:rPr lang="ru-RU" sz="1800" dirty="0"/>
              <a:t>высокомолекулярных компонентов НДС к процессам гомолитической диссоциации с образованием радикалов;</a:t>
            </a:r>
          </a:p>
          <a:p>
            <a:pPr marL="457200" lvl="0" indent="-457200">
              <a:buSzPct val="85000"/>
              <a:buFont typeface="+mj-lt"/>
              <a:buAutoNum type="arabicPeriod" startAt="6"/>
            </a:pPr>
            <a:r>
              <a:rPr lang="ru-RU" sz="1800" dirty="0" smtClean="0"/>
              <a:t>Наличие </a:t>
            </a:r>
            <a:r>
              <a:rPr lang="ru-RU" sz="1800" dirty="0"/>
              <a:t>соединений микроэлементов, обладающих </a:t>
            </a:r>
            <a:r>
              <a:rPr lang="ru-RU" sz="1800" dirty="0" smtClean="0"/>
              <a:t>парамагнитными </a:t>
            </a:r>
            <a:r>
              <a:rPr lang="ru-RU" sz="1800" dirty="0"/>
              <a:t>свойствами;</a:t>
            </a:r>
          </a:p>
          <a:p>
            <a:pPr marL="457200" lvl="0" indent="-457200">
              <a:buSzPct val="85000"/>
              <a:buFont typeface="+mj-lt"/>
              <a:buAutoNum type="arabicPeriod" startAt="6"/>
            </a:pPr>
            <a:r>
              <a:rPr lang="ru-RU" sz="1800" dirty="0" smtClean="0"/>
              <a:t>Образование </a:t>
            </a:r>
            <a:r>
              <a:rPr lang="ru-RU" sz="1800" dirty="0"/>
              <a:t>устойчивых ассоциативных </a:t>
            </a:r>
            <a:r>
              <a:rPr lang="ru-RU" sz="1800" dirty="0" smtClean="0"/>
              <a:t>комбинаций на </a:t>
            </a:r>
            <a:r>
              <a:rPr lang="ru-RU" sz="1800" dirty="0"/>
              <a:t>основе обменных взаимодействий, обусловленных спиновыми </a:t>
            </a:r>
            <a:r>
              <a:rPr lang="ru-RU" sz="1800" dirty="0" smtClean="0"/>
              <a:t>и </a:t>
            </a:r>
            <a:r>
              <a:rPr lang="ru-RU" sz="1800" dirty="0" err="1"/>
              <a:t>спинполяризованными</a:t>
            </a:r>
            <a:r>
              <a:rPr lang="ru-RU" sz="1800" dirty="0"/>
              <a:t> свойствами молекул;</a:t>
            </a:r>
          </a:p>
          <a:p>
            <a:pPr marL="457200" lvl="0" indent="-457200">
              <a:buSzPct val="85000"/>
              <a:buFont typeface="+mj-lt"/>
              <a:buAutoNum type="arabicPeriod" startAt="6"/>
            </a:pPr>
            <a:r>
              <a:rPr lang="ru-RU" sz="1800" dirty="0" smtClean="0"/>
              <a:t>Формирование сложных </a:t>
            </a:r>
            <a:r>
              <a:rPr lang="ru-RU" sz="1800" dirty="0"/>
              <a:t>структурных единиц (ССЕ), </a:t>
            </a:r>
            <a:r>
              <a:rPr lang="ru-RU" sz="1800" dirty="0" smtClean="0"/>
              <a:t>перераспределение </a:t>
            </a:r>
            <a:r>
              <a:rPr lang="ru-RU" sz="1800" dirty="0"/>
              <a:t>компонентов и слоёв ССЕ между фазами </a:t>
            </a:r>
            <a:r>
              <a:rPr lang="ru-RU" sz="1800" dirty="0" smtClean="0"/>
              <a:t>под </a:t>
            </a:r>
            <a:r>
              <a:rPr lang="ru-RU" sz="1800" dirty="0"/>
              <a:t>влиянием внешний воздействий.</a:t>
            </a:r>
          </a:p>
          <a:p>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928952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Устойчивость НДС</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80</a:t>
            </a:fld>
            <a:endParaRPr lang="ru-RU"/>
          </a:p>
        </p:txBody>
      </p:sp>
      <p:pic>
        <p:nvPicPr>
          <p:cNvPr id="10" name="Picture 2"/>
          <p:cNvPicPr>
            <a:picLocks noGrp="1" noChangeAspect="1" noChangeArrowheads="1"/>
          </p:cNvPicPr>
          <p:nvPr>
            <p:ph sz="quarter" idx="1"/>
          </p:nvPr>
        </p:nvPicPr>
        <p:blipFill>
          <a:blip r:embed="rId2" cstate="print"/>
          <a:srcRect/>
          <a:stretch>
            <a:fillRect/>
          </a:stretch>
        </p:blipFill>
        <p:spPr bwMode="auto">
          <a:xfrm>
            <a:off x="0" y="820750"/>
            <a:ext cx="9075856" cy="1834901"/>
          </a:xfrm>
          <a:prstGeom prst="rect">
            <a:avLst/>
          </a:prstGeom>
          <a:noFill/>
          <a:ln w="9525">
            <a:noFill/>
            <a:miter lim="800000"/>
            <a:headEnd/>
            <a:tailEnd/>
          </a:ln>
        </p:spPr>
      </p:pic>
      <p:pic>
        <p:nvPicPr>
          <p:cNvPr id="202872" name="Picture 1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694564"/>
            <a:ext cx="4112168" cy="2382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5163722" y="3100887"/>
            <a:ext cx="3240360" cy="1569660"/>
          </a:xfrm>
          <a:prstGeom prst="rect">
            <a:avLst/>
          </a:prstGeom>
        </p:spPr>
        <p:txBody>
          <a:bodyPr wrap="square">
            <a:spAutoFit/>
          </a:bodyPr>
          <a:lstStyle/>
          <a:p>
            <a:r>
              <a:rPr lang="ru-RU" sz="1600" dirty="0">
                <a:solidFill>
                  <a:schemeClr val="tx1">
                    <a:lumMod val="65000"/>
                    <a:lumOff val="35000"/>
                  </a:schemeClr>
                </a:solidFill>
              </a:rPr>
              <a:t>Зависимость предельного напряжения сдвига от температуры для смеси нефтей  </a:t>
            </a:r>
            <a:r>
              <a:rPr lang="ru-RU" sz="1600" dirty="0" err="1">
                <a:solidFill>
                  <a:schemeClr val="tx1">
                    <a:lumMod val="65000"/>
                    <a:lumOff val="35000"/>
                  </a:schemeClr>
                </a:solidFill>
              </a:rPr>
              <a:t>Кыртаельского</a:t>
            </a:r>
            <a:r>
              <a:rPr lang="ru-RU" sz="1600" dirty="0">
                <a:solidFill>
                  <a:schemeClr val="tx1">
                    <a:lumMod val="65000"/>
                    <a:lumOff val="35000"/>
                  </a:schemeClr>
                </a:solidFill>
              </a:rPr>
              <a:t> и </a:t>
            </a:r>
            <a:r>
              <a:rPr lang="ru-RU" sz="1600" dirty="0" err="1">
                <a:solidFill>
                  <a:schemeClr val="tx1">
                    <a:lumMod val="65000"/>
                    <a:lumOff val="35000"/>
                  </a:schemeClr>
                </a:solidFill>
              </a:rPr>
              <a:t>старооскольского</a:t>
            </a:r>
            <a:r>
              <a:rPr lang="ru-RU" sz="1600" dirty="0">
                <a:solidFill>
                  <a:schemeClr val="tx1">
                    <a:lumMod val="65000"/>
                    <a:lumOff val="35000"/>
                  </a:schemeClr>
                </a:solidFill>
              </a:rPr>
              <a:t> </a:t>
            </a:r>
            <a:r>
              <a:rPr lang="ru-RU" sz="1600" dirty="0" smtClean="0">
                <a:solidFill>
                  <a:schemeClr val="tx1">
                    <a:lumMod val="65000"/>
                    <a:lumOff val="35000"/>
                  </a:schemeClr>
                </a:solidFill>
              </a:rPr>
              <a:t>месторождений</a:t>
            </a:r>
            <a:endParaRPr lang="ru-RU" sz="1600" dirty="0">
              <a:solidFill>
                <a:schemeClr val="tx1">
                  <a:lumMod val="65000"/>
                  <a:lumOff val="35000"/>
                </a:schemeClr>
              </a:solidFill>
            </a:endParaRPr>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37203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Физико-химическая механика НДС</a:t>
            </a:r>
            <a:endParaRPr lang="ru-RU" dirty="0"/>
          </a:p>
        </p:txBody>
      </p:sp>
      <p:sp>
        <p:nvSpPr>
          <p:cNvPr id="3" name="Содержимое 2"/>
          <p:cNvSpPr>
            <a:spLocks noGrp="1"/>
          </p:cNvSpPr>
          <p:nvPr>
            <p:ph sz="quarter" idx="1"/>
          </p:nvPr>
        </p:nvSpPr>
        <p:spPr>
          <a:xfrm>
            <a:off x="92366" y="891779"/>
            <a:ext cx="8159856" cy="3874774"/>
          </a:xfrm>
        </p:spPr>
        <p:txBody>
          <a:bodyPr>
            <a:noAutofit/>
          </a:bodyPr>
          <a:lstStyle/>
          <a:p>
            <a:pPr algn="just"/>
            <a:r>
              <a:rPr lang="ru-RU" sz="1600" dirty="0" smtClean="0"/>
              <a:t>     Основной </a:t>
            </a:r>
            <a:r>
              <a:rPr lang="ru-RU" sz="1600" dirty="0"/>
              <a:t>задачей физико-химической механики НДС  является изучение закономерностей реологического поведения и структурообразования в нефтяных </a:t>
            </a:r>
            <a:r>
              <a:rPr lang="ru-RU" sz="1600" dirty="0" smtClean="0"/>
              <a:t>системах. </a:t>
            </a:r>
          </a:p>
          <a:p>
            <a:pPr algn="just"/>
            <a:r>
              <a:rPr lang="ru-RU" sz="1600" dirty="0" smtClean="0"/>
              <a:t>С одной </a:t>
            </a:r>
            <a:r>
              <a:rPr lang="ru-RU" sz="1600" dirty="0"/>
              <a:t>стороны, с целью поиска наиболее технологичных способов управления прочностью образующихся </a:t>
            </a:r>
            <a:r>
              <a:rPr lang="ru-RU" sz="1600" dirty="0" smtClean="0"/>
              <a:t>структур, А </a:t>
            </a:r>
            <a:r>
              <a:rPr lang="ru-RU" sz="1600" dirty="0"/>
              <a:t>с другой стороны – с целью использования макроструктурных реологических параметров для оценки экстремальных состояний НДС, в которых наиболее эффективно осуществляется их добыча, транспортировка, хранение и последующая переработка.</a:t>
            </a:r>
          </a:p>
          <a:p>
            <a:pPr algn="just"/>
            <a:r>
              <a:rPr lang="ru-RU" sz="1600" dirty="0" smtClean="0"/>
              <a:t>     Микроструктура НДС, описываемая макроструктурными реологическими параметрами, </a:t>
            </a:r>
            <a:r>
              <a:rPr lang="ru-RU" sz="1600" dirty="0"/>
              <a:t>предопределяет поведение углеводородного сырья в различных физических и химических процессах переработки. Например, при нагреве и последующем кипении в процессах атмосферно-вакуумной перегонки или в химических реакциях, таких как висбрекинг, коксование или получение битумов. </a:t>
            </a:r>
          </a:p>
          <a:p>
            <a:pPr>
              <a:lnSpc>
                <a:spcPct val="140000"/>
              </a:lnSpc>
            </a:pPr>
            <a:endParaRPr lang="ru-RU" sz="16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81</a:t>
            </a:fld>
            <a:endParaRPr lang="ru-RU"/>
          </a:p>
        </p:txBody>
      </p:sp>
      <p:sp>
        <p:nvSpPr>
          <p:cNvPr id="79874" name="Rectangle 2"/>
          <p:cNvSpPr>
            <a:spLocks noChangeArrowheads="1"/>
          </p:cNvSpPr>
          <p:nvPr/>
        </p:nvSpPr>
        <p:spPr bwMode="auto">
          <a:xfrm>
            <a:off x="0" y="17561"/>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6673986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54490"/>
            <a:ext cx="7467600" cy="475562"/>
          </a:xfrm>
        </p:spPr>
        <p:txBody>
          <a:bodyPr>
            <a:normAutofit fontScale="90000"/>
          </a:bodyPr>
          <a:lstStyle/>
          <a:p>
            <a:r>
              <a:rPr lang="ru-RU" dirty="0" smtClean="0"/>
              <a:t>Реологические модели поведения НДС</a:t>
            </a:r>
            <a:endParaRPr lang="ru-RU" dirty="0"/>
          </a:p>
        </p:txBody>
      </p:sp>
      <p:sp>
        <p:nvSpPr>
          <p:cNvPr id="3" name="Содержимое 2"/>
          <p:cNvSpPr>
            <a:spLocks noGrp="1"/>
          </p:cNvSpPr>
          <p:nvPr>
            <p:ph sz="quarter" idx="1"/>
          </p:nvPr>
        </p:nvSpPr>
        <p:spPr>
          <a:xfrm>
            <a:off x="184731" y="639278"/>
            <a:ext cx="8784976" cy="4158462"/>
          </a:xfrm>
        </p:spPr>
        <p:txBody>
          <a:bodyPr>
            <a:noAutofit/>
          </a:bodyPr>
          <a:lstStyle/>
          <a:p>
            <a:r>
              <a:rPr lang="ru-RU" sz="1600" dirty="0" smtClean="0"/>
              <a:t>Реология – это наука о деформационном поведении материалов под действием напряжений. Вязкость (внутреннее трение) – свойство материала сопротивляться перемещению его слоев относительно друг друга (течению) при приложении внешних воздействий. </a:t>
            </a:r>
          </a:p>
          <a:p>
            <a:r>
              <a:rPr lang="ru-RU" sz="1600" dirty="0" smtClean="0"/>
              <a:t>В основополагающих работах П.А. Р</a:t>
            </a:r>
            <a:r>
              <a:rPr lang="en-US" sz="1600" dirty="0" smtClean="0"/>
              <a:t>é</a:t>
            </a:r>
            <a:r>
              <a:rPr lang="ru-RU" sz="1600" dirty="0" err="1" smtClean="0"/>
              <a:t>биндера</a:t>
            </a:r>
            <a:r>
              <a:rPr lang="ru-RU" sz="1600" dirty="0" smtClean="0"/>
              <a:t> раскрыт понятийный и математический аппарат реологии и физико-химической механики дисперсных систем.</a:t>
            </a:r>
          </a:p>
          <a:p>
            <a:r>
              <a:rPr lang="ru-RU" sz="1600" dirty="0"/>
              <a:t>В 1928 году Р</a:t>
            </a:r>
            <a:r>
              <a:rPr lang="en-US" sz="1600" dirty="0"/>
              <a:t>é</a:t>
            </a:r>
            <a:r>
              <a:rPr lang="ru-RU" sz="1600" dirty="0" err="1" smtClean="0"/>
              <a:t>биндер</a:t>
            </a:r>
            <a:r>
              <a:rPr lang="ru-RU" sz="1600" dirty="0" smtClean="0"/>
              <a:t> открыл </a:t>
            </a:r>
            <a:r>
              <a:rPr lang="ru-RU" sz="1600" dirty="0"/>
              <a:t>эффект адсорбционного понижения прочности твёрдых тел, получившего в советской научной литературе наименование «Эффекта </a:t>
            </a:r>
            <a:r>
              <a:rPr lang="ru-RU" sz="1600" dirty="0" smtClean="0"/>
              <a:t>Р</a:t>
            </a:r>
            <a:r>
              <a:rPr lang="en-US" sz="1600" dirty="0" smtClean="0"/>
              <a:t>é</a:t>
            </a:r>
            <a:r>
              <a:rPr lang="ru-RU" sz="1600" dirty="0" err="1" smtClean="0"/>
              <a:t>биндера</a:t>
            </a:r>
            <a:r>
              <a:rPr lang="ru-RU" sz="1600" dirty="0"/>
              <a:t>». Это открытие положило начало новой области знания — физико-химической механики. </a:t>
            </a:r>
            <a:endParaRPr lang="ru-RU" sz="1600" dirty="0" smtClean="0"/>
          </a:p>
          <a:p>
            <a:r>
              <a:rPr lang="ru-RU" sz="1600" dirty="0" smtClean="0"/>
              <a:t>Связь между напряжением сдвига </a:t>
            </a:r>
            <a:r>
              <a:rPr lang="ru-RU" sz="1600" b="1" i="1" dirty="0">
                <a:sym typeface="Symbol"/>
              </a:rPr>
              <a:t></a:t>
            </a:r>
            <a:r>
              <a:rPr lang="ru-RU" sz="1600" b="1" dirty="0"/>
              <a:t> </a:t>
            </a:r>
            <a:r>
              <a:rPr lang="ru-RU" sz="1600" b="1" dirty="0" smtClean="0"/>
              <a:t>, </a:t>
            </a:r>
            <a:r>
              <a:rPr lang="ru-RU" sz="1600" dirty="0" smtClean="0"/>
              <a:t>деформацией сдвига </a:t>
            </a:r>
            <a:r>
              <a:rPr lang="ru-RU" sz="1600" b="1" i="1" dirty="0">
                <a:sym typeface="Symbol"/>
              </a:rPr>
              <a:t></a:t>
            </a:r>
            <a:r>
              <a:rPr lang="ru-RU" sz="1600" dirty="0">
                <a:sym typeface="Symbol"/>
              </a:rPr>
              <a:t> </a:t>
            </a:r>
            <a:r>
              <a:rPr lang="ru-RU" sz="1600" dirty="0" smtClean="0">
                <a:sym typeface="Symbol"/>
              </a:rPr>
              <a:t> и их изменением во времени составляет суть реологических исследований.</a:t>
            </a:r>
            <a:endParaRPr lang="ru-RU" sz="1600" dirty="0" smtClean="0"/>
          </a:p>
          <a:p>
            <a:r>
              <a:rPr lang="ru-RU" sz="1600" dirty="0" smtClean="0"/>
              <a:t>Сила,  приложенная к параллельным плоскостям жидкости  вызывает напряжение и сдвиг (деформацию сдвига, </a:t>
            </a:r>
            <a:r>
              <a:rPr lang="ru-RU" sz="1600" b="1" i="1" dirty="0" smtClean="0">
                <a:sym typeface="Symbol"/>
              </a:rPr>
              <a:t></a:t>
            </a:r>
            <a:r>
              <a:rPr lang="ru-RU" sz="1600" dirty="0" smtClean="0"/>
              <a:t>) плоскостей друг относительно друга на величину </a:t>
            </a:r>
            <a:r>
              <a:rPr lang="en-US" sz="1600" b="1" i="1" dirty="0" smtClean="0"/>
              <a:t>d</a:t>
            </a:r>
            <a:r>
              <a:rPr lang="ru-RU" sz="1600" b="1" i="1" dirty="0" smtClean="0">
                <a:sym typeface="Symbol"/>
              </a:rPr>
              <a:t></a:t>
            </a:r>
            <a:r>
              <a:rPr lang="ru-RU" sz="1600" dirty="0" smtClean="0"/>
              <a:t>  за время </a:t>
            </a:r>
            <a:r>
              <a:rPr lang="en-US" sz="1600" b="1" i="1" dirty="0" err="1" smtClean="0"/>
              <a:t>d</a:t>
            </a:r>
            <a:r>
              <a:rPr lang="en-US" sz="1600" b="1" i="1" dirty="0" err="1" smtClean="0">
                <a:sym typeface="Symbol"/>
              </a:rPr>
              <a:t>t</a:t>
            </a:r>
            <a:endParaRPr lang="ru-RU" sz="1600" dirty="0" smtClean="0"/>
          </a:p>
          <a:p>
            <a:endParaRPr lang="ru-RU" sz="1600" dirty="0" smtClean="0"/>
          </a:p>
          <a:p>
            <a:endParaRPr lang="ru-RU" sz="16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82</a:t>
            </a:fld>
            <a:endParaRPr lang="ru-RU"/>
          </a:p>
        </p:txBody>
      </p:sp>
      <p:sp>
        <p:nvSpPr>
          <p:cNvPr id="79874" name="Rectangle 2"/>
          <p:cNvSpPr>
            <a:spLocks noChangeArrowheads="1"/>
          </p:cNvSpPr>
          <p:nvPr/>
        </p:nvSpPr>
        <p:spPr bwMode="auto">
          <a:xfrm>
            <a:off x="0" y="17561"/>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092762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Реологические модели поведения НДС</a:t>
            </a:r>
            <a:endParaRPr lang="ru-RU" dirty="0"/>
          </a:p>
        </p:txBody>
      </p:sp>
      <p:sp>
        <p:nvSpPr>
          <p:cNvPr id="3" name="Содержимое 2"/>
          <p:cNvSpPr>
            <a:spLocks noGrp="1"/>
          </p:cNvSpPr>
          <p:nvPr>
            <p:ph sz="quarter" idx="1"/>
          </p:nvPr>
        </p:nvSpPr>
        <p:spPr>
          <a:xfrm>
            <a:off x="153109" y="661022"/>
            <a:ext cx="8136904" cy="4158462"/>
          </a:xfrm>
        </p:spPr>
        <p:txBody>
          <a:bodyPr>
            <a:noAutofit/>
          </a:bodyPr>
          <a:lstStyle/>
          <a:p>
            <a:r>
              <a:rPr lang="ru-RU" sz="1600" dirty="0" smtClean="0"/>
              <a:t>Величина сопротивления этому перемещению, называемая вязкостью,  определяется по формуле:  </a:t>
            </a:r>
          </a:p>
          <a:p>
            <a:endParaRPr lang="ru-RU" sz="1600" dirty="0" smtClean="0"/>
          </a:p>
          <a:p>
            <a:pPr marL="0" indent="0">
              <a:buNone/>
            </a:pPr>
            <a:r>
              <a:rPr lang="ru-RU" sz="1600" dirty="0" smtClean="0"/>
              <a:t>    </a:t>
            </a:r>
          </a:p>
          <a:p>
            <a:pPr>
              <a:spcBef>
                <a:spcPts val="0"/>
              </a:spcBef>
            </a:pPr>
            <a:r>
              <a:rPr lang="ru-RU" sz="1600" dirty="0" smtClean="0"/>
              <a:t>где</a:t>
            </a:r>
            <a:r>
              <a:rPr lang="ru-RU" sz="1600" dirty="0" smtClean="0"/>
              <a:t>:      </a:t>
            </a:r>
            <a:r>
              <a:rPr lang="ru-RU" sz="1600" b="1" i="1" dirty="0" smtClean="0">
                <a:sym typeface="Symbol"/>
              </a:rPr>
              <a:t></a:t>
            </a:r>
            <a:r>
              <a:rPr lang="ru-RU" sz="1600" dirty="0" smtClean="0"/>
              <a:t> – напряжение сдвига, Па</a:t>
            </a:r>
          </a:p>
          <a:p>
            <a:pPr marL="0" indent="0">
              <a:spcBef>
                <a:spcPts val="0"/>
              </a:spcBef>
              <a:buNone/>
            </a:pPr>
            <a:r>
              <a:rPr lang="ru-RU" sz="1600" b="1" i="1" dirty="0" smtClean="0">
                <a:sym typeface="Symbol"/>
              </a:rPr>
              <a:t>                 </a:t>
            </a:r>
            <a:r>
              <a:rPr lang="ru-RU" sz="1600" dirty="0" smtClean="0">
                <a:sym typeface="Symbol"/>
              </a:rPr>
              <a:t> </a:t>
            </a:r>
            <a:r>
              <a:rPr lang="ru-RU" sz="1600" dirty="0">
                <a:sym typeface="Symbol"/>
              </a:rPr>
              <a:t>- деформация сдвига</a:t>
            </a:r>
            <a:endParaRPr lang="ru-RU" sz="1600" dirty="0" smtClean="0"/>
          </a:p>
          <a:p>
            <a:pPr>
              <a:spcBef>
                <a:spcPts val="0"/>
              </a:spcBef>
              <a:buNone/>
            </a:pPr>
            <a:r>
              <a:rPr lang="ru-RU" sz="1600" b="1" dirty="0" smtClean="0"/>
              <a:t>                 </a:t>
            </a:r>
            <a:r>
              <a:rPr lang="ru-RU" sz="1600" b="1" i="1" dirty="0" smtClean="0">
                <a:sym typeface="Symbol"/>
              </a:rPr>
              <a:t></a:t>
            </a:r>
            <a:r>
              <a:rPr lang="ru-RU" sz="1600" dirty="0" smtClean="0"/>
              <a:t> - коэффициент динамической вязкости (</a:t>
            </a:r>
            <a:r>
              <a:rPr lang="ru-RU" sz="1600" dirty="0" err="1" smtClean="0"/>
              <a:t>Па</a:t>
            </a:r>
            <a:r>
              <a:rPr lang="ru-RU" sz="1600" dirty="0" err="1" smtClean="0">
                <a:sym typeface="Symbol"/>
              </a:rPr>
              <a:t></a:t>
            </a:r>
            <a:r>
              <a:rPr lang="ru-RU" sz="1600" dirty="0" err="1" smtClean="0"/>
              <a:t>с</a:t>
            </a:r>
            <a:r>
              <a:rPr lang="ru-RU" sz="1600" dirty="0" smtClean="0"/>
              <a:t>); </a:t>
            </a:r>
          </a:p>
          <a:p>
            <a:pPr>
              <a:spcBef>
                <a:spcPts val="0"/>
              </a:spcBef>
              <a:buNone/>
            </a:pPr>
            <a:r>
              <a:rPr lang="ru-RU" sz="1600" b="1" i="1" dirty="0" smtClean="0"/>
              <a:t>                 </a:t>
            </a:r>
            <a:r>
              <a:rPr lang="en-US" sz="1600" b="1" i="1" dirty="0" smtClean="0"/>
              <a:t>D</a:t>
            </a:r>
            <a:r>
              <a:rPr lang="ru-RU" sz="1600" dirty="0" smtClean="0"/>
              <a:t> – градиент скорости сдвига, с</a:t>
            </a:r>
            <a:r>
              <a:rPr lang="ru-RU" sz="1600" baseline="30000" dirty="0" smtClean="0"/>
              <a:t>-1</a:t>
            </a:r>
            <a:endParaRPr lang="ru-RU" sz="1600" dirty="0" smtClean="0"/>
          </a:p>
          <a:p>
            <a:r>
              <a:rPr lang="ru-RU" sz="1600" dirty="0" smtClean="0"/>
              <a:t>Градиент скорости сдвига есть отношение разности скоростей перемещения соседних слоев жидкости к расстоянию между ними за время </a:t>
            </a:r>
            <a:r>
              <a:rPr lang="en-US" sz="1600" b="1" dirty="0" smtClean="0"/>
              <a:t>t</a:t>
            </a:r>
            <a:r>
              <a:rPr lang="ru-RU" sz="1600" b="1" dirty="0" smtClean="0"/>
              <a:t> </a:t>
            </a:r>
            <a:r>
              <a:rPr lang="ru-RU" sz="1600" dirty="0" smtClean="0"/>
              <a:t> и имеет размерность с</a:t>
            </a:r>
            <a:r>
              <a:rPr lang="ru-RU" sz="1600" baseline="30000" dirty="0" smtClean="0"/>
              <a:t>-1</a:t>
            </a:r>
            <a:r>
              <a:rPr lang="ru-RU" sz="1600" dirty="0" smtClean="0"/>
              <a:t>:           </a:t>
            </a:r>
            <a:r>
              <a:rPr lang="en-US" sz="1600" b="1" i="1" dirty="0" smtClean="0">
                <a:sym typeface="Symbol"/>
              </a:rPr>
              <a:t>D</a:t>
            </a:r>
            <a:r>
              <a:rPr lang="ru-RU" sz="1600" b="1" dirty="0" smtClean="0">
                <a:sym typeface="Symbol"/>
              </a:rPr>
              <a:t></a:t>
            </a:r>
            <a:r>
              <a:rPr lang="en-US" sz="1600" b="1" dirty="0" smtClean="0">
                <a:sym typeface="Symbol"/>
              </a:rPr>
              <a:t>d</a:t>
            </a:r>
            <a:r>
              <a:rPr lang="ru-RU" sz="1600" b="1" dirty="0" smtClean="0">
                <a:sym typeface="Symbol"/>
              </a:rPr>
              <a:t></a:t>
            </a:r>
            <a:r>
              <a:rPr lang="ru-RU" sz="1600" b="1" dirty="0" smtClean="0"/>
              <a:t> </a:t>
            </a:r>
            <a:r>
              <a:rPr lang="en-US" sz="1600" b="1" dirty="0" err="1" smtClean="0"/>
              <a:t>dt</a:t>
            </a:r>
            <a:endParaRPr lang="ru-RU" sz="1600" b="1" dirty="0" smtClean="0"/>
          </a:p>
          <a:p>
            <a:r>
              <a:rPr lang="ru-RU" sz="1600" dirty="0" smtClean="0"/>
              <a:t>Упругое поведение характеризуется пропорциональностью между напряжением и деформацией сдвига и описывается законом Гука:</a:t>
            </a:r>
          </a:p>
          <a:p>
            <a:pPr algn="ctr"/>
            <a:r>
              <a:rPr lang="ru-RU" sz="1600" b="1" i="1" dirty="0" smtClean="0">
                <a:sym typeface="Symbol"/>
              </a:rPr>
              <a:t>  = </a:t>
            </a:r>
            <a:r>
              <a:rPr lang="en-US" sz="1600" i="1" dirty="0" smtClean="0">
                <a:sym typeface="Symbol"/>
              </a:rPr>
              <a:t>G</a:t>
            </a:r>
            <a:r>
              <a:rPr lang="ru-RU" sz="1600" b="1" i="1" dirty="0">
                <a:sym typeface="Symbol"/>
              </a:rPr>
              <a:t></a:t>
            </a:r>
            <a:r>
              <a:rPr lang="ru-RU" sz="1600" dirty="0">
                <a:sym typeface="Symbol"/>
              </a:rPr>
              <a:t> </a:t>
            </a:r>
            <a:endParaRPr lang="en-US" sz="1600" dirty="0" smtClean="0">
              <a:sym typeface="Symbol"/>
            </a:endParaRPr>
          </a:p>
          <a:p>
            <a:pPr algn="just"/>
            <a:r>
              <a:rPr lang="en-US" sz="1600" i="1" dirty="0" smtClean="0">
                <a:sym typeface="Symbol"/>
              </a:rPr>
              <a:t>G</a:t>
            </a:r>
            <a:r>
              <a:rPr lang="en-US" sz="1600" dirty="0" smtClean="0">
                <a:sym typeface="Symbol"/>
              </a:rPr>
              <a:t> – </a:t>
            </a:r>
            <a:r>
              <a:rPr lang="ru-RU" sz="1600" dirty="0" smtClean="0">
                <a:sym typeface="Symbol"/>
              </a:rPr>
              <a:t>модуль упругости или сдвига</a:t>
            </a:r>
            <a:endParaRPr lang="ru-RU" sz="16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83</a:t>
            </a:fld>
            <a:endParaRPr lang="ru-RU"/>
          </a:p>
        </p:txBody>
      </p:sp>
      <p:sp>
        <p:nvSpPr>
          <p:cNvPr id="79874" name="Rectangle 2"/>
          <p:cNvSpPr>
            <a:spLocks noChangeArrowheads="1"/>
          </p:cNvSpPr>
          <p:nvPr/>
        </p:nvSpPr>
        <p:spPr bwMode="auto">
          <a:xfrm>
            <a:off x="0" y="17561"/>
            <a:ext cx="1847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7987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31839" y="1162848"/>
            <a:ext cx="2179443" cy="521675"/>
          </a:xfrm>
          <a:prstGeom prst="rect">
            <a:avLst/>
          </a:prstGeom>
          <a:noFill/>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414271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341" y="259219"/>
            <a:ext cx="7673280" cy="529568"/>
          </a:xfrm>
        </p:spPr>
        <p:txBody>
          <a:bodyPr>
            <a:normAutofit fontScale="90000"/>
          </a:bodyPr>
          <a:lstStyle/>
          <a:p>
            <a:r>
              <a:rPr lang="ru-RU" sz="2700" dirty="0" smtClean="0"/>
              <a:t>Случаи </a:t>
            </a:r>
            <a:r>
              <a:rPr lang="ru-RU" sz="2700" dirty="0" smtClean="0"/>
              <a:t>вязкого и </a:t>
            </a:r>
            <a:r>
              <a:rPr lang="ru-RU" sz="2700" dirty="0" err="1" smtClean="0"/>
              <a:t>вязкопластичного</a:t>
            </a:r>
            <a:r>
              <a:rPr lang="ru-RU" sz="2700" dirty="0" smtClean="0"/>
              <a:t> поведения </a:t>
            </a:r>
            <a:r>
              <a:rPr lang="ru-RU" sz="2700" dirty="0" smtClean="0"/>
              <a:t>тел</a:t>
            </a:r>
            <a:endParaRPr lang="ru-RU" sz="2700"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84</a:t>
            </a:fld>
            <a:endParaRPr lang="ru-RU"/>
          </a:p>
        </p:txBody>
      </p:sp>
      <p:sp>
        <p:nvSpPr>
          <p:cNvPr id="11" name="Прямоугольник 10"/>
          <p:cNvSpPr/>
          <p:nvPr/>
        </p:nvSpPr>
        <p:spPr>
          <a:xfrm>
            <a:off x="149341" y="4013118"/>
            <a:ext cx="8839016" cy="1077218"/>
          </a:xfrm>
          <a:prstGeom prst="rect">
            <a:avLst/>
          </a:prstGeom>
        </p:spPr>
        <p:txBody>
          <a:bodyPr wrap="square">
            <a:spAutoFit/>
          </a:bodyPr>
          <a:lstStyle/>
          <a:p>
            <a:r>
              <a:rPr lang="ru-RU" sz="1600" i="1" dirty="0" smtClean="0">
                <a:sym typeface="Symbol"/>
              </a:rPr>
              <a:t>а – </a:t>
            </a:r>
            <a:r>
              <a:rPr lang="ru-RU" sz="1600" dirty="0" smtClean="0">
                <a:sym typeface="Symbol"/>
              </a:rPr>
              <a:t>вязкое течение</a:t>
            </a:r>
            <a:r>
              <a:rPr lang="en-US" sz="1600" dirty="0" smtClean="0">
                <a:sym typeface="Symbol"/>
              </a:rPr>
              <a:t> (</a:t>
            </a:r>
            <a:r>
              <a:rPr lang="ru-RU" sz="1600" dirty="0" smtClean="0">
                <a:sym typeface="Symbol"/>
              </a:rPr>
              <a:t>закон Ньютона</a:t>
            </a:r>
            <a:r>
              <a:rPr lang="en-US" sz="1600" dirty="0" smtClean="0">
                <a:sym typeface="Symbol"/>
              </a:rPr>
              <a:t>)</a:t>
            </a:r>
            <a:r>
              <a:rPr lang="ru-RU" sz="1600" dirty="0" smtClean="0">
                <a:sym typeface="Symbol"/>
              </a:rPr>
              <a:t>, термически активируемый процесс</a:t>
            </a:r>
            <a:r>
              <a:rPr lang="en-US" sz="1600" dirty="0" smtClean="0">
                <a:sym typeface="Symbol"/>
              </a:rPr>
              <a:t> </a:t>
            </a:r>
            <a:r>
              <a:rPr lang="ru-RU" sz="1600" dirty="0" smtClean="0">
                <a:sym typeface="Symbol"/>
              </a:rPr>
              <a:t>;   </a:t>
            </a:r>
            <a:endParaRPr lang="ru-RU" sz="1600" dirty="0" smtClean="0">
              <a:sym typeface="Symbol"/>
            </a:endParaRPr>
          </a:p>
          <a:p>
            <a:r>
              <a:rPr lang="ru-RU" sz="1600" i="1" dirty="0" smtClean="0">
                <a:sym typeface="Symbol"/>
              </a:rPr>
              <a:t>б</a:t>
            </a:r>
            <a:r>
              <a:rPr lang="ru-RU" sz="1600" dirty="0" smtClean="0">
                <a:sym typeface="Symbol"/>
              </a:rPr>
              <a:t> </a:t>
            </a:r>
            <a:r>
              <a:rPr lang="ru-RU" sz="1600" dirty="0" smtClean="0">
                <a:sym typeface="Symbol"/>
              </a:rPr>
              <a:t>– вязкопластичное течение (теория </a:t>
            </a:r>
            <a:r>
              <a:rPr lang="ru-RU" sz="1600" dirty="0" err="1" smtClean="0">
                <a:sym typeface="Symbol"/>
              </a:rPr>
              <a:t>Бингама</a:t>
            </a:r>
            <a:r>
              <a:rPr lang="ru-RU" sz="1600" dirty="0" smtClean="0">
                <a:sym typeface="Symbol"/>
              </a:rPr>
              <a:t>-Шведова)</a:t>
            </a:r>
            <a:endParaRPr lang="ru-RU" sz="1600" i="1" dirty="0" smtClean="0">
              <a:sym typeface="Symbol"/>
            </a:endParaRPr>
          </a:p>
          <a:p>
            <a:r>
              <a:rPr lang="ru-RU" sz="1600" i="1" dirty="0" smtClean="0">
                <a:sym typeface="Symbol"/>
              </a:rPr>
              <a:t>                   </a:t>
            </a:r>
            <a:r>
              <a:rPr lang="ru-RU" sz="1600" dirty="0" smtClean="0">
                <a:sym typeface="Symbol"/>
              </a:rPr>
              <a:t> - деформация сдвига</a:t>
            </a:r>
            <a:r>
              <a:rPr lang="en-US" sz="1600" dirty="0" smtClean="0">
                <a:sym typeface="Symbol"/>
              </a:rPr>
              <a:t>    </a:t>
            </a:r>
            <a:r>
              <a:rPr lang="ru-RU" sz="1600" i="1" dirty="0" smtClean="0">
                <a:sym typeface="Symbol"/>
              </a:rPr>
              <a:t></a:t>
            </a:r>
            <a:r>
              <a:rPr lang="ru-RU" sz="1600" dirty="0" smtClean="0">
                <a:sym typeface="Symbol"/>
              </a:rPr>
              <a:t> - напряжение сдвига</a:t>
            </a:r>
          </a:p>
          <a:p>
            <a:r>
              <a:rPr lang="ru-RU" sz="1600" i="1" dirty="0" smtClean="0">
                <a:sym typeface="Symbol"/>
              </a:rPr>
              <a:t>                   </a:t>
            </a:r>
            <a:r>
              <a:rPr lang="ru-RU" sz="1600" i="1" baseline="-25000" dirty="0" smtClean="0">
                <a:sym typeface="Symbol"/>
              </a:rPr>
              <a:t>Б</a:t>
            </a:r>
            <a:r>
              <a:rPr lang="ru-RU" sz="1600" i="1" dirty="0" smtClean="0">
                <a:sym typeface="Symbol"/>
              </a:rPr>
              <a:t> </a:t>
            </a:r>
            <a:r>
              <a:rPr lang="ru-RU" sz="1600" dirty="0" smtClean="0">
                <a:sym typeface="Symbol"/>
              </a:rPr>
              <a:t>- динамическая </a:t>
            </a:r>
            <a:r>
              <a:rPr lang="ru-RU" sz="1600" dirty="0" err="1" smtClean="0">
                <a:sym typeface="Symbol"/>
              </a:rPr>
              <a:t>бингамовская</a:t>
            </a:r>
            <a:r>
              <a:rPr lang="ru-RU" sz="1600" dirty="0" smtClean="0">
                <a:sym typeface="Symbol"/>
              </a:rPr>
              <a:t> вязкость</a:t>
            </a: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3926" y="650617"/>
            <a:ext cx="6471547" cy="3362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825666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05978"/>
            <a:ext cx="7467600" cy="745592"/>
          </a:xfrm>
        </p:spPr>
        <p:txBody>
          <a:bodyPr>
            <a:normAutofit/>
          </a:bodyPr>
          <a:lstStyle/>
          <a:p>
            <a:r>
              <a:rPr lang="ru-RU" sz="2700" dirty="0" smtClean="0"/>
              <a:t>Вязкое течение. Теория </a:t>
            </a:r>
            <a:r>
              <a:rPr lang="ru-RU" sz="2700" dirty="0" err="1" smtClean="0"/>
              <a:t>Эйринга</a:t>
            </a:r>
            <a:r>
              <a:rPr lang="ru-RU" sz="2700" dirty="0" smtClean="0"/>
              <a:t> - Френкеля</a:t>
            </a:r>
            <a:endParaRPr lang="ru-RU" sz="2700"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85</a:t>
            </a:fld>
            <a:endParaRPr lang="ru-RU" dirty="0"/>
          </a:p>
        </p:txBody>
      </p:sp>
      <p:sp>
        <p:nvSpPr>
          <p:cNvPr id="3" name="Объект 2"/>
          <p:cNvSpPr>
            <a:spLocks noGrp="1"/>
          </p:cNvSpPr>
          <p:nvPr>
            <p:ph sz="quarter" idx="1"/>
          </p:nvPr>
        </p:nvSpPr>
        <p:spPr>
          <a:xfrm>
            <a:off x="307987" y="690664"/>
            <a:ext cx="8208912" cy="4326452"/>
          </a:xfrm>
        </p:spPr>
        <p:txBody>
          <a:bodyPr>
            <a:normAutofit fontScale="85000" lnSpcReduction="10000"/>
          </a:bodyPr>
          <a:lstStyle/>
          <a:p>
            <a:pPr algn="just">
              <a:lnSpc>
                <a:spcPct val="120000"/>
              </a:lnSpc>
            </a:pPr>
            <a:r>
              <a:rPr lang="ru-RU" sz="2000" dirty="0"/>
              <a:t>Подход к теории температурной зависимости вязкости, предложенный Я.И. Френкелем и Г. </a:t>
            </a:r>
            <a:r>
              <a:rPr lang="ru-RU" sz="2000" dirty="0" err="1"/>
              <a:t>Эйрингом</a:t>
            </a:r>
            <a:r>
              <a:rPr lang="ru-RU" sz="2000" dirty="0"/>
              <a:t>, рассматривает течение как динамический процесс, происходящий с определенной </a:t>
            </a:r>
            <a:r>
              <a:rPr lang="ru-RU" sz="2000" dirty="0" smtClean="0"/>
              <a:t>скоростью.</a:t>
            </a:r>
          </a:p>
          <a:p>
            <a:pPr algn="just">
              <a:lnSpc>
                <a:spcPct val="120000"/>
              </a:lnSpc>
            </a:pPr>
            <a:r>
              <a:rPr lang="ru-RU" sz="2000" dirty="0" smtClean="0"/>
              <a:t>Элементарный </a:t>
            </a:r>
            <a:r>
              <a:rPr lang="ru-RU" sz="2000" dirty="0"/>
              <a:t>акт процесса течения состоит в том, что молекулярно-кинетический элемент преодолевает потенциальный барьер при переходе из одного равновесного </a:t>
            </a:r>
            <a:r>
              <a:rPr lang="ru-RU" sz="2000" dirty="0" smtClean="0"/>
              <a:t>положения </a:t>
            </a:r>
            <a:r>
              <a:rPr lang="ru-RU" sz="2000" dirty="0"/>
              <a:t>в другое</a:t>
            </a:r>
            <a:r>
              <a:rPr lang="ru-RU" sz="2000" dirty="0" smtClean="0"/>
              <a:t>.</a:t>
            </a:r>
          </a:p>
          <a:p>
            <a:pPr algn="just">
              <a:lnSpc>
                <a:spcPct val="120000"/>
              </a:lnSpc>
            </a:pPr>
            <a:r>
              <a:rPr lang="ru-RU" sz="2000" dirty="0"/>
              <a:t>Характер температурной зависимости вязкости определяется числом возможных переходов молекулярно-кинетических элементов из одного положения равновесия в другое через потенциальный барьер при различных температурах.</a:t>
            </a:r>
          </a:p>
          <a:p>
            <a:pPr algn="just" fontAlgn="auto">
              <a:lnSpc>
                <a:spcPct val="120000"/>
              </a:lnSpc>
              <a:spcAft>
                <a:spcPts val="0"/>
              </a:spcAft>
              <a:defRPr/>
            </a:pPr>
            <a:r>
              <a:rPr lang="ru-RU" sz="2000" dirty="0" smtClean="0"/>
              <a:t>Энергию </a:t>
            </a:r>
            <a:r>
              <a:rPr lang="ru-RU" sz="2000" dirty="0"/>
              <a:t>активации вязкого течения можно определить из углового коэффициента прямой   </a:t>
            </a:r>
            <a:endParaRPr lang="ru-RU" sz="2000" dirty="0" smtClean="0"/>
          </a:p>
          <a:p>
            <a:pPr algn="just" fontAlgn="auto">
              <a:spcAft>
                <a:spcPts val="0"/>
              </a:spcAft>
              <a:defRPr/>
            </a:pPr>
            <a:r>
              <a:rPr lang="ru-RU" sz="2000" b="1" i="1" dirty="0" smtClean="0"/>
              <a:t>                                  </a:t>
            </a:r>
            <a:r>
              <a:rPr lang="ru-RU" sz="2000" b="1" i="1" dirty="0" err="1" smtClean="0"/>
              <a:t>ln</a:t>
            </a:r>
            <a:r>
              <a:rPr lang="ru-RU" sz="2000" b="1" i="1" dirty="0" smtClean="0"/>
              <a:t> η = f(Т⁻</a:t>
            </a:r>
            <a:r>
              <a:rPr lang="ru-RU" sz="2000" b="1" i="1" baseline="30000" dirty="0" smtClean="0"/>
              <a:t>1</a:t>
            </a:r>
            <a:r>
              <a:rPr lang="ru-RU" sz="2000" b="1" i="1" dirty="0" smtClean="0"/>
              <a:t>)</a:t>
            </a:r>
          </a:p>
          <a:p>
            <a:endParaRPr lang="ru-RU" sz="1900" dirty="0"/>
          </a:p>
        </p:txBody>
      </p:sp>
    </p:spTree>
    <p:extLst>
      <p:ext uri="{BB962C8B-B14F-4D97-AF65-F5344CB8AC3E}">
        <p14:creationId xmlns:p14="http://schemas.microsoft.com/office/powerpoint/2010/main" val="62539181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094" y="205978"/>
            <a:ext cx="7856706" cy="455503"/>
          </a:xfrm>
        </p:spPr>
        <p:txBody>
          <a:bodyPr>
            <a:normAutofit fontScale="90000"/>
          </a:bodyPr>
          <a:lstStyle/>
          <a:p>
            <a:r>
              <a:rPr lang="ru-RU" sz="2700" dirty="0" err="1" smtClean="0"/>
              <a:t>Вязкопластичное</a:t>
            </a:r>
            <a:r>
              <a:rPr lang="ru-RU" sz="2700" dirty="0" smtClean="0"/>
              <a:t> течение</a:t>
            </a:r>
            <a:r>
              <a:rPr lang="ru-RU" sz="2700" dirty="0" smtClean="0"/>
              <a:t>. Теория </a:t>
            </a:r>
            <a:r>
              <a:rPr lang="ru-RU" sz="2700" dirty="0" err="1" smtClean="0"/>
              <a:t>Бингама</a:t>
            </a:r>
            <a:r>
              <a:rPr lang="ru-RU" sz="2700" dirty="0" smtClean="0"/>
              <a:t>-Шведова</a:t>
            </a:r>
            <a:endParaRPr lang="ru-RU" sz="2700"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86</a:t>
            </a:fld>
            <a:endParaRPr lang="ru-RU" dirty="0"/>
          </a:p>
        </p:txBody>
      </p:sp>
      <p:sp>
        <p:nvSpPr>
          <p:cNvPr id="3" name="Объект 2"/>
          <p:cNvSpPr>
            <a:spLocks noGrp="1"/>
          </p:cNvSpPr>
          <p:nvPr>
            <p:ph sz="quarter" idx="1"/>
          </p:nvPr>
        </p:nvSpPr>
        <p:spPr>
          <a:xfrm>
            <a:off x="43309" y="748297"/>
            <a:ext cx="8208912" cy="3888432"/>
          </a:xfrm>
        </p:spPr>
        <p:txBody>
          <a:bodyPr>
            <a:normAutofit/>
          </a:bodyPr>
          <a:lstStyle/>
          <a:p>
            <a:pPr marL="360000" algn="just">
              <a:lnSpc>
                <a:spcPct val="110000"/>
              </a:lnSpc>
            </a:pPr>
            <a:r>
              <a:rPr lang="ru-RU" sz="1600" dirty="0" smtClean="0"/>
              <a:t>Ф.Н. Шведов</a:t>
            </a:r>
            <a:r>
              <a:rPr lang="ru-RU" sz="1600" dirty="0"/>
              <a:t>, основатель </a:t>
            </a:r>
            <a:r>
              <a:rPr lang="ru-RU" sz="1600" dirty="0" smtClean="0"/>
              <a:t>коллоидной механики</a:t>
            </a:r>
            <a:r>
              <a:rPr lang="ru-RU" sz="1600" dirty="0"/>
              <a:t>, исследуя свойства </a:t>
            </a:r>
            <a:r>
              <a:rPr lang="ru-RU" sz="1600" dirty="0" smtClean="0"/>
              <a:t>структурированной жидкости, </a:t>
            </a:r>
            <a:r>
              <a:rPr lang="ru-RU" sz="1600" dirty="0"/>
              <a:t>а затем </a:t>
            </a:r>
            <a:r>
              <a:rPr lang="ru-RU" sz="1600" dirty="0" smtClean="0"/>
              <a:t>Ю.К. Бингам показали</a:t>
            </a:r>
            <a:r>
              <a:rPr lang="ru-RU" sz="1600" dirty="0"/>
              <a:t>, что </a:t>
            </a:r>
            <a:r>
              <a:rPr lang="ru-RU" sz="1600" dirty="0" smtClean="0"/>
              <a:t>пластичные тела характеризуются </a:t>
            </a:r>
            <a:r>
              <a:rPr lang="ru-RU" sz="1600" dirty="0"/>
              <a:t>в </a:t>
            </a:r>
            <a:r>
              <a:rPr lang="ru-RU" sz="1600" dirty="0" smtClean="0"/>
              <a:t>первом приближении двумя константами: пределом текучести и пластической вязкостью, </a:t>
            </a:r>
            <a:r>
              <a:rPr lang="ru-RU" sz="1600" dirty="0"/>
              <a:t>которая остается практически </a:t>
            </a:r>
            <a:r>
              <a:rPr lang="ru-RU" sz="1600" dirty="0" smtClean="0"/>
              <a:t>постоянной в </a:t>
            </a:r>
            <a:r>
              <a:rPr lang="ru-RU" sz="1600" dirty="0"/>
              <a:t>некоторой области выше </a:t>
            </a:r>
            <a:r>
              <a:rPr lang="ru-RU" sz="1600" dirty="0" smtClean="0"/>
              <a:t>предела текучести, </a:t>
            </a:r>
            <a:r>
              <a:rPr lang="ru-RU" sz="1600" dirty="0"/>
              <a:t>тогда как </a:t>
            </a:r>
            <a:r>
              <a:rPr lang="ru-RU" sz="1600" dirty="0" smtClean="0"/>
              <a:t>обычная эффективная вязкость в </a:t>
            </a:r>
            <a:r>
              <a:rPr lang="ru-RU" sz="1600" dirty="0"/>
              <a:t>этой области резко падает с </a:t>
            </a:r>
            <a:r>
              <a:rPr lang="ru-RU" sz="1600" dirty="0" smtClean="0"/>
              <a:t>возрастанием напряжения сдвига. </a:t>
            </a:r>
          </a:p>
          <a:p>
            <a:pPr marL="360000" algn="just">
              <a:lnSpc>
                <a:spcPct val="110000"/>
              </a:lnSpc>
            </a:pPr>
            <a:r>
              <a:rPr lang="ru-RU" sz="1600" dirty="0" smtClean="0"/>
              <a:t>Постоянство пластической вязкости соответствует приближённой применимости уравнения Шведова-</a:t>
            </a:r>
            <a:r>
              <a:rPr lang="ru-RU" sz="1600" dirty="0" err="1" smtClean="0"/>
              <a:t>Бингама</a:t>
            </a:r>
            <a:r>
              <a:rPr lang="ru-RU" sz="1600" dirty="0" smtClean="0"/>
              <a:t> </a:t>
            </a:r>
            <a:r>
              <a:rPr lang="ru-RU" sz="1600" dirty="0"/>
              <a:t>для </a:t>
            </a:r>
            <a:r>
              <a:rPr lang="ru-RU" sz="1600" dirty="0" smtClean="0"/>
              <a:t>сопротивления пластичного потока:</a:t>
            </a:r>
          </a:p>
          <a:p>
            <a:pPr marL="360000" algn="just">
              <a:lnSpc>
                <a:spcPct val="110000"/>
              </a:lnSpc>
            </a:pPr>
            <a:r>
              <a:rPr lang="ru-RU" sz="1600" dirty="0" smtClean="0"/>
              <a:t> </a:t>
            </a:r>
            <a:r>
              <a:rPr lang="ru-RU" sz="1600" b="1" i="1" dirty="0" smtClean="0">
                <a:sym typeface="Symbol"/>
              </a:rPr>
              <a:t></a:t>
            </a:r>
            <a:r>
              <a:rPr lang="ru-RU" sz="1600" b="1" i="1" baseline="-25000" dirty="0" smtClean="0">
                <a:sym typeface="Symbol"/>
              </a:rPr>
              <a:t>Б</a:t>
            </a:r>
            <a:r>
              <a:rPr lang="ru-RU" sz="1600" dirty="0" smtClean="0"/>
              <a:t> </a:t>
            </a:r>
            <a:r>
              <a:rPr lang="ru-RU" sz="1600" b="1" dirty="0" smtClean="0">
                <a:sym typeface="Symbol"/>
              </a:rPr>
              <a:t> ( - * ) / (</a:t>
            </a:r>
            <a:r>
              <a:rPr lang="en-US" sz="1600" b="1" dirty="0" smtClean="0">
                <a:sym typeface="Symbol"/>
              </a:rPr>
              <a:t>d</a:t>
            </a:r>
            <a:r>
              <a:rPr lang="ru-RU" sz="1600" b="1" dirty="0">
                <a:sym typeface="Symbol"/>
              </a:rPr>
              <a:t></a:t>
            </a:r>
            <a:r>
              <a:rPr lang="ru-RU" sz="1600" b="1" dirty="0"/>
              <a:t> </a:t>
            </a:r>
            <a:r>
              <a:rPr lang="en-US" sz="1600" b="1" dirty="0" err="1" smtClean="0"/>
              <a:t>dt</a:t>
            </a:r>
            <a:r>
              <a:rPr lang="ru-RU" sz="1600" b="1" dirty="0" smtClean="0"/>
              <a:t>)</a:t>
            </a:r>
          </a:p>
          <a:p>
            <a:pPr marL="360000" algn="just">
              <a:lnSpc>
                <a:spcPct val="110000"/>
              </a:lnSpc>
            </a:pPr>
            <a:r>
              <a:rPr lang="ru-RU" sz="1600" dirty="0" smtClean="0"/>
              <a:t>где </a:t>
            </a:r>
            <a:r>
              <a:rPr lang="ru-RU" sz="1600" b="1" i="1" dirty="0">
                <a:sym typeface="Symbol"/>
              </a:rPr>
              <a:t></a:t>
            </a:r>
            <a:r>
              <a:rPr lang="ru-RU" sz="1600" b="1" i="1" baseline="-25000" dirty="0">
                <a:sym typeface="Symbol"/>
              </a:rPr>
              <a:t>Б</a:t>
            </a:r>
            <a:r>
              <a:rPr lang="ru-RU" sz="1600" dirty="0"/>
              <a:t> </a:t>
            </a:r>
            <a:r>
              <a:rPr lang="ru-RU" sz="1600" dirty="0" smtClean="0"/>
              <a:t>– </a:t>
            </a:r>
            <a:r>
              <a:rPr lang="ru-RU" sz="1600" dirty="0" err="1" smtClean="0"/>
              <a:t>бингамовская</a:t>
            </a:r>
            <a:r>
              <a:rPr lang="ru-RU" sz="1600" dirty="0" smtClean="0"/>
              <a:t> или пластическая вязкость</a:t>
            </a:r>
          </a:p>
          <a:p>
            <a:pPr marL="360000" algn="just">
              <a:lnSpc>
                <a:spcPct val="110000"/>
              </a:lnSpc>
            </a:pPr>
            <a:endParaRPr lang="ru-RU" sz="1600" dirty="0" smtClean="0"/>
          </a:p>
          <a:p>
            <a:pPr marL="360000" algn="just">
              <a:lnSpc>
                <a:spcPct val="110000"/>
              </a:lnSpc>
            </a:pPr>
            <a:endParaRPr lang="ru-RU" sz="16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046" y="3882284"/>
            <a:ext cx="863282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91976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sz="2700" dirty="0" err="1" smtClean="0"/>
              <a:t>Вязкопластичное</a:t>
            </a:r>
            <a:r>
              <a:rPr lang="ru-RU" sz="2700" dirty="0" smtClean="0"/>
              <a:t> течение</a:t>
            </a:r>
            <a:endParaRPr lang="ru-RU" sz="2700"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87</a:t>
            </a:fld>
            <a:endParaRPr lang="ru-RU" dirty="0"/>
          </a:p>
        </p:txBody>
      </p:sp>
      <p:sp>
        <p:nvSpPr>
          <p:cNvPr id="3" name="Объект 2"/>
          <p:cNvSpPr>
            <a:spLocks noGrp="1"/>
          </p:cNvSpPr>
          <p:nvPr>
            <p:ph sz="quarter" idx="1"/>
          </p:nvPr>
        </p:nvSpPr>
        <p:spPr>
          <a:xfrm>
            <a:off x="395536" y="730178"/>
            <a:ext cx="7467600" cy="3764001"/>
          </a:xfrm>
        </p:spPr>
        <p:txBody>
          <a:bodyPr>
            <a:normAutofit/>
          </a:bodyPr>
          <a:lstStyle/>
          <a:p>
            <a:pPr algn="just">
              <a:lnSpc>
                <a:spcPct val="130000"/>
              </a:lnSpc>
              <a:spcAft>
                <a:spcPts val="600"/>
              </a:spcAft>
            </a:pPr>
            <a:r>
              <a:rPr lang="ru-RU" sz="1600" dirty="0" smtClean="0"/>
              <a:t>Пластичное </a:t>
            </a:r>
            <a:r>
              <a:rPr lang="ru-RU" sz="1600" dirty="0"/>
              <a:t>поведение </a:t>
            </a:r>
            <a:r>
              <a:rPr lang="ru-RU" sz="1600" dirty="0" smtClean="0"/>
              <a:t>является </a:t>
            </a:r>
            <a:r>
              <a:rPr lang="ru-RU" sz="1600" dirty="0"/>
              <a:t>нелинейным и характеризуется отсутствием пропорциональности между напряжением и деформацией сдвига – при напряжениях сдвига, меньших предельного (предела текучести) </a:t>
            </a:r>
            <a:r>
              <a:rPr lang="ru-RU" sz="1600" b="1" i="1" dirty="0">
                <a:sym typeface="Symbol"/>
              </a:rPr>
              <a:t></a:t>
            </a:r>
            <a:r>
              <a:rPr lang="ru-RU" sz="1600" b="1" i="1" dirty="0"/>
              <a:t>*</a:t>
            </a:r>
            <a:r>
              <a:rPr lang="ru-RU" sz="1600" dirty="0"/>
              <a:t>, деформации не происходит. При достижении напряжения</a:t>
            </a:r>
            <a:r>
              <a:rPr lang="ru-RU" sz="1600" i="1" dirty="0"/>
              <a:t> </a:t>
            </a:r>
            <a:r>
              <a:rPr lang="ru-RU" sz="1600" b="1" i="1" dirty="0">
                <a:sym typeface="Symbol"/>
              </a:rPr>
              <a:t></a:t>
            </a:r>
            <a:r>
              <a:rPr lang="ru-RU" sz="1600" b="1" i="1" dirty="0"/>
              <a:t> </a:t>
            </a:r>
            <a:r>
              <a:rPr lang="ru-RU" sz="1600" b="1" i="1" dirty="0">
                <a:sym typeface="Symbol"/>
              </a:rPr>
              <a:t></a:t>
            </a:r>
            <a:r>
              <a:rPr lang="ru-RU" sz="1600" b="1" i="1" dirty="0"/>
              <a:t> </a:t>
            </a:r>
            <a:r>
              <a:rPr lang="ru-RU" sz="1600" b="1" i="1" dirty="0">
                <a:sym typeface="Symbol"/>
              </a:rPr>
              <a:t></a:t>
            </a:r>
            <a:r>
              <a:rPr lang="ru-RU" sz="1600" b="1" i="1" dirty="0"/>
              <a:t>*</a:t>
            </a:r>
            <a:r>
              <a:rPr lang="ru-RU" sz="1600" dirty="0"/>
              <a:t> деформация происходит  с определённой скоростью. Для осуществления деформации уже не требуется дальнейшего повышения напряжения. </a:t>
            </a:r>
          </a:p>
          <a:p>
            <a:pPr marL="360000" algn="just">
              <a:lnSpc>
                <a:spcPct val="120000"/>
              </a:lnSpc>
              <a:spcAft>
                <a:spcPts val="600"/>
              </a:spcAft>
            </a:pPr>
            <a:r>
              <a:rPr lang="ru-RU" sz="1600" dirty="0" smtClean="0"/>
              <a:t>     Механизм </a:t>
            </a:r>
            <a:r>
              <a:rPr lang="ru-RU" sz="1600" dirty="0"/>
              <a:t>пластического течения заключается в совокупности актов разрыва и восстановлении контактов между дисперсными частицами после преодоления предельного напряжения сдвига </a:t>
            </a:r>
            <a:r>
              <a:rPr lang="ru-RU" sz="1600" b="1" i="1" dirty="0">
                <a:sym typeface="Symbol"/>
              </a:rPr>
              <a:t></a:t>
            </a:r>
            <a:r>
              <a:rPr lang="ru-RU" sz="1600" b="1" i="1" dirty="0"/>
              <a:t>*</a:t>
            </a:r>
            <a:r>
              <a:rPr lang="ru-RU" sz="1600" dirty="0"/>
              <a:t> исследуемой системы. </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120634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86" name="Picture 26"/>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50195" y="317601"/>
            <a:ext cx="3394954" cy="4773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a:off x="89711" y="0"/>
            <a:ext cx="7653505" cy="990600"/>
          </a:xfrm>
        </p:spPr>
        <p:txBody>
          <a:bodyPr>
            <a:normAutofit/>
          </a:bodyPr>
          <a:lstStyle/>
          <a:p>
            <a:r>
              <a:rPr lang="ru-RU" dirty="0" smtClean="0"/>
              <a:t>Обобщённая форма </a:t>
            </a:r>
            <a:r>
              <a:rPr lang="ru-RU" dirty="0" smtClean="0"/>
              <a:t>реологической кривой</a:t>
            </a:r>
            <a:endParaRPr lang="ru-RU" dirty="0"/>
          </a:p>
        </p:txBody>
      </p:sp>
      <p:sp>
        <p:nvSpPr>
          <p:cNvPr id="8" name="Номер слайда 7"/>
          <p:cNvSpPr>
            <a:spLocks noGrp="1"/>
          </p:cNvSpPr>
          <p:nvPr>
            <p:ph type="sldNum" sz="quarter" idx="12"/>
          </p:nvPr>
        </p:nvSpPr>
        <p:spPr>
          <a:prstGeom prst="rect">
            <a:avLst/>
          </a:prstGeom>
        </p:spPr>
        <p:txBody>
          <a:bodyPr/>
          <a:lstStyle/>
          <a:p>
            <a:fld id="{FAC65570-4A92-4DDC-A114-9416F7F11A17}" type="slidenum">
              <a:rPr lang="ru-RU" smtClean="0"/>
              <a:pPr/>
              <a:t>88</a:t>
            </a:fld>
            <a:endParaRPr lang="ru-RU"/>
          </a:p>
        </p:txBody>
      </p:sp>
      <p:sp>
        <p:nvSpPr>
          <p:cNvPr id="16" name="Текст 15"/>
          <p:cNvSpPr>
            <a:spLocks noGrp="1"/>
          </p:cNvSpPr>
          <p:nvPr>
            <p:ph type="body" idx="4294967295"/>
          </p:nvPr>
        </p:nvSpPr>
        <p:spPr>
          <a:xfrm>
            <a:off x="3762105" y="941186"/>
            <a:ext cx="4632865" cy="3971282"/>
          </a:xfrm>
        </p:spPr>
        <p:style>
          <a:lnRef idx="0">
            <a:schemeClr val="accent1"/>
          </a:lnRef>
          <a:fillRef idx="3">
            <a:schemeClr val="accent1"/>
          </a:fillRef>
          <a:effectRef idx="3">
            <a:schemeClr val="accent1"/>
          </a:effectRef>
          <a:fontRef idx="minor">
            <a:schemeClr val="lt1"/>
          </a:fontRef>
        </p:style>
        <p:txBody>
          <a:bodyPr>
            <a:noAutofit/>
          </a:bodyPr>
          <a:lstStyle/>
          <a:p>
            <a:r>
              <a:rPr lang="ru-RU" sz="1600" b="1" i="1" dirty="0" smtClean="0">
                <a:sym typeface="Symbol"/>
              </a:rPr>
              <a:t></a:t>
            </a:r>
            <a:r>
              <a:rPr lang="ru-RU" sz="1600" b="1" dirty="0" smtClean="0">
                <a:sym typeface="Symbol"/>
              </a:rPr>
              <a:t> - деформация сдвига</a:t>
            </a:r>
          </a:p>
          <a:p>
            <a:r>
              <a:rPr lang="ru-RU" sz="1600" b="1" i="1" dirty="0" smtClean="0">
                <a:sym typeface="Symbol"/>
              </a:rPr>
              <a:t></a:t>
            </a:r>
            <a:r>
              <a:rPr lang="ru-RU" sz="1600" b="1" dirty="0" smtClean="0">
                <a:sym typeface="Symbol"/>
              </a:rPr>
              <a:t> - напряжение сдвига</a:t>
            </a:r>
          </a:p>
          <a:p>
            <a:r>
              <a:rPr lang="ru-RU" sz="1600" b="1" i="1" dirty="0" smtClean="0">
                <a:sym typeface="Symbol"/>
              </a:rPr>
              <a:t></a:t>
            </a:r>
            <a:r>
              <a:rPr lang="ru-RU" sz="1600" b="1" dirty="0" smtClean="0">
                <a:sym typeface="Symbol"/>
              </a:rPr>
              <a:t>- динамическая вязкость</a:t>
            </a:r>
          </a:p>
          <a:p>
            <a:r>
              <a:rPr lang="ru-RU" sz="1600" b="1" dirty="0" smtClean="0">
                <a:sym typeface="Symbol"/>
              </a:rPr>
              <a:t>Участки:</a:t>
            </a:r>
          </a:p>
          <a:p>
            <a:r>
              <a:rPr lang="ru-RU" sz="1600" b="1" dirty="0" smtClean="0">
                <a:sym typeface="Symbol"/>
              </a:rPr>
              <a:t>1 – бесконечная вязкость, деформации нет</a:t>
            </a:r>
          </a:p>
          <a:p>
            <a:r>
              <a:rPr lang="ru-RU" sz="1600" b="1" dirty="0" smtClean="0">
                <a:sym typeface="Symbol"/>
              </a:rPr>
              <a:t>2 –ползучесть НДС, деформация незначительна</a:t>
            </a:r>
          </a:p>
          <a:p>
            <a:r>
              <a:rPr lang="ru-RU" sz="1600" b="1" dirty="0" smtClean="0">
                <a:sym typeface="Symbol"/>
              </a:rPr>
              <a:t>3 – разрушение структуры НДС, </a:t>
            </a:r>
            <a:r>
              <a:rPr lang="ru-RU" sz="1600" b="1" dirty="0" err="1" smtClean="0">
                <a:sym typeface="Symbol"/>
              </a:rPr>
              <a:t>вязкопластичное</a:t>
            </a:r>
            <a:r>
              <a:rPr lang="ru-RU" sz="1600" b="1" dirty="0" smtClean="0">
                <a:sym typeface="Symbol"/>
              </a:rPr>
              <a:t> тело (модель </a:t>
            </a:r>
            <a:r>
              <a:rPr lang="ru-RU" sz="1600" b="1" dirty="0" err="1" smtClean="0">
                <a:sym typeface="Symbol"/>
              </a:rPr>
              <a:t>Бингама-Шведова</a:t>
            </a:r>
            <a:r>
              <a:rPr lang="ru-RU" sz="1600" b="1" dirty="0" smtClean="0">
                <a:sym typeface="Symbol"/>
              </a:rPr>
              <a:t>)</a:t>
            </a:r>
          </a:p>
          <a:p>
            <a:r>
              <a:rPr lang="ru-RU" sz="1600" b="1" dirty="0" smtClean="0">
                <a:sym typeface="Symbol"/>
              </a:rPr>
              <a:t>4 – </a:t>
            </a:r>
            <a:r>
              <a:rPr lang="ru-RU" sz="1600" b="1" dirty="0" err="1" smtClean="0">
                <a:sym typeface="Symbol"/>
              </a:rPr>
              <a:t>ньютоновская</a:t>
            </a:r>
            <a:r>
              <a:rPr lang="ru-RU" sz="1600" b="1" dirty="0" smtClean="0">
                <a:sym typeface="Symbol"/>
              </a:rPr>
              <a:t> жидкость</a:t>
            </a:r>
          </a:p>
          <a:p>
            <a:endParaRPr lang="ru-RU" sz="1600" dirty="0"/>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705764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899592" y="1815666"/>
            <a:ext cx="7467600" cy="857250"/>
          </a:xfrm>
        </p:spPr>
        <p:txBody>
          <a:bodyPr/>
          <a:lstStyle/>
          <a:p>
            <a:pPr algn="ctr"/>
            <a:r>
              <a:rPr lang="ru-RU" dirty="0" smtClean="0"/>
              <a:t>Благодарю за внимание</a:t>
            </a:r>
            <a:endParaRPr lang="ru-RU" dirty="0"/>
          </a:p>
        </p:txBody>
      </p:sp>
      <p:sp>
        <p:nvSpPr>
          <p:cNvPr id="5" name="Номер слайда 4"/>
          <p:cNvSpPr>
            <a:spLocks noGrp="1"/>
          </p:cNvSpPr>
          <p:nvPr>
            <p:ph type="sldNum" sz="quarter" idx="11"/>
          </p:nvPr>
        </p:nvSpPr>
        <p:spPr/>
        <p:txBody>
          <a:bodyPr/>
          <a:lstStyle/>
          <a:p>
            <a:fld id="{FAC65570-4A92-4DDC-A114-9416F7F11A17}" type="slidenum">
              <a:rPr lang="ru-RU" smtClean="0"/>
              <a:pPr/>
              <a:t>89</a:t>
            </a:fld>
            <a:endParaRPr lang="ru-RU"/>
          </a:p>
        </p:txBody>
      </p:sp>
    </p:spTree>
    <p:extLst>
      <p:ext uri="{BB962C8B-B14F-4D97-AF65-F5344CB8AC3E}">
        <p14:creationId xmlns:p14="http://schemas.microsoft.com/office/powerpoint/2010/main" val="3096921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05979"/>
            <a:ext cx="8280920" cy="857250"/>
          </a:xfrm>
        </p:spPr>
        <p:txBody>
          <a:bodyPr>
            <a:normAutofit fontScale="90000"/>
          </a:bodyPr>
          <a:lstStyle/>
          <a:p>
            <a:r>
              <a:rPr lang="ru-RU" dirty="0" smtClean="0"/>
              <a:t>Классификация нефтяных систем </a:t>
            </a:r>
            <a:br>
              <a:rPr lang="ru-RU" dirty="0" smtClean="0"/>
            </a:br>
            <a:r>
              <a:rPr lang="ru-RU" dirty="0" smtClean="0"/>
              <a:t>по агрегатному состоянию</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9</a:t>
            </a:fld>
            <a:endParaRPr lang="ru-RU"/>
          </a:p>
        </p:txBody>
      </p:sp>
      <p:graphicFrame>
        <p:nvGraphicFramePr>
          <p:cNvPr id="5" name="Объект 4"/>
          <p:cNvGraphicFramePr>
            <a:graphicFrameLocks noGrp="1"/>
          </p:cNvGraphicFramePr>
          <p:nvPr>
            <p:ph sz="quarter" idx="1"/>
            <p:extLst>
              <p:ext uri="{D42A27DB-BD31-4B8C-83A1-F6EECF244321}">
                <p14:modId xmlns:p14="http://schemas.microsoft.com/office/powerpoint/2010/main" val="671311373"/>
              </p:ext>
            </p:extLst>
          </p:nvPr>
        </p:nvGraphicFramePr>
        <p:xfrm>
          <a:off x="395537" y="1275606"/>
          <a:ext cx="7992888" cy="3470148"/>
        </p:xfrm>
        <a:graphic>
          <a:graphicData uri="http://schemas.openxmlformats.org/drawingml/2006/table">
            <a:tbl>
              <a:tblPr firstRow="1" firstCol="1" bandRow="1">
                <a:tableStyleId>{5C22544A-7EE6-4342-B048-85BDC9FD1C3A}</a:tableStyleId>
              </a:tblPr>
              <a:tblGrid>
                <a:gridCol w="1450595"/>
                <a:gridCol w="2653860"/>
                <a:gridCol w="2259959"/>
                <a:gridCol w="1628474"/>
              </a:tblGrid>
              <a:tr h="851442">
                <a:tc>
                  <a:txBody>
                    <a:bodyPr/>
                    <a:lstStyle/>
                    <a:p>
                      <a:pPr marL="90170" algn="just">
                        <a:lnSpc>
                          <a:spcPct val="115000"/>
                        </a:lnSpc>
                        <a:spcAft>
                          <a:spcPts val="0"/>
                        </a:spcAft>
                      </a:pPr>
                      <a:r>
                        <a:rPr lang="ru-RU" sz="1800" dirty="0">
                          <a:effectLst/>
                        </a:rPr>
                        <a:t>Отношение </a:t>
                      </a:r>
                    </a:p>
                    <a:p>
                      <a:pPr marL="90170" algn="just">
                        <a:lnSpc>
                          <a:spcPct val="115000"/>
                        </a:lnSpc>
                        <a:spcAft>
                          <a:spcPts val="0"/>
                        </a:spcAft>
                      </a:pPr>
                      <a:r>
                        <a:rPr lang="ru-RU" sz="1800" dirty="0">
                          <a:effectLst/>
                        </a:rPr>
                        <a:t>Н/С</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Агрегатное </a:t>
                      </a:r>
                    </a:p>
                    <a:p>
                      <a:pPr marL="90170" algn="just">
                        <a:lnSpc>
                          <a:spcPct val="115000"/>
                        </a:lnSpc>
                        <a:spcAft>
                          <a:spcPts val="0"/>
                        </a:spcAft>
                      </a:pPr>
                      <a:r>
                        <a:rPr lang="ru-RU" sz="1800">
                          <a:effectLst/>
                        </a:rPr>
                        <a:t>состояние</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Структурно-механические свойства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Примеры</a:t>
                      </a:r>
                      <a:endParaRPr lang="ru-RU" sz="1800">
                        <a:effectLst/>
                        <a:latin typeface="Calibri"/>
                        <a:ea typeface="Calibri"/>
                        <a:cs typeface="Times New Roman"/>
                      </a:endParaRPr>
                    </a:p>
                  </a:txBody>
                  <a:tcPr marL="68580" marR="68580" marT="0" marB="0"/>
                </a:tc>
              </a:tr>
              <a:tr h="271354">
                <a:tc>
                  <a:txBody>
                    <a:bodyPr/>
                    <a:lstStyle/>
                    <a:p>
                      <a:pPr marL="90170" algn="just">
                        <a:lnSpc>
                          <a:spcPct val="115000"/>
                        </a:lnSpc>
                        <a:spcAft>
                          <a:spcPts val="0"/>
                        </a:spcAft>
                      </a:pPr>
                      <a:r>
                        <a:rPr lang="ru-RU" sz="1800">
                          <a:effectLst/>
                        </a:rPr>
                        <a:t>4,0 – 2,5</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газы</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r>
              <a:tr h="271354">
                <a:tc>
                  <a:txBody>
                    <a:bodyPr/>
                    <a:lstStyle/>
                    <a:p>
                      <a:pPr marL="90170" algn="just">
                        <a:lnSpc>
                          <a:spcPct val="115000"/>
                        </a:lnSpc>
                        <a:spcAft>
                          <a:spcPts val="0"/>
                        </a:spcAft>
                      </a:pPr>
                      <a:r>
                        <a:rPr lang="ru-RU" sz="1800">
                          <a:effectLst/>
                        </a:rPr>
                        <a:t>2,5 – 1,6</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жидкости</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r>
              <a:tr h="561398">
                <a:tc>
                  <a:txBody>
                    <a:bodyPr/>
                    <a:lstStyle/>
                    <a:p>
                      <a:pPr marL="90170" algn="just">
                        <a:lnSpc>
                          <a:spcPct val="115000"/>
                        </a:lnSpc>
                        <a:spcAft>
                          <a:spcPts val="0"/>
                        </a:spcAft>
                      </a:pPr>
                      <a:r>
                        <a:rPr lang="ru-RU" sz="1800">
                          <a:effectLst/>
                        </a:rPr>
                        <a:t>1,6 – 1,2</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структурированные жидкости</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вязко-текучая система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нефтяные </a:t>
                      </a:r>
                    </a:p>
                    <a:p>
                      <a:pPr marL="90170" algn="just">
                        <a:lnSpc>
                          <a:spcPct val="115000"/>
                        </a:lnSpc>
                        <a:spcAft>
                          <a:spcPts val="0"/>
                        </a:spcAft>
                      </a:pPr>
                      <a:r>
                        <a:rPr lang="ru-RU" sz="1800">
                          <a:effectLst/>
                        </a:rPr>
                        <a:t>остатки</a:t>
                      </a:r>
                      <a:endParaRPr lang="ru-RU" sz="1800">
                        <a:effectLst/>
                        <a:latin typeface="Calibri"/>
                        <a:ea typeface="Calibri"/>
                        <a:cs typeface="Times New Roman"/>
                      </a:endParaRPr>
                    </a:p>
                  </a:txBody>
                  <a:tcPr marL="68580" marR="68580" marT="0" marB="0"/>
                </a:tc>
              </a:tr>
              <a:tr h="561398">
                <a:tc>
                  <a:txBody>
                    <a:bodyPr/>
                    <a:lstStyle/>
                    <a:p>
                      <a:pPr marL="90170" algn="just">
                        <a:lnSpc>
                          <a:spcPct val="115000"/>
                        </a:lnSpc>
                        <a:spcAft>
                          <a:spcPts val="0"/>
                        </a:spcAft>
                      </a:pPr>
                      <a:r>
                        <a:rPr lang="ru-RU" sz="1800">
                          <a:effectLst/>
                        </a:rPr>
                        <a:t>1,2 – 0,7</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структурированные жидкости</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эластичная система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битумы</a:t>
                      </a:r>
                      <a:endParaRPr lang="ru-RU" sz="1800">
                        <a:effectLst/>
                        <a:latin typeface="Calibri"/>
                        <a:ea typeface="Calibri"/>
                        <a:cs typeface="Times New Roman"/>
                      </a:endParaRPr>
                    </a:p>
                  </a:txBody>
                  <a:tcPr marL="68580" marR="68580" marT="0" marB="0"/>
                </a:tc>
              </a:tr>
              <a:tr h="561398">
                <a:tc>
                  <a:txBody>
                    <a:bodyPr/>
                    <a:lstStyle/>
                    <a:p>
                      <a:pPr marL="90170" algn="just">
                        <a:lnSpc>
                          <a:spcPct val="115000"/>
                        </a:lnSpc>
                        <a:spcAft>
                          <a:spcPts val="0"/>
                        </a:spcAft>
                      </a:pPr>
                      <a:r>
                        <a:rPr lang="ru-RU" sz="1800" dirty="0">
                          <a:effectLst/>
                        </a:rPr>
                        <a:t>менее 0,7</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твёрдые вещества</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хрупкая система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нефтяной кокс</a:t>
                      </a:r>
                      <a:endParaRPr lang="ru-RU" sz="1800" dirty="0">
                        <a:effectLst/>
                        <a:latin typeface="Calibri"/>
                        <a:ea typeface="Calibri"/>
                        <a:cs typeface="Times New Roman"/>
                      </a:endParaRPr>
                    </a:p>
                  </a:txBody>
                  <a:tcPr marL="68580" marR="68580" marT="0" marB="0"/>
                </a:tc>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9415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06" y="467170"/>
            <a:ext cx="7579576" cy="990600"/>
          </a:xfrm>
        </p:spPr>
        <p:txBody>
          <a:bodyPr>
            <a:normAutofit fontScale="90000"/>
          </a:bodyPr>
          <a:lstStyle/>
          <a:p>
            <a:pPr algn="ctr"/>
            <a:r>
              <a:rPr lang="ru-RU" dirty="0" smtClean="0"/>
              <a:t>Кафедра «Химическая технология переработки нефти и газа</a:t>
            </a:r>
            <a:r>
              <a:rPr lang="ru-RU" dirty="0" smtClean="0"/>
              <a:t>»</a:t>
            </a:r>
            <a:r>
              <a:rPr lang="en-US" dirty="0" smtClean="0"/>
              <a:t/>
            </a:r>
            <a:br>
              <a:rPr lang="en-US" dirty="0" smtClean="0"/>
            </a:br>
            <a:r>
              <a:rPr lang="en-US" dirty="0" smtClean="0"/>
              <a:t/>
            </a:r>
            <a:br>
              <a:rPr lang="en-US" dirty="0" smtClean="0"/>
            </a:br>
            <a:r>
              <a:rPr lang="ru-RU" dirty="0" smtClean="0"/>
              <a:t>Астраханского государственного </a:t>
            </a:r>
            <a:r>
              <a:rPr lang="ru-RU" dirty="0"/>
              <a:t>технического </a:t>
            </a:r>
            <a:r>
              <a:rPr lang="ru-RU" dirty="0" smtClean="0"/>
              <a:t>университета</a:t>
            </a:r>
            <a:r>
              <a:rPr lang="en-US" dirty="0" smtClean="0"/>
              <a:t/>
            </a:r>
            <a:br>
              <a:rPr lang="en-US" dirty="0" smtClean="0"/>
            </a:br>
            <a:r>
              <a:rPr lang="ru-RU" dirty="0"/>
              <a:t/>
            </a:r>
            <a:br>
              <a:rPr lang="ru-RU" dirty="0"/>
            </a:br>
            <a:r>
              <a:rPr lang="ru-RU" dirty="0" smtClean="0"/>
              <a:t>Электронная </a:t>
            </a:r>
            <a:r>
              <a:rPr lang="ru-RU" dirty="0"/>
              <a:t>почта и </a:t>
            </a:r>
            <a:r>
              <a:rPr lang="ru-RU" dirty="0" smtClean="0"/>
              <a:t>телефон: </a:t>
            </a:r>
            <a:r>
              <a:rPr lang="ru-RU" dirty="0" smtClean="0"/>
              <a:t/>
            </a:r>
            <a:br>
              <a:rPr lang="ru-RU" dirty="0" smtClean="0"/>
            </a:br>
            <a:r>
              <a:rPr lang="en-US" dirty="0" smtClean="0"/>
              <a:t/>
            </a:r>
            <a:br>
              <a:rPr lang="en-US" dirty="0" smtClean="0"/>
            </a:br>
            <a:r>
              <a:rPr lang="ru-RU" dirty="0" smtClean="0"/>
              <a:t>E-</a:t>
            </a:r>
            <a:r>
              <a:rPr lang="ru-RU" dirty="0" err="1" smtClean="0"/>
              <a:t>mail</a:t>
            </a:r>
            <a:r>
              <a:rPr lang="ru-RU" dirty="0" smtClean="0"/>
              <a:t>: </a:t>
            </a:r>
            <a:r>
              <a:rPr lang="en-US" dirty="0" smtClean="0"/>
              <a:t>n.pivovarova@astu.ru</a:t>
            </a:r>
            <a:r>
              <a:rPr lang="ru-RU" dirty="0" smtClean="0"/>
              <a:t>,</a:t>
            </a:r>
            <a:r>
              <a:rPr lang="en-US" dirty="0" err="1" smtClean="0"/>
              <a:t>htng</a:t>
            </a:r>
            <a:r>
              <a:rPr lang="en-US" dirty="0"/>
              <a:t>.</a:t>
            </a:r>
            <a:r>
              <a:rPr lang="es-ES" dirty="0" err="1" smtClean="0"/>
              <a:t>ru</a:t>
            </a:r>
            <a:r>
              <a:rPr lang="es-ES" dirty="0" smtClean="0"/>
              <a:t>   </a:t>
            </a:r>
            <a:r>
              <a:rPr lang="ru-RU" dirty="0"/>
              <a:t/>
            </a:r>
            <a:br>
              <a:rPr lang="ru-RU" dirty="0"/>
            </a:br>
            <a:r>
              <a:rPr lang="ru-RU" dirty="0"/>
              <a:t>Тел.: </a:t>
            </a:r>
            <a:r>
              <a:rPr lang="ru-RU" dirty="0" smtClean="0"/>
              <a:t>+7(8512)61-42-50</a:t>
            </a:r>
            <a:br>
              <a:rPr lang="ru-RU" dirty="0" smtClean="0"/>
            </a:br>
            <a:r>
              <a:rPr lang="ru-RU" dirty="0" smtClean="0"/>
              <a:t>+</a:t>
            </a:r>
            <a:r>
              <a:rPr lang="ru-RU" dirty="0"/>
              <a:t>7(917)190-74-85.</a:t>
            </a:r>
            <a:br>
              <a:rPr lang="ru-RU" dirty="0"/>
            </a:br>
            <a:r>
              <a:rPr lang="ru-RU" dirty="0"/>
              <a:t/>
            </a:r>
            <a:br>
              <a:rPr lang="ru-RU" dirty="0"/>
            </a:br>
            <a:endParaRPr lang="ru-RU" dirty="0"/>
          </a:p>
        </p:txBody>
      </p:sp>
      <p:sp>
        <p:nvSpPr>
          <p:cNvPr id="3" name="Номер слайда 2"/>
          <p:cNvSpPr>
            <a:spLocks noGrp="1"/>
          </p:cNvSpPr>
          <p:nvPr>
            <p:ph type="sldNum" sz="quarter" idx="12"/>
          </p:nvPr>
        </p:nvSpPr>
        <p:spPr>
          <a:xfrm>
            <a:off x="8205962" y="4721218"/>
            <a:ext cx="512504" cy="273844"/>
          </a:xfrm>
        </p:spPr>
        <p:txBody>
          <a:bodyPr/>
          <a:lstStyle/>
          <a:p>
            <a:fld id="{429122A8-F0F3-4785-9337-F972B70C6893}" type="slidenum">
              <a:rPr lang="ru-RU" sz="1800" smtClean="0">
                <a:solidFill>
                  <a:schemeClr val="bg1"/>
                </a:solidFill>
              </a:rPr>
              <a:pPr/>
              <a:t>90</a:t>
            </a:fld>
            <a:endParaRPr lang="ru-RU" sz="1800" dirty="0">
              <a:solidFill>
                <a:schemeClr val="bg1"/>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7577" y="142964"/>
            <a:ext cx="89693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7577" y="1457770"/>
            <a:ext cx="90805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7577" y="2693073"/>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2587771"/>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3410</TotalTime>
  <Words>5711</Words>
  <Application>Microsoft Office PowerPoint</Application>
  <PresentationFormat>Экран (16:9)</PresentationFormat>
  <Paragraphs>695</Paragraphs>
  <Slides>90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90</vt:i4>
      </vt:variant>
    </vt:vector>
  </HeadingPairs>
  <TitlesOfParts>
    <vt:vector size="91" baseType="lpstr">
      <vt:lpstr>Аспект</vt:lpstr>
      <vt:lpstr>Физико-химия  нефтяных дисперсных систем (часть 2)</vt:lpstr>
      <vt:lpstr>Коллоидные системы</vt:lpstr>
      <vt:lpstr>Направления в химии нефти</vt:lpstr>
      <vt:lpstr>Направления в химии нефти</vt:lpstr>
      <vt:lpstr>Хроматограмма бензиновой фракции</vt:lpstr>
      <vt:lpstr>Хроматограмма нефти</vt:lpstr>
      <vt:lpstr>Отличие НДС от классических коллоидов</vt:lpstr>
      <vt:lpstr>Отличие НДС от классических коллоидов</vt:lpstr>
      <vt:lpstr>Классификация нефтяных систем  по агрегатному состоянию</vt:lpstr>
      <vt:lpstr>Классификация НДС по агрегатному состоянию  дисперсной фазы и дисперсионной среды</vt:lpstr>
      <vt:lpstr>Классификация НДС по дисперсному составу</vt:lpstr>
      <vt:lpstr>Классификация НДС по концентрации дисперсной фазы</vt:lpstr>
      <vt:lpstr>Классификация НДС по характеру взаимодействия</vt:lpstr>
      <vt:lpstr>Классификация НДС по характеру взаимодействия</vt:lpstr>
      <vt:lpstr>Классификация НДС по коллоидно-химическому составу</vt:lpstr>
      <vt:lpstr>Классификация НДС по коллоидно-химическому составу</vt:lpstr>
      <vt:lpstr>Классификация НДС по коллоидно-химическому составу</vt:lpstr>
      <vt:lpstr>Классификация НДС по соотношению поверхностной и объёмной активности</vt:lpstr>
      <vt:lpstr>Классификация НДС по соотношению поверхностной и объёмной активности</vt:lpstr>
      <vt:lpstr>Классификация ММВ по расстоянию действия</vt:lpstr>
      <vt:lpstr>Классификация ММВ по расстоянию действия</vt:lpstr>
      <vt:lpstr>Ассоциативное строение нефтяных систем</vt:lpstr>
      <vt:lpstr>Диссипативные структуры</vt:lpstr>
      <vt:lpstr>Фрактальные структуры</vt:lpstr>
      <vt:lpstr>Фрактальная модель  Кривая Коха и Кривая Миньковского</vt:lpstr>
      <vt:lpstr>Фрактальные структуры НДС</vt:lpstr>
      <vt:lpstr>Профессор Сюняев Загидулла Исхакович</vt:lpstr>
      <vt:lpstr>Структурные элементы нефтяной дисперсной системы</vt:lpstr>
      <vt:lpstr>Структурные элементы нефтяной дисперсной системы</vt:lpstr>
      <vt:lpstr>Особенности строения жидких НДС</vt:lpstr>
      <vt:lpstr>Оператор U(R)  потенциалов парных взаимодействий двух частиц (атомов, молекул). Уравнение Ф.Г. Унгера</vt:lpstr>
      <vt:lpstr>Унгер Феликс Гергардович</vt:lpstr>
      <vt:lpstr>Спиновая  (а)   и  зарядовая (б)  модели взаимодействий  молекулярных систем</vt:lpstr>
      <vt:lpstr>Структура сложной структурной единицы НДС</vt:lpstr>
      <vt:lpstr>Парамагнетизм нефти и нефтепродуктов</vt:lpstr>
      <vt:lpstr>Парамагнетизм осадков вод из НДС</vt:lpstr>
      <vt:lpstr>Особенности строения НДС. Состав ССЕ</vt:lpstr>
      <vt:lpstr>Модель полиядерной структуры молекулы асфальтенов</vt:lpstr>
      <vt:lpstr>Модель структуры  молекулы асфальтенов</vt:lpstr>
      <vt:lpstr>Модель молекулярной и коллоидной структуры асфальтенов Йена-Маллинса</vt:lpstr>
      <vt:lpstr>Макроструктура асфальтенов по Йену</vt:lpstr>
      <vt:lpstr>Макроструктура асфальтенов</vt:lpstr>
      <vt:lpstr>Модель структуры молекулы смол</vt:lpstr>
      <vt:lpstr>Модель структуры молекулы смол</vt:lpstr>
      <vt:lpstr>Состав и строение смол и асфальтенов</vt:lpstr>
      <vt:lpstr>Распределение  металлов в западно- сибирской нефти Шаимского района </vt:lpstr>
      <vt:lpstr>ССЕ  НДС из трёх компонентов</vt:lpstr>
      <vt:lpstr>Сложная структурная единица НДС  без внешнего слоя</vt:lpstr>
      <vt:lpstr>Мульти- полидисперсная многокомпонентная  НДС, содержащая глобулы воды</vt:lpstr>
      <vt:lpstr>Полидисперсная многокомпонентная НДС, содержащая глобулы воды</vt:lpstr>
      <vt:lpstr>Мульти- полидисперсная многокомпонентная НДС, содержащая механические примеси</vt:lpstr>
      <vt:lpstr>Мульти- полидисперсная многокомпонентная НДС, содержащая пузырьки газа</vt:lpstr>
      <vt:lpstr>Соотношение размеров</vt:lpstr>
      <vt:lpstr>Методы исследования размеров дисперсной фазы НДС в зависимости от её размеров</vt:lpstr>
      <vt:lpstr>Методы определения размеров частиц дисперсной фазы НДС</vt:lpstr>
      <vt:lpstr>Методы определения размеров дисперсных частиц НДС</vt:lpstr>
      <vt:lpstr>Дифракционные методы. Электронная микроскопия </vt:lpstr>
      <vt:lpstr>Дифракционные методы. Электронная микроскопия </vt:lpstr>
      <vt:lpstr>Дифракционные методы. Рентгеновское рассеивание</vt:lpstr>
      <vt:lpstr>Дифракционные методы. Рентгеновское рассеивание</vt:lpstr>
      <vt:lpstr>Седиментационные методы</vt:lpstr>
      <vt:lpstr>Седиментационные методы</vt:lpstr>
      <vt:lpstr>Кондуктометрический метод</vt:lpstr>
      <vt:lpstr>Гель-проникающая хроматография</vt:lpstr>
      <vt:lpstr>Распределение по размерам частиц компонентов остатков разных нефтей </vt:lpstr>
      <vt:lpstr>Турбидиметрия. Измерение оптической плотности</vt:lpstr>
      <vt:lpstr>Турбидиметрия. Измерение оптической плотности</vt:lpstr>
      <vt:lpstr>Фотокорреляционная  лазерная спектроскопия</vt:lpstr>
      <vt:lpstr>Фотокорреляционная  лазерная спектроскопия</vt:lpstr>
      <vt:lpstr>ЯМР-спектроскопия</vt:lpstr>
      <vt:lpstr>ЭПР-спектроскопия</vt:lpstr>
      <vt:lpstr>ЭПР-спектроскопия</vt:lpstr>
      <vt:lpstr>Косвенные методы определения дисперсности НДС</vt:lpstr>
      <vt:lpstr>Косвенные методы определения дисперсности НДС</vt:lpstr>
      <vt:lpstr>Оценка экстремального состояния НДС</vt:lpstr>
      <vt:lpstr>Поверхностные и объёмные свойства НДС и методы их исследования</vt:lpstr>
      <vt:lpstr>Координационные числа нефтяных фракций и фракций смолы на поверхности и в объёме (температура 20С)</vt:lpstr>
      <vt:lpstr>Устойчивость НДС</vt:lpstr>
      <vt:lpstr>Устойчивость НДС</vt:lpstr>
      <vt:lpstr>Устойчивость НДС</vt:lpstr>
      <vt:lpstr>Физико-химическая механика НДС</vt:lpstr>
      <vt:lpstr>Реологические модели поведения НДС</vt:lpstr>
      <vt:lpstr>Реологические модели поведения НДС</vt:lpstr>
      <vt:lpstr>Случаи вязкого и вязкопластичного поведения тел</vt:lpstr>
      <vt:lpstr>Вязкое течение. Теория Эйринга - Френкеля</vt:lpstr>
      <vt:lpstr>Вязкопластичное течение. Теория Бингама-Шведова</vt:lpstr>
      <vt:lpstr>Вязкопластичное течение</vt:lpstr>
      <vt:lpstr>Обобщённая форма реологической кривой</vt:lpstr>
      <vt:lpstr>Благодарю за внимание</vt:lpstr>
      <vt:lpstr>Кафедра «Химическая технология переработки нефти и газа»  Астраханского государственного технического университета  Электронная почта и телефон:   E-mail: n.pivovarova@astu.ru,htng.ru    Тел.: +7(8512)61-42-50 +7(917)190-74-85.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Кафедра  «Химическая технология переработки нефти и газа»</dc:title>
  <dc:creator>MuCephei</dc:creator>
  <cp:lastModifiedBy>Nadezhda Pivovarova</cp:lastModifiedBy>
  <cp:revision>173</cp:revision>
  <cp:lastPrinted>2023-11-10T12:36:03Z</cp:lastPrinted>
  <dcterms:created xsi:type="dcterms:W3CDTF">2021-03-21T12:18:40Z</dcterms:created>
  <dcterms:modified xsi:type="dcterms:W3CDTF">2026-02-17T12:24:49Z</dcterms:modified>
</cp:coreProperties>
</file>