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89" r:id="rId10"/>
    <p:sldId id="265" r:id="rId11"/>
    <p:sldId id="291" r:id="rId12"/>
    <p:sldId id="267" r:id="rId13"/>
    <p:sldId id="268" r:id="rId14"/>
    <p:sldId id="269" r:id="rId15"/>
    <p:sldId id="270" r:id="rId16"/>
    <p:sldId id="292" r:id="rId17"/>
    <p:sldId id="272" r:id="rId18"/>
    <p:sldId id="273" r:id="rId19"/>
    <p:sldId id="293" r:id="rId20"/>
    <p:sldId id="275" r:id="rId21"/>
    <p:sldId id="276" r:id="rId22"/>
    <p:sldId id="277" r:id="rId23"/>
    <p:sldId id="278" r:id="rId24"/>
    <p:sldId id="280" r:id="rId25"/>
    <p:sldId id="281" r:id="rId26"/>
    <p:sldId id="282" r:id="rId27"/>
    <p:sldId id="283" r:id="rId28"/>
    <p:sldId id="284" r:id="rId29"/>
    <p:sldId id="285" r:id="rId30"/>
    <p:sldId id="286" r:id="rId31"/>
    <p:sldId id="287" r:id="rId32"/>
    <p:sldId id="288" r:id="rId33"/>
    <p:sldId id="294" r:id="rId3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92"/>
    <p:restoredTop sz="94617"/>
  </p:normalViewPr>
  <p:slideViewPr>
    <p:cSldViewPr snapToGrid="0">
      <p:cViewPr varScale="1">
        <p:scale>
          <a:sx n="88" d="100"/>
          <a:sy n="88" d="100"/>
        </p:scale>
        <p:origin x="6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07C34C-8F27-FB3F-8857-96FB1CB2FD23}"/>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256BE293-71B1-01DC-EC90-3CE0272A51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599B88E-08FC-7CBD-832B-41C811E732BA}"/>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id="{41C2F39B-1ED9-5F41-BA42-335085A0F73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1A10EF85-65A6-411F-D20F-A81F3C48C4A0}"/>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3190800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27E508-DC16-D89F-4CC1-48E0314FF9F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12F15C9-20A1-CD97-67D0-0EDBC113AD25}"/>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A8ABE1C-6DC7-ACED-CAAB-A728238A5FE3}"/>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id="{FA4B7AC5-094D-5415-4350-F110090EA84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92A1146-CC14-8529-5D8F-278398FA881F}"/>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555085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7A06BCE-AF34-D1A9-48DA-859E68A5038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BDDAD7F5-CDE3-DEE0-00E9-E8862CCFFC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1C3059D-B70C-9AFD-87F9-9E78CA64B326}"/>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id="{D568F35B-AEE9-46AA-4AB8-B36C84322ED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8ED7CB8-5494-E640-C546-E3DFC199D96E}"/>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3786361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66F30D-DDCB-6751-9ECF-A6426245388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5EEDA3A-CD87-AE40-6FFB-DD2EAE2BA5FD}"/>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ABB04914-2193-F77A-AE6E-5EB5933B8D8E}"/>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7EC9A82C-E46F-D95D-6A59-21A44A57A4D3}"/>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6" name="Нижний колонтитул 5">
            <a:extLst>
              <a:ext uri="{FF2B5EF4-FFF2-40B4-BE49-F238E27FC236}">
                <a16:creationId xmlns:a16="http://schemas.microsoft.com/office/drawing/2014/main" id="{55A28607-EA0A-37C5-2510-8CB21B37DBB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9B03413-F84B-AAF4-5B8B-6CA2E4103A66}"/>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3885377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FC0F09-58D8-6923-D154-2F42DFBFAD9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A399E0D8-2D16-D5E8-019E-38A7FB4B4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05E8B9E-C1BD-C154-DB43-43C91DD5C02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A9B6D20-007C-970B-0A72-78AFB582EC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4F2BBB1F-952F-678E-113E-059A8CE22DB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74680250-ABD7-8F83-F389-2991263AA595}"/>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8" name="Нижний колонтитул 7">
            <a:extLst>
              <a:ext uri="{FF2B5EF4-FFF2-40B4-BE49-F238E27FC236}">
                <a16:creationId xmlns:a16="http://schemas.microsoft.com/office/drawing/2014/main" id="{3F09B6C2-41CF-5E1B-27BF-C5CA79F8ADBF}"/>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7DEF084-43B0-787E-0CA0-DC17D344ED53}"/>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2943006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EAB93E-8A89-8126-95D9-DB60BF51B3C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80189328-940B-E734-2148-EB594746EADC}"/>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4" name="Нижний колонтитул 3">
            <a:extLst>
              <a:ext uri="{FF2B5EF4-FFF2-40B4-BE49-F238E27FC236}">
                <a16:creationId xmlns:a16="http://schemas.microsoft.com/office/drawing/2014/main" id="{4F5FB7DB-9074-B91B-4800-E4423B6DD5FD}"/>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E83C3BF-F4D8-72B0-33C7-07895192FE25}"/>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1826857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6C63FE7-119A-9C82-13E6-93F5B5C4CC8C}"/>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3" name="Нижний колонтитул 2">
            <a:extLst>
              <a:ext uri="{FF2B5EF4-FFF2-40B4-BE49-F238E27FC236}">
                <a16:creationId xmlns:a16="http://schemas.microsoft.com/office/drawing/2014/main" id="{E04E07C0-0ABC-F5CB-50D8-29BD822C5D3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4378D60-8DC1-F62F-45E6-86D258E1EADD}"/>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1652952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BABCE1-19AF-85BC-8D93-D4920B8B732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A28B39FB-37AD-28B8-B3E5-759C6FBB24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8300C3B-1554-F705-E1F9-F87532041C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28AAEA9-E22F-9CB4-C54F-3A0A27E7F926}"/>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6" name="Нижний колонтитул 5">
            <a:extLst>
              <a:ext uri="{FF2B5EF4-FFF2-40B4-BE49-F238E27FC236}">
                <a16:creationId xmlns:a16="http://schemas.microsoft.com/office/drawing/2014/main" id="{39B9D6AE-75B9-820E-59A3-BCC86DCDF82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9EAFC49-4BD4-C385-2C4D-91F6A2DC757D}"/>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1003648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E28C54-6A03-1FC7-D92D-31F94741312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E20B87A-E9AA-3AC8-22E7-4CD8991A74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A93C5F4-9884-7F53-85F2-5F758F612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12D13C5-E5EE-3AAA-0528-40C123CFAC0F}"/>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6" name="Нижний колонтитул 5">
            <a:extLst>
              <a:ext uri="{FF2B5EF4-FFF2-40B4-BE49-F238E27FC236}">
                <a16:creationId xmlns:a16="http://schemas.microsoft.com/office/drawing/2014/main" id="{3EC6F319-7FF9-ADF1-400A-AB6954357F4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F69C56B-08B1-1EC9-8E2E-2F2D307C2ABB}"/>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2008803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E14D05-5584-3A12-5211-4B25045FB32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7D116CE-C68A-8587-E0CA-93D09D05C3F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3E432DA-E805-6DE2-C012-0880BC5C8F69}"/>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id="{21A70A9E-02AC-70B0-750A-4D8BB97D557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47F595A-4FCE-C38C-9B9A-473F6F9DF810}"/>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3415706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B3C40C9-815F-FFF3-186E-3EE63239E77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27427034-05FE-45D3-E86D-560CF6CE351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EAF4FCB-1DC7-8DF0-59A4-715EC9EED019}"/>
              </a:ext>
            </a:extLst>
          </p:cNvPr>
          <p:cNvSpPr>
            <a:spLocks noGrp="1"/>
          </p:cNvSpPr>
          <p:nvPr>
            <p:ph type="dt" sz="half" idx="10"/>
          </p:nvPr>
        </p:nvSpPr>
        <p:spPr/>
        <p:txBody>
          <a:bodyPr/>
          <a:lstStyle/>
          <a:p>
            <a:fld id="{F0F87AA6-58F3-F34A-92F8-EC0F2CD3BAFB}"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id="{03C3A83D-26E7-6E1E-9D67-E25DC260589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D9E87B5-C681-C2ED-D0D0-34DF57F1FB9B}"/>
              </a:ext>
            </a:extLst>
          </p:cNvPr>
          <p:cNvSpPr>
            <a:spLocks noGrp="1"/>
          </p:cNvSpPr>
          <p:nvPr>
            <p:ph type="sldNum" sz="quarter" idx="12"/>
          </p:nvPr>
        </p:nvSpPr>
        <p:spPr/>
        <p:txBody>
          <a:bodyPr/>
          <a:lstStyle/>
          <a:p>
            <a:fld id="{95E3077C-74C8-1246-B64A-8CF8576B7375}" type="slidenum">
              <a:rPr lang="ru-RU" smtClean="0"/>
              <a:t>‹#›</a:t>
            </a:fld>
            <a:endParaRPr lang="ru-RU"/>
          </a:p>
        </p:txBody>
      </p:sp>
    </p:spTree>
    <p:extLst>
      <p:ext uri="{BB962C8B-B14F-4D97-AF65-F5344CB8AC3E}">
        <p14:creationId xmlns:p14="http://schemas.microsoft.com/office/powerpoint/2010/main" val="1903831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B5BF7C-8D79-E180-5007-542AF03DBE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898E1DAE-906F-A51A-2CB9-49AEE7A3D1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CA0D045-D489-7B7F-9F87-1CF206E9B5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F87AA6-58F3-F34A-92F8-EC0F2CD3BAFB}" type="datetimeFigureOut">
              <a:rPr lang="ru-RU" smtClean="0"/>
              <a:t>17.11.2023</a:t>
            </a:fld>
            <a:endParaRPr lang="ru-RU"/>
          </a:p>
        </p:txBody>
      </p:sp>
      <p:sp>
        <p:nvSpPr>
          <p:cNvPr id="5" name="Нижний колонтитул 4">
            <a:extLst>
              <a:ext uri="{FF2B5EF4-FFF2-40B4-BE49-F238E27FC236}">
                <a16:creationId xmlns:a16="http://schemas.microsoft.com/office/drawing/2014/main" id="{3BEBB94D-0571-3E83-1D52-E974FE2493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D4D843AE-6986-60FF-5CBC-C4F0101540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E3077C-74C8-1246-B64A-8CF8576B7375}" type="slidenum">
              <a:rPr lang="ru-RU" smtClean="0"/>
              <a:t>‹#›</a:t>
            </a:fld>
            <a:endParaRPr lang="ru-RU"/>
          </a:p>
        </p:txBody>
      </p:sp>
    </p:spTree>
    <p:extLst>
      <p:ext uri="{BB962C8B-B14F-4D97-AF65-F5344CB8AC3E}">
        <p14:creationId xmlns:p14="http://schemas.microsoft.com/office/powerpoint/2010/main" val="27693148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4.xml" /></Relationships>
</file>

<file path=ppt/slides/_rels/slide3.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Layout" Target="../slideLayouts/slideLayout4.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4.xml" /></Relationships>
</file>

<file path=ppt/slides/_rels/slide5.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4.xml" /></Relationships>
</file>

<file path=ppt/slides/_rels/slide7.xml.rels><?xml version="1.0" encoding="UTF-8" standalone="yes"?>
<Relationships xmlns="http://schemas.openxmlformats.org/package/2006/relationships"><Relationship Id="rId2" Type="http://schemas.openxmlformats.org/officeDocument/2006/relationships/image" Target="../media/image6.gif" /><Relationship Id="rId1" Type="http://schemas.openxmlformats.org/officeDocument/2006/relationships/slideLayout" Target="../slideLayouts/slideLayout4.xml" /></Relationships>
</file>

<file path=ppt/slides/_rels/slide8.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4.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4.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4.xml" /></Relationships>
</file>

<file path=ppt/slides/_rels/slide13.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4.xml" /></Relationships>
</file>

<file path=ppt/slides/_rels/slide14.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4.xml" /></Relationships>
</file>

<file path=ppt/slides/_rels/slide15.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4.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4.xml" /></Relationships>
</file>

<file path=ppt/slides/_rels/slide18.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4.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4.xml" /></Relationships>
</file>

<file path=ppt/slides/_rels/slide21.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4.xml" /></Relationships>
</file>

<file path=ppt/slides/_rels/slide22.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4.xml" /></Relationships>
</file>

<file path=ppt/slides/_rels/slide23.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4.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83D59A-C54C-35BD-0CEB-7F829242CF04}"/>
              </a:ext>
            </a:extLst>
          </p:cNvPr>
          <p:cNvSpPr>
            <a:spLocks noGrp="1"/>
          </p:cNvSpPr>
          <p:nvPr>
            <p:ph type="ctrTitle"/>
          </p:nvPr>
        </p:nvSpPr>
        <p:spPr/>
        <p:txBody>
          <a:bodyPr>
            <a:normAutofit fontScale="90000"/>
          </a:bodyPr>
          <a:lstStyle/>
          <a:p>
            <a:r>
              <a:rPr lang="ru-RU" dirty="0"/>
              <a:t>История становления, состояние и перспективы развития СПГ-отрасли</a:t>
            </a:r>
          </a:p>
        </p:txBody>
      </p:sp>
      <p:sp>
        <p:nvSpPr>
          <p:cNvPr id="3" name="Подзаголовок 2">
            <a:extLst>
              <a:ext uri="{FF2B5EF4-FFF2-40B4-BE49-F238E27FC236}">
                <a16:creationId xmlns:a16="http://schemas.microsoft.com/office/drawing/2014/main" id="{2F2250BA-730C-62CD-658E-65A53ACAD1EA}"/>
              </a:ext>
            </a:extLst>
          </p:cNvPr>
          <p:cNvSpPr>
            <a:spLocks noGrp="1"/>
          </p:cNvSpPr>
          <p:nvPr>
            <p:ph type="subTitle" idx="1"/>
          </p:nvPr>
        </p:nvSpPr>
        <p:spPr/>
        <p:txBody>
          <a:bodyPr/>
          <a:lstStyle/>
          <a:p>
            <a:r>
              <a:rPr lang="ru-RU" dirty="0"/>
              <a:t>Тишков А.А. гр. ДНХТМ_21/1</a:t>
            </a:r>
          </a:p>
        </p:txBody>
      </p:sp>
    </p:spTree>
    <p:extLst>
      <p:ext uri="{BB962C8B-B14F-4D97-AF65-F5344CB8AC3E}">
        <p14:creationId xmlns:p14="http://schemas.microsoft.com/office/powerpoint/2010/main" val="2611303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73EFE6-43AC-CFCF-3A1D-BD72384543D3}"/>
              </a:ext>
            </a:extLst>
          </p:cNvPr>
          <p:cNvSpPr>
            <a:spLocks noGrp="1"/>
          </p:cNvSpPr>
          <p:nvPr>
            <p:ph type="title"/>
          </p:nvPr>
        </p:nvSpPr>
        <p:spPr/>
        <p:txBody>
          <a:bodyPr/>
          <a:lstStyle/>
          <a:p>
            <a:r>
              <a:rPr lang="ru-RU" dirty="0"/>
              <a:t>С чего всё началось? </a:t>
            </a:r>
          </a:p>
        </p:txBody>
      </p:sp>
      <p:sp>
        <p:nvSpPr>
          <p:cNvPr id="3" name="Объект 2">
            <a:extLst>
              <a:ext uri="{FF2B5EF4-FFF2-40B4-BE49-F238E27FC236}">
                <a16:creationId xmlns:a16="http://schemas.microsoft.com/office/drawing/2014/main" id="{B2AFD572-2CAB-A1AA-790C-B9E5FB87ACA3}"/>
              </a:ext>
            </a:extLst>
          </p:cNvPr>
          <p:cNvSpPr>
            <a:spLocks noGrp="1"/>
          </p:cNvSpPr>
          <p:nvPr>
            <p:ph sz="half" idx="1"/>
          </p:nvPr>
        </p:nvSpPr>
        <p:spPr/>
        <p:txBody>
          <a:bodyPr/>
          <a:lstStyle/>
          <a:p>
            <a:r>
              <a:rPr lang="ru-RU" sz="1800" b="1" dirty="0">
                <a:solidFill>
                  <a:srgbClr val="872D23"/>
                </a:solidFill>
                <a:effectLst/>
                <a:latin typeface="MyriadPro"/>
              </a:rPr>
              <a:t>Н</a:t>
            </a:r>
            <a:r>
              <a:rPr lang="ru-RU" sz="1800" dirty="0">
                <a:solidFill>
                  <a:srgbClr val="211E1E"/>
                </a:solidFill>
                <a:effectLst/>
                <a:latin typeface="MyriadPro"/>
              </a:rPr>
              <a:t>ачиная с </a:t>
            </a:r>
            <a:r>
              <a:rPr lang="en" sz="1800" dirty="0">
                <a:solidFill>
                  <a:srgbClr val="211E1E"/>
                </a:solidFill>
                <a:effectLst/>
                <a:latin typeface="MyriadPro"/>
              </a:rPr>
              <a:t>XVII </a:t>
            </a:r>
            <a:r>
              <a:rPr lang="ru-RU" sz="1800" dirty="0">
                <a:solidFill>
                  <a:srgbClr val="211E1E"/>
                </a:solidFill>
                <a:effectLst/>
                <a:latin typeface="MyriadPro"/>
              </a:rPr>
              <a:t>в. химикам было известно, что температура вещества может определять его агрегатное состояние: газ, жидкость или твердое тело. Позже ученые выяснили, что объем газа при охлаждении уменьшается, так как замедляется движение его молекул и они занимают меньше места. Кроме того, сжатие газа или принудительное сближение молекул уменьшают его объем. В конце концов</a:t>
            </a:r>
            <a:r>
              <a:rPr lang="en-US" sz="1800" dirty="0">
                <a:solidFill>
                  <a:srgbClr val="211E1E"/>
                </a:solidFill>
                <a:latin typeface="MyriadPro"/>
              </a:rPr>
              <a:t> </a:t>
            </a:r>
            <a:r>
              <a:rPr lang="ru-RU" sz="1800" dirty="0">
                <a:solidFill>
                  <a:srgbClr val="211E1E"/>
                </a:solidFill>
                <a:effectLst/>
                <a:latin typeface="MyriadPro"/>
              </a:rPr>
              <a:t>через охлаждение и сжатие объем газа может быть уменьшен настолько, что его молекулы преодолевают силы взаимного отталкивания и вступают в контакт. Иными словами, газ превращается в жидкость. Сжатие и охлаждение вскоре стали неразлучными инструментами ученых в попытках по сжижению газов. </a:t>
            </a:r>
            <a:endParaRPr lang="ru-RU" dirty="0"/>
          </a:p>
          <a:p>
            <a:endParaRPr lang="ru-RU" dirty="0"/>
          </a:p>
        </p:txBody>
      </p:sp>
      <p:pic>
        <p:nvPicPr>
          <p:cNvPr id="6" name="Объект 5">
            <a:extLst>
              <a:ext uri="{FF2B5EF4-FFF2-40B4-BE49-F238E27FC236}">
                <a16:creationId xmlns:a16="http://schemas.microsoft.com/office/drawing/2014/main" id="{EE598B55-9E86-C632-7251-5E5F73A9EA24}"/>
              </a:ext>
            </a:extLst>
          </p:cNvPr>
          <p:cNvPicPr>
            <a:picLocks noGrp="1" noChangeAspect="1"/>
          </p:cNvPicPr>
          <p:nvPr>
            <p:ph sz="half" idx="2"/>
          </p:nvPr>
        </p:nvPicPr>
        <p:blipFill>
          <a:blip r:embed="rId2"/>
          <a:stretch>
            <a:fillRect/>
          </a:stretch>
        </p:blipFill>
        <p:spPr>
          <a:xfrm>
            <a:off x="6172202" y="1825625"/>
            <a:ext cx="5641846" cy="3989591"/>
          </a:xfrm>
        </p:spPr>
      </p:pic>
    </p:spTree>
    <p:extLst>
      <p:ext uri="{BB962C8B-B14F-4D97-AF65-F5344CB8AC3E}">
        <p14:creationId xmlns:p14="http://schemas.microsoft.com/office/powerpoint/2010/main" val="1994519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86B76E-03AD-89BB-6A71-6301257416CC}"/>
              </a:ext>
            </a:extLst>
          </p:cNvPr>
          <p:cNvSpPr>
            <a:spLocks noGrp="1"/>
          </p:cNvSpPr>
          <p:nvPr>
            <p:ph type="title"/>
          </p:nvPr>
        </p:nvSpPr>
        <p:spPr/>
        <p:txBody>
          <a:bodyPr/>
          <a:lstStyle/>
          <a:p>
            <a:r>
              <a:rPr lang="ru-RU" dirty="0"/>
              <a:t>Эксперименты Фарадея</a:t>
            </a:r>
          </a:p>
        </p:txBody>
      </p:sp>
      <p:sp>
        <p:nvSpPr>
          <p:cNvPr id="3" name="Объект 2">
            <a:extLst>
              <a:ext uri="{FF2B5EF4-FFF2-40B4-BE49-F238E27FC236}">
                <a16:creationId xmlns:a16="http://schemas.microsoft.com/office/drawing/2014/main" id="{8C56DA8F-B835-C3A9-5BE1-FCB4C73D8B36}"/>
              </a:ext>
            </a:extLst>
          </p:cNvPr>
          <p:cNvSpPr>
            <a:spLocks noGrp="1"/>
          </p:cNvSpPr>
          <p:nvPr>
            <p:ph sz="half" idx="1"/>
          </p:nvPr>
        </p:nvSpPr>
        <p:spPr/>
        <p:txBody>
          <a:bodyPr>
            <a:normAutofit/>
          </a:bodyPr>
          <a:lstStyle/>
          <a:p>
            <a:r>
              <a:rPr lang="ru-RU" sz="1800" dirty="0">
                <a:solidFill>
                  <a:srgbClr val="211E1E"/>
                </a:solidFill>
                <a:effectLst/>
                <a:latin typeface="MyriadPro"/>
              </a:rPr>
              <a:t>В 1823 г. </a:t>
            </a:r>
            <a:r>
              <a:rPr lang="ru-RU" sz="1800" dirty="0" err="1">
                <a:solidFill>
                  <a:srgbClr val="211E1E"/>
                </a:solidFill>
                <a:effectLst/>
                <a:latin typeface="MyriadPro"/>
              </a:rPr>
              <a:t>Майкл</a:t>
            </a:r>
            <a:r>
              <a:rPr lang="ru-RU" sz="1800" dirty="0">
                <a:solidFill>
                  <a:srgbClr val="211E1E"/>
                </a:solidFill>
                <a:effectLst/>
                <a:latin typeface="MyriadPro"/>
              </a:rPr>
              <a:t> Фарадей (1791-1867) получил </a:t>
            </a:r>
            <a:r>
              <a:rPr lang="ru-RU" sz="1800" dirty="0" err="1">
                <a:solidFill>
                  <a:srgbClr val="211E1E"/>
                </a:solidFill>
                <a:effectLst/>
                <a:latin typeface="MyriadPro"/>
              </a:rPr>
              <a:t>жидкии</a:t>
            </a:r>
            <a:r>
              <a:rPr lang="ru-RU" sz="1800" dirty="0">
                <a:solidFill>
                  <a:srgbClr val="211E1E"/>
                </a:solidFill>
                <a:effectLst/>
                <a:latin typeface="MyriadPro"/>
              </a:rPr>
              <a:t>̆ хлор. Фарадей нагнетал давление внутри </a:t>
            </a:r>
            <a:r>
              <a:rPr lang="ru-RU" sz="1800" dirty="0" err="1">
                <a:solidFill>
                  <a:srgbClr val="211E1E"/>
                </a:solidFill>
                <a:effectLst/>
                <a:latin typeface="MyriadPro"/>
              </a:rPr>
              <a:t>изогнутои</a:t>
            </a:r>
            <a:r>
              <a:rPr lang="ru-RU" sz="1800" dirty="0">
                <a:solidFill>
                  <a:srgbClr val="211E1E"/>
                </a:solidFill>
                <a:effectLst/>
                <a:latin typeface="MyriadPro"/>
              </a:rPr>
              <a:t>̆ </a:t>
            </a:r>
            <a:r>
              <a:rPr lang="ru-RU" sz="1800" dirty="0" err="1">
                <a:solidFill>
                  <a:srgbClr val="211E1E"/>
                </a:solidFill>
                <a:effectLst/>
                <a:latin typeface="MyriadPro"/>
              </a:rPr>
              <a:t>стекляннои</a:t>
            </a:r>
            <a:r>
              <a:rPr lang="ru-RU" sz="1800" dirty="0">
                <a:solidFill>
                  <a:srgbClr val="211E1E"/>
                </a:solidFill>
                <a:effectLst/>
                <a:latin typeface="MyriadPro"/>
              </a:rPr>
              <a:t>̆ трубки, </a:t>
            </a:r>
            <a:r>
              <a:rPr lang="ru-RU" sz="1800" dirty="0" err="1">
                <a:solidFill>
                  <a:srgbClr val="211E1E"/>
                </a:solidFill>
                <a:effectLst/>
                <a:latin typeface="MyriadPro"/>
              </a:rPr>
              <a:t>наполненнои</a:t>
            </a:r>
            <a:r>
              <a:rPr lang="ru-RU" sz="1800" dirty="0">
                <a:solidFill>
                  <a:srgbClr val="211E1E"/>
                </a:solidFill>
                <a:effectLst/>
                <a:latin typeface="MyriadPro"/>
              </a:rPr>
              <a:t>̆ газообразным хлором и одним концом </a:t>
            </a:r>
            <a:r>
              <a:rPr lang="ru-RU" sz="1800" dirty="0" err="1">
                <a:solidFill>
                  <a:srgbClr val="211E1E"/>
                </a:solidFill>
                <a:effectLst/>
                <a:latin typeface="MyriadPro"/>
              </a:rPr>
              <a:t>погруженнои</a:t>
            </a:r>
            <a:r>
              <a:rPr lang="ru-RU" sz="1800" dirty="0">
                <a:solidFill>
                  <a:srgbClr val="211E1E"/>
                </a:solidFill>
                <a:effectLst/>
                <a:latin typeface="MyriadPro"/>
              </a:rPr>
              <a:t>̆ в стакан с измельченным льдом. Под давлением газ превращался в </a:t>
            </a:r>
            <a:r>
              <a:rPr lang="ru-RU" sz="1800" dirty="0" err="1">
                <a:solidFill>
                  <a:srgbClr val="211E1E"/>
                </a:solidFill>
                <a:effectLst/>
                <a:latin typeface="MyriadPro"/>
              </a:rPr>
              <a:t>жидкии</a:t>
            </a:r>
            <a:r>
              <a:rPr lang="ru-RU" sz="1800" dirty="0">
                <a:solidFill>
                  <a:srgbClr val="211E1E"/>
                </a:solidFill>
                <a:effectLst/>
                <a:latin typeface="MyriadPro"/>
              </a:rPr>
              <a:t>̆ хлор при охлаждении льдом в конце трубки. Фарадей тем же способом получил </a:t>
            </a:r>
            <a:r>
              <a:rPr lang="ru-RU" sz="1800" dirty="0" err="1">
                <a:solidFill>
                  <a:srgbClr val="211E1E"/>
                </a:solidFill>
                <a:effectLst/>
                <a:latin typeface="MyriadPro"/>
              </a:rPr>
              <a:t>сжиженныи</a:t>
            </a:r>
            <a:r>
              <a:rPr lang="ru-RU" sz="1800" dirty="0">
                <a:solidFill>
                  <a:srgbClr val="211E1E"/>
                </a:solidFill>
                <a:effectLst/>
                <a:latin typeface="MyriadPro"/>
              </a:rPr>
              <a:t>̆ </a:t>
            </a:r>
            <a:r>
              <a:rPr lang="ru-RU" sz="1800" dirty="0" err="1">
                <a:solidFill>
                  <a:srgbClr val="211E1E"/>
                </a:solidFill>
                <a:effectLst/>
                <a:latin typeface="MyriadPro"/>
              </a:rPr>
              <a:t>углекислыи</a:t>
            </a:r>
            <a:r>
              <a:rPr lang="ru-RU" sz="1800" dirty="0">
                <a:solidFill>
                  <a:srgbClr val="211E1E"/>
                </a:solidFill>
                <a:effectLst/>
                <a:latin typeface="MyriadPro"/>
              </a:rPr>
              <a:t>̆ газ, сероводород и </a:t>
            </a:r>
            <a:r>
              <a:rPr lang="ru-RU" sz="1800" dirty="0" err="1">
                <a:solidFill>
                  <a:srgbClr val="211E1E"/>
                </a:solidFill>
                <a:effectLst/>
                <a:latin typeface="MyriadPro"/>
              </a:rPr>
              <a:t>бромистыи</a:t>
            </a:r>
            <a:r>
              <a:rPr lang="ru-RU" sz="1800" dirty="0">
                <a:solidFill>
                  <a:srgbClr val="211E1E"/>
                </a:solidFill>
                <a:effectLst/>
                <a:latin typeface="MyriadPro"/>
              </a:rPr>
              <a:t>̆ водород.</a:t>
            </a:r>
            <a:r>
              <a:rPr lang="en-US" sz="1800" dirty="0">
                <a:solidFill>
                  <a:srgbClr val="211E1E"/>
                </a:solidFill>
                <a:effectLst/>
                <a:latin typeface="MyriadPro"/>
              </a:rPr>
              <a:t> </a:t>
            </a:r>
            <a:r>
              <a:rPr lang="ru-RU" sz="1800" dirty="0">
                <a:solidFill>
                  <a:srgbClr val="211E1E"/>
                </a:solidFill>
                <a:effectLst/>
                <a:latin typeface="MyriadPro"/>
              </a:rPr>
              <a:t>В 1830-х гг. он впервые получил </a:t>
            </a:r>
            <a:r>
              <a:rPr lang="ru-RU" sz="1800" dirty="0" err="1">
                <a:solidFill>
                  <a:srgbClr val="211E1E"/>
                </a:solidFill>
                <a:effectLst/>
                <a:latin typeface="MyriadPro"/>
              </a:rPr>
              <a:t>жидкии</a:t>
            </a:r>
            <a:r>
              <a:rPr lang="ru-RU" sz="1800" dirty="0">
                <a:solidFill>
                  <a:srgbClr val="211E1E"/>
                </a:solidFill>
                <a:effectLst/>
                <a:latin typeface="MyriadPro"/>
              </a:rPr>
              <a:t>̆ метан – </a:t>
            </a:r>
            <a:r>
              <a:rPr lang="ru-RU" sz="1800" dirty="0" err="1">
                <a:solidFill>
                  <a:srgbClr val="211E1E"/>
                </a:solidFill>
                <a:effectLst/>
                <a:latin typeface="MyriadPro"/>
              </a:rPr>
              <a:t>основнои</a:t>
            </a:r>
            <a:r>
              <a:rPr lang="ru-RU" sz="1800" dirty="0">
                <a:solidFill>
                  <a:srgbClr val="211E1E"/>
                </a:solidFill>
                <a:effectLst/>
                <a:latin typeface="MyriadPro"/>
              </a:rPr>
              <a:t>̆ элемент природного газа. </a:t>
            </a:r>
            <a:r>
              <a:rPr lang="ru-RU" sz="1800" dirty="0">
                <a:solidFill>
                  <a:srgbClr val="211E1E"/>
                </a:solidFill>
                <a:latin typeface="MyriadPro"/>
              </a:rPr>
              <a:t>Н</a:t>
            </a:r>
            <a:r>
              <a:rPr lang="ru-RU" sz="1800" dirty="0">
                <a:solidFill>
                  <a:srgbClr val="211E1E"/>
                </a:solidFill>
                <a:effectLst/>
                <a:latin typeface="MyriadPro"/>
              </a:rPr>
              <a:t>есмотря на комбинированное </a:t>
            </a:r>
            <a:r>
              <a:rPr lang="ru-RU" sz="1800" dirty="0" err="1">
                <a:solidFill>
                  <a:srgbClr val="211E1E"/>
                </a:solidFill>
                <a:effectLst/>
                <a:latin typeface="MyriadPro"/>
              </a:rPr>
              <a:t>воздействие</a:t>
            </a:r>
            <a:r>
              <a:rPr lang="ru-RU" sz="1800" dirty="0">
                <a:solidFill>
                  <a:srgbClr val="211E1E"/>
                </a:solidFill>
                <a:effectLst/>
                <a:latin typeface="MyriadPro"/>
              </a:rPr>
              <a:t> охлаждения и сжатия, Фарадей был не в состоянии превратить в жидкость некоторые </a:t>
            </a:r>
            <a:r>
              <a:rPr lang="ru-RU" sz="1800" dirty="0" err="1">
                <a:solidFill>
                  <a:srgbClr val="211E1E"/>
                </a:solidFill>
                <a:effectLst/>
                <a:latin typeface="MyriadPro"/>
              </a:rPr>
              <a:t>газы</a:t>
            </a:r>
            <a:r>
              <a:rPr lang="ru-RU" sz="1800" dirty="0">
                <a:solidFill>
                  <a:srgbClr val="211E1E"/>
                </a:solidFill>
                <a:effectLst/>
                <a:latin typeface="MyriadPro"/>
              </a:rPr>
              <a:t>, такие как кислород и водород, которые он называл «постоянными» газами. </a:t>
            </a:r>
            <a:endParaRPr lang="ru-RU" dirty="0"/>
          </a:p>
          <a:p>
            <a:endParaRPr lang="ru-RU" dirty="0"/>
          </a:p>
        </p:txBody>
      </p:sp>
      <p:pic>
        <p:nvPicPr>
          <p:cNvPr id="6" name="Объект 5">
            <a:extLst>
              <a:ext uri="{FF2B5EF4-FFF2-40B4-BE49-F238E27FC236}">
                <a16:creationId xmlns:a16="http://schemas.microsoft.com/office/drawing/2014/main" id="{7B7E8AFF-C32A-4D90-AAA6-B2D4CBF250A2}"/>
              </a:ext>
            </a:extLst>
          </p:cNvPr>
          <p:cNvPicPr>
            <a:picLocks noGrp="1" noChangeAspect="1"/>
          </p:cNvPicPr>
          <p:nvPr>
            <p:ph sz="half" idx="2"/>
          </p:nvPr>
        </p:nvPicPr>
        <p:blipFill>
          <a:blip r:embed="rId2"/>
          <a:stretch>
            <a:fillRect/>
          </a:stretch>
        </p:blipFill>
        <p:spPr>
          <a:xfrm>
            <a:off x="6096000" y="1825625"/>
            <a:ext cx="5952330" cy="3697352"/>
          </a:xfrm>
        </p:spPr>
      </p:pic>
    </p:spTree>
    <p:extLst>
      <p:ext uri="{BB962C8B-B14F-4D97-AF65-F5344CB8AC3E}">
        <p14:creationId xmlns:p14="http://schemas.microsoft.com/office/powerpoint/2010/main" val="2389548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E48636-1F66-9B83-8A5B-A3B1EE958B62}"/>
              </a:ext>
            </a:extLst>
          </p:cNvPr>
          <p:cNvSpPr>
            <a:spLocks noGrp="1"/>
          </p:cNvSpPr>
          <p:nvPr>
            <p:ph type="title"/>
          </p:nvPr>
        </p:nvSpPr>
        <p:spPr/>
        <p:txBody>
          <a:bodyPr/>
          <a:lstStyle/>
          <a:p>
            <a:r>
              <a:rPr lang="ru-RU" dirty="0"/>
              <a:t>Теория Томаса </a:t>
            </a:r>
            <a:r>
              <a:rPr lang="ru-RU" dirty="0" err="1"/>
              <a:t>Эндрюсона</a:t>
            </a:r>
            <a:endParaRPr lang="ru-RU" dirty="0"/>
          </a:p>
        </p:txBody>
      </p:sp>
      <p:sp>
        <p:nvSpPr>
          <p:cNvPr id="3" name="Объект 2">
            <a:extLst>
              <a:ext uri="{FF2B5EF4-FFF2-40B4-BE49-F238E27FC236}">
                <a16:creationId xmlns:a16="http://schemas.microsoft.com/office/drawing/2014/main" id="{797A5B11-D8DC-01B4-6ACD-8751A9EB1C23}"/>
              </a:ext>
            </a:extLst>
          </p:cNvPr>
          <p:cNvSpPr>
            <a:spLocks noGrp="1"/>
          </p:cNvSpPr>
          <p:nvPr>
            <p:ph sz="half" idx="1"/>
          </p:nvPr>
        </p:nvSpPr>
        <p:spPr/>
        <p:txBody>
          <a:bodyPr/>
          <a:lstStyle/>
          <a:p>
            <a:r>
              <a:rPr lang="ru-RU" sz="1800" dirty="0">
                <a:solidFill>
                  <a:srgbClr val="211E1E"/>
                </a:solidFill>
                <a:effectLst/>
                <a:latin typeface="MyriadPro"/>
              </a:rPr>
              <a:t>Только в конце 1840-х гг. </a:t>
            </a:r>
            <a:r>
              <a:rPr lang="ru-RU" sz="1800" dirty="0" err="1">
                <a:solidFill>
                  <a:srgbClr val="211E1E"/>
                </a:solidFill>
                <a:effectLst/>
                <a:latin typeface="MyriadPro"/>
              </a:rPr>
              <a:t>ирландскии</a:t>
            </a:r>
            <a:r>
              <a:rPr lang="ru-RU" sz="1800" dirty="0">
                <a:solidFill>
                  <a:srgbClr val="211E1E"/>
                </a:solidFill>
                <a:effectLst/>
                <a:latin typeface="MyriadPro"/>
              </a:rPr>
              <a:t>̆ </a:t>
            </a:r>
            <a:r>
              <a:rPr lang="ru-RU" sz="1800" dirty="0" err="1">
                <a:solidFill>
                  <a:srgbClr val="211E1E"/>
                </a:solidFill>
                <a:effectLst/>
                <a:latin typeface="MyriadPro"/>
              </a:rPr>
              <a:t>ученыи</a:t>
            </a:r>
            <a:r>
              <a:rPr lang="ru-RU" sz="1800" dirty="0">
                <a:solidFill>
                  <a:srgbClr val="211E1E"/>
                </a:solidFill>
                <a:effectLst/>
                <a:latin typeface="MyriadPro"/>
              </a:rPr>
              <a:t>̆ в области </a:t>
            </a:r>
            <a:r>
              <a:rPr lang="ru-RU" sz="1800" dirty="0" err="1">
                <a:solidFill>
                  <a:srgbClr val="211E1E"/>
                </a:solidFill>
                <a:effectLst/>
                <a:latin typeface="MyriadPro"/>
              </a:rPr>
              <a:t>физическои</a:t>
            </a:r>
            <a:r>
              <a:rPr lang="ru-RU" sz="1800" dirty="0">
                <a:solidFill>
                  <a:srgbClr val="211E1E"/>
                </a:solidFill>
                <a:effectLst/>
                <a:latin typeface="MyriadPro"/>
              </a:rPr>
              <a:t>̆ химии Томас Эндрюс (1813-1885) предположил, что </a:t>
            </a:r>
            <a:r>
              <a:rPr lang="ru-RU" sz="1800" dirty="0" err="1">
                <a:solidFill>
                  <a:srgbClr val="211E1E"/>
                </a:solidFill>
                <a:effectLst/>
                <a:latin typeface="MyriadPro"/>
              </a:rPr>
              <a:t>каждыи</a:t>
            </a:r>
            <a:r>
              <a:rPr lang="ru-RU" sz="1800" dirty="0">
                <a:solidFill>
                  <a:srgbClr val="211E1E"/>
                </a:solidFill>
                <a:effectLst/>
                <a:latin typeface="MyriadPro"/>
              </a:rPr>
              <a:t>̆ газ имеет точную температуру, которую он назвал </a:t>
            </a:r>
            <a:r>
              <a:rPr lang="ru-RU" sz="1800" b="1" dirty="0" err="1">
                <a:solidFill>
                  <a:srgbClr val="211E1E"/>
                </a:solidFill>
                <a:effectLst/>
                <a:latin typeface="MyriadPro"/>
              </a:rPr>
              <a:t>критическои</a:t>
            </a:r>
            <a:r>
              <a:rPr lang="ru-RU" sz="1800" b="1" dirty="0">
                <a:solidFill>
                  <a:srgbClr val="211E1E"/>
                </a:solidFill>
                <a:effectLst/>
                <a:latin typeface="MyriadPro"/>
              </a:rPr>
              <a:t>̆ </a:t>
            </a:r>
            <a:r>
              <a:rPr lang="ru-RU" sz="1800" b="1" dirty="0" err="1">
                <a:solidFill>
                  <a:srgbClr val="211E1E"/>
                </a:solidFill>
                <a:effectLst/>
                <a:latin typeface="MyriadPro"/>
              </a:rPr>
              <a:t>температурои</a:t>
            </a:r>
            <a:r>
              <a:rPr lang="ru-RU" sz="1800" dirty="0">
                <a:solidFill>
                  <a:srgbClr val="211E1E"/>
                </a:solidFill>
                <a:effectLst/>
                <a:latin typeface="MyriadPro"/>
              </a:rPr>
              <a:t>̆, выше </a:t>
            </a:r>
            <a:r>
              <a:rPr lang="ru-RU" sz="1800" dirty="0" err="1">
                <a:solidFill>
                  <a:srgbClr val="211E1E"/>
                </a:solidFill>
                <a:effectLst/>
                <a:latin typeface="MyriadPro"/>
              </a:rPr>
              <a:t>которои</a:t>
            </a:r>
            <a:r>
              <a:rPr lang="ru-RU" sz="1800" dirty="0">
                <a:solidFill>
                  <a:srgbClr val="211E1E"/>
                </a:solidFill>
                <a:effectLst/>
                <a:latin typeface="MyriadPro"/>
              </a:rPr>
              <a:t>̆ газ не может быть переведен в жидкое состояние даже под большим давлением. Эндрюс пришел к этому выводу, наблюдая поведение под давлением жидкого диоксида углерода. Концепция </a:t>
            </a:r>
            <a:r>
              <a:rPr lang="ru-RU" sz="1800" dirty="0" err="1">
                <a:solidFill>
                  <a:srgbClr val="211E1E"/>
                </a:solidFill>
                <a:effectLst/>
                <a:latin typeface="MyriadPro"/>
              </a:rPr>
              <a:t>критическои</a:t>
            </a:r>
            <a:r>
              <a:rPr lang="ru-RU" sz="1800" dirty="0">
                <a:solidFill>
                  <a:srgbClr val="211E1E"/>
                </a:solidFill>
                <a:effectLst/>
                <a:latin typeface="MyriadPro"/>
              </a:rPr>
              <a:t>̆ температуры Эндрюса вскоре привела к прорыву в сжижении так называемых «постоянных» газов. </a:t>
            </a:r>
            <a:endParaRPr lang="ru-RU" dirty="0"/>
          </a:p>
        </p:txBody>
      </p:sp>
      <p:pic>
        <p:nvPicPr>
          <p:cNvPr id="7" name="Объект 6">
            <a:extLst>
              <a:ext uri="{FF2B5EF4-FFF2-40B4-BE49-F238E27FC236}">
                <a16:creationId xmlns:a16="http://schemas.microsoft.com/office/drawing/2014/main" id="{4495317B-0DB5-6DE3-06BD-E0EB8B0E9C3D}"/>
              </a:ext>
            </a:extLst>
          </p:cNvPr>
          <p:cNvPicPr>
            <a:picLocks noGrp="1" noChangeAspect="1"/>
          </p:cNvPicPr>
          <p:nvPr>
            <p:ph sz="half" idx="2"/>
          </p:nvPr>
        </p:nvPicPr>
        <p:blipFill>
          <a:blip r:embed="rId2"/>
          <a:stretch>
            <a:fillRect/>
          </a:stretch>
        </p:blipFill>
        <p:spPr>
          <a:xfrm>
            <a:off x="6172202" y="1690688"/>
            <a:ext cx="5181600" cy="3913125"/>
          </a:xfrm>
          <a:prstGeom prst="rect">
            <a:avLst/>
          </a:prstGeom>
        </p:spPr>
      </p:pic>
    </p:spTree>
    <p:extLst>
      <p:ext uri="{BB962C8B-B14F-4D97-AF65-F5344CB8AC3E}">
        <p14:creationId xmlns:p14="http://schemas.microsoft.com/office/powerpoint/2010/main" val="387686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0C66DF-3BB7-FF8C-7374-382F99C0CD9A}"/>
              </a:ext>
            </a:extLst>
          </p:cNvPr>
          <p:cNvSpPr>
            <a:spLocks noGrp="1"/>
          </p:cNvSpPr>
          <p:nvPr>
            <p:ph type="title"/>
          </p:nvPr>
        </p:nvSpPr>
        <p:spPr/>
        <p:txBody>
          <a:bodyPr/>
          <a:lstStyle/>
          <a:p>
            <a:r>
              <a:rPr lang="ru-RU" dirty="0"/>
              <a:t>Каскадный процесс</a:t>
            </a:r>
          </a:p>
        </p:txBody>
      </p:sp>
      <p:sp>
        <p:nvSpPr>
          <p:cNvPr id="3" name="Объект 2">
            <a:extLst>
              <a:ext uri="{FF2B5EF4-FFF2-40B4-BE49-F238E27FC236}">
                <a16:creationId xmlns:a16="http://schemas.microsoft.com/office/drawing/2014/main" id="{2AAA00A0-C461-C693-661C-FD6599F7B715}"/>
              </a:ext>
            </a:extLst>
          </p:cNvPr>
          <p:cNvSpPr>
            <a:spLocks noGrp="1"/>
          </p:cNvSpPr>
          <p:nvPr>
            <p:ph sz="half" idx="1"/>
          </p:nvPr>
        </p:nvSpPr>
        <p:spPr/>
        <p:txBody>
          <a:bodyPr/>
          <a:lstStyle/>
          <a:p>
            <a:r>
              <a:rPr lang="ru-RU" sz="1800" dirty="0">
                <a:solidFill>
                  <a:srgbClr val="211E1E"/>
                </a:solidFill>
                <a:effectLst/>
                <a:latin typeface="MyriadPro"/>
              </a:rPr>
              <a:t>Для достижения низких температур учёный пришёл к идее использования «каскадного» процесса, при котором температуру снижают шаг за шагом. Суть этого метода заключается в том, что один </a:t>
            </a:r>
            <a:r>
              <a:rPr lang="ru-RU" sz="1800" dirty="0" err="1">
                <a:solidFill>
                  <a:srgbClr val="211E1E"/>
                </a:solidFill>
                <a:effectLst/>
                <a:latin typeface="MyriadPro"/>
              </a:rPr>
              <a:t>сжиженныи</a:t>
            </a:r>
            <a:r>
              <a:rPr lang="ru-RU" sz="1800" dirty="0">
                <a:solidFill>
                  <a:srgbClr val="211E1E"/>
                </a:solidFill>
                <a:effectLst/>
                <a:latin typeface="MyriadPro"/>
              </a:rPr>
              <a:t>̆ газ используется для охлаждения второго с более </a:t>
            </a:r>
            <a:r>
              <a:rPr lang="ru-RU" sz="1800" dirty="0" err="1">
                <a:solidFill>
                  <a:srgbClr val="211E1E"/>
                </a:solidFill>
                <a:effectLst/>
                <a:latin typeface="MyriadPro"/>
              </a:rPr>
              <a:t>низкои</a:t>
            </a:r>
            <a:r>
              <a:rPr lang="ru-RU" sz="1800" dirty="0">
                <a:solidFill>
                  <a:srgbClr val="211E1E"/>
                </a:solidFill>
                <a:effectLst/>
                <a:latin typeface="MyriadPro"/>
              </a:rPr>
              <a:t>̆ </a:t>
            </a:r>
            <a:r>
              <a:rPr lang="ru-RU" sz="1800" dirty="0" err="1">
                <a:solidFill>
                  <a:srgbClr val="211E1E"/>
                </a:solidFill>
                <a:effectLst/>
                <a:latin typeface="MyriadPro"/>
              </a:rPr>
              <a:t>критическои</a:t>
            </a:r>
            <a:r>
              <a:rPr lang="ru-RU" sz="1800" dirty="0">
                <a:solidFill>
                  <a:srgbClr val="211E1E"/>
                </a:solidFill>
                <a:effectLst/>
                <a:latin typeface="MyriadPro"/>
              </a:rPr>
              <a:t>̆ </a:t>
            </a:r>
            <a:r>
              <a:rPr lang="ru-RU" sz="1800" dirty="0" err="1">
                <a:solidFill>
                  <a:srgbClr val="211E1E"/>
                </a:solidFill>
                <a:effectLst/>
                <a:latin typeface="MyriadPro"/>
              </a:rPr>
              <a:t>температурои</a:t>
            </a:r>
            <a:r>
              <a:rPr lang="ru-RU" sz="1800" dirty="0">
                <a:solidFill>
                  <a:srgbClr val="211E1E"/>
                </a:solidFill>
                <a:effectLst/>
                <a:latin typeface="MyriadPro"/>
              </a:rPr>
              <a:t>̆; а затем </a:t>
            </a:r>
            <a:r>
              <a:rPr lang="ru-RU" sz="1800" dirty="0" err="1">
                <a:solidFill>
                  <a:srgbClr val="211E1E"/>
                </a:solidFill>
                <a:effectLst/>
                <a:latin typeface="MyriadPro"/>
              </a:rPr>
              <a:t>второи</a:t>
            </a:r>
            <a:r>
              <a:rPr lang="ru-RU" sz="1800" dirty="0">
                <a:solidFill>
                  <a:srgbClr val="211E1E"/>
                </a:solidFill>
                <a:effectLst/>
                <a:latin typeface="MyriadPro"/>
              </a:rPr>
              <a:t>̆ газ в сжиженном состоянии используется для охлаждения третьего с еще более </a:t>
            </a:r>
            <a:r>
              <a:rPr lang="ru-RU" sz="1800" dirty="0" err="1">
                <a:solidFill>
                  <a:srgbClr val="211E1E"/>
                </a:solidFill>
                <a:effectLst/>
                <a:latin typeface="MyriadPro"/>
              </a:rPr>
              <a:t>низкои</a:t>
            </a:r>
            <a:r>
              <a:rPr lang="ru-RU" sz="1800" dirty="0">
                <a:solidFill>
                  <a:srgbClr val="211E1E"/>
                </a:solidFill>
                <a:effectLst/>
                <a:latin typeface="MyriadPro"/>
              </a:rPr>
              <a:t>̆ </a:t>
            </a:r>
            <a:r>
              <a:rPr lang="ru-RU" sz="1800" dirty="0" err="1">
                <a:solidFill>
                  <a:srgbClr val="211E1E"/>
                </a:solidFill>
                <a:effectLst/>
                <a:latin typeface="MyriadPro"/>
              </a:rPr>
              <a:t>критическои</a:t>
            </a:r>
            <a:r>
              <a:rPr lang="ru-RU" sz="1800" dirty="0">
                <a:solidFill>
                  <a:srgbClr val="211E1E"/>
                </a:solidFill>
                <a:effectLst/>
                <a:latin typeface="MyriadPro"/>
              </a:rPr>
              <a:t>̆ </a:t>
            </a:r>
            <a:r>
              <a:rPr lang="ru-RU" sz="1800" dirty="0" err="1">
                <a:solidFill>
                  <a:srgbClr val="211E1E"/>
                </a:solidFill>
                <a:effectLst/>
                <a:latin typeface="MyriadPro"/>
              </a:rPr>
              <a:t>температурои</a:t>
            </a:r>
            <a:r>
              <a:rPr lang="ru-RU" sz="1800" dirty="0">
                <a:solidFill>
                  <a:srgbClr val="211E1E"/>
                </a:solidFill>
                <a:effectLst/>
                <a:latin typeface="MyriadPro"/>
              </a:rPr>
              <a:t>̆ и так далее. </a:t>
            </a:r>
            <a:endParaRPr lang="ru-RU" dirty="0"/>
          </a:p>
          <a:p>
            <a:r>
              <a:rPr lang="ru-RU" sz="1800" dirty="0">
                <a:solidFill>
                  <a:srgbClr val="211E1E"/>
                </a:solidFill>
                <a:effectLst/>
                <a:latin typeface="MyriadPro"/>
              </a:rPr>
              <a:t>В 1877 г. </a:t>
            </a:r>
            <a:r>
              <a:rPr lang="ru-RU" sz="1800" dirty="0" err="1">
                <a:solidFill>
                  <a:srgbClr val="211E1E"/>
                </a:solidFill>
                <a:effectLst/>
                <a:latin typeface="MyriadPro"/>
              </a:rPr>
              <a:t>французскии</a:t>
            </a:r>
            <a:r>
              <a:rPr lang="ru-RU" sz="1800" dirty="0">
                <a:solidFill>
                  <a:srgbClr val="211E1E"/>
                </a:solidFill>
                <a:effectLst/>
                <a:latin typeface="MyriadPro"/>
              </a:rPr>
              <a:t>̆ физик Луи Поль </a:t>
            </a:r>
            <a:r>
              <a:rPr lang="ru-RU" sz="1800" dirty="0" err="1">
                <a:solidFill>
                  <a:srgbClr val="211E1E"/>
                </a:solidFill>
                <a:effectLst/>
                <a:latin typeface="MyriadPro"/>
              </a:rPr>
              <a:t>Кайете</a:t>
            </a:r>
            <a:r>
              <a:rPr lang="ru-RU" sz="1800" dirty="0">
                <a:solidFill>
                  <a:srgbClr val="211E1E"/>
                </a:solidFill>
                <a:effectLst/>
                <a:latin typeface="MyriadPro"/>
              </a:rPr>
              <a:t> (1832-1913) добился сжижения трех «постоянных» газов – кислорода, азота и оксида углерода – с помощью каскадного процесса </a:t>
            </a:r>
            <a:endParaRPr lang="ru-RU" dirty="0"/>
          </a:p>
          <a:p>
            <a:endParaRPr lang="ru-RU" dirty="0"/>
          </a:p>
          <a:p>
            <a:endParaRPr lang="ru-RU" dirty="0"/>
          </a:p>
        </p:txBody>
      </p:sp>
      <p:pic>
        <p:nvPicPr>
          <p:cNvPr id="2050" name="Picture 2">
            <a:extLst>
              <a:ext uri="{FF2B5EF4-FFF2-40B4-BE49-F238E27FC236}">
                <a16:creationId xmlns:a16="http://schemas.microsoft.com/office/drawing/2014/main" id="{6F638CD5-0CED-7115-A2A0-1BA98DC6363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2" y="626293"/>
            <a:ext cx="4058726" cy="6231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687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82CC1E-B7D0-FA7A-C4DC-374A6B4F9B1E}"/>
              </a:ext>
            </a:extLst>
          </p:cNvPr>
          <p:cNvSpPr>
            <a:spLocks noGrp="1"/>
          </p:cNvSpPr>
          <p:nvPr>
            <p:ph type="title"/>
          </p:nvPr>
        </p:nvSpPr>
        <p:spPr/>
        <p:txBody>
          <a:bodyPr/>
          <a:lstStyle/>
          <a:p>
            <a:r>
              <a:rPr lang="ru-RU" dirty="0"/>
              <a:t>Процесс Карла фон Линде (1895 г.)</a:t>
            </a:r>
          </a:p>
        </p:txBody>
      </p:sp>
      <p:sp>
        <p:nvSpPr>
          <p:cNvPr id="3" name="Объект 2">
            <a:extLst>
              <a:ext uri="{FF2B5EF4-FFF2-40B4-BE49-F238E27FC236}">
                <a16:creationId xmlns:a16="http://schemas.microsoft.com/office/drawing/2014/main" id="{EE5C7120-5BCF-E5FD-4F6B-8DE278C2A06D}"/>
              </a:ext>
            </a:extLst>
          </p:cNvPr>
          <p:cNvSpPr>
            <a:spLocks noGrp="1"/>
          </p:cNvSpPr>
          <p:nvPr>
            <p:ph sz="half" idx="1"/>
          </p:nvPr>
        </p:nvSpPr>
        <p:spPr/>
        <p:txBody>
          <a:bodyPr>
            <a:normAutofit fontScale="92500" lnSpcReduction="10000"/>
          </a:bodyPr>
          <a:lstStyle/>
          <a:p>
            <a:r>
              <a:rPr lang="ru-RU" sz="1600" dirty="0">
                <a:solidFill>
                  <a:srgbClr val="211E1E"/>
                </a:solidFill>
                <a:effectLst/>
                <a:latin typeface="MyriadPro"/>
              </a:rPr>
              <a:t>Хотя большинство газов было получено в сжиженном состоянии к концу </a:t>
            </a:r>
            <a:r>
              <a:rPr lang="en" sz="1600" dirty="0">
                <a:solidFill>
                  <a:srgbClr val="211E1E"/>
                </a:solidFill>
                <a:effectLst/>
                <a:latin typeface="MyriadPro"/>
              </a:rPr>
              <a:t>XIX </a:t>
            </a:r>
            <a:r>
              <a:rPr lang="ru-RU" sz="1600" dirty="0">
                <a:solidFill>
                  <a:srgbClr val="211E1E"/>
                </a:solidFill>
                <a:effectLst/>
                <a:latin typeface="MyriadPro"/>
              </a:rPr>
              <a:t>в., коммерческое производство их было невозможно. Изменил такое положение </a:t>
            </a:r>
            <a:r>
              <a:rPr lang="ru-RU" sz="1600" dirty="0" err="1">
                <a:solidFill>
                  <a:srgbClr val="211E1E"/>
                </a:solidFill>
                <a:effectLst/>
                <a:latin typeface="MyriadPro"/>
              </a:rPr>
              <a:t>немецкии</a:t>
            </a:r>
            <a:r>
              <a:rPr lang="ru-RU" sz="1600" dirty="0">
                <a:solidFill>
                  <a:srgbClr val="211E1E"/>
                </a:solidFill>
                <a:effectLst/>
                <a:latin typeface="MyriadPro"/>
              </a:rPr>
              <a:t>̆ химик Карл фон Линде (1842-1934) в 1895 г., когда изобрел </a:t>
            </a:r>
            <a:r>
              <a:rPr lang="ru-RU" sz="1600" dirty="0" err="1">
                <a:solidFill>
                  <a:srgbClr val="211E1E"/>
                </a:solidFill>
                <a:effectLst/>
                <a:latin typeface="MyriadPro"/>
              </a:rPr>
              <a:t>непрерывныи</a:t>
            </a:r>
            <a:r>
              <a:rPr lang="ru-RU" sz="1600" dirty="0">
                <a:solidFill>
                  <a:srgbClr val="211E1E"/>
                </a:solidFill>
                <a:effectLst/>
                <a:latin typeface="MyriadPro"/>
              </a:rPr>
              <a:t>̆ процесс для производства большого количества жидкого воздуха (в основном азота и кислорода). В промышленном процессе сжижения Карла фон Линде используется эффект Джоуля–Томсона, </a:t>
            </a:r>
            <a:r>
              <a:rPr lang="ru-RU" sz="1600" dirty="0" err="1">
                <a:solidFill>
                  <a:srgbClr val="211E1E"/>
                </a:solidFill>
                <a:effectLst/>
                <a:latin typeface="MyriadPro"/>
              </a:rPr>
              <a:t>названныи</a:t>
            </a:r>
            <a:r>
              <a:rPr lang="ru-RU" sz="1600" dirty="0">
                <a:solidFill>
                  <a:srgbClr val="211E1E"/>
                </a:solidFill>
                <a:effectLst/>
                <a:latin typeface="MyriadPro"/>
              </a:rPr>
              <a:t>̆ по имени его </a:t>
            </a:r>
            <a:r>
              <a:rPr lang="ru-RU" sz="1600" dirty="0" err="1">
                <a:solidFill>
                  <a:srgbClr val="211E1E"/>
                </a:solidFill>
                <a:effectLst/>
                <a:latin typeface="MyriadPro"/>
              </a:rPr>
              <a:t>первооткрывателеи</a:t>
            </a:r>
            <a:r>
              <a:rPr lang="ru-RU" sz="1600" dirty="0">
                <a:solidFill>
                  <a:srgbClr val="211E1E"/>
                </a:solidFill>
                <a:effectLst/>
                <a:latin typeface="MyriadPro"/>
              </a:rPr>
              <a:t>̆ – </a:t>
            </a:r>
            <a:r>
              <a:rPr lang="ru-RU" sz="1600" dirty="0" err="1">
                <a:solidFill>
                  <a:srgbClr val="211E1E"/>
                </a:solidFill>
                <a:effectLst/>
                <a:latin typeface="MyriadPro"/>
              </a:rPr>
              <a:t>Джеймса</a:t>
            </a:r>
            <a:r>
              <a:rPr lang="ru-RU" sz="1600" dirty="0">
                <a:solidFill>
                  <a:srgbClr val="211E1E"/>
                </a:solidFill>
                <a:effectLst/>
                <a:latin typeface="MyriadPro"/>
              </a:rPr>
              <a:t> Джоуля (1818-1889) и Уильяма Томсона (1824-1907). Эти ученые в 1853 г. открыли, что </a:t>
            </a:r>
            <a:r>
              <a:rPr lang="ru-RU" sz="1600" dirty="0" err="1">
                <a:solidFill>
                  <a:srgbClr val="211E1E"/>
                </a:solidFill>
                <a:effectLst/>
                <a:latin typeface="MyriadPro"/>
              </a:rPr>
              <a:t>сжатыи</a:t>
            </a:r>
            <a:r>
              <a:rPr lang="ru-RU" sz="1600" dirty="0">
                <a:solidFill>
                  <a:srgbClr val="211E1E"/>
                </a:solidFill>
                <a:effectLst/>
                <a:latin typeface="MyriadPro"/>
              </a:rPr>
              <a:t>̆ газ в условиях теплоизоляции охлаждается при расширении. В процессе Карла фон Линде, </a:t>
            </a:r>
            <a:r>
              <a:rPr lang="ru-RU" sz="1600" dirty="0" err="1">
                <a:solidFill>
                  <a:srgbClr val="211E1E"/>
                </a:solidFill>
                <a:effectLst/>
                <a:latin typeface="MyriadPro"/>
              </a:rPr>
              <a:t>которыи</a:t>
            </a:r>
            <a:r>
              <a:rPr lang="ru-RU" sz="1600" dirty="0">
                <a:solidFill>
                  <a:srgbClr val="211E1E"/>
                </a:solidFill>
                <a:effectLst/>
                <a:latin typeface="MyriadPro"/>
              </a:rPr>
              <a:t>̆ до сих пор является </a:t>
            </a:r>
            <a:r>
              <a:rPr lang="ru-RU" sz="1600" dirty="0" err="1">
                <a:solidFill>
                  <a:srgbClr val="211E1E"/>
                </a:solidFill>
                <a:effectLst/>
                <a:latin typeface="MyriadPro"/>
              </a:rPr>
              <a:t>основои</a:t>
            </a:r>
            <a:r>
              <a:rPr lang="ru-RU" sz="1600" dirty="0">
                <a:solidFill>
                  <a:srgbClr val="211E1E"/>
                </a:solidFill>
                <a:effectLst/>
                <a:latin typeface="MyriadPro"/>
              </a:rPr>
              <a:t>̆ всего современного производства сжиженных газов, </a:t>
            </a:r>
            <a:r>
              <a:rPr lang="ru-RU" sz="1600" dirty="0" err="1">
                <a:solidFill>
                  <a:srgbClr val="211E1E"/>
                </a:solidFill>
                <a:effectLst/>
                <a:latin typeface="MyriadPro"/>
              </a:rPr>
              <a:t>сжижаемыи</a:t>
            </a:r>
            <a:r>
              <a:rPr lang="ru-RU" sz="1600" dirty="0">
                <a:solidFill>
                  <a:srgbClr val="211E1E"/>
                </a:solidFill>
                <a:effectLst/>
                <a:latin typeface="MyriadPro"/>
              </a:rPr>
              <a:t>̆ воздух охлаждается и сжимается, а затем подвергается расширению, при котором охлаждается еще больше. </a:t>
            </a:r>
            <a:r>
              <a:rPr lang="ru-RU" sz="1600" dirty="0" err="1">
                <a:solidFill>
                  <a:srgbClr val="211E1E"/>
                </a:solidFill>
                <a:effectLst/>
                <a:latin typeface="MyriadPro"/>
              </a:rPr>
              <a:t>Холодныи</a:t>
            </a:r>
            <a:r>
              <a:rPr lang="ru-RU" sz="1600" dirty="0">
                <a:solidFill>
                  <a:srgbClr val="211E1E"/>
                </a:solidFill>
                <a:effectLst/>
                <a:latin typeface="MyriadPro"/>
              </a:rPr>
              <a:t>̆ воздух постоянно </a:t>
            </a:r>
            <a:r>
              <a:rPr lang="ru-RU" sz="1600" dirty="0" err="1">
                <a:solidFill>
                  <a:srgbClr val="211E1E"/>
                </a:solidFill>
                <a:effectLst/>
                <a:latin typeface="MyriadPro"/>
              </a:rPr>
              <a:t>рециркулирует</a:t>
            </a:r>
            <a:r>
              <a:rPr lang="ru-RU" sz="1600" dirty="0">
                <a:solidFill>
                  <a:srgbClr val="211E1E"/>
                </a:solidFill>
                <a:effectLst/>
                <a:latin typeface="MyriadPro"/>
              </a:rPr>
              <a:t>, чтобы охлаждать поток входящего сжатого воздуха. Из-за кумулятивного эффекта охлаждения воздух постепенно становится достаточно холодным для сжижения. Процесс фон Линде сразу же стал коммерчески успешным и заложил основу для </a:t>
            </a:r>
            <a:r>
              <a:rPr lang="ru-RU" sz="1600" dirty="0" err="1">
                <a:solidFill>
                  <a:srgbClr val="211E1E"/>
                </a:solidFill>
                <a:effectLst/>
                <a:latin typeface="MyriadPro"/>
              </a:rPr>
              <a:t>современнои</a:t>
            </a:r>
            <a:r>
              <a:rPr lang="ru-RU" sz="1600" dirty="0">
                <a:solidFill>
                  <a:srgbClr val="211E1E"/>
                </a:solidFill>
                <a:effectLst/>
                <a:latin typeface="MyriadPro"/>
              </a:rPr>
              <a:t>̆ индустрии сжижения воздуха. </a:t>
            </a:r>
            <a:endParaRPr lang="ru-RU" sz="1600" dirty="0"/>
          </a:p>
          <a:p>
            <a:endParaRPr lang="ru-RU" sz="1100" dirty="0"/>
          </a:p>
          <a:p>
            <a:pPr marL="0" indent="0">
              <a:buNone/>
            </a:pPr>
            <a:endParaRPr lang="ru-RU" sz="1600" dirty="0"/>
          </a:p>
          <a:p>
            <a:endParaRPr lang="ru-RU" dirty="0"/>
          </a:p>
        </p:txBody>
      </p:sp>
      <p:pic>
        <p:nvPicPr>
          <p:cNvPr id="3076" name="Picture 4">
            <a:extLst>
              <a:ext uri="{FF2B5EF4-FFF2-40B4-BE49-F238E27FC236}">
                <a16:creationId xmlns:a16="http://schemas.microsoft.com/office/drawing/2014/main" id="{2E98B6F4-C8A1-7C0B-8A9C-B17E73C25AA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2" y="1825625"/>
            <a:ext cx="5628736" cy="4327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458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2694A9-C6C0-1C30-B919-146C059BAAF1}"/>
              </a:ext>
            </a:extLst>
          </p:cNvPr>
          <p:cNvSpPr>
            <a:spLocks noGrp="1"/>
          </p:cNvSpPr>
          <p:nvPr>
            <p:ph type="title"/>
          </p:nvPr>
        </p:nvSpPr>
        <p:spPr/>
        <p:txBody>
          <a:bodyPr/>
          <a:lstStyle/>
          <a:p>
            <a:r>
              <a:rPr lang="ru-RU" dirty="0"/>
              <a:t>Водородный ожижитель </a:t>
            </a:r>
            <a:r>
              <a:rPr lang="ru-RU" dirty="0" err="1"/>
              <a:t>Дьюара</a:t>
            </a:r>
            <a:endParaRPr lang="ru-RU" dirty="0"/>
          </a:p>
        </p:txBody>
      </p:sp>
      <p:sp>
        <p:nvSpPr>
          <p:cNvPr id="3" name="Объект 2">
            <a:extLst>
              <a:ext uri="{FF2B5EF4-FFF2-40B4-BE49-F238E27FC236}">
                <a16:creationId xmlns:a16="http://schemas.microsoft.com/office/drawing/2014/main" id="{00CB2E43-F4F4-D508-5774-2422E5F0D7F6}"/>
              </a:ext>
            </a:extLst>
          </p:cNvPr>
          <p:cNvSpPr>
            <a:spLocks noGrp="1"/>
          </p:cNvSpPr>
          <p:nvPr>
            <p:ph sz="half" idx="1"/>
          </p:nvPr>
        </p:nvSpPr>
        <p:spPr/>
        <p:txBody>
          <a:bodyPr/>
          <a:lstStyle/>
          <a:p>
            <a:r>
              <a:rPr lang="ru-RU" sz="1800" dirty="0">
                <a:solidFill>
                  <a:srgbClr val="211E1E"/>
                </a:solidFill>
                <a:effectLst/>
                <a:latin typeface="MyriadPro"/>
              </a:rPr>
              <a:t>Между тем водород упорно сопротивлялся попыткам всех </a:t>
            </a:r>
            <a:r>
              <a:rPr lang="ru-RU" sz="1800" dirty="0" err="1">
                <a:solidFill>
                  <a:srgbClr val="211E1E"/>
                </a:solidFill>
                <a:effectLst/>
                <a:latin typeface="MyriadPro"/>
              </a:rPr>
              <a:t>исследователеи</a:t>
            </a:r>
            <a:r>
              <a:rPr lang="ru-RU" sz="1800" dirty="0">
                <a:solidFill>
                  <a:srgbClr val="211E1E"/>
                </a:solidFill>
                <a:effectLst/>
                <a:latin typeface="MyriadPro"/>
              </a:rPr>
              <a:t>̆ перевести его в жидкое состояние вплоть до 1898 г., когда </a:t>
            </a:r>
            <a:r>
              <a:rPr lang="ru-RU" sz="1800" dirty="0" err="1">
                <a:solidFill>
                  <a:srgbClr val="211E1E"/>
                </a:solidFill>
                <a:effectLst/>
                <a:latin typeface="MyriadPro"/>
              </a:rPr>
              <a:t>шотландскии</a:t>
            </a:r>
            <a:r>
              <a:rPr lang="ru-RU" sz="1800" dirty="0">
                <a:solidFill>
                  <a:srgbClr val="211E1E"/>
                </a:solidFill>
                <a:effectLst/>
                <a:latin typeface="MyriadPro"/>
              </a:rPr>
              <a:t>̆ химик и физик </a:t>
            </a:r>
            <a:r>
              <a:rPr lang="ru-RU" sz="1800" dirty="0" err="1">
                <a:solidFill>
                  <a:srgbClr val="211E1E"/>
                </a:solidFill>
                <a:effectLst/>
                <a:latin typeface="MyriadPro"/>
              </a:rPr>
              <a:t>Джеймс</a:t>
            </a:r>
            <a:r>
              <a:rPr lang="ru-RU" sz="1800" dirty="0">
                <a:solidFill>
                  <a:srgbClr val="211E1E"/>
                </a:solidFill>
                <a:effectLst/>
                <a:latin typeface="MyriadPro"/>
              </a:rPr>
              <a:t> </a:t>
            </a:r>
            <a:r>
              <a:rPr lang="ru-RU" sz="1800" dirty="0" err="1">
                <a:solidFill>
                  <a:srgbClr val="211E1E"/>
                </a:solidFill>
                <a:effectLst/>
                <a:latin typeface="MyriadPro"/>
              </a:rPr>
              <a:t>Дьюар</a:t>
            </a:r>
            <a:r>
              <a:rPr lang="ru-RU" sz="1800" dirty="0">
                <a:solidFill>
                  <a:srgbClr val="211E1E"/>
                </a:solidFill>
                <a:effectLst/>
                <a:latin typeface="MyriadPro"/>
              </a:rPr>
              <a:t> (1842- 1923) применил процесс Линде в более эффективном оборудовании. </a:t>
            </a:r>
            <a:r>
              <a:rPr lang="ru-RU" sz="1800" dirty="0" err="1">
                <a:solidFill>
                  <a:srgbClr val="211E1E"/>
                </a:solidFill>
                <a:effectLst/>
                <a:latin typeface="MyriadPro"/>
              </a:rPr>
              <a:t>Дьюар</a:t>
            </a:r>
            <a:r>
              <a:rPr lang="ru-RU" sz="1800" dirty="0">
                <a:solidFill>
                  <a:srgbClr val="211E1E"/>
                </a:solidFill>
                <a:effectLst/>
                <a:latin typeface="MyriadPro"/>
              </a:rPr>
              <a:t> использовал </a:t>
            </a:r>
            <a:r>
              <a:rPr lang="ru-RU" sz="1800" dirty="0" err="1">
                <a:solidFill>
                  <a:srgbClr val="211E1E"/>
                </a:solidFill>
                <a:effectLst/>
                <a:latin typeface="MyriadPro"/>
              </a:rPr>
              <a:t>жидкии</a:t>
            </a:r>
            <a:r>
              <a:rPr lang="ru-RU" sz="1800" dirty="0">
                <a:solidFill>
                  <a:srgbClr val="211E1E"/>
                </a:solidFill>
                <a:effectLst/>
                <a:latin typeface="MyriadPro"/>
              </a:rPr>
              <a:t>̆ воздух для предварительного охлаждения сжатого водорода. Это позволило снизить его температуру настолько, что стало возможным при расширении получить </a:t>
            </a:r>
            <a:r>
              <a:rPr lang="ru-RU" sz="1800" dirty="0" err="1">
                <a:solidFill>
                  <a:srgbClr val="211E1E"/>
                </a:solidFill>
                <a:effectLst/>
                <a:latin typeface="MyriadPro"/>
              </a:rPr>
              <a:t>жидкии</a:t>
            </a:r>
            <a:r>
              <a:rPr lang="ru-RU" sz="1800" dirty="0">
                <a:solidFill>
                  <a:srgbClr val="211E1E"/>
                </a:solidFill>
                <a:effectLst/>
                <a:latin typeface="MyriadPro"/>
              </a:rPr>
              <a:t>̆ водород. </a:t>
            </a:r>
            <a:endParaRPr lang="ru-RU" dirty="0"/>
          </a:p>
          <a:p>
            <a:r>
              <a:rPr lang="ru-RU" sz="1800" dirty="0">
                <a:solidFill>
                  <a:srgbClr val="211E1E"/>
                </a:solidFill>
                <a:effectLst/>
                <a:latin typeface="MyriadPro"/>
              </a:rPr>
              <a:t>Некоторые </a:t>
            </a:r>
            <a:r>
              <a:rPr lang="ru-RU" sz="1800" dirty="0" err="1">
                <a:solidFill>
                  <a:srgbClr val="211E1E"/>
                </a:solidFill>
                <a:effectLst/>
                <a:latin typeface="MyriadPro"/>
              </a:rPr>
              <a:t>газы</a:t>
            </a:r>
            <a:r>
              <a:rPr lang="ru-RU" sz="1800" dirty="0">
                <a:solidFill>
                  <a:srgbClr val="211E1E"/>
                </a:solidFill>
                <a:effectLst/>
                <a:latin typeface="MyriadPro"/>
              </a:rPr>
              <a:t>, такие как водород, имеют очень низкие температуры инверсии, и если газ расширяется выше </a:t>
            </a:r>
            <a:r>
              <a:rPr lang="ru-RU" sz="1800" dirty="0" err="1">
                <a:solidFill>
                  <a:srgbClr val="211E1E"/>
                </a:solidFill>
                <a:effectLst/>
                <a:latin typeface="MyriadPro"/>
              </a:rPr>
              <a:t>этои</a:t>
            </a:r>
            <a:r>
              <a:rPr lang="ru-RU" sz="1800" dirty="0">
                <a:solidFill>
                  <a:srgbClr val="211E1E"/>
                </a:solidFill>
                <a:effectLst/>
                <a:latin typeface="MyriadPro"/>
              </a:rPr>
              <a:t>̆ температуры, то становится теплее, а не холоднее </a:t>
            </a:r>
            <a:endParaRPr lang="ru-RU" dirty="0"/>
          </a:p>
          <a:p>
            <a:endParaRPr lang="ru-RU" dirty="0"/>
          </a:p>
        </p:txBody>
      </p:sp>
      <p:pic>
        <p:nvPicPr>
          <p:cNvPr id="4100" name="Picture 4">
            <a:extLst>
              <a:ext uri="{FF2B5EF4-FFF2-40B4-BE49-F238E27FC236}">
                <a16:creationId xmlns:a16="http://schemas.microsoft.com/office/drawing/2014/main" id="{D718D488-8A24-34F6-2E36-F26228394AC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19800" y="1825625"/>
            <a:ext cx="2971800" cy="254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A312C5F-CC6A-8A81-ECD6-B4BA0345279F}"/>
              </a:ext>
            </a:extLst>
          </p:cNvPr>
          <p:cNvSpPr txBox="1"/>
          <p:nvPr/>
        </p:nvSpPr>
        <p:spPr>
          <a:xfrm>
            <a:off x="9243393" y="1825625"/>
            <a:ext cx="2380889" cy="4247317"/>
          </a:xfrm>
          <a:prstGeom prst="rect">
            <a:avLst/>
          </a:prstGeom>
          <a:noFill/>
        </p:spPr>
        <p:txBody>
          <a:bodyPr wrap="square" rtlCol="0">
            <a:spAutoFit/>
          </a:bodyPr>
          <a:lstStyle/>
          <a:p>
            <a:r>
              <a:rPr lang="ru-RU" dirty="0"/>
              <a:t>Водородный ожижитель </a:t>
            </a:r>
            <a:r>
              <a:rPr lang="ru-RU" dirty="0" err="1"/>
              <a:t>Дьюара</a:t>
            </a:r>
            <a:r>
              <a:rPr lang="ru-RU" dirty="0"/>
              <a:t>:</a:t>
            </a:r>
            <a:br>
              <a:rPr lang="ru-RU" dirty="0"/>
            </a:br>
            <a:r>
              <a:rPr lang="ru-RU" dirty="0"/>
              <a:t>1 – сжатый водород</a:t>
            </a:r>
          </a:p>
          <a:p>
            <a:r>
              <a:rPr lang="ru-RU" dirty="0"/>
              <a:t>2 – вход газообразного водорода</a:t>
            </a:r>
          </a:p>
          <a:p>
            <a:r>
              <a:rPr lang="ru-RU" dirty="0"/>
              <a:t>3 – управление дросселем</a:t>
            </a:r>
          </a:p>
          <a:p>
            <a:r>
              <a:rPr lang="ru-RU" dirty="0"/>
              <a:t>4 – выход газообразного водорода</a:t>
            </a:r>
          </a:p>
          <a:p>
            <a:r>
              <a:rPr lang="ru-RU" dirty="0"/>
              <a:t>5 – жидкий водород</a:t>
            </a:r>
          </a:p>
          <a:p>
            <a:r>
              <a:rPr lang="ru-RU" dirty="0"/>
              <a:t>6 – дроссель</a:t>
            </a:r>
          </a:p>
          <a:p>
            <a:r>
              <a:rPr lang="ru-RU" dirty="0"/>
              <a:t>7 – жидкий воздух</a:t>
            </a:r>
          </a:p>
          <a:p>
            <a:r>
              <a:rPr lang="ru-RU" dirty="0"/>
              <a:t>8 – углекислота</a:t>
            </a:r>
          </a:p>
        </p:txBody>
      </p:sp>
    </p:spTree>
    <p:extLst>
      <p:ext uri="{BB962C8B-B14F-4D97-AF65-F5344CB8AC3E}">
        <p14:creationId xmlns:p14="http://schemas.microsoft.com/office/powerpoint/2010/main" val="2541956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191419-4CA0-A22F-114F-8265AACAD6AD}"/>
              </a:ext>
            </a:extLst>
          </p:cNvPr>
          <p:cNvSpPr>
            <a:spLocks noGrp="1"/>
          </p:cNvSpPr>
          <p:nvPr>
            <p:ph type="title"/>
          </p:nvPr>
        </p:nvSpPr>
        <p:spPr/>
        <p:txBody>
          <a:bodyPr/>
          <a:lstStyle/>
          <a:p>
            <a:r>
              <a:rPr lang="ru-RU" dirty="0"/>
              <a:t>Сосуд </a:t>
            </a:r>
            <a:r>
              <a:rPr lang="ru-RU" dirty="0" err="1"/>
              <a:t>Дьюара</a:t>
            </a:r>
            <a:r>
              <a:rPr lang="ru-RU" dirty="0"/>
              <a:t> </a:t>
            </a:r>
          </a:p>
        </p:txBody>
      </p:sp>
      <p:sp>
        <p:nvSpPr>
          <p:cNvPr id="3" name="Объект 2">
            <a:extLst>
              <a:ext uri="{FF2B5EF4-FFF2-40B4-BE49-F238E27FC236}">
                <a16:creationId xmlns:a16="http://schemas.microsoft.com/office/drawing/2014/main" id="{F8948CA5-32EC-6EF9-DFA1-0976A2A0BE8A}"/>
              </a:ext>
            </a:extLst>
          </p:cNvPr>
          <p:cNvSpPr>
            <a:spLocks noGrp="1"/>
          </p:cNvSpPr>
          <p:nvPr>
            <p:ph sz="half" idx="1"/>
          </p:nvPr>
        </p:nvSpPr>
        <p:spPr/>
        <p:txBody>
          <a:bodyPr>
            <a:normAutofit lnSpcReduction="10000"/>
          </a:bodyPr>
          <a:lstStyle/>
          <a:p>
            <a:r>
              <a:rPr lang="ru-RU" sz="1800" dirty="0">
                <a:solidFill>
                  <a:srgbClr val="211E1E"/>
                </a:solidFill>
                <a:effectLst/>
                <a:latin typeface="MyriadPro"/>
              </a:rPr>
              <a:t>В 1892 году учёный изобрел «сосуд </a:t>
            </a:r>
            <a:r>
              <a:rPr lang="ru-RU" sz="1800" dirty="0" err="1">
                <a:solidFill>
                  <a:srgbClr val="211E1E"/>
                </a:solidFill>
                <a:effectLst/>
                <a:latin typeface="MyriadPro"/>
              </a:rPr>
              <a:t>Дьюара</a:t>
            </a:r>
            <a:r>
              <a:rPr lang="ru-RU" sz="1800" dirty="0">
                <a:solidFill>
                  <a:srgbClr val="211E1E"/>
                </a:solidFill>
                <a:effectLst/>
                <a:latin typeface="MyriadPro"/>
              </a:rPr>
              <a:t>» – предка всем известного сегодня термоса, </a:t>
            </a:r>
            <a:r>
              <a:rPr lang="ru-RU" sz="1800" dirty="0" err="1">
                <a:solidFill>
                  <a:srgbClr val="211E1E"/>
                </a:solidFill>
                <a:effectLst/>
                <a:latin typeface="MyriadPro"/>
              </a:rPr>
              <a:t>которыи</a:t>
            </a:r>
            <a:r>
              <a:rPr lang="ru-RU" sz="1800" dirty="0">
                <a:solidFill>
                  <a:srgbClr val="211E1E"/>
                </a:solidFill>
                <a:effectLst/>
                <a:latin typeface="MyriadPro"/>
              </a:rPr>
              <a:t>̆ поддерживает температуру жидкости путем изоляции ее от </a:t>
            </a:r>
            <a:r>
              <a:rPr lang="ru-RU" sz="1800" dirty="0" err="1">
                <a:solidFill>
                  <a:srgbClr val="211E1E"/>
                </a:solidFill>
                <a:effectLst/>
                <a:latin typeface="MyriadPro"/>
              </a:rPr>
              <a:t>окружающеи</a:t>
            </a:r>
            <a:r>
              <a:rPr lang="ru-RU" sz="1800" dirty="0">
                <a:solidFill>
                  <a:srgbClr val="211E1E"/>
                </a:solidFill>
                <a:effectLst/>
                <a:latin typeface="MyriadPro"/>
              </a:rPr>
              <a:t>̆ среды. Сосуд </a:t>
            </a:r>
            <a:r>
              <a:rPr lang="ru-RU" sz="1800" dirty="0" err="1">
                <a:solidFill>
                  <a:srgbClr val="211E1E"/>
                </a:solidFill>
                <a:effectLst/>
                <a:latin typeface="MyriadPro"/>
              </a:rPr>
              <a:t>Дьюара</a:t>
            </a:r>
            <a:r>
              <a:rPr lang="ru-RU" sz="1800" dirty="0">
                <a:solidFill>
                  <a:srgbClr val="211E1E"/>
                </a:solidFill>
                <a:effectLst/>
                <a:latin typeface="MyriadPro"/>
              </a:rPr>
              <a:t> – это стеклянная колба с </a:t>
            </a:r>
            <a:r>
              <a:rPr lang="ru-RU" sz="1800" dirty="0" err="1">
                <a:solidFill>
                  <a:srgbClr val="211E1E"/>
                </a:solidFill>
                <a:effectLst/>
                <a:latin typeface="MyriadPro"/>
              </a:rPr>
              <a:t>двойными</a:t>
            </a:r>
            <a:r>
              <a:rPr lang="ru-RU" sz="1800" dirty="0">
                <a:solidFill>
                  <a:srgbClr val="211E1E"/>
                </a:solidFill>
                <a:effectLst/>
                <a:latin typeface="MyriadPro"/>
              </a:rPr>
              <a:t> стенками, покрытыми серебром, и </a:t>
            </a:r>
            <a:r>
              <a:rPr lang="ru-RU" sz="1800" dirty="0" err="1">
                <a:solidFill>
                  <a:srgbClr val="211E1E"/>
                </a:solidFill>
                <a:effectLst/>
                <a:latin typeface="MyriadPro"/>
              </a:rPr>
              <a:t>вакуумнои</a:t>
            </a:r>
            <a:r>
              <a:rPr lang="ru-RU" sz="1800" dirty="0">
                <a:solidFill>
                  <a:srgbClr val="211E1E"/>
                </a:solidFill>
                <a:effectLst/>
                <a:latin typeface="MyriadPro"/>
              </a:rPr>
              <a:t>̆ </a:t>
            </a:r>
            <a:r>
              <a:rPr lang="ru-RU" sz="1800" dirty="0" err="1">
                <a:solidFill>
                  <a:srgbClr val="211E1E"/>
                </a:solidFill>
                <a:effectLst/>
                <a:latin typeface="MyriadPro"/>
              </a:rPr>
              <a:t>прослойкои</a:t>
            </a:r>
            <a:r>
              <a:rPr lang="ru-RU" sz="1800" dirty="0">
                <a:solidFill>
                  <a:srgbClr val="211E1E"/>
                </a:solidFill>
                <a:effectLst/>
                <a:latin typeface="MyriadPro"/>
              </a:rPr>
              <a:t>̆ между ними. </a:t>
            </a:r>
            <a:r>
              <a:rPr lang="ru-RU" sz="1800" dirty="0" err="1">
                <a:solidFill>
                  <a:srgbClr val="211E1E"/>
                </a:solidFill>
                <a:effectLst/>
                <a:latin typeface="MyriadPro"/>
              </a:rPr>
              <a:t>Дьюар</a:t>
            </a:r>
            <a:r>
              <a:rPr lang="ru-RU" sz="1800" dirty="0">
                <a:solidFill>
                  <a:srgbClr val="211E1E"/>
                </a:solidFill>
                <a:effectLst/>
                <a:latin typeface="MyriadPro"/>
              </a:rPr>
              <a:t> подошел очень близко к сжижению гелия, но его образец газа содержал некоторое количество неона, </a:t>
            </a:r>
            <a:r>
              <a:rPr lang="ru-RU" sz="1800" dirty="0" err="1">
                <a:solidFill>
                  <a:srgbClr val="211E1E"/>
                </a:solidFill>
                <a:effectLst/>
                <a:latin typeface="MyriadPro"/>
              </a:rPr>
              <a:t>которыи</a:t>
            </a:r>
            <a:r>
              <a:rPr lang="ru-RU" sz="1800" dirty="0">
                <a:solidFill>
                  <a:srgbClr val="211E1E"/>
                </a:solidFill>
                <a:effectLst/>
                <a:latin typeface="MyriadPro"/>
              </a:rPr>
              <a:t>̆ заморозил и заблокировал клапаны на оборудовании. Несколько лет спустя, в 1908 г., </a:t>
            </a:r>
            <a:r>
              <a:rPr lang="ru-RU" sz="1800" dirty="0" err="1">
                <a:solidFill>
                  <a:srgbClr val="211E1E"/>
                </a:solidFill>
                <a:effectLst/>
                <a:latin typeface="MyriadPro"/>
              </a:rPr>
              <a:t>Хайке</a:t>
            </a:r>
            <a:r>
              <a:rPr lang="ru-RU" sz="1800" dirty="0">
                <a:solidFill>
                  <a:srgbClr val="211E1E"/>
                </a:solidFill>
                <a:effectLst/>
                <a:latin typeface="MyriadPro"/>
              </a:rPr>
              <a:t> </a:t>
            </a:r>
            <a:r>
              <a:rPr lang="ru-RU" sz="1800" dirty="0" err="1">
                <a:solidFill>
                  <a:srgbClr val="211E1E"/>
                </a:solidFill>
                <a:effectLst/>
                <a:latin typeface="MyriadPro"/>
              </a:rPr>
              <a:t>Камерлинг-Оннес</a:t>
            </a:r>
            <a:r>
              <a:rPr lang="ru-RU" sz="1800" dirty="0">
                <a:solidFill>
                  <a:srgbClr val="211E1E"/>
                </a:solidFill>
                <a:effectLst/>
                <a:latin typeface="MyriadPro"/>
              </a:rPr>
              <a:t> (1853-1926) добился получения жидкого гелия с использованием метода, похожего на метод </a:t>
            </a:r>
            <a:r>
              <a:rPr lang="ru-RU" sz="1800" dirty="0" err="1">
                <a:solidFill>
                  <a:srgbClr val="211E1E"/>
                </a:solidFill>
                <a:effectLst/>
                <a:latin typeface="MyriadPro"/>
              </a:rPr>
              <a:t>Дьюара</a:t>
            </a:r>
            <a:r>
              <a:rPr lang="ru-RU" sz="1800" dirty="0">
                <a:solidFill>
                  <a:srgbClr val="211E1E"/>
                </a:solidFill>
                <a:effectLst/>
                <a:latin typeface="MyriadPro"/>
              </a:rPr>
              <a:t>. </a:t>
            </a:r>
            <a:r>
              <a:rPr lang="ru-RU" sz="1800" dirty="0" err="1">
                <a:solidFill>
                  <a:srgbClr val="211E1E"/>
                </a:solidFill>
                <a:effectLst/>
                <a:latin typeface="MyriadPro"/>
              </a:rPr>
              <a:t>Сжатыи</a:t>
            </a:r>
            <a:r>
              <a:rPr lang="ru-RU" sz="1800" dirty="0">
                <a:solidFill>
                  <a:srgbClr val="211E1E"/>
                </a:solidFill>
                <a:effectLst/>
                <a:latin typeface="MyriadPro"/>
              </a:rPr>
              <a:t>̆ гелий предварительно охлаждался жидким водородом перед прохождением через дроссель, где проходит заключительная стадия охлаждения, как и в процессе Линде </a:t>
            </a:r>
            <a:endParaRPr lang="ru-RU" dirty="0"/>
          </a:p>
          <a:p>
            <a:endParaRPr lang="ru-RU" dirty="0"/>
          </a:p>
        </p:txBody>
      </p:sp>
      <p:pic>
        <p:nvPicPr>
          <p:cNvPr id="5124" name="Picture 4">
            <a:extLst>
              <a:ext uri="{FF2B5EF4-FFF2-40B4-BE49-F238E27FC236}">
                <a16:creationId xmlns:a16="http://schemas.microsoft.com/office/drawing/2014/main" id="{7BDAA071-E093-2099-BAD0-021C300C083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90649" y="1825625"/>
            <a:ext cx="494470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7777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917ADB-1637-D1A5-EB2A-92B19B0D60A5}"/>
              </a:ext>
            </a:extLst>
          </p:cNvPr>
          <p:cNvSpPr>
            <a:spLocks noGrp="1"/>
          </p:cNvSpPr>
          <p:nvPr>
            <p:ph type="title"/>
          </p:nvPr>
        </p:nvSpPr>
        <p:spPr/>
        <p:txBody>
          <a:bodyPr/>
          <a:lstStyle/>
          <a:p>
            <a:r>
              <a:rPr lang="ru-RU" dirty="0"/>
              <a:t>Завод</a:t>
            </a:r>
            <a:r>
              <a:rPr lang="en-US" dirty="0"/>
              <a:t> </a:t>
            </a:r>
            <a:r>
              <a:rPr lang="ru-RU" dirty="0"/>
              <a:t>СПГ в Кливленде (США, штат Огайо)</a:t>
            </a:r>
          </a:p>
        </p:txBody>
      </p:sp>
      <p:sp>
        <p:nvSpPr>
          <p:cNvPr id="3" name="Объект 2">
            <a:extLst>
              <a:ext uri="{FF2B5EF4-FFF2-40B4-BE49-F238E27FC236}">
                <a16:creationId xmlns:a16="http://schemas.microsoft.com/office/drawing/2014/main" id="{29DFF7C1-FE7E-7FFC-0C75-B7D6E3543979}"/>
              </a:ext>
            </a:extLst>
          </p:cNvPr>
          <p:cNvSpPr>
            <a:spLocks noGrp="1"/>
          </p:cNvSpPr>
          <p:nvPr>
            <p:ph idx="1"/>
          </p:nvPr>
        </p:nvSpPr>
        <p:spPr/>
        <p:txBody>
          <a:bodyPr>
            <a:normAutofit fontScale="92500" lnSpcReduction="10000"/>
          </a:bodyPr>
          <a:lstStyle/>
          <a:p>
            <a:r>
              <a:rPr lang="ru-RU" sz="2800" dirty="0" err="1">
                <a:solidFill>
                  <a:srgbClr val="211E1E"/>
                </a:solidFill>
                <a:effectLst/>
                <a:latin typeface="MyriadPro"/>
              </a:rPr>
              <a:t>Первыи</a:t>
            </a:r>
            <a:r>
              <a:rPr lang="ru-RU" sz="2800" dirty="0">
                <a:solidFill>
                  <a:srgbClr val="211E1E"/>
                </a:solidFill>
                <a:effectLst/>
                <a:latin typeface="MyriadPro"/>
              </a:rPr>
              <a:t>̆ завод, </a:t>
            </a:r>
            <a:r>
              <a:rPr lang="ru-RU" sz="2800" dirty="0" err="1">
                <a:solidFill>
                  <a:srgbClr val="211E1E"/>
                </a:solidFill>
                <a:effectLst/>
                <a:latin typeface="MyriadPro"/>
              </a:rPr>
              <a:t>выпускающии</a:t>
            </a:r>
            <a:r>
              <a:rPr lang="ru-RU" sz="2800" dirty="0">
                <a:solidFill>
                  <a:srgbClr val="211E1E"/>
                </a:solidFill>
                <a:effectLst/>
                <a:latin typeface="MyriadPro"/>
              </a:rPr>
              <a:t>̆ СПГ в промышленных масштабах, был построен в г. Кливленде (США, штат </a:t>
            </a:r>
            <a:r>
              <a:rPr lang="ru-RU" sz="2800" dirty="0" err="1">
                <a:solidFill>
                  <a:srgbClr val="211E1E"/>
                </a:solidFill>
                <a:effectLst/>
                <a:latin typeface="MyriadPro"/>
              </a:rPr>
              <a:t>Огайо</a:t>
            </a:r>
            <a:r>
              <a:rPr lang="ru-RU" sz="2800" dirty="0">
                <a:solidFill>
                  <a:srgbClr val="211E1E"/>
                </a:solidFill>
                <a:effectLst/>
                <a:latin typeface="MyriadPro"/>
              </a:rPr>
              <a:t>) в 1941 г. Производительность его была около 30 тыс. т/год. </a:t>
            </a:r>
            <a:r>
              <a:rPr lang="ru-RU" sz="2800" dirty="0" err="1">
                <a:solidFill>
                  <a:srgbClr val="211E1E"/>
                </a:solidFill>
                <a:effectLst/>
                <a:latin typeface="MyriadPro"/>
              </a:rPr>
              <a:t>Главнои</a:t>
            </a:r>
            <a:r>
              <a:rPr lang="ru-RU" sz="2800" dirty="0">
                <a:solidFill>
                  <a:srgbClr val="211E1E"/>
                </a:solidFill>
                <a:effectLst/>
                <a:latin typeface="MyriadPro"/>
              </a:rPr>
              <a:t>̆ целью строительства завода было получение СПГ и создание резервных запасов природного газа для покрытия пиковых нагрузок газопотребления. </a:t>
            </a:r>
            <a:r>
              <a:rPr lang="ru-RU" sz="2800" dirty="0" err="1">
                <a:solidFill>
                  <a:srgbClr val="211E1E"/>
                </a:solidFill>
                <a:effectLst/>
                <a:latin typeface="MyriadPro"/>
              </a:rPr>
              <a:t>Сжиженныи</a:t>
            </a:r>
            <a:r>
              <a:rPr lang="ru-RU" sz="2800" dirty="0">
                <a:solidFill>
                  <a:srgbClr val="211E1E"/>
                </a:solidFill>
                <a:effectLst/>
                <a:latin typeface="MyriadPro"/>
              </a:rPr>
              <a:t>̆ газ хранился в изотермических цистернах при атмосферном давлении в течение всего периода низкого спроса на газ, занимая объем в 600 раз </a:t>
            </a:r>
            <a:r>
              <a:rPr lang="ru-RU" sz="2800" dirty="0" err="1">
                <a:solidFill>
                  <a:srgbClr val="211E1E"/>
                </a:solidFill>
                <a:effectLst/>
                <a:latin typeface="MyriadPro"/>
              </a:rPr>
              <a:t>меньшии</a:t>
            </a:r>
            <a:r>
              <a:rPr lang="ru-RU" sz="2800" dirty="0">
                <a:solidFill>
                  <a:srgbClr val="211E1E"/>
                </a:solidFill>
                <a:effectLst/>
                <a:latin typeface="MyriadPro"/>
              </a:rPr>
              <a:t>̆, чем </a:t>
            </a:r>
            <a:r>
              <a:rPr lang="ru-RU" sz="2800" dirty="0" err="1">
                <a:solidFill>
                  <a:srgbClr val="211E1E"/>
                </a:solidFill>
                <a:effectLst/>
                <a:latin typeface="MyriadPro"/>
              </a:rPr>
              <a:t>обычныи</a:t>
            </a:r>
            <a:r>
              <a:rPr lang="ru-RU" sz="2800" dirty="0">
                <a:solidFill>
                  <a:srgbClr val="211E1E"/>
                </a:solidFill>
                <a:effectLst/>
                <a:latin typeface="MyriadPro"/>
              </a:rPr>
              <a:t>̆ газ. В момент резкого возрастания потребления газа СПГ </a:t>
            </a:r>
            <a:r>
              <a:rPr lang="ru-RU" sz="2800" dirty="0" err="1">
                <a:solidFill>
                  <a:srgbClr val="211E1E"/>
                </a:solidFill>
                <a:effectLst/>
                <a:latin typeface="MyriadPro"/>
              </a:rPr>
              <a:t>регазифицировали</a:t>
            </a:r>
            <a:r>
              <a:rPr lang="ru-RU" sz="2800" dirty="0">
                <a:solidFill>
                  <a:srgbClr val="211E1E"/>
                </a:solidFill>
                <a:effectLst/>
                <a:latin typeface="MyriadPro"/>
              </a:rPr>
              <a:t> и подавали в газопроводную сеть. В Соединенных Штатах оценили все преимущества </a:t>
            </a:r>
            <a:r>
              <a:rPr lang="ru-RU" sz="2800" dirty="0" err="1">
                <a:solidFill>
                  <a:srgbClr val="211E1E"/>
                </a:solidFill>
                <a:effectLst/>
                <a:latin typeface="MyriadPro"/>
              </a:rPr>
              <a:t>такои</a:t>
            </a:r>
            <a:r>
              <a:rPr lang="ru-RU" sz="2800" dirty="0">
                <a:solidFill>
                  <a:srgbClr val="211E1E"/>
                </a:solidFill>
                <a:effectLst/>
                <a:latin typeface="MyriadPro"/>
              </a:rPr>
              <a:t>̆ схемы газоснабжения, и небольшие установки сжижения начали строить по </a:t>
            </a:r>
            <a:r>
              <a:rPr lang="ru-RU" sz="2800" dirty="0" err="1">
                <a:solidFill>
                  <a:srgbClr val="211E1E"/>
                </a:solidFill>
                <a:effectLst/>
                <a:latin typeface="MyriadPro"/>
              </a:rPr>
              <a:t>всеи</a:t>
            </a:r>
            <a:r>
              <a:rPr lang="ru-RU" sz="2800" dirty="0">
                <a:solidFill>
                  <a:srgbClr val="211E1E"/>
                </a:solidFill>
                <a:effectLst/>
                <a:latin typeface="MyriadPro"/>
              </a:rPr>
              <a:t>̆ стране. </a:t>
            </a:r>
            <a:endParaRPr lang="ru-RU" dirty="0"/>
          </a:p>
        </p:txBody>
      </p:sp>
    </p:spTree>
    <p:extLst>
      <p:ext uri="{BB962C8B-B14F-4D97-AF65-F5344CB8AC3E}">
        <p14:creationId xmlns:p14="http://schemas.microsoft.com/office/powerpoint/2010/main" val="3469895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E6356B-0B51-DCB5-59B8-4649F0695520}"/>
              </a:ext>
            </a:extLst>
          </p:cNvPr>
          <p:cNvSpPr>
            <a:spLocks noGrp="1"/>
          </p:cNvSpPr>
          <p:nvPr>
            <p:ph type="title"/>
          </p:nvPr>
        </p:nvSpPr>
        <p:spPr/>
        <p:txBody>
          <a:bodyPr/>
          <a:lstStyle/>
          <a:p>
            <a:r>
              <a:rPr lang="ru-RU" dirty="0"/>
              <a:t>Авария 1944 года </a:t>
            </a:r>
          </a:p>
        </p:txBody>
      </p:sp>
      <p:sp>
        <p:nvSpPr>
          <p:cNvPr id="3" name="Объект 2">
            <a:extLst>
              <a:ext uri="{FF2B5EF4-FFF2-40B4-BE49-F238E27FC236}">
                <a16:creationId xmlns:a16="http://schemas.microsoft.com/office/drawing/2014/main" id="{28513F22-7ED0-1BA3-9148-69861A0975EB}"/>
              </a:ext>
            </a:extLst>
          </p:cNvPr>
          <p:cNvSpPr>
            <a:spLocks noGrp="1"/>
          </p:cNvSpPr>
          <p:nvPr>
            <p:ph sz="half" idx="1"/>
          </p:nvPr>
        </p:nvSpPr>
        <p:spPr/>
        <p:txBody>
          <a:bodyPr/>
          <a:lstStyle/>
          <a:p>
            <a:r>
              <a:rPr lang="ru-RU" sz="1800" dirty="0">
                <a:solidFill>
                  <a:srgbClr val="211E1E"/>
                </a:solidFill>
                <a:effectLst/>
                <a:latin typeface="MyriadPro"/>
              </a:rPr>
              <a:t>В 2008 г. в США насчитывалось 100 установок хранения СПГ для покрытия пиковых нагрузок газопотребления. Здесь </a:t>
            </a:r>
            <a:r>
              <a:rPr lang="ru-RU" sz="1800" dirty="0" err="1">
                <a:solidFill>
                  <a:srgbClr val="211E1E"/>
                </a:solidFill>
                <a:effectLst/>
                <a:latin typeface="MyriadPro"/>
              </a:rPr>
              <a:t>природныи</a:t>
            </a:r>
            <a:r>
              <a:rPr lang="ru-RU" sz="1800" dirty="0">
                <a:solidFill>
                  <a:srgbClr val="211E1E"/>
                </a:solidFill>
                <a:effectLst/>
                <a:latin typeface="MyriadPro"/>
              </a:rPr>
              <a:t>̆ газ хранится в сжиженном состоянии, а затем преобразуется обратно в газ и поставляется по трубопроводу потребителям. Существует два типа установок для покрытия пиковых нагрузок – с ожижителем газа и без него (так называемые сателлитные). История завода в Кливленде связана также с </a:t>
            </a:r>
            <a:r>
              <a:rPr lang="ru-RU" sz="1800" dirty="0" err="1">
                <a:solidFill>
                  <a:srgbClr val="211E1E"/>
                </a:solidFill>
                <a:effectLst/>
                <a:latin typeface="MyriadPro"/>
              </a:rPr>
              <a:t>крупнейшеи</a:t>
            </a:r>
            <a:r>
              <a:rPr lang="ru-RU" sz="1800" dirty="0">
                <a:solidFill>
                  <a:srgbClr val="211E1E"/>
                </a:solidFill>
                <a:effectLst/>
                <a:latin typeface="MyriadPro"/>
              </a:rPr>
              <a:t>̆ </a:t>
            </a:r>
            <a:r>
              <a:rPr lang="ru-RU" sz="1800" dirty="0" err="1">
                <a:solidFill>
                  <a:srgbClr val="211E1E"/>
                </a:solidFill>
                <a:effectLst/>
                <a:latin typeface="MyriadPro"/>
              </a:rPr>
              <a:t>авариеи</a:t>
            </a:r>
            <a:r>
              <a:rPr lang="ru-RU" sz="1800" dirty="0">
                <a:solidFill>
                  <a:srgbClr val="211E1E"/>
                </a:solidFill>
                <a:effectLst/>
                <a:latin typeface="MyriadPro"/>
              </a:rPr>
              <a:t>̆ в индустрии СПГ, которая временно приостановила развитие </a:t>
            </a:r>
            <a:r>
              <a:rPr lang="ru-RU" sz="1800" dirty="0" err="1">
                <a:solidFill>
                  <a:srgbClr val="211E1E"/>
                </a:solidFill>
                <a:effectLst/>
                <a:latin typeface="MyriadPro"/>
              </a:rPr>
              <a:t>этои</a:t>
            </a:r>
            <a:r>
              <a:rPr lang="ru-RU" sz="1800" dirty="0">
                <a:solidFill>
                  <a:srgbClr val="211E1E"/>
                </a:solidFill>
                <a:effectLst/>
                <a:latin typeface="MyriadPro"/>
              </a:rPr>
              <a:t>̆ индустрии. Однако она послужила катализатором для создания норм безопасности, которые с тех пор сделали ее </a:t>
            </a:r>
            <a:r>
              <a:rPr lang="ru-RU" sz="1800" dirty="0" err="1">
                <a:solidFill>
                  <a:srgbClr val="211E1E"/>
                </a:solidFill>
                <a:effectLst/>
                <a:latin typeface="MyriadPro"/>
              </a:rPr>
              <a:t>однои</a:t>
            </a:r>
            <a:r>
              <a:rPr lang="ru-RU" sz="1800" dirty="0">
                <a:solidFill>
                  <a:srgbClr val="211E1E"/>
                </a:solidFill>
                <a:effectLst/>
                <a:latin typeface="MyriadPro"/>
              </a:rPr>
              <a:t>̆ из самых безопасных </a:t>
            </a:r>
            <a:r>
              <a:rPr lang="ru-RU" sz="1800" dirty="0" err="1">
                <a:solidFill>
                  <a:srgbClr val="211E1E"/>
                </a:solidFill>
                <a:effectLst/>
                <a:latin typeface="MyriadPro"/>
              </a:rPr>
              <a:t>отраслеи</a:t>
            </a:r>
            <a:r>
              <a:rPr lang="ru-RU" sz="1800" dirty="0">
                <a:solidFill>
                  <a:srgbClr val="211E1E"/>
                </a:solidFill>
                <a:effectLst/>
                <a:latin typeface="MyriadPro"/>
              </a:rPr>
              <a:t>̆ энергетики. </a:t>
            </a:r>
            <a:endParaRPr lang="ru-RU" dirty="0"/>
          </a:p>
          <a:p>
            <a:endParaRPr lang="ru-RU" dirty="0"/>
          </a:p>
        </p:txBody>
      </p:sp>
      <p:pic>
        <p:nvPicPr>
          <p:cNvPr id="6146" name="Picture 2">
            <a:extLst>
              <a:ext uri="{FF2B5EF4-FFF2-40B4-BE49-F238E27FC236}">
                <a16:creationId xmlns:a16="http://schemas.microsoft.com/office/drawing/2014/main" id="{C156E7E5-09EB-B4FD-47F3-E7BF0B4E5B2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19800" y="1828800"/>
            <a:ext cx="6039115" cy="4348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392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B78D08-AE8F-412C-48B0-A7550BCBB058}"/>
              </a:ext>
            </a:extLst>
          </p:cNvPr>
          <p:cNvSpPr>
            <a:spLocks noGrp="1"/>
          </p:cNvSpPr>
          <p:nvPr>
            <p:ph type="title"/>
          </p:nvPr>
        </p:nvSpPr>
        <p:spPr/>
        <p:txBody>
          <a:bodyPr/>
          <a:lstStyle/>
          <a:p>
            <a:r>
              <a:rPr lang="ru-RU" dirty="0"/>
              <a:t>Первые танкеры-</a:t>
            </a:r>
            <a:r>
              <a:rPr lang="ru-RU" dirty="0" err="1"/>
              <a:t>метановозы</a:t>
            </a:r>
            <a:endParaRPr lang="ru-RU" dirty="0"/>
          </a:p>
        </p:txBody>
      </p:sp>
      <p:sp>
        <p:nvSpPr>
          <p:cNvPr id="3" name="Объект 2">
            <a:extLst>
              <a:ext uri="{FF2B5EF4-FFF2-40B4-BE49-F238E27FC236}">
                <a16:creationId xmlns:a16="http://schemas.microsoft.com/office/drawing/2014/main" id="{3025D446-8B48-9E20-9AF2-8BBBA51E3671}"/>
              </a:ext>
            </a:extLst>
          </p:cNvPr>
          <p:cNvSpPr>
            <a:spLocks noGrp="1"/>
          </p:cNvSpPr>
          <p:nvPr>
            <p:ph idx="1"/>
          </p:nvPr>
        </p:nvSpPr>
        <p:spPr/>
        <p:txBody>
          <a:bodyPr/>
          <a:lstStyle/>
          <a:p>
            <a:r>
              <a:rPr lang="ru-RU" sz="2800" dirty="0">
                <a:solidFill>
                  <a:srgbClr val="211E1E"/>
                </a:solidFill>
                <a:effectLst/>
                <a:latin typeface="MyriadPro"/>
              </a:rPr>
              <a:t>Период с 1914 по 1955 г. ознаменован рождением инженерных решений в области коммерческих перевозок, использования и </a:t>
            </a:r>
            <a:r>
              <a:rPr lang="ru-RU" sz="2800">
                <a:solidFill>
                  <a:srgbClr val="211E1E"/>
                </a:solidFill>
                <a:effectLst/>
                <a:latin typeface="MyriadPro"/>
              </a:rPr>
              <a:t>хранения СПГ. </a:t>
            </a:r>
            <a:r>
              <a:rPr lang="ru-RU" sz="2800" dirty="0">
                <a:solidFill>
                  <a:srgbClr val="211E1E"/>
                </a:solidFill>
                <a:effectLst/>
                <a:latin typeface="MyriadPro"/>
              </a:rPr>
              <a:t>В Норвегии в 40-х гг. ХХ в. </a:t>
            </a:r>
            <a:r>
              <a:rPr lang="ru-RU" sz="2800" dirty="0" err="1">
                <a:solidFill>
                  <a:srgbClr val="211E1E"/>
                </a:solidFill>
                <a:effectLst/>
                <a:latin typeface="MyriadPro"/>
              </a:rPr>
              <a:t>Ойвинд</a:t>
            </a:r>
            <a:r>
              <a:rPr lang="ru-RU" sz="2800" dirty="0">
                <a:solidFill>
                  <a:srgbClr val="211E1E"/>
                </a:solidFill>
                <a:effectLst/>
                <a:latin typeface="MyriadPro"/>
              </a:rPr>
              <a:t> </a:t>
            </a:r>
            <a:r>
              <a:rPr lang="ru-RU" sz="2800" dirty="0" err="1">
                <a:solidFill>
                  <a:srgbClr val="211E1E"/>
                </a:solidFill>
                <a:effectLst/>
                <a:latin typeface="MyriadPro"/>
              </a:rPr>
              <a:t>Лоренцен</a:t>
            </a:r>
            <a:r>
              <a:rPr lang="ru-RU" sz="2800" dirty="0">
                <a:solidFill>
                  <a:srgbClr val="211E1E"/>
                </a:solidFill>
                <a:effectLst/>
                <a:latin typeface="MyriadPro"/>
              </a:rPr>
              <a:t> разрабатывает конструкцию танкера-</a:t>
            </a:r>
            <a:r>
              <a:rPr lang="ru-RU" sz="2800" dirty="0" err="1">
                <a:solidFill>
                  <a:srgbClr val="211E1E"/>
                </a:solidFill>
                <a:effectLst/>
                <a:latin typeface="MyriadPro"/>
              </a:rPr>
              <a:t>метановоза</a:t>
            </a:r>
            <a:r>
              <a:rPr lang="ru-RU" sz="2800" dirty="0">
                <a:solidFill>
                  <a:srgbClr val="211E1E"/>
                </a:solidFill>
                <a:effectLst/>
                <a:latin typeface="MyriadPro"/>
              </a:rPr>
              <a:t> вместимостью 17 тыс. т. В течение 1954-1955 гг. морскими инженерами Великобритании проводится экспертиза проекта корабля для перевозок метана вместимостью около 14 тыс. т. В 1951 г. </a:t>
            </a:r>
            <a:r>
              <a:rPr lang="ru-RU" sz="2800" dirty="0" err="1">
                <a:solidFill>
                  <a:srgbClr val="211E1E"/>
                </a:solidFill>
                <a:effectLst/>
                <a:latin typeface="MyriadPro"/>
              </a:rPr>
              <a:t>компаниеи</a:t>
            </a:r>
            <a:r>
              <a:rPr lang="ru-RU" sz="2800" dirty="0">
                <a:solidFill>
                  <a:srgbClr val="211E1E"/>
                </a:solidFill>
                <a:effectLst/>
                <a:latin typeface="MyriadPro"/>
              </a:rPr>
              <a:t>̆ </a:t>
            </a:r>
            <a:r>
              <a:rPr lang="en" sz="2800" dirty="0">
                <a:solidFill>
                  <a:srgbClr val="211E1E"/>
                </a:solidFill>
                <a:effectLst/>
                <a:latin typeface="MyriadPro"/>
              </a:rPr>
              <a:t>Union Stockyard and Transit (</a:t>
            </a:r>
            <a:r>
              <a:rPr lang="ru-RU" sz="2800" dirty="0">
                <a:solidFill>
                  <a:srgbClr val="211E1E"/>
                </a:solidFill>
                <a:effectLst/>
                <a:latin typeface="MyriadPro"/>
              </a:rPr>
              <a:t>Чикаго) начинается строительство барж для перевозки СПГ. В качестве эксперимента одну речную баржу перестроили в </a:t>
            </a:r>
            <a:r>
              <a:rPr lang="ru-RU" sz="2800" dirty="0" err="1">
                <a:solidFill>
                  <a:srgbClr val="211E1E"/>
                </a:solidFill>
                <a:effectLst/>
                <a:latin typeface="MyriadPro"/>
              </a:rPr>
              <a:t>метановоз</a:t>
            </a:r>
            <a:r>
              <a:rPr lang="ru-RU" sz="2800" dirty="0">
                <a:solidFill>
                  <a:srgbClr val="211E1E"/>
                </a:solidFill>
                <a:effectLst/>
                <a:latin typeface="MyriadPro"/>
              </a:rPr>
              <a:t> с пятью танками </a:t>
            </a:r>
            <a:r>
              <a:rPr lang="ru-RU" sz="2800" dirty="0" err="1">
                <a:solidFill>
                  <a:srgbClr val="211E1E"/>
                </a:solidFill>
                <a:effectLst/>
                <a:latin typeface="MyriadPro"/>
              </a:rPr>
              <a:t>общеи</a:t>
            </a:r>
            <a:r>
              <a:rPr lang="ru-RU" sz="2800" dirty="0">
                <a:solidFill>
                  <a:srgbClr val="211E1E"/>
                </a:solidFill>
                <a:effectLst/>
                <a:latin typeface="MyriadPro"/>
              </a:rPr>
              <a:t>̆ вместимостью 5 тыс. м3. </a:t>
            </a:r>
            <a:endParaRPr lang="ru-RU" dirty="0"/>
          </a:p>
          <a:p>
            <a:endParaRPr lang="ru-RU" dirty="0"/>
          </a:p>
        </p:txBody>
      </p:sp>
    </p:spTree>
    <p:extLst>
      <p:ext uri="{BB962C8B-B14F-4D97-AF65-F5344CB8AC3E}">
        <p14:creationId xmlns:p14="http://schemas.microsoft.com/office/powerpoint/2010/main" val="3822156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926767-B7B0-6C3F-1AA0-87FE9FF85580}"/>
              </a:ext>
            </a:extLst>
          </p:cNvPr>
          <p:cNvSpPr>
            <a:spLocks noGrp="1"/>
          </p:cNvSpPr>
          <p:nvPr>
            <p:ph type="title"/>
          </p:nvPr>
        </p:nvSpPr>
        <p:spPr/>
        <p:txBody>
          <a:bodyPr/>
          <a:lstStyle/>
          <a:p>
            <a:r>
              <a:rPr lang="ru-RU" dirty="0"/>
              <a:t>Прототип изоляционного материала</a:t>
            </a:r>
          </a:p>
        </p:txBody>
      </p:sp>
      <p:sp>
        <p:nvSpPr>
          <p:cNvPr id="3" name="Объект 2">
            <a:extLst>
              <a:ext uri="{FF2B5EF4-FFF2-40B4-BE49-F238E27FC236}">
                <a16:creationId xmlns:a16="http://schemas.microsoft.com/office/drawing/2014/main" id="{91CE8A8C-E299-6453-030E-314065DA4BFF}"/>
              </a:ext>
            </a:extLst>
          </p:cNvPr>
          <p:cNvSpPr>
            <a:spLocks noGrp="1"/>
          </p:cNvSpPr>
          <p:nvPr>
            <p:ph sz="half" idx="1"/>
          </p:nvPr>
        </p:nvSpPr>
        <p:spPr/>
        <p:txBody>
          <a:bodyPr>
            <a:normAutofit/>
          </a:bodyPr>
          <a:lstStyle/>
          <a:p>
            <a:r>
              <a:rPr lang="ru-RU" dirty="0">
                <a:solidFill>
                  <a:srgbClr val="211E1E"/>
                </a:solidFill>
                <a:effectLst/>
                <a:latin typeface="MyriadPro"/>
              </a:rPr>
              <a:t>В качестве изоляционного материала для </a:t>
            </a:r>
            <a:r>
              <a:rPr lang="ru-RU" dirty="0" err="1">
                <a:solidFill>
                  <a:srgbClr val="211E1E"/>
                </a:solidFill>
                <a:effectLst/>
                <a:latin typeface="MyriadPro"/>
              </a:rPr>
              <a:t>внутреннеи</a:t>
            </a:r>
            <a:r>
              <a:rPr lang="ru-RU" dirty="0">
                <a:solidFill>
                  <a:srgbClr val="211E1E"/>
                </a:solidFill>
                <a:effectLst/>
                <a:latin typeface="MyriadPro"/>
              </a:rPr>
              <a:t>̆ облицовки танков было использовано пробковое дерево </a:t>
            </a:r>
            <a:r>
              <a:rPr lang="ru-RU" dirty="0" err="1">
                <a:solidFill>
                  <a:srgbClr val="211E1E"/>
                </a:solidFill>
                <a:effectLst/>
                <a:latin typeface="MyriadPro"/>
              </a:rPr>
              <a:t>толщинои</a:t>
            </a:r>
            <a:r>
              <a:rPr lang="ru-RU" dirty="0">
                <a:solidFill>
                  <a:srgbClr val="211E1E"/>
                </a:solidFill>
                <a:effectLst/>
                <a:latin typeface="MyriadPro"/>
              </a:rPr>
              <a:t>̆ около 30 см. Высокая стоимость пробкового дерева побудила инженеров к разработкам новых видов изоляционных материалов, способных держать низкие температуры. </a:t>
            </a:r>
            <a:endParaRPr lang="ru-RU" dirty="0"/>
          </a:p>
        </p:txBody>
      </p:sp>
      <p:pic>
        <p:nvPicPr>
          <p:cNvPr id="8194" name="Picture 2">
            <a:extLst>
              <a:ext uri="{FF2B5EF4-FFF2-40B4-BE49-F238E27FC236}">
                <a16:creationId xmlns:a16="http://schemas.microsoft.com/office/drawing/2014/main" id="{8A6525DF-9C41-1D1A-7144-C4E5D861C21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19800" y="1992002"/>
            <a:ext cx="6027876" cy="4018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013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C32818-2E07-D452-1D15-DDCC90BDC230}"/>
              </a:ext>
            </a:extLst>
          </p:cNvPr>
          <p:cNvSpPr>
            <a:spLocks noGrp="1"/>
          </p:cNvSpPr>
          <p:nvPr>
            <p:ph type="title"/>
          </p:nvPr>
        </p:nvSpPr>
        <p:spPr/>
        <p:txBody>
          <a:bodyPr/>
          <a:lstStyle/>
          <a:p>
            <a:r>
              <a:rPr lang="ru-RU" dirty="0"/>
              <a:t>Танкер </a:t>
            </a:r>
            <a:r>
              <a:rPr lang="en-US" dirty="0"/>
              <a:t>Methane Pioneer</a:t>
            </a:r>
            <a:endParaRPr lang="ru-RU" dirty="0"/>
          </a:p>
        </p:txBody>
      </p:sp>
      <p:sp>
        <p:nvSpPr>
          <p:cNvPr id="3" name="Объект 2">
            <a:extLst>
              <a:ext uri="{FF2B5EF4-FFF2-40B4-BE49-F238E27FC236}">
                <a16:creationId xmlns:a16="http://schemas.microsoft.com/office/drawing/2014/main" id="{7C2130D2-7640-64A0-150C-7C7E6811BC12}"/>
              </a:ext>
            </a:extLst>
          </p:cNvPr>
          <p:cNvSpPr>
            <a:spLocks noGrp="1"/>
          </p:cNvSpPr>
          <p:nvPr>
            <p:ph sz="half" idx="1"/>
          </p:nvPr>
        </p:nvSpPr>
        <p:spPr/>
        <p:txBody>
          <a:bodyPr/>
          <a:lstStyle/>
          <a:p>
            <a:r>
              <a:rPr lang="ru-RU" sz="1800" dirty="0">
                <a:solidFill>
                  <a:srgbClr val="211E1E"/>
                </a:solidFill>
                <a:effectLst/>
                <a:latin typeface="MyriadPro"/>
              </a:rPr>
              <a:t>В 1959 г. состоялось историческое путешествие танкера </a:t>
            </a:r>
            <a:r>
              <a:rPr lang="en" sz="1800" dirty="0">
                <a:solidFill>
                  <a:srgbClr val="211E1E"/>
                </a:solidFill>
                <a:effectLst/>
                <a:latin typeface="MyriadPro"/>
              </a:rPr>
              <a:t>Methane Pioneer. </a:t>
            </a:r>
            <a:r>
              <a:rPr lang="ru-RU" sz="1800" dirty="0">
                <a:solidFill>
                  <a:srgbClr val="211E1E"/>
                </a:solidFill>
                <a:effectLst/>
                <a:latin typeface="MyriadPro"/>
              </a:rPr>
              <a:t>В феврале груз в 2 тыс. т СПГ из Луизианы транспортируется через </a:t>
            </a:r>
            <a:r>
              <a:rPr lang="ru-RU" sz="1800" dirty="0" err="1">
                <a:solidFill>
                  <a:srgbClr val="211E1E"/>
                </a:solidFill>
                <a:effectLst/>
                <a:latin typeface="MyriadPro"/>
              </a:rPr>
              <a:t>Атлантическии</a:t>
            </a:r>
            <a:r>
              <a:rPr lang="ru-RU" sz="1800" dirty="0">
                <a:solidFill>
                  <a:srgbClr val="211E1E"/>
                </a:solidFill>
                <a:effectLst/>
                <a:latin typeface="MyriadPro"/>
              </a:rPr>
              <a:t>̆ океан и доставляется в Великобританию на </a:t>
            </a:r>
            <a:r>
              <a:rPr lang="ru-RU" sz="1800" dirty="0" err="1">
                <a:solidFill>
                  <a:srgbClr val="211E1E"/>
                </a:solidFill>
                <a:effectLst/>
                <a:latin typeface="MyriadPro"/>
              </a:rPr>
              <a:t>приемныи</a:t>
            </a:r>
            <a:r>
              <a:rPr lang="ru-RU" sz="1800" dirty="0">
                <a:solidFill>
                  <a:srgbClr val="211E1E"/>
                </a:solidFill>
                <a:effectLst/>
                <a:latin typeface="MyriadPro"/>
              </a:rPr>
              <a:t>̆ терминал </a:t>
            </a:r>
            <a:r>
              <a:rPr lang="ru-RU" sz="1800" dirty="0" err="1">
                <a:solidFill>
                  <a:srgbClr val="211E1E"/>
                </a:solidFill>
                <a:effectLst/>
                <a:latin typeface="MyriadPro"/>
              </a:rPr>
              <a:t>Канви</a:t>
            </a:r>
            <a:r>
              <a:rPr lang="ru-RU" sz="1800" dirty="0">
                <a:solidFill>
                  <a:srgbClr val="211E1E"/>
                </a:solidFill>
                <a:effectLst/>
                <a:latin typeface="MyriadPro"/>
              </a:rPr>
              <a:t> в устье Темзы. </a:t>
            </a:r>
            <a:r>
              <a:rPr lang="en" sz="1800" dirty="0">
                <a:solidFill>
                  <a:srgbClr val="211E1E"/>
                </a:solidFill>
                <a:effectLst/>
                <a:latin typeface="MyriadPro"/>
              </a:rPr>
              <a:t>Methane Pioneer </a:t>
            </a:r>
            <a:r>
              <a:rPr lang="ru-RU" sz="1800" dirty="0">
                <a:solidFill>
                  <a:srgbClr val="211E1E"/>
                </a:solidFill>
                <a:effectLst/>
                <a:latin typeface="MyriadPro"/>
              </a:rPr>
              <a:t>был перестроен из сухогруза в прототип СПГ-танкера вместимостью 39 тыс. </a:t>
            </a:r>
            <a:r>
              <a:rPr lang="ru-RU" sz="1800" dirty="0" err="1">
                <a:solidFill>
                  <a:srgbClr val="211E1E"/>
                </a:solidFill>
                <a:effectLst/>
                <a:latin typeface="MyriadPro"/>
              </a:rPr>
              <a:t>баррелеи</a:t>
            </a:r>
            <a:r>
              <a:rPr lang="ru-RU" sz="1800" dirty="0">
                <a:solidFill>
                  <a:srgbClr val="211E1E"/>
                </a:solidFill>
                <a:effectLst/>
                <a:latin typeface="MyriadPro"/>
              </a:rPr>
              <a:t>̆. Безопасное пересечение океана с этим уникальным грузом, впервые перевозимым по морю, знаменует </a:t>
            </a:r>
            <a:r>
              <a:rPr lang="ru-RU" sz="1800" dirty="0" err="1">
                <a:solidFill>
                  <a:srgbClr val="211E1E"/>
                </a:solidFill>
                <a:effectLst/>
                <a:latin typeface="MyriadPro"/>
              </a:rPr>
              <a:t>собои</a:t>
            </a:r>
            <a:r>
              <a:rPr lang="ru-RU" sz="1800" dirty="0">
                <a:solidFill>
                  <a:srgbClr val="211E1E"/>
                </a:solidFill>
                <a:effectLst/>
                <a:latin typeface="MyriadPro"/>
              </a:rPr>
              <a:t>̆ завершение этапа становления ком- </a:t>
            </a:r>
            <a:r>
              <a:rPr lang="ru-RU" sz="1800" dirty="0" err="1">
                <a:solidFill>
                  <a:srgbClr val="211E1E"/>
                </a:solidFill>
                <a:effectLst/>
                <a:latin typeface="MyriadPro"/>
              </a:rPr>
              <a:t>мерческих</a:t>
            </a:r>
            <a:r>
              <a:rPr lang="ru-RU" sz="1800" dirty="0">
                <a:solidFill>
                  <a:srgbClr val="211E1E"/>
                </a:solidFill>
                <a:effectLst/>
                <a:latin typeface="MyriadPro"/>
              </a:rPr>
              <a:t> перевозок СПГ. </a:t>
            </a:r>
            <a:r>
              <a:rPr lang="en" sz="1800" dirty="0">
                <a:solidFill>
                  <a:srgbClr val="211E1E"/>
                </a:solidFill>
                <a:effectLst/>
                <a:latin typeface="MyriadPro"/>
              </a:rPr>
              <a:t>Methane Pioneer </a:t>
            </a:r>
            <a:r>
              <a:rPr lang="ru-RU" sz="1800" dirty="0">
                <a:solidFill>
                  <a:srgbClr val="211E1E"/>
                </a:solidFill>
                <a:effectLst/>
                <a:latin typeface="MyriadPro"/>
              </a:rPr>
              <a:t>впоследствии осуществил семь дополнительных </a:t>
            </a:r>
            <a:r>
              <a:rPr lang="ru-RU" sz="1800" dirty="0" err="1">
                <a:solidFill>
                  <a:srgbClr val="211E1E"/>
                </a:solidFill>
                <a:effectLst/>
                <a:latin typeface="MyriadPro"/>
              </a:rPr>
              <a:t>рейсов</a:t>
            </a:r>
            <a:r>
              <a:rPr lang="ru-RU" sz="1800" dirty="0">
                <a:solidFill>
                  <a:srgbClr val="211E1E"/>
                </a:solidFill>
                <a:effectLst/>
                <a:latin typeface="MyriadPro"/>
              </a:rPr>
              <a:t> с грузом СПГ на остров </a:t>
            </a:r>
            <a:r>
              <a:rPr lang="ru-RU" sz="1800" dirty="0" err="1">
                <a:solidFill>
                  <a:srgbClr val="211E1E"/>
                </a:solidFill>
                <a:effectLst/>
                <a:latin typeface="MyriadPro"/>
              </a:rPr>
              <a:t>Канви</a:t>
            </a:r>
            <a:r>
              <a:rPr lang="ru-RU" sz="1800" dirty="0">
                <a:solidFill>
                  <a:srgbClr val="211E1E"/>
                </a:solidFill>
                <a:effectLst/>
                <a:latin typeface="MyriadPro"/>
              </a:rPr>
              <a:t>. </a:t>
            </a:r>
            <a:endParaRPr lang="ru-RU" dirty="0"/>
          </a:p>
        </p:txBody>
      </p:sp>
      <p:pic>
        <p:nvPicPr>
          <p:cNvPr id="10" name="Объект 9">
            <a:extLst>
              <a:ext uri="{FF2B5EF4-FFF2-40B4-BE49-F238E27FC236}">
                <a16:creationId xmlns:a16="http://schemas.microsoft.com/office/drawing/2014/main" id="{2CD80E45-5417-1045-2468-4DA4CABCB10E}"/>
              </a:ext>
            </a:extLst>
          </p:cNvPr>
          <p:cNvPicPr>
            <a:picLocks noGrp="1" noChangeAspect="1"/>
          </p:cNvPicPr>
          <p:nvPr>
            <p:ph sz="half" idx="2"/>
          </p:nvPr>
        </p:nvPicPr>
        <p:blipFill>
          <a:blip r:embed="rId2"/>
          <a:stretch>
            <a:fillRect/>
          </a:stretch>
        </p:blipFill>
        <p:spPr>
          <a:xfrm>
            <a:off x="6172202" y="2219487"/>
            <a:ext cx="5181600" cy="2927510"/>
          </a:xfrm>
        </p:spPr>
      </p:pic>
    </p:spTree>
    <p:extLst>
      <p:ext uri="{BB962C8B-B14F-4D97-AF65-F5344CB8AC3E}">
        <p14:creationId xmlns:p14="http://schemas.microsoft.com/office/powerpoint/2010/main" val="3761628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375BFC-E043-8685-DFB8-6225C276FCA0}"/>
              </a:ext>
            </a:extLst>
          </p:cNvPr>
          <p:cNvSpPr>
            <a:spLocks noGrp="1"/>
          </p:cNvSpPr>
          <p:nvPr>
            <p:ph type="title"/>
          </p:nvPr>
        </p:nvSpPr>
        <p:spPr/>
        <p:txBody>
          <a:bodyPr/>
          <a:lstStyle/>
          <a:p>
            <a:r>
              <a:rPr lang="ru-RU" dirty="0"/>
              <a:t>Завод СПГ в </a:t>
            </a:r>
            <a:r>
              <a:rPr lang="ru-RU" dirty="0" err="1"/>
              <a:t>Арзеве</a:t>
            </a:r>
            <a:r>
              <a:rPr lang="ru-RU" dirty="0"/>
              <a:t>, Алжир (1964 г.)</a:t>
            </a:r>
          </a:p>
        </p:txBody>
      </p:sp>
      <p:sp>
        <p:nvSpPr>
          <p:cNvPr id="3" name="Объект 2">
            <a:extLst>
              <a:ext uri="{FF2B5EF4-FFF2-40B4-BE49-F238E27FC236}">
                <a16:creationId xmlns:a16="http://schemas.microsoft.com/office/drawing/2014/main" id="{2A169A34-EA99-8A7F-0324-B709E0D02275}"/>
              </a:ext>
            </a:extLst>
          </p:cNvPr>
          <p:cNvSpPr>
            <a:spLocks noGrp="1"/>
          </p:cNvSpPr>
          <p:nvPr>
            <p:ph sz="half" idx="1"/>
          </p:nvPr>
        </p:nvSpPr>
        <p:spPr/>
        <p:txBody>
          <a:bodyPr/>
          <a:lstStyle/>
          <a:p>
            <a:r>
              <a:rPr lang="ru-RU" sz="1800" dirty="0">
                <a:solidFill>
                  <a:srgbClr val="211E1E"/>
                </a:solidFill>
                <a:effectLst/>
                <a:latin typeface="MyriadPro"/>
              </a:rPr>
              <a:t>В 1956 г. во </a:t>
            </a:r>
            <a:r>
              <a:rPr lang="ru-RU" sz="1800" dirty="0" err="1">
                <a:solidFill>
                  <a:srgbClr val="211E1E"/>
                </a:solidFill>
                <a:effectLst/>
                <a:latin typeface="MyriadPro"/>
              </a:rPr>
              <a:t>французскои</a:t>
            </a:r>
            <a:r>
              <a:rPr lang="ru-RU" sz="1800" dirty="0">
                <a:solidFill>
                  <a:srgbClr val="211E1E"/>
                </a:solidFill>
                <a:effectLst/>
                <a:latin typeface="MyriadPro"/>
              </a:rPr>
              <a:t>̆ Сахаре были обнаружены большие запасы природного газа. Основное место- рождение в </a:t>
            </a:r>
            <a:r>
              <a:rPr lang="en" sz="1800" dirty="0" err="1">
                <a:solidFill>
                  <a:srgbClr val="211E1E"/>
                </a:solidFill>
                <a:effectLst/>
                <a:latin typeface="MyriadPro"/>
              </a:rPr>
              <a:t>Hassi</a:t>
            </a:r>
            <a:r>
              <a:rPr lang="en" sz="1800" dirty="0">
                <a:solidFill>
                  <a:srgbClr val="211E1E"/>
                </a:solidFill>
                <a:effectLst/>
                <a:latin typeface="MyriadPro"/>
              </a:rPr>
              <a:t> </a:t>
            </a:r>
            <a:r>
              <a:rPr lang="en" sz="1800" dirty="0" err="1">
                <a:solidFill>
                  <a:srgbClr val="211E1E"/>
                </a:solidFill>
                <a:effectLst/>
                <a:latin typeface="MyriadPro"/>
              </a:rPr>
              <a:t>R’Mel</a:t>
            </a:r>
            <a:r>
              <a:rPr lang="en" sz="1800" dirty="0">
                <a:solidFill>
                  <a:srgbClr val="211E1E"/>
                </a:solidFill>
                <a:effectLst/>
                <a:latin typeface="MyriadPro"/>
              </a:rPr>
              <a:t> </a:t>
            </a:r>
            <a:r>
              <a:rPr lang="ru-RU" sz="1800" dirty="0">
                <a:solidFill>
                  <a:srgbClr val="211E1E"/>
                </a:solidFill>
                <a:effectLst/>
                <a:latin typeface="MyriadPro"/>
              </a:rPr>
              <a:t>являлось одним из </a:t>
            </a:r>
            <a:r>
              <a:rPr lang="ru-RU" sz="1800" dirty="0" err="1">
                <a:solidFill>
                  <a:srgbClr val="211E1E"/>
                </a:solidFill>
                <a:effectLst/>
                <a:latin typeface="MyriadPro"/>
              </a:rPr>
              <a:t>крупнейших</a:t>
            </a:r>
            <a:r>
              <a:rPr lang="ru-RU" sz="1800" dirty="0">
                <a:solidFill>
                  <a:srgbClr val="211E1E"/>
                </a:solidFill>
                <a:effectLst/>
                <a:latin typeface="MyriadPro"/>
              </a:rPr>
              <a:t> в мире. Его извлекаемые запасы оценивались в 1 трлн м3 газа. В 1960 г. начинается строительство завода по сжижению газа в г. </a:t>
            </a:r>
            <a:r>
              <a:rPr lang="ru-RU" sz="1800" dirty="0" err="1">
                <a:solidFill>
                  <a:srgbClr val="211E1E"/>
                </a:solidFill>
                <a:effectLst/>
                <a:latin typeface="MyriadPro"/>
              </a:rPr>
              <a:t>Арзев</a:t>
            </a:r>
            <a:r>
              <a:rPr lang="ru-RU" sz="1800" dirty="0">
                <a:solidFill>
                  <a:srgbClr val="211E1E"/>
                </a:solidFill>
                <a:effectLst/>
                <a:latin typeface="MyriadPro"/>
              </a:rPr>
              <a:t> (Алжир). Для подачи природного газа с месторождения на завод был построен 500-километровый газопровод. В Париже для управления заводом в </a:t>
            </a:r>
            <a:r>
              <a:rPr lang="ru-RU" sz="1800" dirty="0" err="1">
                <a:solidFill>
                  <a:srgbClr val="211E1E"/>
                </a:solidFill>
                <a:effectLst/>
                <a:latin typeface="MyriadPro"/>
              </a:rPr>
              <a:t>Арзеве</a:t>
            </a:r>
            <a:r>
              <a:rPr lang="ru-RU" sz="1800" dirty="0">
                <a:solidFill>
                  <a:srgbClr val="211E1E"/>
                </a:solidFill>
                <a:effectLst/>
                <a:latin typeface="MyriadPro"/>
              </a:rPr>
              <a:t> создается компания </a:t>
            </a:r>
            <a:r>
              <a:rPr lang="en" sz="1800" dirty="0">
                <a:solidFill>
                  <a:srgbClr val="211E1E"/>
                </a:solidFill>
                <a:effectLst/>
                <a:latin typeface="MyriadPro"/>
              </a:rPr>
              <a:t>Compagnie </a:t>
            </a:r>
            <a:r>
              <a:rPr lang="en" sz="1800" dirty="0" err="1">
                <a:solidFill>
                  <a:srgbClr val="211E1E"/>
                </a:solidFill>
                <a:effectLst/>
                <a:latin typeface="MyriadPro"/>
              </a:rPr>
              <a:t>Algerienne</a:t>
            </a:r>
            <a:r>
              <a:rPr lang="en" sz="1800" dirty="0">
                <a:solidFill>
                  <a:srgbClr val="211E1E"/>
                </a:solidFill>
                <a:effectLst/>
                <a:latin typeface="MyriadPro"/>
              </a:rPr>
              <a:t> de Methane Liquide (CAMEL). </a:t>
            </a:r>
            <a:r>
              <a:rPr lang="ru-RU" sz="1800" dirty="0">
                <a:solidFill>
                  <a:srgbClr val="211E1E"/>
                </a:solidFill>
                <a:effectLst/>
                <a:latin typeface="MyriadPro"/>
              </a:rPr>
              <a:t>Завод в </a:t>
            </a:r>
            <a:r>
              <a:rPr lang="ru-RU" sz="1800" dirty="0" err="1">
                <a:solidFill>
                  <a:srgbClr val="211E1E"/>
                </a:solidFill>
                <a:effectLst/>
                <a:latin typeface="MyriadPro"/>
              </a:rPr>
              <a:t>Арзеве</a:t>
            </a:r>
            <a:r>
              <a:rPr lang="ru-RU" sz="1800" dirty="0">
                <a:solidFill>
                  <a:srgbClr val="211E1E"/>
                </a:solidFill>
                <a:effectLst/>
                <a:latin typeface="MyriadPro"/>
              </a:rPr>
              <a:t> становится первым производителем СПГ, откуда начинаются регулярные коммерческие поставки СПГ в Европу танкерами-газовозами. </a:t>
            </a:r>
            <a:endParaRPr lang="en" dirty="0"/>
          </a:p>
          <a:p>
            <a:endParaRPr lang="ru-RU" dirty="0"/>
          </a:p>
        </p:txBody>
      </p:sp>
      <p:pic>
        <p:nvPicPr>
          <p:cNvPr id="6" name="Объект 5">
            <a:extLst>
              <a:ext uri="{FF2B5EF4-FFF2-40B4-BE49-F238E27FC236}">
                <a16:creationId xmlns:a16="http://schemas.microsoft.com/office/drawing/2014/main" id="{C0E7E832-7A4A-AE21-B606-076071A88E70}"/>
              </a:ext>
            </a:extLst>
          </p:cNvPr>
          <p:cNvPicPr>
            <a:picLocks noGrp="1" noChangeAspect="1"/>
          </p:cNvPicPr>
          <p:nvPr>
            <p:ph sz="half" idx="2"/>
          </p:nvPr>
        </p:nvPicPr>
        <p:blipFill>
          <a:blip r:embed="rId2"/>
          <a:stretch>
            <a:fillRect/>
          </a:stretch>
        </p:blipFill>
        <p:spPr>
          <a:xfrm>
            <a:off x="6019800" y="1690688"/>
            <a:ext cx="5907157" cy="4358263"/>
          </a:xfrm>
        </p:spPr>
      </p:pic>
    </p:spTree>
    <p:extLst>
      <p:ext uri="{BB962C8B-B14F-4D97-AF65-F5344CB8AC3E}">
        <p14:creationId xmlns:p14="http://schemas.microsoft.com/office/powerpoint/2010/main" val="3656277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AA8BBA-601E-56DC-879D-28DEA00C69BE}"/>
              </a:ext>
            </a:extLst>
          </p:cNvPr>
          <p:cNvSpPr>
            <a:spLocks noGrp="1"/>
          </p:cNvSpPr>
          <p:nvPr>
            <p:ph type="title"/>
          </p:nvPr>
        </p:nvSpPr>
        <p:spPr/>
        <p:txBody>
          <a:bodyPr/>
          <a:lstStyle/>
          <a:p>
            <a:r>
              <a:rPr lang="ru-RU" dirty="0"/>
              <a:t>Экспорт СПГ в Великобританию</a:t>
            </a:r>
          </a:p>
        </p:txBody>
      </p:sp>
      <p:sp>
        <p:nvSpPr>
          <p:cNvPr id="3" name="Объект 2">
            <a:extLst>
              <a:ext uri="{FF2B5EF4-FFF2-40B4-BE49-F238E27FC236}">
                <a16:creationId xmlns:a16="http://schemas.microsoft.com/office/drawing/2014/main" id="{0EDE0AFD-F68F-C81E-C34A-4F650F1F5C99}"/>
              </a:ext>
            </a:extLst>
          </p:cNvPr>
          <p:cNvSpPr>
            <a:spLocks noGrp="1"/>
          </p:cNvSpPr>
          <p:nvPr>
            <p:ph sz="half" idx="1"/>
          </p:nvPr>
        </p:nvSpPr>
        <p:spPr/>
        <p:txBody>
          <a:bodyPr/>
          <a:lstStyle/>
          <a:p>
            <a:r>
              <a:rPr lang="ru-RU" sz="1800" dirty="0">
                <a:solidFill>
                  <a:srgbClr val="211E1E"/>
                </a:solidFill>
                <a:effectLst/>
                <a:latin typeface="MyriadPro"/>
              </a:rPr>
              <a:t>1964 г. считается началом мировых экспортных поставок СПГ. 27 сентября 1964 г. президент Алжира Бен Белла официально открыл завод по сжижению газа в </a:t>
            </a:r>
            <a:r>
              <a:rPr lang="ru-RU" sz="1800" dirty="0" err="1">
                <a:solidFill>
                  <a:srgbClr val="211E1E"/>
                </a:solidFill>
                <a:effectLst/>
                <a:latin typeface="MyriadPro"/>
              </a:rPr>
              <a:t>Арзеве</a:t>
            </a:r>
            <a:r>
              <a:rPr lang="ru-RU" sz="1800" dirty="0">
                <a:solidFill>
                  <a:srgbClr val="211E1E"/>
                </a:solidFill>
                <a:effectLst/>
                <a:latin typeface="MyriadPro"/>
              </a:rPr>
              <a:t> (рис. 2). Начальная производительность завода – 1,5 млрд. м3/год. В Великобританию </a:t>
            </a:r>
            <a:r>
              <a:rPr lang="ru-RU" sz="1800" dirty="0" err="1">
                <a:solidFill>
                  <a:srgbClr val="211E1E"/>
                </a:solidFill>
                <a:effectLst/>
                <a:latin typeface="MyriadPro"/>
              </a:rPr>
              <a:t>рейсы</a:t>
            </a:r>
            <a:r>
              <a:rPr lang="ru-RU" sz="1800" dirty="0">
                <a:solidFill>
                  <a:srgbClr val="211E1E"/>
                </a:solidFill>
                <a:effectLst/>
                <a:latin typeface="MyriadPro"/>
              </a:rPr>
              <a:t> с СПГ на борту осуществляют </a:t>
            </a:r>
            <a:r>
              <a:rPr lang="ru-RU" sz="1800" dirty="0" err="1">
                <a:solidFill>
                  <a:srgbClr val="211E1E"/>
                </a:solidFill>
                <a:effectLst/>
                <a:latin typeface="MyriadPro"/>
              </a:rPr>
              <a:t>метановозы</a:t>
            </a:r>
            <a:r>
              <a:rPr lang="ru-RU" sz="1800" dirty="0">
                <a:solidFill>
                  <a:srgbClr val="211E1E"/>
                </a:solidFill>
                <a:effectLst/>
                <a:latin typeface="MyriadPro"/>
              </a:rPr>
              <a:t> </a:t>
            </a:r>
            <a:r>
              <a:rPr lang="en" sz="1800" dirty="0">
                <a:solidFill>
                  <a:srgbClr val="211E1E"/>
                </a:solidFill>
                <a:effectLst/>
                <a:latin typeface="MyriadPro"/>
              </a:rPr>
              <a:t>Methane Princess </a:t>
            </a:r>
            <a:r>
              <a:rPr lang="ru-RU" sz="1800" dirty="0">
                <a:solidFill>
                  <a:srgbClr val="211E1E"/>
                </a:solidFill>
                <a:effectLst/>
                <a:latin typeface="MyriadPro"/>
              </a:rPr>
              <a:t>и </a:t>
            </a:r>
            <a:r>
              <a:rPr lang="en" sz="1800" dirty="0">
                <a:solidFill>
                  <a:srgbClr val="211E1E"/>
                </a:solidFill>
                <a:effectLst/>
                <a:latin typeface="MyriadPro"/>
              </a:rPr>
              <a:t>Methane Progress, </a:t>
            </a:r>
            <a:r>
              <a:rPr lang="ru-RU" sz="1800" dirty="0" err="1">
                <a:solidFill>
                  <a:srgbClr val="211E1E"/>
                </a:solidFill>
                <a:effectLst/>
                <a:latin typeface="MyriadPro"/>
              </a:rPr>
              <a:t>каждыи</a:t>
            </a:r>
            <a:r>
              <a:rPr lang="ru-RU" sz="1800" dirty="0">
                <a:solidFill>
                  <a:srgbClr val="211E1E"/>
                </a:solidFill>
                <a:effectLst/>
                <a:latin typeface="MyriadPro"/>
              </a:rPr>
              <a:t>̆ из которых вмещает 30 тыс. м3 СПГ. В 1964 г. спускается на воду </a:t>
            </a:r>
            <a:r>
              <a:rPr lang="ru-RU" sz="1800" dirty="0" err="1">
                <a:solidFill>
                  <a:srgbClr val="211E1E"/>
                </a:solidFill>
                <a:effectLst/>
                <a:latin typeface="MyriadPro"/>
              </a:rPr>
              <a:t>метановоз</a:t>
            </a:r>
            <a:r>
              <a:rPr lang="ru-RU" sz="1800" dirty="0">
                <a:solidFill>
                  <a:srgbClr val="211E1E"/>
                </a:solidFill>
                <a:effectLst/>
                <a:latin typeface="MyriadPro"/>
              </a:rPr>
              <a:t> </a:t>
            </a:r>
            <a:r>
              <a:rPr lang="en" sz="1800" dirty="0" err="1">
                <a:solidFill>
                  <a:srgbClr val="211E1E"/>
                </a:solidFill>
                <a:effectLst/>
                <a:latin typeface="MyriadPro"/>
              </a:rPr>
              <a:t>Findon</a:t>
            </a:r>
            <a:r>
              <a:rPr lang="en" sz="1800" dirty="0">
                <a:solidFill>
                  <a:srgbClr val="211E1E"/>
                </a:solidFill>
                <a:effectLst/>
                <a:latin typeface="MyriadPro"/>
              </a:rPr>
              <a:t>. </a:t>
            </a:r>
            <a:r>
              <a:rPr lang="ru-RU" sz="1800" dirty="0">
                <a:solidFill>
                  <a:srgbClr val="211E1E"/>
                </a:solidFill>
                <a:effectLst/>
                <a:latin typeface="MyriadPro"/>
              </a:rPr>
              <a:t>В свой </a:t>
            </a:r>
            <a:r>
              <a:rPr lang="ru-RU" sz="1800" dirty="0" err="1">
                <a:solidFill>
                  <a:srgbClr val="211E1E"/>
                </a:solidFill>
                <a:effectLst/>
                <a:latin typeface="MyriadPro"/>
              </a:rPr>
              <a:t>первыи</a:t>
            </a:r>
            <a:r>
              <a:rPr lang="ru-RU" sz="1800" dirty="0">
                <a:solidFill>
                  <a:srgbClr val="211E1E"/>
                </a:solidFill>
                <a:effectLst/>
                <a:latin typeface="MyriadPro"/>
              </a:rPr>
              <a:t>̆ </a:t>
            </a:r>
            <a:r>
              <a:rPr lang="ru-RU" sz="1800" dirty="0" err="1">
                <a:solidFill>
                  <a:srgbClr val="211E1E"/>
                </a:solidFill>
                <a:effectLst/>
                <a:latin typeface="MyriadPro"/>
              </a:rPr>
              <a:t>рейс</a:t>
            </a:r>
            <a:r>
              <a:rPr lang="ru-RU" sz="1800" dirty="0">
                <a:solidFill>
                  <a:srgbClr val="211E1E"/>
                </a:solidFill>
                <a:effectLst/>
                <a:latin typeface="MyriadPro"/>
              </a:rPr>
              <a:t> в </a:t>
            </a:r>
            <a:r>
              <a:rPr lang="ru-RU" sz="1800" dirty="0" err="1">
                <a:solidFill>
                  <a:srgbClr val="211E1E"/>
                </a:solidFill>
                <a:effectLst/>
                <a:latin typeface="MyriadPro"/>
              </a:rPr>
              <a:t>Арзев</a:t>
            </a:r>
            <a:r>
              <a:rPr lang="ru-RU" sz="1800" dirty="0">
                <a:solidFill>
                  <a:srgbClr val="211E1E"/>
                </a:solidFill>
                <a:effectLst/>
                <a:latin typeface="MyriadPro"/>
              </a:rPr>
              <a:t> он берет на борт 63 т жидкого этилена – это первая перевозка морем подобного груза. На обратном пути он доставляет 125 т СПГ на </a:t>
            </a:r>
            <a:r>
              <a:rPr lang="ru-RU" sz="1800" dirty="0" err="1">
                <a:solidFill>
                  <a:srgbClr val="211E1E"/>
                </a:solidFill>
                <a:effectLst/>
                <a:latin typeface="MyriadPro"/>
              </a:rPr>
              <a:t>приемныи</a:t>
            </a:r>
            <a:r>
              <a:rPr lang="ru-RU" sz="1800" dirty="0">
                <a:solidFill>
                  <a:srgbClr val="211E1E"/>
                </a:solidFill>
                <a:effectLst/>
                <a:latin typeface="MyriadPro"/>
              </a:rPr>
              <a:t>̆ терминал о. </a:t>
            </a:r>
            <a:r>
              <a:rPr lang="ru-RU" sz="1800" dirty="0" err="1">
                <a:solidFill>
                  <a:srgbClr val="211E1E"/>
                </a:solidFill>
                <a:effectLst/>
                <a:latin typeface="MyriadPro"/>
              </a:rPr>
              <a:t>Канви</a:t>
            </a:r>
            <a:r>
              <a:rPr lang="ru-RU" sz="1800" dirty="0">
                <a:solidFill>
                  <a:srgbClr val="211E1E"/>
                </a:solidFill>
                <a:effectLst/>
                <a:latin typeface="MyriadPro"/>
              </a:rPr>
              <a:t>. Этот танкер впоследствии осуществит еще два подобных </a:t>
            </a:r>
            <a:r>
              <a:rPr lang="ru-RU" sz="1800" dirty="0" err="1">
                <a:solidFill>
                  <a:srgbClr val="211E1E"/>
                </a:solidFill>
                <a:effectLst/>
                <a:latin typeface="MyriadPro"/>
              </a:rPr>
              <a:t>рейса</a:t>
            </a:r>
            <a:r>
              <a:rPr lang="ru-RU" sz="1800" dirty="0">
                <a:solidFill>
                  <a:srgbClr val="211E1E"/>
                </a:solidFill>
                <a:effectLst/>
                <a:latin typeface="MyriadPro"/>
              </a:rPr>
              <a:t>. </a:t>
            </a:r>
            <a:endParaRPr lang="ru-RU" dirty="0"/>
          </a:p>
          <a:p>
            <a:endParaRPr lang="ru-RU" dirty="0"/>
          </a:p>
          <a:p>
            <a:endParaRPr lang="ru-RU" dirty="0"/>
          </a:p>
        </p:txBody>
      </p:sp>
      <p:pic>
        <p:nvPicPr>
          <p:cNvPr id="6" name="Объект 5">
            <a:extLst>
              <a:ext uri="{FF2B5EF4-FFF2-40B4-BE49-F238E27FC236}">
                <a16:creationId xmlns:a16="http://schemas.microsoft.com/office/drawing/2014/main" id="{D1FFBEE6-D683-A5C9-8445-22A5650DE621}"/>
              </a:ext>
            </a:extLst>
          </p:cNvPr>
          <p:cNvPicPr>
            <a:picLocks noGrp="1" noChangeAspect="1"/>
          </p:cNvPicPr>
          <p:nvPr>
            <p:ph sz="half" idx="2"/>
          </p:nvPr>
        </p:nvPicPr>
        <p:blipFill>
          <a:blip r:embed="rId2"/>
          <a:stretch>
            <a:fillRect/>
          </a:stretch>
        </p:blipFill>
        <p:spPr>
          <a:xfrm>
            <a:off x="6172202" y="1997070"/>
            <a:ext cx="5854148" cy="3631053"/>
          </a:xfrm>
        </p:spPr>
      </p:pic>
    </p:spTree>
    <p:extLst>
      <p:ext uri="{BB962C8B-B14F-4D97-AF65-F5344CB8AC3E}">
        <p14:creationId xmlns:p14="http://schemas.microsoft.com/office/powerpoint/2010/main" val="4064375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488381-91F1-C2E8-6CE5-CF5FEB0E4F8E}"/>
              </a:ext>
            </a:extLst>
          </p:cNvPr>
          <p:cNvSpPr>
            <a:spLocks noGrp="1"/>
          </p:cNvSpPr>
          <p:nvPr>
            <p:ph type="title"/>
          </p:nvPr>
        </p:nvSpPr>
        <p:spPr/>
        <p:txBody>
          <a:bodyPr/>
          <a:lstStyle/>
          <a:p>
            <a:r>
              <a:rPr lang="ru-RU" dirty="0"/>
              <a:t>Экспорт СПГ во Францию</a:t>
            </a:r>
          </a:p>
        </p:txBody>
      </p:sp>
      <p:sp>
        <p:nvSpPr>
          <p:cNvPr id="3" name="Объект 2">
            <a:extLst>
              <a:ext uri="{FF2B5EF4-FFF2-40B4-BE49-F238E27FC236}">
                <a16:creationId xmlns:a16="http://schemas.microsoft.com/office/drawing/2014/main" id="{108A871D-F44B-820E-DE10-174F9E5BA081}"/>
              </a:ext>
            </a:extLst>
          </p:cNvPr>
          <p:cNvSpPr>
            <a:spLocks noGrp="1"/>
          </p:cNvSpPr>
          <p:nvPr>
            <p:ph idx="1"/>
          </p:nvPr>
        </p:nvSpPr>
        <p:spPr/>
        <p:txBody>
          <a:bodyPr/>
          <a:lstStyle/>
          <a:p>
            <a:r>
              <a:rPr lang="ru-RU" sz="2800" dirty="0">
                <a:solidFill>
                  <a:srgbClr val="211E1E"/>
                </a:solidFill>
                <a:effectLst/>
                <a:latin typeface="MyriadPro"/>
              </a:rPr>
              <a:t>Во Францию, на </a:t>
            </a:r>
            <a:r>
              <a:rPr lang="ru-RU" sz="2800" dirty="0" err="1">
                <a:solidFill>
                  <a:srgbClr val="211E1E"/>
                </a:solidFill>
                <a:effectLst/>
                <a:latin typeface="MyriadPro"/>
              </a:rPr>
              <a:t>приемныи</a:t>
            </a:r>
            <a:r>
              <a:rPr lang="ru-RU" sz="2800" dirty="0">
                <a:solidFill>
                  <a:srgbClr val="211E1E"/>
                </a:solidFill>
                <a:effectLst/>
                <a:latin typeface="MyriadPro"/>
              </a:rPr>
              <a:t>̆ терминал Гавра СПГ доставляется из </a:t>
            </a:r>
            <a:r>
              <a:rPr lang="ru-RU" sz="2800" dirty="0" err="1">
                <a:solidFill>
                  <a:srgbClr val="211E1E"/>
                </a:solidFill>
                <a:effectLst/>
                <a:latin typeface="MyriadPro"/>
              </a:rPr>
              <a:t>Арзева</a:t>
            </a:r>
            <a:r>
              <a:rPr lang="ru-RU" sz="2800" dirty="0">
                <a:solidFill>
                  <a:srgbClr val="211E1E"/>
                </a:solidFill>
                <a:effectLst/>
                <a:latin typeface="MyriadPro"/>
              </a:rPr>
              <a:t> танкером-</a:t>
            </a:r>
            <a:r>
              <a:rPr lang="ru-RU" sz="2800" dirty="0" err="1">
                <a:solidFill>
                  <a:srgbClr val="211E1E"/>
                </a:solidFill>
                <a:effectLst/>
                <a:latin typeface="MyriadPro"/>
              </a:rPr>
              <a:t>метановозом</a:t>
            </a:r>
            <a:r>
              <a:rPr lang="ru-RU" sz="2800" dirty="0">
                <a:solidFill>
                  <a:srgbClr val="211E1E"/>
                </a:solidFill>
                <a:effectLst/>
                <a:latin typeface="MyriadPro"/>
              </a:rPr>
              <a:t> </a:t>
            </a:r>
            <a:r>
              <a:rPr lang="en" sz="2800" dirty="0">
                <a:solidFill>
                  <a:srgbClr val="211E1E"/>
                </a:solidFill>
                <a:effectLst/>
                <a:latin typeface="MyriadPro"/>
              </a:rPr>
              <a:t>Jules Verne. </a:t>
            </a:r>
            <a:r>
              <a:rPr lang="ru-RU" sz="2800" dirty="0">
                <a:solidFill>
                  <a:srgbClr val="211E1E"/>
                </a:solidFill>
                <a:effectLst/>
                <a:latin typeface="MyriadPro"/>
              </a:rPr>
              <a:t>Его семь цилиндрических танков из </a:t>
            </a:r>
            <a:r>
              <a:rPr lang="ru-RU" sz="2800" dirty="0" err="1">
                <a:solidFill>
                  <a:srgbClr val="211E1E"/>
                </a:solidFill>
                <a:effectLst/>
                <a:latin typeface="MyriadPro"/>
              </a:rPr>
              <a:t>нержавеющеи</a:t>
            </a:r>
            <a:r>
              <a:rPr lang="ru-RU" sz="2800" dirty="0">
                <a:solidFill>
                  <a:srgbClr val="211E1E"/>
                </a:solidFill>
                <a:effectLst/>
                <a:latin typeface="MyriadPro"/>
              </a:rPr>
              <a:t>̆ стали вмещают 25 тыс. м3 СПГ. </a:t>
            </a:r>
            <a:r>
              <a:rPr lang="en" sz="2800" dirty="0">
                <a:solidFill>
                  <a:srgbClr val="211E1E"/>
                </a:solidFill>
                <a:effectLst/>
                <a:latin typeface="MyriadPro"/>
              </a:rPr>
              <a:t>Jules Verne </a:t>
            </a:r>
            <a:r>
              <a:rPr lang="ru-RU" sz="2800" dirty="0">
                <a:solidFill>
                  <a:srgbClr val="211E1E"/>
                </a:solidFill>
                <a:effectLst/>
                <a:latin typeface="MyriadPro"/>
              </a:rPr>
              <a:t>совершал около 30 </a:t>
            </a:r>
            <a:r>
              <a:rPr lang="ru-RU" sz="2800" dirty="0" err="1">
                <a:solidFill>
                  <a:srgbClr val="211E1E"/>
                </a:solidFill>
                <a:effectLst/>
                <a:latin typeface="MyriadPro"/>
              </a:rPr>
              <a:t>рейсов</a:t>
            </a:r>
            <a:r>
              <a:rPr lang="ru-RU" sz="2800" dirty="0">
                <a:solidFill>
                  <a:srgbClr val="211E1E"/>
                </a:solidFill>
                <a:effectLst/>
                <a:latin typeface="MyriadPro"/>
              </a:rPr>
              <a:t> в год между Алжиром и </a:t>
            </a:r>
            <a:r>
              <a:rPr lang="ru-RU" sz="2800" dirty="0" err="1">
                <a:solidFill>
                  <a:srgbClr val="211E1E"/>
                </a:solidFill>
                <a:effectLst/>
                <a:latin typeface="MyriadPro"/>
              </a:rPr>
              <a:t>Франциеи</a:t>
            </a:r>
            <a:r>
              <a:rPr lang="ru-RU" sz="2800" dirty="0">
                <a:solidFill>
                  <a:srgbClr val="211E1E"/>
                </a:solidFill>
                <a:effectLst/>
                <a:latin typeface="MyriadPro"/>
              </a:rPr>
              <a:t>̆. </a:t>
            </a:r>
            <a:r>
              <a:rPr lang="ru-RU" sz="2800" dirty="0" err="1">
                <a:solidFill>
                  <a:srgbClr val="211E1E"/>
                </a:solidFill>
                <a:effectLst/>
                <a:latin typeface="MyriadPro"/>
              </a:rPr>
              <a:t>Приемныи</a:t>
            </a:r>
            <a:r>
              <a:rPr lang="ru-RU" sz="2800" dirty="0">
                <a:solidFill>
                  <a:srgbClr val="211E1E"/>
                </a:solidFill>
                <a:effectLst/>
                <a:latin typeface="MyriadPro"/>
              </a:rPr>
              <a:t>̆ терминал Гавра проработал до 1988 г. В этот период французские инженеры начина- ют работать над </a:t>
            </a:r>
            <a:r>
              <a:rPr lang="ru-RU" sz="2800" dirty="0" err="1">
                <a:solidFill>
                  <a:srgbClr val="211E1E"/>
                </a:solidFill>
                <a:effectLst/>
                <a:latin typeface="MyriadPro"/>
              </a:rPr>
              <a:t>конструкциеи</a:t>
            </a:r>
            <a:r>
              <a:rPr lang="ru-RU" sz="2800" dirty="0">
                <a:solidFill>
                  <a:srgbClr val="211E1E"/>
                </a:solidFill>
                <a:effectLst/>
                <a:latin typeface="MyriadPro"/>
              </a:rPr>
              <a:t>̆ более крупных и экономичных СПГ-танкеров вместимостью до 100 тыс. м3 СПГ. </a:t>
            </a:r>
            <a:endParaRPr lang="ru-RU" dirty="0"/>
          </a:p>
          <a:p>
            <a:endParaRPr lang="ru-RU" dirty="0"/>
          </a:p>
        </p:txBody>
      </p:sp>
    </p:spTree>
    <p:extLst>
      <p:ext uri="{BB962C8B-B14F-4D97-AF65-F5344CB8AC3E}">
        <p14:creationId xmlns:p14="http://schemas.microsoft.com/office/powerpoint/2010/main" val="2800625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683357-B28C-5607-A2FB-037E24420C86}"/>
              </a:ext>
            </a:extLst>
          </p:cNvPr>
          <p:cNvSpPr>
            <a:spLocks noGrp="1"/>
          </p:cNvSpPr>
          <p:nvPr>
            <p:ph type="title"/>
          </p:nvPr>
        </p:nvSpPr>
        <p:spPr/>
        <p:txBody>
          <a:bodyPr/>
          <a:lstStyle/>
          <a:p>
            <a:r>
              <a:rPr lang="ru-RU" dirty="0"/>
              <a:t>Завод СПГ на Аляске (1969 г.)</a:t>
            </a:r>
          </a:p>
        </p:txBody>
      </p:sp>
      <p:sp>
        <p:nvSpPr>
          <p:cNvPr id="3" name="Объект 2">
            <a:extLst>
              <a:ext uri="{FF2B5EF4-FFF2-40B4-BE49-F238E27FC236}">
                <a16:creationId xmlns:a16="http://schemas.microsoft.com/office/drawing/2014/main" id="{A54F0B13-FD16-4029-D71F-776B6B77595E}"/>
              </a:ext>
            </a:extLst>
          </p:cNvPr>
          <p:cNvSpPr>
            <a:spLocks noGrp="1"/>
          </p:cNvSpPr>
          <p:nvPr>
            <p:ph sz="half" idx="1"/>
          </p:nvPr>
        </p:nvSpPr>
        <p:spPr/>
        <p:txBody>
          <a:bodyPr>
            <a:normAutofit/>
          </a:bodyPr>
          <a:lstStyle/>
          <a:p>
            <a:r>
              <a:rPr lang="ru-RU" sz="1800" dirty="0" err="1">
                <a:solidFill>
                  <a:srgbClr val="211E1E"/>
                </a:solidFill>
                <a:effectLst/>
                <a:latin typeface="MyriadPro"/>
              </a:rPr>
              <a:t>Второи</a:t>
            </a:r>
            <a:r>
              <a:rPr lang="ru-RU" sz="1800" dirty="0">
                <a:solidFill>
                  <a:srgbClr val="211E1E"/>
                </a:solidFill>
                <a:effectLst/>
                <a:latin typeface="MyriadPro"/>
              </a:rPr>
              <a:t>̆ завод по сжижению газа был построен в другом полушарии, в г. </a:t>
            </a:r>
            <a:r>
              <a:rPr lang="ru-RU" sz="1800" dirty="0" err="1">
                <a:solidFill>
                  <a:srgbClr val="211E1E"/>
                </a:solidFill>
                <a:effectLst/>
                <a:latin typeface="MyriadPro"/>
              </a:rPr>
              <a:t>Кенаи</a:t>
            </a:r>
            <a:r>
              <a:rPr lang="ru-RU" sz="1800" dirty="0">
                <a:solidFill>
                  <a:srgbClr val="211E1E"/>
                </a:solidFill>
                <a:effectLst/>
                <a:latin typeface="MyriadPro"/>
              </a:rPr>
              <a:t>̆ на Аляске (рис. 4). В 1967 г. Аляска становится первым контрактованным поставщиком СПГ в Японию. Поставки должны были начаться в 1969 г. после завершения строительства объектов в порту Ни- киски. В марте компании </a:t>
            </a:r>
            <a:r>
              <a:rPr lang="en" sz="1800" dirty="0">
                <a:solidFill>
                  <a:srgbClr val="211E1E"/>
                </a:solidFill>
                <a:effectLst/>
                <a:latin typeface="MyriadPro"/>
              </a:rPr>
              <a:t>Marathon Oil </a:t>
            </a:r>
            <a:r>
              <a:rPr lang="ru-RU" sz="1800" dirty="0">
                <a:solidFill>
                  <a:srgbClr val="211E1E"/>
                </a:solidFill>
                <a:effectLst/>
                <a:latin typeface="MyriadPro"/>
              </a:rPr>
              <a:t>и </a:t>
            </a:r>
            <a:r>
              <a:rPr lang="en" sz="1800" dirty="0">
                <a:solidFill>
                  <a:srgbClr val="211E1E"/>
                </a:solidFill>
                <a:effectLst/>
                <a:latin typeface="MyriadPro"/>
              </a:rPr>
              <a:t>Phillips Petroleum </a:t>
            </a:r>
            <a:r>
              <a:rPr lang="ru-RU" sz="1800" dirty="0">
                <a:solidFill>
                  <a:srgbClr val="211E1E"/>
                </a:solidFill>
                <a:effectLst/>
                <a:latin typeface="MyriadPro"/>
              </a:rPr>
              <a:t>подписали 15-летний контракт на поставки СПГ с японскими импортерами </a:t>
            </a:r>
            <a:r>
              <a:rPr lang="en" sz="1800" dirty="0" err="1">
                <a:solidFill>
                  <a:srgbClr val="211E1E"/>
                </a:solidFill>
                <a:effectLst/>
                <a:latin typeface="MyriadPro"/>
              </a:rPr>
              <a:t>Tepco</a:t>
            </a:r>
            <a:r>
              <a:rPr lang="en" sz="1800" dirty="0">
                <a:solidFill>
                  <a:srgbClr val="211E1E"/>
                </a:solidFill>
                <a:effectLst/>
                <a:latin typeface="MyriadPro"/>
              </a:rPr>
              <a:t> </a:t>
            </a:r>
            <a:r>
              <a:rPr lang="ru-RU" sz="1800" dirty="0">
                <a:solidFill>
                  <a:srgbClr val="211E1E"/>
                </a:solidFill>
                <a:effectLst/>
                <a:latin typeface="MyriadPro"/>
              </a:rPr>
              <a:t>и </a:t>
            </a:r>
            <a:r>
              <a:rPr lang="en" sz="1800" dirty="0">
                <a:solidFill>
                  <a:srgbClr val="211E1E"/>
                </a:solidFill>
                <a:effectLst/>
                <a:latin typeface="MyriadPro"/>
              </a:rPr>
              <a:t>Tokyo Gas. </a:t>
            </a:r>
            <a:r>
              <a:rPr lang="ru-RU" sz="1800" dirty="0">
                <a:solidFill>
                  <a:srgbClr val="211E1E"/>
                </a:solidFill>
                <a:effectLst/>
                <a:latin typeface="MyriadPro"/>
              </a:rPr>
              <a:t>Проект предусматривал строительство завода по сжижению природного газа мощностью до 1,8 млн м3/год, три резервуара для хранения, </a:t>
            </a:r>
            <a:r>
              <a:rPr lang="ru-RU" sz="1800" dirty="0" err="1">
                <a:solidFill>
                  <a:srgbClr val="211E1E"/>
                </a:solidFill>
                <a:effectLst/>
                <a:latin typeface="MyriadPro"/>
              </a:rPr>
              <a:t>каждыи</a:t>
            </a:r>
            <a:r>
              <a:rPr lang="ru-RU" sz="1800" dirty="0">
                <a:solidFill>
                  <a:srgbClr val="211E1E"/>
                </a:solidFill>
                <a:effectLst/>
                <a:latin typeface="MyriadPro"/>
              </a:rPr>
              <a:t>̆ из которых вмещал 35 тыс. м3, шесть погрузочных насосов и 400-метровый док в заливе Кука. </a:t>
            </a:r>
            <a:endParaRPr lang="ru-RU" sz="1200" dirty="0"/>
          </a:p>
          <a:p>
            <a:endParaRPr lang="ru-RU" dirty="0"/>
          </a:p>
        </p:txBody>
      </p:sp>
      <p:pic>
        <p:nvPicPr>
          <p:cNvPr id="6" name="Объект 5">
            <a:extLst>
              <a:ext uri="{FF2B5EF4-FFF2-40B4-BE49-F238E27FC236}">
                <a16:creationId xmlns:a16="http://schemas.microsoft.com/office/drawing/2014/main" id="{1F775EA2-219E-838B-51DB-AB13E389D9C9}"/>
              </a:ext>
            </a:extLst>
          </p:cNvPr>
          <p:cNvPicPr>
            <a:picLocks noGrp="1" noChangeAspect="1"/>
          </p:cNvPicPr>
          <p:nvPr>
            <p:ph sz="half" idx="2"/>
          </p:nvPr>
        </p:nvPicPr>
        <p:blipFill>
          <a:blip r:embed="rId2"/>
          <a:stretch>
            <a:fillRect/>
          </a:stretch>
        </p:blipFill>
        <p:spPr>
          <a:xfrm>
            <a:off x="6172202" y="1825625"/>
            <a:ext cx="5181598" cy="4021539"/>
          </a:xfrm>
        </p:spPr>
      </p:pic>
    </p:spTree>
    <p:extLst>
      <p:ext uri="{BB962C8B-B14F-4D97-AF65-F5344CB8AC3E}">
        <p14:creationId xmlns:p14="http://schemas.microsoft.com/office/powerpoint/2010/main" val="2209711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A9F01B-7D83-FB50-B90D-0EB2A4B68E41}"/>
              </a:ext>
            </a:extLst>
          </p:cNvPr>
          <p:cNvSpPr>
            <a:spLocks noGrp="1"/>
          </p:cNvSpPr>
          <p:nvPr>
            <p:ph type="title"/>
          </p:nvPr>
        </p:nvSpPr>
        <p:spPr/>
        <p:txBody>
          <a:bodyPr/>
          <a:lstStyle/>
          <a:p>
            <a:r>
              <a:rPr lang="ru-RU" dirty="0"/>
              <a:t>Новый дизайн танков для СПГ</a:t>
            </a:r>
          </a:p>
        </p:txBody>
      </p:sp>
      <p:sp>
        <p:nvSpPr>
          <p:cNvPr id="3" name="Объект 2">
            <a:extLst>
              <a:ext uri="{FF2B5EF4-FFF2-40B4-BE49-F238E27FC236}">
                <a16:creationId xmlns:a16="http://schemas.microsoft.com/office/drawing/2014/main" id="{D756A187-7851-6699-0301-3CD5543A902D}"/>
              </a:ext>
            </a:extLst>
          </p:cNvPr>
          <p:cNvSpPr>
            <a:spLocks noGrp="1"/>
          </p:cNvSpPr>
          <p:nvPr>
            <p:ph sz="half" idx="1"/>
          </p:nvPr>
        </p:nvSpPr>
        <p:spPr/>
        <p:txBody>
          <a:bodyPr/>
          <a:lstStyle/>
          <a:p>
            <a:r>
              <a:rPr lang="ru-RU" sz="1800" dirty="0">
                <a:solidFill>
                  <a:srgbClr val="211E1E"/>
                </a:solidFill>
                <a:effectLst/>
                <a:latin typeface="MyriadPro"/>
              </a:rPr>
              <a:t>Для перевозок СПГ должны были использоваться два танкера, разработанных </a:t>
            </a:r>
            <a:r>
              <a:rPr lang="ru-RU" sz="1800" dirty="0" err="1">
                <a:solidFill>
                  <a:srgbClr val="211E1E"/>
                </a:solidFill>
                <a:effectLst/>
                <a:latin typeface="MyriadPro"/>
              </a:rPr>
              <a:t>французскои</a:t>
            </a:r>
            <a:r>
              <a:rPr lang="ru-RU" sz="1800" dirty="0">
                <a:solidFill>
                  <a:srgbClr val="211E1E"/>
                </a:solidFill>
                <a:effectLst/>
                <a:latin typeface="MyriadPro"/>
              </a:rPr>
              <a:t>̆ </a:t>
            </a:r>
            <a:r>
              <a:rPr lang="ru-RU" sz="1800" dirty="0" err="1">
                <a:solidFill>
                  <a:srgbClr val="211E1E"/>
                </a:solidFill>
                <a:effectLst/>
                <a:latin typeface="MyriadPro"/>
              </a:rPr>
              <a:t>компаниеи</a:t>
            </a:r>
            <a:r>
              <a:rPr lang="ru-RU" sz="1800" dirty="0">
                <a:solidFill>
                  <a:srgbClr val="211E1E"/>
                </a:solidFill>
                <a:effectLst/>
                <a:latin typeface="MyriadPro"/>
              </a:rPr>
              <a:t>̆ </a:t>
            </a:r>
            <a:r>
              <a:rPr lang="en" sz="1800" dirty="0">
                <a:solidFill>
                  <a:srgbClr val="211E1E"/>
                </a:solidFill>
                <a:effectLst/>
                <a:latin typeface="MyriadPro"/>
              </a:rPr>
              <a:t>Gaz Transport </a:t>
            </a:r>
            <a:r>
              <a:rPr lang="ru-RU" sz="1800" dirty="0">
                <a:solidFill>
                  <a:srgbClr val="211E1E"/>
                </a:solidFill>
                <a:effectLst/>
                <a:latin typeface="MyriadPro"/>
              </a:rPr>
              <a:t>и построенных в Швеции. </a:t>
            </a:r>
            <a:r>
              <a:rPr lang="ru-RU" sz="1800" dirty="0" err="1">
                <a:solidFill>
                  <a:srgbClr val="211E1E"/>
                </a:solidFill>
                <a:effectLst/>
                <a:latin typeface="MyriadPro"/>
              </a:rPr>
              <a:t>Каждыи</a:t>
            </a:r>
            <a:r>
              <a:rPr lang="ru-RU" sz="1800" dirty="0">
                <a:solidFill>
                  <a:srgbClr val="211E1E"/>
                </a:solidFill>
                <a:effectLst/>
                <a:latin typeface="MyriadPro"/>
              </a:rPr>
              <a:t>̆ имел шесть танков </a:t>
            </a:r>
            <a:r>
              <a:rPr lang="ru-RU" sz="1800" dirty="0" err="1">
                <a:solidFill>
                  <a:srgbClr val="211E1E"/>
                </a:solidFill>
                <a:effectLst/>
                <a:latin typeface="MyriadPro"/>
              </a:rPr>
              <a:t>общеи</a:t>
            </a:r>
            <a:r>
              <a:rPr lang="ru-RU" sz="1800" dirty="0">
                <a:solidFill>
                  <a:srgbClr val="211E1E"/>
                </a:solidFill>
                <a:effectLst/>
                <a:latin typeface="MyriadPro"/>
              </a:rPr>
              <a:t>̆ вместимостью 70 тыс. м3 СПГ, что эквивалентно 42,5 млн м3 газа. Впервые была применена мембранная концепция, которая заключалась в том, что внутренние оболочки танков были изготовлены из очень тонких металлических листов, сформованных из полос инвара (35%-</a:t>
            </a:r>
            <a:r>
              <a:rPr lang="ru-RU" sz="1800" dirty="0" err="1">
                <a:solidFill>
                  <a:srgbClr val="211E1E"/>
                </a:solidFill>
                <a:effectLst/>
                <a:latin typeface="MyriadPro"/>
              </a:rPr>
              <a:t>нои</a:t>
            </a:r>
            <a:r>
              <a:rPr lang="ru-RU" sz="1800" dirty="0">
                <a:solidFill>
                  <a:srgbClr val="211E1E"/>
                </a:solidFill>
                <a:effectLst/>
                <a:latin typeface="MyriadPro"/>
              </a:rPr>
              <a:t>̆ </a:t>
            </a:r>
            <a:r>
              <a:rPr lang="ru-RU" sz="1800" dirty="0" err="1">
                <a:solidFill>
                  <a:srgbClr val="211E1E"/>
                </a:solidFill>
                <a:effectLst/>
                <a:latin typeface="MyriadPro"/>
              </a:rPr>
              <a:t>никелевои</a:t>
            </a:r>
            <a:r>
              <a:rPr lang="ru-RU" sz="1800" dirty="0">
                <a:solidFill>
                  <a:srgbClr val="211E1E"/>
                </a:solidFill>
                <a:effectLst/>
                <a:latin typeface="MyriadPro"/>
              </a:rPr>
              <a:t>̆ стали), которые придавали оболочке танка одновременно прочность и гибкость в рабочем интервале температур. </a:t>
            </a:r>
            <a:endParaRPr lang="ru-RU" dirty="0"/>
          </a:p>
          <a:p>
            <a:endParaRPr lang="ru-RU" dirty="0"/>
          </a:p>
          <a:p>
            <a:endParaRPr lang="ru-RU" dirty="0"/>
          </a:p>
        </p:txBody>
      </p:sp>
      <p:pic>
        <p:nvPicPr>
          <p:cNvPr id="8" name="Объект 7">
            <a:extLst>
              <a:ext uri="{FF2B5EF4-FFF2-40B4-BE49-F238E27FC236}">
                <a16:creationId xmlns:a16="http://schemas.microsoft.com/office/drawing/2014/main" id="{D30795EC-663A-70F5-43E2-140641FCB571}"/>
              </a:ext>
            </a:extLst>
          </p:cNvPr>
          <p:cNvPicPr>
            <a:picLocks noGrp="1" noChangeAspect="1"/>
          </p:cNvPicPr>
          <p:nvPr>
            <p:ph sz="half" idx="2"/>
          </p:nvPr>
        </p:nvPicPr>
        <p:blipFill>
          <a:blip r:embed="rId2"/>
          <a:stretch>
            <a:fillRect/>
          </a:stretch>
        </p:blipFill>
        <p:spPr>
          <a:xfrm>
            <a:off x="6172202" y="2210902"/>
            <a:ext cx="5181600" cy="2436195"/>
          </a:xfrm>
        </p:spPr>
      </p:pic>
    </p:spTree>
    <p:extLst>
      <p:ext uri="{BB962C8B-B14F-4D97-AF65-F5344CB8AC3E}">
        <p14:creationId xmlns:p14="http://schemas.microsoft.com/office/powerpoint/2010/main" val="1170402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49BAB8-3B1B-E1B7-0E74-06D0353FF8D8}"/>
              </a:ext>
            </a:extLst>
          </p:cNvPr>
          <p:cNvSpPr>
            <a:spLocks noGrp="1"/>
          </p:cNvSpPr>
          <p:nvPr>
            <p:ph type="title"/>
          </p:nvPr>
        </p:nvSpPr>
        <p:spPr/>
        <p:txBody>
          <a:bodyPr/>
          <a:lstStyle/>
          <a:p>
            <a:r>
              <a:rPr lang="ru-RU" dirty="0"/>
              <a:t>Второй завод СПГ в Алжире (1968 г.)</a:t>
            </a:r>
          </a:p>
        </p:txBody>
      </p:sp>
      <p:sp>
        <p:nvSpPr>
          <p:cNvPr id="3" name="Объект 2">
            <a:extLst>
              <a:ext uri="{FF2B5EF4-FFF2-40B4-BE49-F238E27FC236}">
                <a16:creationId xmlns:a16="http://schemas.microsoft.com/office/drawing/2014/main" id="{03F991C7-8720-F7F4-60A8-5EA9433E817F}"/>
              </a:ext>
            </a:extLst>
          </p:cNvPr>
          <p:cNvSpPr>
            <a:spLocks noGrp="1"/>
          </p:cNvSpPr>
          <p:nvPr>
            <p:ph idx="1"/>
          </p:nvPr>
        </p:nvSpPr>
        <p:spPr/>
        <p:txBody>
          <a:bodyPr/>
          <a:lstStyle/>
          <a:p>
            <a:r>
              <a:rPr lang="ru-RU" sz="2800" dirty="0">
                <a:solidFill>
                  <a:srgbClr val="211E1E"/>
                </a:solidFill>
                <a:effectLst/>
                <a:latin typeface="MyriadPro"/>
              </a:rPr>
              <a:t>Планы расширения французского импорта СПГ потребовали строительства нового завода в Алжире. В 1968 г. начинается строительство второго алжирского завода по сжижению газа в г. </a:t>
            </a:r>
            <a:r>
              <a:rPr lang="ru-RU" sz="2800" dirty="0" err="1">
                <a:solidFill>
                  <a:srgbClr val="211E1E"/>
                </a:solidFill>
                <a:effectLst/>
                <a:latin typeface="MyriadPro"/>
              </a:rPr>
              <a:t>Скикда</a:t>
            </a:r>
            <a:r>
              <a:rPr lang="ru-RU" sz="2800" dirty="0">
                <a:solidFill>
                  <a:srgbClr val="211E1E"/>
                </a:solidFill>
                <a:effectLst/>
                <a:latin typeface="MyriadPro"/>
              </a:rPr>
              <a:t>. Условия французского контракта включали строительство трубопровода из </a:t>
            </a:r>
            <a:r>
              <a:rPr lang="en" sz="2800" dirty="0" err="1">
                <a:solidFill>
                  <a:srgbClr val="211E1E"/>
                </a:solidFill>
                <a:effectLst/>
                <a:latin typeface="MyriadPro"/>
              </a:rPr>
              <a:t>Hassi</a:t>
            </a:r>
            <a:r>
              <a:rPr lang="en" sz="2800" dirty="0">
                <a:solidFill>
                  <a:srgbClr val="211E1E"/>
                </a:solidFill>
                <a:effectLst/>
                <a:latin typeface="MyriadPro"/>
              </a:rPr>
              <a:t> </a:t>
            </a:r>
            <a:r>
              <a:rPr lang="en" sz="2800" dirty="0" err="1">
                <a:solidFill>
                  <a:srgbClr val="211E1E"/>
                </a:solidFill>
                <a:effectLst/>
                <a:latin typeface="MyriadPro"/>
              </a:rPr>
              <a:t>R’Mel</a:t>
            </a:r>
            <a:r>
              <a:rPr lang="en" sz="2800" dirty="0">
                <a:solidFill>
                  <a:srgbClr val="211E1E"/>
                </a:solidFill>
                <a:effectLst/>
                <a:latin typeface="MyriadPro"/>
              </a:rPr>
              <a:t> </a:t>
            </a:r>
            <a:r>
              <a:rPr lang="ru-RU" sz="2800" dirty="0">
                <a:solidFill>
                  <a:srgbClr val="211E1E"/>
                </a:solidFill>
                <a:effectLst/>
                <a:latin typeface="MyriadPro"/>
              </a:rPr>
              <a:t>на завод сжижения в </a:t>
            </a:r>
            <a:r>
              <a:rPr lang="ru-RU" sz="2800" dirty="0" err="1">
                <a:solidFill>
                  <a:srgbClr val="211E1E"/>
                </a:solidFill>
                <a:effectLst/>
                <a:latin typeface="MyriadPro"/>
              </a:rPr>
              <a:t>Скикде</a:t>
            </a:r>
            <a:r>
              <a:rPr lang="ru-RU" sz="2800" dirty="0">
                <a:solidFill>
                  <a:srgbClr val="211E1E"/>
                </a:solidFill>
                <a:effectLst/>
                <a:latin typeface="MyriadPro"/>
              </a:rPr>
              <a:t> и два или три танкера СПГ для выполнения поставок газа на </a:t>
            </a:r>
            <a:r>
              <a:rPr lang="ru-RU" sz="2800" dirty="0" err="1">
                <a:solidFill>
                  <a:srgbClr val="211E1E"/>
                </a:solidFill>
                <a:effectLst/>
                <a:latin typeface="MyriadPro"/>
              </a:rPr>
              <a:t>приемныи</a:t>
            </a:r>
            <a:r>
              <a:rPr lang="ru-RU" sz="2800" dirty="0">
                <a:solidFill>
                  <a:srgbClr val="211E1E"/>
                </a:solidFill>
                <a:effectLst/>
                <a:latin typeface="MyriadPro"/>
              </a:rPr>
              <a:t>̆ терминал в </a:t>
            </a:r>
            <a:r>
              <a:rPr lang="ru-RU" sz="2800" dirty="0" err="1">
                <a:solidFill>
                  <a:srgbClr val="211E1E"/>
                </a:solidFill>
                <a:effectLst/>
                <a:latin typeface="MyriadPro"/>
              </a:rPr>
              <a:t>Фосе</a:t>
            </a:r>
            <a:r>
              <a:rPr lang="ru-RU" sz="2800" dirty="0">
                <a:solidFill>
                  <a:srgbClr val="211E1E"/>
                </a:solidFill>
                <a:effectLst/>
                <a:latin typeface="MyriadPro"/>
              </a:rPr>
              <a:t>, недалеко от Марселя. </a:t>
            </a:r>
            <a:endParaRPr lang="ru-RU" dirty="0"/>
          </a:p>
        </p:txBody>
      </p:sp>
    </p:spTree>
    <p:extLst>
      <p:ext uri="{BB962C8B-B14F-4D97-AF65-F5344CB8AC3E}">
        <p14:creationId xmlns:p14="http://schemas.microsoft.com/office/powerpoint/2010/main" val="794112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6E228A-5146-FD28-0303-EFDD2FC6E928}"/>
              </a:ext>
            </a:extLst>
          </p:cNvPr>
          <p:cNvSpPr>
            <a:spLocks noGrp="1"/>
          </p:cNvSpPr>
          <p:nvPr>
            <p:ph type="title"/>
          </p:nvPr>
        </p:nvSpPr>
        <p:spPr/>
        <p:txBody>
          <a:bodyPr>
            <a:normAutofit/>
          </a:bodyPr>
          <a:lstStyle/>
          <a:p>
            <a:r>
              <a:rPr lang="ru-RU" sz="4000" dirty="0">
                <a:solidFill>
                  <a:srgbClr val="211E1E"/>
                </a:solidFill>
                <a:latin typeface="MyriadPro"/>
              </a:rPr>
              <a:t>З</a:t>
            </a:r>
            <a:r>
              <a:rPr lang="ru-RU" sz="4000" dirty="0">
                <a:solidFill>
                  <a:srgbClr val="211E1E"/>
                </a:solidFill>
                <a:effectLst/>
                <a:latin typeface="MyriadPro"/>
              </a:rPr>
              <a:t>авод </a:t>
            </a:r>
            <a:r>
              <a:rPr lang="ru-RU" sz="4000" dirty="0">
                <a:solidFill>
                  <a:srgbClr val="211E1E"/>
                </a:solidFill>
                <a:latin typeface="MyriadPro"/>
              </a:rPr>
              <a:t>СПГ </a:t>
            </a:r>
            <a:r>
              <a:rPr lang="ru-RU" sz="4000" dirty="0">
                <a:solidFill>
                  <a:srgbClr val="211E1E"/>
                </a:solidFill>
                <a:effectLst/>
                <a:latin typeface="MyriadPro"/>
              </a:rPr>
              <a:t>Марса-эль-Брега в Ливии (1970 г.)</a:t>
            </a:r>
            <a:endParaRPr lang="ru-RU" sz="4000" dirty="0"/>
          </a:p>
        </p:txBody>
      </p:sp>
      <p:sp>
        <p:nvSpPr>
          <p:cNvPr id="3" name="Объект 2">
            <a:extLst>
              <a:ext uri="{FF2B5EF4-FFF2-40B4-BE49-F238E27FC236}">
                <a16:creationId xmlns:a16="http://schemas.microsoft.com/office/drawing/2014/main" id="{5860DE19-BFD4-178B-713D-55DF984766B3}"/>
              </a:ext>
            </a:extLst>
          </p:cNvPr>
          <p:cNvSpPr>
            <a:spLocks noGrp="1"/>
          </p:cNvSpPr>
          <p:nvPr>
            <p:ph sz="half" idx="1"/>
          </p:nvPr>
        </p:nvSpPr>
        <p:spPr/>
        <p:txBody>
          <a:bodyPr/>
          <a:lstStyle/>
          <a:p>
            <a:r>
              <a:rPr lang="ru-RU" sz="1800" dirty="0">
                <a:solidFill>
                  <a:srgbClr val="211E1E"/>
                </a:solidFill>
                <a:effectLst/>
                <a:latin typeface="MyriadPro"/>
              </a:rPr>
              <a:t>В 1969 г. первая пробная партия СПГ покидает </a:t>
            </a:r>
            <a:r>
              <a:rPr lang="ru-RU" sz="1800" dirty="0" err="1">
                <a:solidFill>
                  <a:srgbClr val="211E1E"/>
                </a:solidFill>
                <a:effectLst/>
                <a:latin typeface="MyriadPro"/>
              </a:rPr>
              <a:t>новыи</a:t>
            </a:r>
            <a:r>
              <a:rPr lang="ru-RU" sz="1800" dirty="0">
                <a:solidFill>
                  <a:srgbClr val="211E1E"/>
                </a:solidFill>
                <a:effectLst/>
                <a:latin typeface="MyriadPro"/>
              </a:rPr>
              <a:t>̆ завод </a:t>
            </a:r>
            <a:r>
              <a:rPr lang="en" sz="1800" dirty="0">
                <a:solidFill>
                  <a:srgbClr val="211E1E"/>
                </a:solidFill>
                <a:effectLst/>
                <a:latin typeface="MyriadPro"/>
              </a:rPr>
              <a:t>Exxon </a:t>
            </a:r>
            <a:r>
              <a:rPr lang="ru-RU" sz="1800" dirty="0">
                <a:solidFill>
                  <a:srgbClr val="211E1E"/>
                </a:solidFill>
                <a:effectLst/>
                <a:latin typeface="MyriadPro"/>
              </a:rPr>
              <a:t>в Марса-эль-Брега в Ливии, направляясь в Испанию и отмечая таким образом вступление Ливии во все еще эксклюзивные ряды экспортеров СПГ. </a:t>
            </a:r>
            <a:r>
              <a:rPr lang="ru-RU" sz="1800" dirty="0" err="1">
                <a:solidFill>
                  <a:srgbClr val="211E1E"/>
                </a:solidFill>
                <a:effectLst/>
                <a:latin typeface="MyriadPro"/>
              </a:rPr>
              <a:t>Метановыи</a:t>
            </a:r>
            <a:r>
              <a:rPr lang="ru-RU" sz="1800" dirty="0">
                <a:solidFill>
                  <a:srgbClr val="211E1E"/>
                </a:solidFill>
                <a:effectLst/>
                <a:latin typeface="MyriadPro"/>
              </a:rPr>
              <a:t>̆ танкер «Аристотель» (</a:t>
            </a:r>
            <a:r>
              <a:rPr lang="ru-RU" sz="1800" dirty="0" err="1">
                <a:solidFill>
                  <a:srgbClr val="211E1E"/>
                </a:solidFill>
                <a:effectLst/>
                <a:latin typeface="MyriadPro"/>
              </a:rPr>
              <a:t>переименованныи</a:t>
            </a:r>
            <a:r>
              <a:rPr lang="ru-RU" sz="1800" dirty="0">
                <a:solidFill>
                  <a:srgbClr val="211E1E"/>
                </a:solidFill>
                <a:effectLst/>
                <a:latin typeface="MyriadPro"/>
              </a:rPr>
              <a:t>̆ </a:t>
            </a:r>
            <a:r>
              <a:rPr lang="en" sz="1800" dirty="0">
                <a:solidFill>
                  <a:srgbClr val="211E1E"/>
                </a:solidFill>
                <a:effectLst/>
                <a:latin typeface="MyriadPro"/>
              </a:rPr>
              <a:t>Methane Pioneer) </a:t>
            </a:r>
            <a:r>
              <a:rPr lang="ru-RU" sz="1800" dirty="0">
                <a:solidFill>
                  <a:srgbClr val="211E1E"/>
                </a:solidFill>
                <a:effectLst/>
                <a:latin typeface="MyriadPro"/>
              </a:rPr>
              <a:t>транспортирует </a:t>
            </a:r>
            <a:r>
              <a:rPr lang="ru-RU" sz="1800" dirty="0" err="1">
                <a:solidFill>
                  <a:srgbClr val="211E1E"/>
                </a:solidFill>
                <a:effectLst/>
                <a:latin typeface="MyriadPro"/>
              </a:rPr>
              <a:t>первыи</a:t>
            </a:r>
            <a:r>
              <a:rPr lang="ru-RU" sz="1800" dirty="0">
                <a:solidFill>
                  <a:srgbClr val="211E1E"/>
                </a:solidFill>
                <a:effectLst/>
                <a:latin typeface="MyriadPro"/>
              </a:rPr>
              <a:t>̆ груз СПГ в Барселону. Для доставки СПГ из Ливии в Испанию и Италию компания </a:t>
            </a:r>
            <a:r>
              <a:rPr lang="en" sz="1800" dirty="0">
                <a:solidFill>
                  <a:srgbClr val="211E1E"/>
                </a:solidFill>
                <a:effectLst/>
                <a:latin typeface="MyriadPro"/>
              </a:rPr>
              <a:t>Exxon </a:t>
            </a:r>
            <a:r>
              <a:rPr lang="ru-RU" sz="1800" dirty="0">
                <a:solidFill>
                  <a:srgbClr val="211E1E"/>
                </a:solidFill>
                <a:effectLst/>
                <a:latin typeface="MyriadPro"/>
              </a:rPr>
              <a:t>строит четыре танкера вместимостью 250 тыс. </a:t>
            </a:r>
            <a:r>
              <a:rPr lang="ru-RU" sz="1800" dirty="0" err="1">
                <a:solidFill>
                  <a:srgbClr val="211E1E"/>
                </a:solidFill>
                <a:effectLst/>
                <a:latin typeface="MyriadPro"/>
              </a:rPr>
              <a:t>баррелеи</a:t>
            </a:r>
            <a:r>
              <a:rPr lang="ru-RU" sz="1800" dirty="0">
                <a:solidFill>
                  <a:srgbClr val="211E1E"/>
                </a:solidFill>
                <a:effectLst/>
                <a:latin typeface="MyriadPro"/>
              </a:rPr>
              <a:t>̆ </a:t>
            </a:r>
            <a:r>
              <a:rPr lang="ru-RU" sz="1800" dirty="0" err="1">
                <a:solidFill>
                  <a:srgbClr val="211E1E"/>
                </a:solidFill>
                <a:effectLst/>
                <a:latin typeface="MyriadPro"/>
              </a:rPr>
              <a:t>каждыи</a:t>
            </a:r>
            <a:r>
              <a:rPr lang="ru-RU" sz="1800" dirty="0">
                <a:solidFill>
                  <a:srgbClr val="211E1E"/>
                </a:solidFill>
                <a:effectLst/>
                <a:latin typeface="MyriadPro"/>
              </a:rPr>
              <a:t>̆: </a:t>
            </a:r>
            <a:r>
              <a:rPr lang="en" sz="1800" dirty="0">
                <a:solidFill>
                  <a:srgbClr val="211E1E"/>
                </a:solidFill>
                <a:effectLst/>
                <a:latin typeface="MyriadPro"/>
              </a:rPr>
              <a:t>Esso </a:t>
            </a:r>
            <a:r>
              <a:rPr lang="en" sz="1800" dirty="0" err="1">
                <a:solidFill>
                  <a:srgbClr val="211E1E"/>
                </a:solidFill>
                <a:effectLst/>
                <a:latin typeface="MyriadPro"/>
              </a:rPr>
              <a:t>Breg</a:t>
            </a:r>
            <a:r>
              <a:rPr lang="ru-RU" sz="1800" dirty="0">
                <a:solidFill>
                  <a:srgbClr val="211E1E"/>
                </a:solidFill>
                <a:effectLst/>
                <a:latin typeface="MyriadPro"/>
              </a:rPr>
              <a:t>а, </a:t>
            </a:r>
            <a:r>
              <a:rPr lang="en" sz="1800" dirty="0">
                <a:solidFill>
                  <a:srgbClr val="211E1E"/>
                </a:solidFill>
                <a:effectLst/>
                <a:latin typeface="MyriadPro"/>
              </a:rPr>
              <a:t>Porto Venere, </a:t>
            </a:r>
            <a:r>
              <a:rPr lang="en" sz="1800" dirty="0" err="1">
                <a:solidFill>
                  <a:srgbClr val="211E1E"/>
                </a:solidFill>
                <a:effectLst/>
                <a:latin typeface="MyriadPro"/>
              </a:rPr>
              <a:t>Liquria</a:t>
            </a:r>
            <a:r>
              <a:rPr lang="en" sz="1800" dirty="0">
                <a:solidFill>
                  <a:srgbClr val="211E1E"/>
                </a:solidFill>
                <a:effectLst/>
                <a:latin typeface="MyriadPro"/>
              </a:rPr>
              <a:t> </a:t>
            </a:r>
            <a:r>
              <a:rPr lang="ru-RU" sz="1800" dirty="0">
                <a:solidFill>
                  <a:srgbClr val="211E1E"/>
                </a:solidFill>
                <a:effectLst/>
                <a:latin typeface="MyriadPro"/>
              </a:rPr>
              <a:t>и </a:t>
            </a:r>
            <a:r>
              <a:rPr lang="en" sz="1800" dirty="0" err="1">
                <a:solidFill>
                  <a:srgbClr val="211E1E"/>
                </a:solidFill>
                <a:effectLst/>
                <a:latin typeface="MyriadPro"/>
              </a:rPr>
              <a:t>Laieta</a:t>
            </a:r>
            <a:r>
              <a:rPr lang="ru-RU" sz="1800" dirty="0">
                <a:solidFill>
                  <a:srgbClr val="211E1E"/>
                </a:solidFill>
                <a:effectLst/>
                <a:latin typeface="MyriadPro"/>
              </a:rPr>
              <a:t>. </a:t>
            </a:r>
            <a:endParaRPr lang="ru-RU" dirty="0"/>
          </a:p>
        </p:txBody>
      </p:sp>
      <p:pic>
        <p:nvPicPr>
          <p:cNvPr id="10" name="Объект 9">
            <a:extLst>
              <a:ext uri="{FF2B5EF4-FFF2-40B4-BE49-F238E27FC236}">
                <a16:creationId xmlns:a16="http://schemas.microsoft.com/office/drawing/2014/main" id="{40C46807-91DB-EC5A-F435-0D0BF5C927B3}"/>
              </a:ext>
            </a:extLst>
          </p:cNvPr>
          <p:cNvPicPr>
            <a:picLocks noGrp="1" noChangeAspect="1"/>
          </p:cNvPicPr>
          <p:nvPr>
            <p:ph sz="half" idx="2"/>
          </p:nvPr>
        </p:nvPicPr>
        <p:blipFill>
          <a:blip r:embed="rId2"/>
          <a:stretch>
            <a:fillRect/>
          </a:stretch>
        </p:blipFill>
        <p:spPr>
          <a:xfrm>
            <a:off x="6172202" y="1825625"/>
            <a:ext cx="5334000" cy="4832684"/>
          </a:xfrm>
        </p:spPr>
      </p:pic>
    </p:spTree>
    <p:extLst>
      <p:ext uri="{BB962C8B-B14F-4D97-AF65-F5344CB8AC3E}">
        <p14:creationId xmlns:p14="http://schemas.microsoft.com/office/powerpoint/2010/main" val="2331045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3575AB-1223-0FD8-86BE-5E0DDBCAA7B1}"/>
              </a:ext>
            </a:extLst>
          </p:cNvPr>
          <p:cNvSpPr>
            <a:spLocks noGrp="1"/>
          </p:cNvSpPr>
          <p:nvPr>
            <p:ph type="title"/>
          </p:nvPr>
        </p:nvSpPr>
        <p:spPr/>
        <p:txBody>
          <a:bodyPr/>
          <a:lstStyle/>
          <a:p>
            <a:r>
              <a:rPr lang="ru-RU" dirty="0"/>
              <a:t>Комплекс «Пригородное» на о. Сахалин</a:t>
            </a:r>
          </a:p>
        </p:txBody>
      </p:sp>
      <p:sp>
        <p:nvSpPr>
          <p:cNvPr id="3" name="Объект 2">
            <a:extLst>
              <a:ext uri="{FF2B5EF4-FFF2-40B4-BE49-F238E27FC236}">
                <a16:creationId xmlns:a16="http://schemas.microsoft.com/office/drawing/2014/main" id="{C6F5D125-C43D-4E86-3246-E1E8EE252583}"/>
              </a:ext>
            </a:extLst>
          </p:cNvPr>
          <p:cNvSpPr>
            <a:spLocks noGrp="1"/>
          </p:cNvSpPr>
          <p:nvPr>
            <p:ph sz="half" idx="1"/>
          </p:nvPr>
        </p:nvSpPr>
        <p:spPr/>
        <p:txBody>
          <a:bodyPr/>
          <a:lstStyle/>
          <a:p>
            <a:r>
              <a:rPr lang="ru-RU" sz="1800" dirty="0">
                <a:solidFill>
                  <a:srgbClr val="211E1E"/>
                </a:solidFill>
                <a:effectLst/>
                <a:latin typeface="MyriadPro"/>
              </a:rPr>
              <a:t>В этом же году японские импортеры СПГ рассматривают новые пути поставок газа в Японию. Тогда впервые среди потенциальных поставщиков СПГ упоминается </a:t>
            </a:r>
            <a:r>
              <a:rPr lang="ru-RU" sz="1800" dirty="0" err="1">
                <a:solidFill>
                  <a:srgbClr val="211E1E"/>
                </a:solidFill>
                <a:effectLst/>
                <a:latin typeface="MyriadPro"/>
              </a:rPr>
              <a:t>российскии</a:t>
            </a:r>
            <a:r>
              <a:rPr lang="ru-RU" sz="1800" dirty="0">
                <a:solidFill>
                  <a:srgbClr val="211E1E"/>
                </a:solidFill>
                <a:effectLst/>
                <a:latin typeface="MyriadPro"/>
              </a:rPr>
              <a:t>̆ о. Сахалин. Повторно к этому вопросу вернутся только через 22 года, в 1991 г. Реализация проекта СПГ на Сахалине станет </a:t>
            </a:r>
            <a:r>
              <a:rPr lang="ru-RU" sz="1800" dirty="0" err="1">
                <a:solidFill>
                  <a:srgbClr val="211E1E"/>
                </a:solidFill>
                <a:effectLst/>
                <a:latin typeface="MyriadPro"/>
              </a:rPr>
              <a:t>возможнои</a:t>
            </a:r>
            <a:r>
              <a:rPr lang="ru-RU" sz="1800" dirty="0">
                <a:solidFill>
                  <a:srgbClr val="211E1E"/>
                </a:solidFill>
                <a:effectLst/>
                <a:latin typeface="MyriadPro"/>
              </a:rPr>
              <a:t>̆ только после того, как в 2000 г. компания </a:t>
            </a:r>
            <a:r>
              <a:rPr lang="en" sz="1800" dirty="0">
                <a:solidFill>
                  <a:srgbClr val="211E1E"/>
                </a:solidFill>
                <a:effectLst/>
                <a:latin typeface="MyriadPro"/>
              </a:rPr>
              <a:t>Shell </a:t>
            </a:r>
            <a:r>
              <a:rPr lang="ru-RU" sz="1800" dirty="0">
                <a:solidFill>
                  <a:srgbClr val="211E1E"/>
                </a:solidFill>
                <a:effectLst/>
                <a:latin typeface="MyriadPro"/>
              </a:rPr>
              <a:t>объявит о своем намерении инвестировать средства в строительство завода по сжижению газа в п. Пригородное. </a:t>
            </a:r>
            <a:endParaRPr lang="ru-RU" dirty="0"/>
          </a:p>
          <a:p>
            <a:endParaRPr lang="ru-RU" dirty="0"/>
          </a:p>
        </p:txBody>
      </p:sp>
      <p:pic>
        <p:nvPicPr>
          <p:cNvPr id="9218" name="Picture 2">
            <a:extLst>
              <a:ext uri="{FF2B5EF4-FFF2-40B4-BE49-F238E27FC236}">
                <a16:creationId xmlns:a16="http://schemas.microsoft.com/office/drawing/2014/main" id="{40929A0A-F96E-93BC-9A7B-B3612C8B788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25625"/>
            <a:ext cx="5181600" cy="3206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155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BE268DD-B0AD-B236-0A87-32A83AE8D594}"/>
              </a:ext>
            </a:extLst>
          </p:cNvPr>
          <p:cNvSpPr>
            <a:spLocks noGrp="1"/>
          </p:cNvSpPr>
          <p:nvPr>
            <p:ph type="title"/>
          </p:nvPr>
        </p:nvSpPr>
        <p:spPr/>
        <p:txBody>
          <a:bodyPr/>
          <a:lstStyle/>
          <a:p>
            <a:r>
              <a:rPr lang="ru-RU" dirty="0" err="1"/>
              <a:t>Брунейский</a:t>
            </a:r>
            <a:r>
              <a:rPr lang="ru-RU" dirty="0"/>
              <a:t> СПГ (основан в 1969 г.)</a:t>
            </a:r>
          </a:p>
        </p:txBody>
      </p:sp>
      <p:sp>
        <p:nvSpPr>
          <p:cNvPr id="3" name="Объект 2">
            <a:extLst>
              <a:ext uri="{FF2B5EF4-FFF2-40B4-BE49-F238E27FC236}">
                <a16:creationId xmlns:a16="http://schemas.microsoft.com/office/drawing/2014/main" id="{228E573C-AD63-8276-0312-A04A7156B2A6}"/>
              </a:ext>
            </a:extLst>
          </p:cNvPr>
          <p:cNvSpPr>
            <a:spLocks noGrp="1"/>
          </p:cNvSpPr>
          <p:nvPr>
            <p:ph sz="half" idx="1"/>
          </p:nvPr>
        </p:nvSpPr>
        <p:spPr/>
        <p:txBody>
          <a:bodyPr/>
          <a:lstStyle/>
          <a:p>
            <a:r>
              <a:rPr lang="ru-RU" sz="1800" dirty="0">
                <a:solidFill>
                  <a:srgbClr val="211E1E"/>
                </a:solidFill>
                <a:effectLst/>
                <a:latin typeface="MyriadPro"/>
              </a:rPr>
              <a:t>В декабре 1969 г. создается компания </a:t>
            </a:r>
            <a:r>
              <a:rPr lang="en" sz="1800" dirty="0">
                <a:solidFill>
                  <a:srgbClr val="211E1E"/>
                </a:solidFill>
                <a:effectLst/>
                <a:latin typeface="MyriadPro"/>
              </a:rPr>
              <a:t>Brunei LNG. </a:t>
            </a:r>
            <a:r>
              <a:rPr lang="ru-RU" sz="1800" dirty="0">
                <a:solidFill>
                  <a:srgbClr val="211E1E"/>
                </a:solidFill>
                <a:effectLst/>
                <a:latin typeface="MyriadPro"/>
              </a:rPr>
              <a:t>Место для четвертого в мире завода СПГ было выбрано в </a:t>
            </a:r>
            <a:r>
              <a:rPr lang="ru-RU" sz="1800" dirty="0" err="1">
                <a:solidFill>
                  <a:srgbClr val="211E1E"/>
                </a:solidFill>
                <a:effectLst/>
                <a:latin typeface="MyriadPro"/>
              </a:rPr>
              <a:t>Лумуте</a:t>
            </a:r>
            <a:r>
              <a:rPr lang="ru-RU" sz="1800" dirty="0">
                <a:solidFill>
                  <a:srgbClr val="211E1E"/>
                </a:solidFill>
                <a:effectLst/>
                <a:latin typeface="MyriadPro"/>
              </a:rPr>
              <a:t>. </a:t>
            </a:r>
            <a:r>
              <a:rPr lang="ru-RU" sz="1800" dirty="0" err="1">
                <a:solidFill>
                  <a:srgbClr val="211E1E"/>
                </a:solidFill>
                <a:effectLst/>
                <a:latin typeface="MyriadPro"/>
              </a:rPr>
              <a:t>Брунеи</a:t>
            </a:r>
            <a:r>
              <a:rPr lang="ru-RU" sz="1800" dirty="0">
                <a:solidFill>
                  <a:srgbClr val="211E1E"/>
                </a:solidFill>
                <a:effectLst/>
                <a:latin typeface="MyriadPro"/>
              </a:rPr>
              <a:t>̆ стал первым азиатским экспортером сжиженного природно- го газа. Именно здесь американская компания </a:t>
            </a:r>
            <a:r>
              <a:rPr lang="en" sz="1800" dirty="0">
                <a:solidFill>
                  <a:srgbClr val="211E1E"/>
                </a:solidFill>
                <a:effectLst/>
                <a:latin typeface="MyriadPro"/>
              </a:rPr>
              <a:t>Air Products and Chemicals, Inc. (APCI) </a:t>
            </a:r>
            <a:r>
              <a:rPr lang="ru-RU" sz="1800" dirty="0">
                <a:solidFill>
                  <a:srgbClr val="211E1E"/>
                </a:solidFill>
                <a:effectLst/>
                <a:latin typeface="MyriadPro"/>
              </a:rPr>
              <a:t>внедрила первые версии процесса </a:t>
            </a:r>
            <a:r>
              <a:rPr lang="en" sz="1800" dirty="0">
                <a:solidFill>
                  <a:srgbClr val="211E1E"/>
                </a:solidFill>
                <a:effectLst/>
                <a:latin typeface="MyriadPro"/>
              </a:rPr>
              <a:t>C3-MCR </a:t>
            </a:r>
            <a:r>
              <a:rPr lang="ru-RU" sz="1800" dirty="0">
                <a:solidFill>
                  <a:srgbClr val="211E1E"/>
                </a:solidFill>
                <a:effectLst/>
                <a:latin typeface="MyriadPro"/>
              </a:rPr>
              <a:t>и свои спиральновитые алюминиевые теплообменники. С тех пор </a:t>
            </a:r>
            <a:r>
              <a:rPr lang="en" sz="1800" dirty="0">
                <a:solidFill>
                  <a:srgbClr val="211E1E"/>
                </a:solidFill>
                <a:effectLst/>
                <a:latin typeface="MyriadPro"/>
              </a:rPr>
              <a:t>APCI </a:t>
            </a:r>
            <a:r>
              <a:rPr lang="ru-RU" sz="1800" dirty="0">
                <a:solidFill>
                  <a:srgbClr val="211E1E"/>
                </a:solidFill>
                <a:effectLst/>
                <a:latin typeface="MyriadPro"/>
              </a:rPr>
              <a:t>вплоть до конца 90-х гг. прошлого века обладала </a:t>
            </a:r>
            <a:r>
              <a:rPr lang="ru-RU" sz="1800" dirty="0" err="1">
                <a:solidFill>
                  <a:srgbClr val="211E1E"/>
                </a:solidFill>
                <a:effectLst/>
                <a:latin typeface="MyriadPro"/>
              </a:rPr>
              <a:t>монополиеи</a:t>
            </a:r>
            <a:r>
              <a:rPr lang="ru-RU" sz="1800" dirty="0">
                <a:solidFill>
                  <a:srgbClr val="211E1E"/>
                </a:solidFill>
                <a:effectLst/>
                <a:latin typeface="MyriadPro"/>
              </a:rPr>
              <a:t>̆ в области теплообменников и процессов сжижения. Кроме завода для сжижения, были заложены семь танкеров СПГ. Первая партия СПГ с завода в Брунее была отгружена в Японию в декабре 1972 г. </a:t>
            </a:r>
            <a:endParaRPr lang="ru-RU" dirty="0"/>
          </a:p>
          <a:p>
            <a:endParaRPr lang="ru-RU" dirty="0"/>
          </a:p>
        </p:txBody>
      </p:sp>
      <p:pic>
        <p:nvPicPr>
          <p:cNvPr id="10244" name="Picture 4">
            <a:extLst>
              <a:ext uri="{FF2B5EF4-FFF2-40B4-BE49-F238E27FC236}">
                <a16:creationId xmlns:a16="http://schemas.microsoft.com/office/drawing/2014/main" id="{05C87E41-92AD-78DA-A24B-3C5D8F2F808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1831389"/>
            <a:ext cx="5181600" cy="344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910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C1AF90-FBB7-F6F2-D7FB-285F526A7D98}"/>
              </a:ext>
            </a:extLst>
          </p:cNvPr>
          <p:cNvSpPr>
            <a:spLocks noGrp="1"/>
          </p:cNvSpPr>
          <p:nvPr>
            <p:ph type="title"/>
          </p:nvPr>
        </p:nvSpPr>
        <p:spPr/>
        <p:txBody>
          <a:bodyPr/>
          <a:lstStyle/>
          <a:p>
            <a:r>
              <a:rPr lang="ru-RU" dirty="0"/>
              <a:t>Система стратегического развития отрасли</a:t>
            </a:r>
          </a:p>
        </p:txBody>
      </p:sp>
      <p:sp>
        <p:nvSpPr>
          <p:cNvPr id="3" name="Объект 2">
            <a:extLst>
              <a:ext uri="{FF2B5EF4-FFF2-40B4-BE49-F238E27FC236}">
                <a16:creationId xmlns:a16="http://schemas.microsoft.com/office/drawing/2014/main" id="{46F769F2-548C-A9E8-28E7-A4B19DCA89AD}"/>
              </a:ext>
            </a:extLst>
          </p:cNvPr>
          <p:cNvSpPr>
            <a:spLocks noGrp="1"/>
          </p:cNvSpPr>
          <p:nvPr>
            <p:ph sz="half" idx="1"/>
          </p:nvPr>
        </p:nvSpPr>
        <p:spPr/>
        <p:txBody>
          <a:bodyPr>
            <a:normAutofit fontScale="85000" lnSpcReduction="20000"/>
          </a:bodyPr>
          <a:lstStyle/>
          <a:p>
            <a:pPr algn="l"/>
            <a:r>
              <a:rPr lang="ru-RU" b="0" i="0" dirty="0">
                <a:solidFill>
                  <a:srgbClr val="000C24"/>
                </a:solidFill>
                <a:effectLst/>
                <a:latin typeface="KazimirText"/>
              </a:rPr>
              <a:t> В течение 2020–2021 года российская СПГ-отрасль получила систему стратегического развития. При этом определены не только целевые уровни производства СПГ, но и особое внимание уделено расширению использования СПГ на транспорте и для газификации регионов России.</a:t>
            </a:r>
          </a:p>
          <a:p>
            <a:pPr algn="l"/>
            <a:r>
              <a:rPr lang="ru-RU" b="0" i="0" dirty="0">
                <a:solidFill>
                  <a:srgbClr val="000C24"/>
                </a:solidFill>
                <a:effectLst/>
                <a:latin typeface="KazimirText"/>
              </a:rPr>
              <a:t>Использование природного газа в качестве энергоносителя и моторного топлива выступает в качестве одного из элементов повышения уровня экологического благосостояния в регионах Российской Федерации.</a:t>
            </a:r>
          </a:p>
          <a:p>
            <a:endParaRPr lang="ru-RU" dirty="0"/>
          </a:p>
        </p:txBody>
      </p:sp>
      <p:pic>
        <p:nvPicPr>
          <p:cNvPr id="6" name="Объект 5">
            <a:extLst>
              <a:ext uri="{FF2B5EF4-FFF2-40B4-BE49-F238E27FC236}">
                <a16:creationId xmlns:a16="http://schemas.microsoft.com/office/drawing/2014/main" id="{0BB8014B-F2C4-4444-3098-D95401AA8C95}"/>
              </a:ext>
            </a:extLst>
          </p:cNvPr>
          <p:cNvPicPr>
            <a:picLocks noGrp="1" noChangeAspect="1"/>
          </p:cNvPicPr>
          <p:nvPr>
            <p:ph sz="half" idx="2"/>
          </p:nvPr>
        </p:nvPicPr>
        <p:blipFill>
          <a:blip r:embed="rId2"/>
          <a:stretch>
            <a:fillRect/>
          </a:stretch>
        </p:blipFill>
        <p:spPr>
          <a:xfrm>
            <a:off x="6529467" y="1825625"/>
            <a:ext cx="4467065" cy="4351338"/>
          </a:xfrm>
        </p:spPr>
      </p:pic>
    </p:spTree>
    <p:extLst>
      <p:ext uri="{BB962C8B-B14F-4D97-AF65-F5344CB8AC3E}">
        <p14:creationId xmlns:p14="http://schemas.microsoft.com/office/powerpoint/2010/main" val="3510979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8069CC-F5EE-7F72-12FF-CC1437E23ABD}"/>
              </a:ext>
            </a:extLst>
          </p:cNvPr>
          <p:cNvSpPr>
            <a:spLocks noGrp="1"/>
          </p:cNvSpPr>
          <p:nvPr>
            <p:ph type="title"/>
          </p:nvPr>
        </p:nvSpPr>
        <p:spPr/>
        <p:txBody>
          <a:bodyPr>
            <a:normAutofit fontScale="90000"/>
          </a:bodyPr>
          <a:lstStyle/>
          <a:p>
            <a:br>
              <a:rPr lang="ru-RU" b="0" i="0" dirty="0">
                <a:solidFill>
                  <a:srgbClr val="000C24"/>
                </a:solidFill>
                <a:effectLst/>
                <a:latin typeface="KazimirText"/>
              </a:rPr>
            </a:br>
            <a:r>
              <a:rPr lang="ru-RU" b="0" i="0" dirty="0">
                <a:solidFill>
                  <a:srgbClr val="000C24"/>
                </a:solidFill>
                <a:effectLst/>
                <a:latin typeface="KazimirText"/>
              </a:rPr>
              <a:t>Распоряжение Правительства РФ от 13 февраля 2021 г. № 350-р.</a:t>
            </a:r>
            <a:br>
              <a:rPr lang="ru-RU" b="0" i="0" dirty="0">
                <a:solidFill>
                  <a:srgbClr val="000C24"/>
                </a:solidFill>
                <a:effectLst/>
                <a:latin typeface="KazimirText"/>
              </a:rPr>
            </a:br>
            <a:endParaRPr lang="ru-RU" dirty="0"/>
          </a:p>
        </p:txBody>
      </p:sp>
      <p:sp>
        <p:nvSpPr>
          <p:cNvPr id="3" name="Объект 2">
            <a:extLst>
              <a:ext uri="{FF2B5EF4-FFF2-40B4-BE49-F238E27FC236}">
                <a16:creationId xmlns:a16="http://schemas.microsoft.com/office/drawing/2014/main" id="{F82DEC93-CA76-1C18-0081-074E53405C62}"/>
              </a:ext>
            </a:extLst>
          </p:cNvPr>
          <p:cNvSpPr>
            <a:spLocks noGrp="1"/>
          </p:cNvSpPr>
          <p:nvPr>
            <p:ph idx="1"/>
          </p:nvPr>
        </p:nvSpPr>
        <p:spPr/>
        <p:txBody>
          <a:bodyPr>
            <a:normAutofit fontScale="92500" lnSpcReduction="10000"/>
          </a:bodyPr>
          <a:lstStyle/>
          <a:p>
            <a:pPr algn="l"/>
            <a:r>
              <a:rPr lang="ru-RU" b="0" i="0" dirty="0">
                <a:solidFill>
                  <a:srgbClr val="000C24"/>
                </a:solidFill>
                <a:effectLst/>
                <a:latin typeface="KazimirText"/>
              </a:rPr>
              <a:t>Основным документом государственного планирования в области малотоннажного СПГ является «План мероприятий по развитию рынка малотоннажного сжиженного природного газа и газомоторного топлива в Российской Федерации на период до 2025 года», утвержденный Распоряжением Правительства Российской Федерации от 13 февраля 2021 г. № 350-р.</a:t>
            </a:r>
          </a:p>
          <a:p>
            <a:pPr algn="l"/>
            <a:r>
              <a:rPr lang="ru-RU" b="0" i="0" dirty="0">
                <a:solidFill>
                  <a:srgbClr val="000C24"/>
                </a:solidFill>
                <a:effectLst/>
                <a:latin typeface="KazimirText"/>
              </a:rPr>
              <a:t>Приказом Минэнерго России от 15 октября 2021 года № 1090 определены категории малотоннажного производства СПГ, как в области производства (до 20 т/ч), так и в области потребления СПГ (хранение до 1 500 тонн СПГ).</a:t>
            </a:r>
          </a:p>
          <a:p>
            <a:pPr algn="l"/>
            <a:r>
              <a:rPr lang="ru-RU" b="0" i="0" dirty="0">
                <a:solidFill>
                  <a:srgbClr val="000C24"/>
                </a:solidFill>
                <a:effectLst/>
                <a:latin typeface="KazimirText"/>
              </a:rPr>
              <a:t>При этом какой-либо официальной классификации для средне- и крупнотоннажных СПГ-проектов нет.</a:t>
            </a:r>
          </a:p>
        </p:txBody>
      </p:sp>
    </p:spTree>
    <p:extLst>
      <p:ext uri="{BB962C8B-B14F-4D97-AF65-F5344CB8AC3E}">
        <p14:creationId xmlns:p14="http://schemas.microsoft.com/office/powerpoint/2010/main" val="1703537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7BDAF0-B86A-D0A1-1EFC-5662674B5B78}"/>
              </a:ext>
            </a:extLst>
          </p:cNvPr>
          <p:cNvSpPr>
            <a:spLocks noGrp="1"/>
          </p:cNvSpPr>
          <p:nvPr>
            <p:ph type="title"/>
          </p:nvPr>
        </p:nvSpPr>
        <p:spPr/>
        <p:txBody>
          <a:bodyPr/>
          <a:lstStyle/>
          <a:p>
            <a:r>
              <a:rPr lang="ru-RU" dirty="0"/>
              <a:t>Установленная мощность производств СПГ в России</a:t>
            </a:r>
          </a:p>
        </p:txBody>
      </p:sp>
      <p:pic>
        <p:nvPicPr>
          <p:cNvPr id="6" name="Объект 5">
            <a:extLst>
              <a:ext uri="{FF2B5EF4-FFF2-40B4-BE49-F238E27FC236}">
                <a16:creationId xmlns:a16="http://schemas.microsoft.com/office/drawing/2014/main" id="{56A8E808-94B0-0DE3-8D19-41037EDFE331}"/>
              </a:ext>
            </a:extLst>
          </p:cNvPr>
          <p:cNvPicPr>
            <a:picLocks noGrp="1" noChangeAspect="1"/>
          </p:cNvPicPr>
          <p:nvPr>
            <p:ph idx="1"/>
          </p:nvPr>
        </p:nvPicPr>
        <p:blipFill>
          <a:blip r:embed="rId2"/>
          <a:stretch>
            <a:fillRect/>
          </a:stretch>
        </p:blipFill>
        <p:spPr>
          <a:xfrm>
            <a:off x="533745" y="1808254"/>
            <a:ext cx="11124509" cy="4200661"/>
          </a:xfrm>
          <a:prstGeom prst="rect">
            <a:avLst/>
          </a:prstGeom>
        </p:spPr>
      </p:pic>
    </p:spTree>
    <p:extLst>
      <p:ext uri="{BB962C8B-B14F-4D97-AF65-F5344CB8AC3E}">
        <p14:creationId xmlns:p14="http://schemas.microsoft.com/office/powerpoint/2010/main" val="2034460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5BC010-0273-FAF7-958E-D22EA46A9A5D}"/>
              </a:ext>
            </a:extLst>
          </p:cNvPr>
          <p:cNvSpPr>
            <a:spLocks noGrp="1"/>
          </p:cNvSpPr>
          <p:nvPr>
            <p:ph type="title"/>
          </p:nvPr>
        </p:nvSpPr>
        <p:spPr/>
        <p:txBody>
          <a:bodyPr/>
          <a:lstStyle/>
          <a:p>
            <a:r>
              <a:rPr lang="ru-RU" dirty="0"/>
              <a:t>Структура МТСПГ-проектов по мощности (действующие проекты)</a:t>
            </a:r>
          </a:p>
        </p:txBody>
      </p:sp>
      <p:pic>
        <p:nvPicPr>
          <p:cNvPr id="4" name="Объект 3">
            <a:extLst>
              <a:ext uri="{FF2B5EF4-FFF2-40B4-BE49-F238E27FC236}">
                <a16:creationId xmlns:a16="http://schemas.microsoft.com/office/drawing/2014/main" id="{2BAB11D8-3C30-8B05-7694-38D56279F275}"/>
              </a:ext>
            </a:extLst>
          </p:cNvPr>
          <p:cNvPicPr>
            <a:picLocks noGrp="1" noChangeAspect="1"/>
          </p:cNvPicPr>
          <p:nvPr>
            <p:ph idx="1"/>
          </p:nvPr>
        </p:nvPicPr>
        <p:blipFill>
          <a:blip r:embed="rId2"/>
          <a:stretch>
            <a:fillRect/>
          </a:stretch>
        </p:blipFill>
        <p:spPr>
          <a:xfrm>
            <a:off x="1178923" y="1690688"/>
            <a:ext cx="9834154" cy="4917077"/>
          </a:xfrm>
          <a:prstGeom prst="rect">
            <a:avLst/>
          </a:prstGeom>
        </p:spPr>
      </p:pic>
    </p:spTree>
    <p:extLst>
      <p:ext uri="{BB962C8B-B14F-4D97-AF65-F5344CB8AC3E}">
        <p14:creationId xmlns:p14="http://schemas.microsoft.com/office/powerpoint/2010/main" val="2041328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64C567-9A31-5997-8D0A-B23A7844D04D}"/>
              </a:ext>
            </a:extLst>
          </p:cNvPr>
          <p:cNvSpPr>
            <a:spLocks noGrp="1"/>
          </p:cNvSpPr>
          <p:nvPr>
            <p:ph type="title"/>
          </p:nvPr>
        </p:nvSpPr>
        <p:spPr/>
        <p:txBody>
          <a:bodyPr/>
          <a:lstStyle/>
          <a:p>
            <a:r>
              <a:rPr lang="ru-RU" dirty="0"/>
              <a:t>Распределение действующих МТСПГ-проектов по якорному потребителю</a:t>
            </a:r>
          </a:p>
        </p:txBody>
      </p:sp>
      <p:pic>
        <p:nvPicPr>
          <p:cNvPr id="6" name="Объект 5">
            <a:extLst>
              <a:ext uri="{FF2B5EF4-FFF2-40B4-BE49-F238E27FC236}">
                <a16:creationId xmlns:a16="http://schemas.microsoft.com/office/drawing/2014/main" id="{78ADEA03-A588-8854-1E03-8C9DB13BA6F9}"/>
              </a:ext>
            </a:extLst>
          </p:cNvPr>
          <p:cNvPicPr>
            <a:picLocks noGrp="1" noChangeAspect="1"/>
          </p:cNvPicPr>
          <p:nvPr>
            <p:ph idx="1"/>
          </p:nvPr>
        </p:nvPicPr>
        <p:blipFill>
          <a:blip r:embed="rId2"/>
          <a:stretch>
            <a:fillRect/>
          </a:stretch>
        </p:blipFill>
        <p:spPr>
          <a:xfrm>
            <a:off x="838200" y="1965008"/>
            <a:ext cx="10515600" cy="4037990"/>
          </a:xfrm>
          <a:prstGeom prst="rect">
            <a:avLst/>
          </a:prstGeom>
        </p:spPr>
      </p:pic>
    </p:spTree>
    <p:extLst>
      <p:ext uri="{BB962C8B-B14F-4D97-AF65-F5344CB8AC3E}">
        <p14:creationId xmlns:p14="http://schemas.microsoft.com/office/powerpoint/2010/main" val="1250195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E328C5-5751-8E0A-A396-6133E412C9C9}"/>
              </a:ext>
            </a:extLst>
          </p:cNvPr>
          <p:cNvSpPr>
            <a:spLocks noGrp="1"/>
          </p:cNvSpPr>
          <p:nvPr>
            <p:ph type="title"/>
          </p:nvPr>
        </p:nvSpPr>
        <p:spPr/>
        <p:txBody>
          <a:bodyPr/>
          <a:lstStyle/>
          <a:p>
            <a:r>
              <a:rPr lang="ru-RU" dirty="0"/>
              <a:t>Структура МТСПГ-проектов по мощности (активные/строящиеся)</a:t>
            </a:r>
          </a:p>
        </p:txBody>
      </p:sp>
      <p:pic>
        <p:nvPicPr>
          <p:cNvPr id="4" name="Объект 3">
            <a:extLst>
              <a:ext uri="{FF2B5EF4-FFF2-40B4-BE49-F238E27FC236}">
                <a16:creationId xmlns:a16="http://schemas.microsoft.com/office/drawing/2014/main" id="{7E30270F-62CA-4EE8-D88D-96C625C2ADB6}"/>
              </a:ext>
            </a:extLst>
          </p:cNvPr>
          <p:cNvPicPr>
            <a:picLocks noGrp="1" noChangeAspect="1"/>
          </p:cNvPicPr>
          <p:nvPr>
            <p:ph idx="1"/>
          </p:nvPr>
        </p:nvPicPr>
        <p:blipFill>
          <a:blip r:embed="rId2"/>
          <a:stretch>
            <a:fillRect/>
          </a:stretch>
        </p:blipFill>
        <p:spPr>
          <a:xfrm>
            <a:off x="1454843" y="1855280"/>
            <a:ext cx="9282313" cy="4219233"/>
          </a:xfrm>
          <a:prstGeom prst="rect">
            <a:avLst/>
          </a:prstGeom>
        </p:spPr>
      </p:pic>
    </p:spTree>
    <p:extLst>
      <p:ext uri="{BB962C8B-B14F-4D97-AF65-F5344CB8AC3E}">
        <p14:creationId xmlns:p14="http://schemas.microsoft.com/office/powerpoint/2010/main" val="3700756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A9AD01-5960-A322-9807-6CDC40CABBA7}"/>
              </a:ext>
            </a:extLst>
          </p:cNvPr>
          <p:cNvSpPr>
            <a:spLocks noGrp="1"/>
          </p:cNvSpPr>
          <p:nvPr>
            <p:ph type="title"/>
          </p:nvPr>
        </p:nvSpPr>
        <p:spPr/>
        <p:txBody>
          <a:bodyPr/>
          <a:lstStyle/>
          <a:p>
            <a:r>
              <a:rPr lang="ru-RU" dirty="0"/>
              <a:t>Структура МТСПГ-проектов по мощности (заявленные проекты)</a:t>
            </a:r>
          </a:p>
        </p:txBody>
      </p:sp>
      <p:pic>
        <p:nvPicPr>
          <p:cNvPr id="4" name="Объект 3">
            <a:extLst>
              <a:ext uri="{FF2B5EF4-FFF2-40B4-BE49-F238E27FC236}">
                <a16:creationId xmlns:a16="http://schemas.microsoft.com/office/drawing/2014/main" id="{76665D34-83AE-DBE7-C667-041976D13758}"/>
              </a:ext>
            </a:extLst>
          </p:cNvPr>
          <p:cNvPicPr>
            <a:picLocks noGrp="1" noChangeAspect="1"/>
          </p:cNvPicPr>
          <p:nvPr>
            <p:ph idx="1"/>
          </p:nvPr>
        </p:nvPicPr>
        <p:blipFill>
          <a:blip r:embed="rId2"/>
          <a:stretch>
            <a:fillRect/>
          </a:stretch>
        </p:blipFill>
        <p:spPr>
          <a:xfrm>
            <a:off x="1009650" y="1721958"/>
            <a:ext cx="10172700" cy="4770917"/>
          </a:xfrm>
          <a:prstGeom prst="rect">
            <a:avLst/>
          </a:prstGeom>
        </p:spPr>
      </p:pic>
    </p:spTree>
    <p:extLst>
      <p:ext uri="{BB962C8B-B14F-4D97-AF65-F5344CB8AC3E}">
        <p14:creationId xmlns:p14="http://schemas.microsoft.com/office/powerpoint/2010/main" val="2357611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9A0EB1-8815-1820-5DFF-32C7B24565E6}"/>
              </a:ext>
            </a:extLst>
          </p:cNvPr>
          <p:cNvSpPr>
            <a:spLocks noGrp="1"/>
          </p:cNvSpPr>
          <p:nvPr>
            <p:ph type="title"/>
          </p:nvPr>
        </p:nvSpPr>
        <p:spPr/>
        <p:txBody>
          <a:bodyPr/>
          <a:lstStyle/>
          <a:p>
            <a:r>
              <a:rPr lang="ru-RU" dirty="0"/>
              <a:t>Пять крупнейших операторов МТСПГ</a:t>
            </a:r>
          </a:p>
        </p:txBody>
      </p:sp>
      <p:pic>
        <p:nvPicPr>
          <p:cNvPr id="4" name="Объект 3">
            <a:extLst>
              <a:ext uri="{FF2B5EF4-FFF2-40B4-BE49-F238E27FC236}">
                <a16:creationId xmlns:a16="http://schemas.microsoft.com/office/drawing/2014/main" id="{506C3B61-0208-5907-416B-E537F47E7E3D}"/>
              </a:ext>
            </a:extLst>
          </p:cNvPr>
          <p:cNvPicPr>
            <a:picLocks noGrp="1" noChangeAspect="1"/>
          </p:cNvPicPr>
          <p:nvPr>
            <p:ph idx="1"/>
          </p:nvPr>
        </p:nvPicPr>
        <p:blipFill>
          <a:blip r:embed="rId2"/>
          <a:stretch>
            <a:fillRect/>
          </a:stretch>
        </p:blipFill>
        <p:spPr>
          <a:xfrm>
            <a:off x="1106264" y="1690688"/>
            <a:ext cx="9979471" cy="4557554"/>
          </a:xfrm>
          <a:prstGeom prst="rect">
            <a:avLst/>
          </a:prstGeom>
        </p:spPr>
      </p:pic>
    </p:spTree>
    <p:extLst>
      <p:ext uri="{BB962C8B-B14F-4D97-AF65-F5344CB8AC3E}">
        <p14:creationId xmlns:p14="http://schemas.microsoft.com/office/powerpoint/2010/main" val="3822585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1C8B18-168C-05D1-CA08-A3716F1176A9}"/>
              </a:ext>
            </a:extLst>
          </p:cNvPr>
          <p:cNvSpPr>
            <a:spLocks noGrp="1"/>
          </p:cNvSpPr>
          <p:nvPr>
            <p:ph type="title"/>
          </p:nvPr>
        </p:nvSpPr>
        <p:spPr/>
        <p:txBody>
          <a:bodyPr/>
          <a:lstStyle/>
          <a:p>
            <a:r>
              <a:rPr lang="ru-RU" dirty="0"/>
              <a:t>Сети малотоннажного СПГ российских копаний</a:t>
            </a:r>
          </a:p>
        </p:txBody>
      </p:sp>
      <p:pic>
        <p:nvPicPr>
          <p:cNvPr id="4" name="Picture 2">
            <a:extLst>
              <a:ext uri="{FF2B5EF4-FFF2-40B4-BE49-F238E27FC236}">
                <a16:creationId xmlns:a16="http://schemas.microsoft.com/office/drawing/2014/main" id="{C4EFF397-B19E-4C9F-7479-6BE3CB9C90FD}"/>
              </a:ext>
            </a:extLst>
          </p:cNvPr>
          <p:cNvPicPr>
            <a:picLocks noGrp="1" noChangeAspect="1" noChangeArrowheads="1"/>
          </p:cNvPicPr>
          <p:nvPr>
            <p:ph idx="1"/>
          </p:nvPr>
        </p:nvPicPr>
        <p:blipFill>
          <a:blip r:embed="rId2"/>
          <a:srcRect/>
          <a:stretch>
            <a:fillRect/>
          </a:stretch>
        </p:blipFill>
        <p:spPr bwMode="auto">
          <a:xfrm>
            <a:off x="2516592" y="1690688"/>
            <a:ext cx="7158816" cy="4802187"/>
          </a:xfrm>
          <a:prstGeom prst="rect">
            <a:avLst/>
          </a:prstGeom>
          <a:noFill/>
          <a:ln w="9525">
            <a:noFill/>
            <a:miter lim="800000"/>
            <a:headEnd/>
            <a:tailEnd/>
          </a:ln>
        </p:spPr>
      </p:pic>
    </p:spTree>
    <p:extLst>
      <p:ext uri="{BB962C8B-B14F-4D97-AF65-F5344CB8AC3E}">
        <p14:creationId xmlns:p14="http://schemas.microsoft.com/office/powerpoint/2010/main" val="4109149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36CB0C-815D-0C22-C167-D3D52F1D9338}"/>
              </a:ext>
            </a:extLst>
          </p:cNvPr>
          <p:cNvSpPr>
            <a:spLocks noGrp="1"/>
          </p:cNvSpPr>
          <p:nvPr>
            <p:ph type="title"/>
          </p:nvPr>
        </p:nvSpPr>
        <p:spPr/>
        <p:txBody>
          <a:bodyPr/>
          <a:lstStyle/>
          <a:p>
            <a:r>
              <a:rPr lang="ru-RU" dirty="0"/>
              <a:t>Сотрудничество с Китаем</a:t>
            </a:r>
          </a:p>
        </p:txBody>
      </p:sp>
      <p:sp>
        <p:nvSpPr>
          <p:cNvPr id="3" name="Объект 2">
            <a:extLst>
              <a:ext uri="{FF2B5EF4-FFF2-40B4-BE49-F238E27FC236}">
                <a16:creationId xmlns:a16="http://schemas.microsoft.com/office/drawing/2014/main" id="{99C04DEF-53F2-E307-75CE-BFE1F05BEBFB}"/>
              </a:ext>
            </a:extLst>
          </p:cNvPr>
          <p:cNvSpPr>
            <a:spLocks noGrp="1"/>
          </p:cNvSpPr>
          <p:nvPr>
            <p:ph idx="1"/>
          </p:nvPr>
        </p:nvSpPr>
        <p:spPr/>
        <p:txBody>
          <a:bodyPr>
            <a:normAutofit fontScale="85000" lnSpcReduction="20000"/>
          </a:bodyPr>
          <a:lstStyle/>
          <a:p>
            <a:pPr algn="l"/>
            <a:r>
              <a:rPr lang="ru-RU" b="0" i="0" dirty="0">
                <a:solidFill>
                  <a:srgbClr val="000C24"/>
                </a:solidFill>
                <a:effectLst/>
                <a:latin typeface="KazimirText"/>
              </a:rPr>
              <a:t>Компания ООО «Сибирь-энерго» имеет одну установку по сжижению, построенную на китайском оборудовании для смесевого цикла ожижения. Якорным потребителем СПГ выступает карьерная техника на угольном разрезе. Фактически компания реализует проект замещения дизельного топлива внутри корпоративной группы. Поставка СПГ осуществляется автомобильным транспортом. В качестве дополнительного рынка выступают Монголия и Китай.</a:t>
            </a:r>
          </a:p>
          <a:p>
            <a:pPr algn="l"/>
            <a:r>
              <a:rPr lang="ru-RU" b="0" i="0" dirty="0">
                <a:solidFill>
                  <a:srgbClr val="000C24"/>
                </a:solidFill>
                <a:effectLst/>
                <a:latin typeface="KazimirText"/>
              </a:rPr>
              <a:t>В феврале 2022 года ООО «Сибирь-Энерго» впервые поставила малотоннажный СПГ из России в Китай по железной дороге и прорабатывает возможности мультимодальной поставки СПГ через морские порты.</a:t>
            </a:r>
          </a:p>
          <a:p>
            <a:pPr algn="l"/>
            <a:r>
              <a:rPr lang="ru-RU" b="0" i="0" dirty="0">
                <a:solidFill>
                  <a:srgbClr val="000C24"/>
                </a:solidFill>
                <a:effectLst/>
                <a:latin typeface="KazimirText"/>
              </a:rPr>
              <a:t>В 2022 году в рамках группы компаний, включающей ООО «Сибирь-Энерго», началась проработка строительства двух очередей по производству СПГ мощностью 4 и 10 т/ч с целью обеспечения всего парка горной техники СПГ при работе в газодизельном режиме, а также для поставки СПГ на экспорт.</a:t>
            </a:r>
          </a:p>
        </p:txBody>
      </p:sp>
    </p:spTree>
    <p:extLst>
      <p:ext uri="{BB962C8B-B14F-4D97-AF65-F5344CB8AC3E}">
        <p14:creationId xmlns:p14="http://schemas.microsoft.com/office/powerpoint/2010/main" val="3300034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5641B4-3476-1138-FEE3-4FBEE3EF61F8}"/>
              </a:ext>
            </a:extLst>
          </p:cNvPr>
          <p:cNvSpPr>
            <a:spLocks noGrp="1"/>
          </p:cNvSpPr>
          <p:nvPr>
            <p:ph type="title"/>
          </p:nvPr>
        </p:nvSpPr>
        <p:spPr/>
        <p:txBody>
          <a:bodyPr/>
          <a:lstStyle/>
          <a:p>
            <a:r>
              <a:rPr lang="ru-RU" dirty="0"/>
              <a:t>Список источников:</a:t>
            </a:r>
          </a:p>
        </p:txBody>
      </p:sp>
      <p:sp>
        <p:nvSpPr>
          <p:cNvPr id="3" name="Объект 2">
            <a:extLst>
              <a:ext uri="{FF2B5EF4-FFF2-40B4-BE49-F238E27FC236}">
                <a16:creationId xmlns:a16="http://schemas.microsoft.com/office/drawing/2014/main" id="{D0410114-D177-9FE7-C858-433DB9249D8F}"/>
              </a:ext>
            </a:extLst>
          </p:cNvPr>
          <p:cNvSpPr>
            <a:spLocks noGrp="1"/>
          </p:cNvSpPr>
          <p:nvPr>
            <p:ph idx="1"/>
          </p:nvPr>
        </p:nvSpPr>
        <p:spPr/>
        <p:txBody>
          <a:bodyPr/>
          <a:lstStyle/>
          <a:p>
            <a:r>
              <a:rPr lang="ru-RU" dirty="0">
                <a:effectLst/>
              </a:rPr>
              <a:t>1. Федорова Е. Б. Становление мировой индустрии СПГ // Транспорт на </a:t>
            </a:r>
            <a:r>
              <a:rPr lang="ru-RU" dirty="0"/>
              <a:t>а</a:t>
            </a:r>
            <a:r>
              <a:rPr lang="ru-RU" dirty="0">
                <a:effectLst/>
              </a:rPr>
              <a:t>льтернативном </a:t>
            </a:r>
            <a:r>
              <a:rPr lang="ru-RU" dirty="0"/>
              <a:t>т</a:t>
            </a:r>
            <a:r>
              <a:rPr lang="ru-RU" dirty="0">
                <a:effectLst/>
              </a:rPr>
              <a:t>опливе. 2011. № 2 (20). </a:t>
            </a:r>
            <a:r>
              <a:rPr lang="en" dirty="0">
                <a:effectLst/>
              </a:rPr>
              <a:t>C. 74–79.</a:t>
            </a:r>
          </a:p>
          <a:p>
            <a:r>
              <a:rPr lang="ru-RU" dirty="0"/>
              <a:t>2. Климентьев [и др.] Состояние и перспективы малотоннажного производства СПГ в России // </a:t>
            </a:r>
            <a:r>
              <a:rPr lang="en-US" dirty="0" err="1"/>
              <a:t>Neftegaz.RU</a:t>
            </a:r>
            <a:r>
              <a:rPr lang="en-US" dirty="0"/>
              <a:t> </a:t>
            </a:r>
            <a:r>
              <a:rPr lang="ru-RU" dirty="0"/>
              <a:t>: электрон. журн. – 2023. – </a:t>
            </a:r>
            <a:r>
              <a:rPr lang="en-US" dirty="0"/>
              <a:t>N </a:t>
            </a:r>
            <a:r>
              <a:rPr lang="ru-RU" dirty="0"/>
              <a:t>4. – </a:t>
            </a:r>
            <a:r>
              <a:rPr lang="en-US" dirty="0"/>
              <a:t>URL: https://magazine.neftegaz.ru/articles/rynok/776706-sostoyanie-i-perspektivy-malotonnazhnogo-proizvodstva-spg-v-rossii/</a:t>
            </a:r>
            <a:r>
              <a:rPr lang="ru-RU" dirty="0"/>
              <a:t> . Дата публикации: 12.04.2023</a:t>
            </a:r>
            <a:endParaRPr lang="en-US" dirty="0"/>
          </a:p>
        </p:txBody>
      </p:sp>
    </p:spTree>
    <p:extLst>
      <p:ext uri="{BB962C8B-B14F-4D97-AF65-F5344CB8AC3E}">
        <p14:creationId xmlns:p14="http://schemas.microsoft.com/office/powerpoint/2010/main" val="275151666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TotalTime>
  <Words>2803</Words>
  <Application>Microsoft Office PowerPoint</Application>
  <PresentationFormat>Широкоэкранный</PresentationFormat>
  <Paragraphs>76</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Тема Office</vt:lpstr>
      <vt:lpstr>История становления, состояние и перспективы развития СПГ-отрасли</vt:lpstr>
      <vt:lpstr>С чего всё началось? </vt:lpstr>
      <vt:lpstr>Эксперименты Фарадея</vt:lpstr>
      <vt:lpstr>Теория Томаса Эндрюсона</vt:lpstr>
      <vt:lpstr>Каскадный процесс</vt:lpstr>
      <vt:lpstr>Процесс Карла фон Линде (1895 г.)</vt:lpstr>
      <vt:lpstr>Водородный ожижитель Дьюара</vt:lpstr>
      <vt:lpstr>Сосуд Дьюара </vt:lpstr>
      <vt:lpstr>Завод СПГ в Кливленде (США, штат Огайо)</vt:lpstr>
      <vt:lpstr>Авария 1944 года </vt:lpstr>
      <vt:lpstr>Первые танкеры-метановозы</vt:lpstr>
      <vt:lpstr>Прототип изоляционного материала</vt:lpstr>
      <vt:lpstr>Танкер Methane Pioneer</vt:lpstr>
      <vt:lpstr>Завод СПГ в Арзеве, Алжир (1964 г.)</vt:lpstr>
      <vt:lpstr>Экспорт СПГ в Великобританию</vt:lpstr>
      <vt:lpstr>Экспорт СПГ во Францию</vt:lpstr>
      <vt:lpstr>Завод СПГ на Аляске (1969 г.)</vt:lpstr>
      <vt:lpstr>Новый дизайн танков для СПГ</vt:lpstr>
      <vt:lpstr>Второй завод СПГ в Алжире (1968 г.)</vt:lpstr>
      <vt:lpstr>Завод СПГ Марса-эль-Брега в Ливии (1970 г.)</vt:lpstr>
      <vt:lpstr>Комплекс «Пригородное» на о. Сахалин</vt:lpstr>
      <vt:lpstr>Брунейский СПГ (основан в 1969 г.)</vt:lpstr>
      <vt:lpstr>Система стратегического развития отрасли</vt:lpstr>
      <vt:lpstr> Распоряжение Правительства РФ от 13 февраля 2021 г. № 350-р. </vt:lpstr>
      <vt:lpstr>Установленная мощность производств СПГ в России</vt:lpstr>
      <vt:lpstr>Структура МТСПГ-проектов по мощности (действующие проекты)</vt:lpstr>
      <vt:lpstr>Распределение действующих МТСПГ-проектов по якорному потребителю</vt:lpstr>
      <vt:lpstr>Структура МТСПГ-проектов по мощности (активные/строящиеся)</vt:lpstr>
      <vt:lpstr>Структура МТСПГ-проектов по мощности (заявленные проекты)</vt:lpstr>
      <vt:lpstr>Пять крупнейших операторов МТСПГ</vt:lpstr>
      <vt:lpstr>Сети малотоннажного СПГ российских копаний</vt:lpstr>
      <vt:lpstr>Сотрудничество с Китаем</vt:lpstr>
      <vt:lpstr>Список источников:</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 Тишков</dc:creator>
  <cp:lastModifiedBy>Гостевой пользователь</cp:lastModifiedBy>
  <cp:revision>6</cp:revision>
  <dcterms:created xsi:type="dcterms:W3CDTF">2023-11-14T17:00:06Z</dcterms:created>
  <dcterms:modified xsi:type="dcterms:W3CDTF">2023-11-17T16:44:33Z</dcterms:modified>
</cp:coreProperties>
</file>