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90"/>
  </p:notesMasterIdLst>
  <p:sldIdLst>
    <p:sldId id="318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256" r:id="rId32"/>
    <p:sldId id="259" r:id="rId33"/>
    <p:sldId id="258" r:id="rId34"/>
    <p:sldId id="260" r:id="rId35"/>
    <p:sldId id="261" r:id="rId36"/>
    <p:sldId id="263" r:id="rId37"/>
    <p:sldId id="264" r:id="rId38"/>
    <p:sldId id="265" r:id="rId39"/>
    <p:sldId id="266" r:id="rId40"/>
    <p:sldId id="268" r:id="rId41"/>
    <p:sldId id="269" r:id="rId42"/>
    <p:sldId id="291" r:id="rId43"/>
    <p:sldId id="292" r:id="rId44"/>
    <p:sldId id="293" r:id="rId45"/>
    <p:sldId id="294" r:id="rId46"/>
    <p:sldId id="295" r:id="rId47"/>
    <p:sldId id="296" r:id="rId48"/>
    <p:sldId id="267" r:id="rId49"/>
    <p:sldId id="290" r:id="rId50"/>
    <p:sldId id="319" r:id="rId51"/>
    <p:sldId id="297" r:id="rId52"/>
    <p:sldId id="314" r:id="rId53"/>
    <p:sldId id="315" r:id="rId54"/>
    <p:sldId id="316" r:id="rId55"/>
    <p:sldId id="317" r:id="rId56"/>
    <p:sldId id="312" r:id="rId57"/>
    <p:sldId id="313" r:id="rId58"/>
    <p:sldId id="270" r:id="rId59"/>
    <p:sldId id="271" r:id="rId60"/>
    <p:sldId id="272" r:id="rId61"/>
    <p:sldId id="273" r:id="rId62"/>
    <p:sldId id="274" r:id="rId63"/>
    <p:sldId id="275" r:id="rId64"/>
    <p:sldId id="276" r:id="rId65"/>
    <p:sldId id="277" r:id="rId66"/>
    <p:sldId id="278" r:id="rId67"/>
    <p:sldId id="279" r:id="rId68"/>
    <p:sldId id="280" r:id="rId69"/>
    <p:sldId id="281" r:id="rId70"/>
    <p:sldId id="282" r:id="rId71"/>
    <p:sldId id="283" r:id="rId72"/>
    <p:sldId id="284" r:id="rId73"/>
    <p:sldId id="285" r:id="rId74"/>
    <p:sldId id="286" r:id="rId75"/>
    <p:sldId id="298" r:id="rId76"/>
    <p:sldId id="299" r:id="rId77"/>
    <p:sldId id="300" r:id="rId78"/>
    <p:sldId id="302" r:id="rId79"/>
    <p:sldId id="303" r:id="rId80"/>
    <p:sldId id="304" r:id="rId81"/>
    <p:sldId id="305" r:id="rId82"/>
    <p:sldId id="306" r:id="rId83"/>
    <p:sldId id="307" r:id="rId84"/>
    <p:sldId id="308" r:id="rId85"/>
    <p:sldId id="309" r:id="rId86"/>
    <p:sldId id="310" r:id="rId87"/>
    <p:sldId id="311" r:id="rId88"/>
    <p:sldId id="289" r:id="rId8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617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8372DA-18FE-4847-8523-4E464AABE43E}" type="doc">
      <dgm:prSet loTypeId="urn:microsoft.com/office/officeart/2008/layout/AccentedPicture" loCatId="pictur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B88B9D-6517-43FF-A15C-9CB751C4AA64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Технически возможно разделение смесей газов: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D732E6-D125-4E68-A6DF-1D85EC9B8924}" type="parTrans" cxnId="{2D0F6CA1-9C9B-4A0C-93E9-D8CFACD5D3B3}">
      <dgm:prSet/>
      <dgm:spPr/>
      <dgm:t>
        <a:bodyPr/>
        <a:lstStyle/>
        <a:p>
          <a:endParaRPr lang="ru-RU"/>
        </a:p>
      </dgm:t>
    </dgm:pt>
    <dgm:pt modelId="{DD671C2F-AC41-4B8E-A6D9-FC0CC79A8605}" type="sibTrans" cxnId="{2D0F6CA1-9C9B-4A0C-93E9-D8CFACD5D3B3}">
      <dgm:prSet/>
      <dgm:spPr>
        <a:blipFill>
          <a:blip xmlns:r="http://schemas.openxmlformats.org/officeDocument/2006/relationships" r:embed="rId1">
            <a:extLst>
              <a:ext uri="{28A0092B-C50C-407E-A947-70E740481C1C}"/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ru-RU"/>
        </a:p>
      </dgm:t>
    </dgm:pt>
    <dgm:pt modelId="{4481EF33-6CDE-48CF-8C11-0213FB94C319}">
      <dgm:prSet custT="1"/>
      <dgm:spPr/>
      <dgm:t>
        <a:bodyPr/>
        <a:lstStyle/>
        <a:p>
          <a:r>
            <a:rPr lang="ru-RU" sz="1600" dirty="0" smtClean="0"/>
            <a:t>СО</a:t>
          </a:r>
          <a:r>
            <a:rPr lang="ru-RU" sz="1600" baseline="-25000" dirty="0" smtClean="0"/>
            <a:t>2</a:t>
          </a:r>
          <a:r>
            <a:rPr lang="ru-RU" sz="1600" dirty="0" smtClean="0"/>
            <a:t>/СН</a:t>
          </a:r>
          <a:r>
            <a:rPr lang="ru-RU" sz="1600" baseline="-25000" dirty="0" smtClean="0"/>
            <a:t>4</a:t>
          </a:r>
          <a:r>
            <a:rPr lang="ru-RU" sz="1600" dirty="0" smtClean="0"/>
            <a:t>, </a:t>
          </a:r>
          <a:endParaRPr lang="ru-RU" sz="1600" dirty="0"/>
        </a:p>
      </dgm:t>
    </dgm:pt>
    <dgm:pt modelId="{4B4B71D6-9F71-448B-BBF8-35F585C4555B}" type="parTrans" cxnId="{E603EA11-FA08-486B-A24C-CA52C8F621BE}">
      <dgm:prSet/>
      <dgm:spPr/>
      <dgm:t>
        <a:bodyPr/>
        <a:lstStyle/>
        <a:p>
          <a:endParaRPr lang="ru-RU"/>
        </a:p>
      </dgm:t>
    </dgm:pt>
    <dgm:pt modelId="{6CD67898-C746-440E-9D76-34DE86EED4FF}" type="sibTrans" cxnId="{E603EA11-FA08-486B-A24C-CA52C8F621BE}">
      <dgm:prSet/>
      <dgm:spPr/>
      <dgm:t>
        <a:bodyPr/>
        <a:lstStyle/>
        <a:p>
          <a:endParaRPr lang="ru-RU"/>
        </a:p>
      </dgm:t>
    </dgm:pt>
    <dgm:pt modelId="{72549507-C4A4-4592-A81D-B06E3C1B4C27}">
      <dgm:prSet custT="1"/>
      <dgm:spPr/>
      <dgm:t>
        <a:bodyPr/>
        <a:lstStyle/>
        <a:p>
          <a:r>
            <a:rPr lang="ru-RU" sz="1600" dirty="0" smtClean="0"/>
            <a:t>Н</a:t>
          </a:r>
          <a:r>
            <a:rPr lang="ru-RU" sz="1600" baseline="-25000" dirty="0" smtClean="0"/>
            <a:t>2</a:t>
          </a:r>
          <a:r>
            <a:rPr lang="ru-RU" sz="1600" dirty="0" smtClean="0"/>
            <a:t>/СН</a:t>
          </a:r>
          <a:r>
            <a:rPr lang="ru-RU" sz="1600" baseline="-25000" dirty="0" smtClean="0"/>
            <a:t>4</a:t>
          </a:r>
          <a:r>
            <a:rPr lang="ru-RU" sz="1600" dirty="0" smtClean="0"/>
            <a:t>, </a:t>
          </a:r>
          <a:endParaRPr lang="ru-RU" sz="1600" dirty="0"/>
        </a:p>
      </dgm:t>
    </dgm:pt>
    <dgm:pt modelId="{A163A26E-20DB-4E4E-A5F5-50D64732F3DA}" type="parTrans" cxnId="{BDACBCF0-0BEE-4CF0-9A04-921C89C528F5}">
      <dgm:prSet/>
      <dgm:spPr/>
      <dgm:t>
        <a:bodyPr/>
        <a:lstStyle/>
        <a:p>
          <a:endParaRPr lang="ru-RU"/>
        </a:p>
      </dgm:t>
    </dgm:pt>
    <dgm:pt modelId="{DD70E27B-EBA4-495D-A5F1-E6007FE389A3}" type="sibTrans" cxnId="{BDACBCF0-0BEE-4CF0-9A04-921C89C528F5}">
      <dgm:prSet/>
      <dgm:spPr/>
      <dgm:t>
        <a:bodyPr/>
        <a:lstStyle/>
        <a:p>
          <a:endParaRPr lang="ru-RU"/>
        </a:p>
      </dgm:t>
    </dgm:pt>
    <dgm:pt modelId="{80AAB1AD-9AEA-4705-8348-0BB4F04DDB11}">
      <dgm:prSet custT="1"/>
      <dgm:spPr/>
      <dgm:t>
        <a:bodyPr/>
        <a:lstStyle/>
        <a:p>
          <a:r>
            <a:rPr lang="ru-RU" sz="1600" dirty="0" smtClean="0"/>
            <a:t>Н</a:t>
          </a:r>
          <a:r>
            <a:rPr lang="ru-RU" sz="1600" baseline="-25000" dirty="0" smtClean="0"/>
            <a:t>2</a:t>
          </a:r>
          <a:r>
            <a:rPr lang="ru-RU" sz="1600" dirty="0" smtClean="0"/>
            <a:t>/N</a:t>
          </a:r>
          <a:r>
            <a:rPr lang="ru-RU" sz="1600" baseline="-25000" dirty="0" smtClean="0"/>
            <a:t>2</a:t>
          </a:r>
          <a:r>
            <a:rPr lang="ru-RU" sz="1600" dirty="0" smtClean="0"/>
            <a:t>, </a:t>
          </a:r>
          <a:endParaRPr lang="ru-RU" sz="1600" dirty="0"/>
        </a:p>
      </dgm:t>
    </dgm:pt>
    <dgm:pt modelId="{6E40CE54-BD64-4C25-AA82-88F999B3FB72}" type="parTrans" cxnId="{C482737A-2CB6-40FD-9C49-B6084A4768D1}">
      <dgm:prSet/>
      <dgm:spPr/>
      <dgm:t>
        <a:bodyPr/>
        <a:lstStyle/>
        <a:p>
          <a:endParaRPr lang="ru-RU"/>
        </a:p>
      </dgm:t>
    </dgm:pt>
    <dgm:pt modelId="{F66DD876-2B44-4B2D-8746-F09FB76F26AB}" type="sibTrans" cxnId="{C482737A-2CB6-40FD-9C49-B6084A4768D1}">
      <dgm:prSet/>
      <dgm:spPr/>
      <dgm:t>
        <a:bodyPr/>
        <a:lstStyle/>
        <a:p>
          <a:endParaRPr lang="ru-RU"/>
        </a:p>
      </dgm:t>
    </dgm:pt>
    <dgm:pt modelId="{8FFC8711-4D5D-43CC-8999-A0EE40551320}">
      <dgm:prSet custT="1"/>
      <dgm:spPr/>
      <dgm:t>
        <a:bodyPr/>
        <a:lstStyle/>
        <a:p>
          <a:r>
            <a:rPr lang="ru-RU" sz="1600" dirty="0" smtClean="0"/>
            <a:t>Н</a:t>
          </a:r>
          <a:r>
            <a:rPr lang="ru-RU" sz="1600" baseline="-25000" dirty="0" smtClean="0"/>
            <a:t>2</a:t>
          </a:r>
          <a:r>
            <a:rPr lang="ru-RU" sz="1600" dirty="0" smtClean="0"/>
            <a:t>/СО,  </a:t>
          </a:r>
          <a:endParaRPr lang="ru-RU" sz="1600" dirty="0"/>
        </a:p>
      </dgm:t>
    </dgm:pt>
    <dgm:pt modelId="{10216AF7-19A4-4AD3-B471-C2095054D5C7}" type="parTrans" cxnId="{6FD54C02-0473-4A0B-918A-5D25F8E362BF}">
      <dgm:prSet/>
      <dgm:spPr/>
      <dgm:t>
        <a:bodyPr/>
        <a:lstStyle/>
        <a:p>
          <a:endParaRPr lang="ru-RU"/>
        </a:p>
      </dgm:t>
    </dgm:pt>
    <dgm:pt modelId="{5B03C058-4A22-4EBD-8198-F2367EA94DED}" type="sibTrans" cxnId="{6FD54C02-0473-4A0B-918A-5D25F8E362BF}">
      <dgm:prSet/>
      <dgm:spPr/>
      <dgm:t>
        <a:bodyPr/>
        <a:lstStyle/>
        <a:p>
          <a:endParaRPr lang="ru-RU"/>
        </a:p>
      </dgm:t>
    </dgm:pt>
    <dgm:pt modelId="{214E2672-F629-4F80-9F5D-B21A46F32152}">
      <dgm:prSet custT="1"/>
      <dgm:spPr/>
      <dgm:t>
        <a:bodyPr/>
        <a:lstStyle/>
        <a:p>
          <a:r>
            <a:rPr lang="ru-RU" sz="1400" dirty="0" smtClean="0"/>
            <a:t>выделения Н2 из отходящих газов различных производств (синтез метанола, </a:t>
          </a:r>
          <a:r>
            <a:rPr lang="ru-RU" sz="1400" dirty="0" err="1" smtClean="0"/>
            <a:t>риформинг</a:t>
          </a:r>
          <a:r>
            <a:rPr lang="ru-RU" sz="1400" dirty="0" smtClean="0"/>
            <a:t>, гидроочистка)</a:t>
          </a:r>
          <a:endParaRPr lang="ru-RU" sz="1400" dirty="0"/>
        </a:p>
      </dgm:t>
    </dgm:pt>
    <dgm:pt modelId="{94FDE7B3-7D0A-4734-9A2D-9F94D221E2FD}" type="parTrans" cxnId="{647A7199-FEFD-4653-B90E-20CCC7DA3B3F}">
      <dgm:prSet/>
      <dgm:spPr/>
      <dgm:t>
        <a:bodyPr/>
        <a:lstStyle/>
        <a:p>
          <a:endParaRPr lang="ru-RU"/>
        </a:p>
      </dgm:t>
    </dgm:pt>
    <dgm:pt modelId="{DF1A8223-E534-4EA8-8811-4E3A6D0B4588}" type="sibTrans" cxnId="{647A7199-FEFD-4653-B90E-20CCC7DA3B3F}">
      <dgm:prSet/>
      <dgm:spPr/>
      <dgm:t>
        <a:bodyPr/>
        <a:lstStyle/>
        <a:p>
          <a:endParaRPr lang="ru-RU"/>
        </a:p>
      </dgm:t>
    </dgm:pt>
    <dgm:pt modelId="{8FC051AD-FA1C-4EE2-8897-D415F7B6FD71}" type="pres">
      <dgm:prSet presAssocID="{658372DA-18FE-4847-8523-4E464AABE43E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AA29BAD7-D873-4442-95A0-92E6D8BEA007}" type="pres">
      <dgm:prSet presAssocID="{DD671C2F-AC41-4B8E-A6D9-FC0CC79A8605}" presName="picture_1" presStyleLbl="bgImgPlace1" presStyleIdx="0" presStyleCnt="1" custScaleX="146295" custLinFactNeighborX="-7432" custLinFactNeighborY="368"/>
      <dgm:spPr/>
      <dgm:t>
        <a:bodyPr/>
        <a:lstStyle/>
        <a:p>
          <a:endParaRPr lang="ru-RU"/>
        </a:p>
      </dgm:t>
    </dgm:pt>
    <dgm:pt modelId="{786B3D94-AF40-4E3A-90E6-6512648B824C}" type="pres">
      <dgm:prSet presAssocID="{6EB88B9D-6517-43FF-A15C-9CB751C4AA64}" presName="text_1" presStyleLbl="node1" presStyleIdx="0" presStyleCnt="0" custScaleX="156725" custScaleY="38427" custLinFactNeighborX="-4597" custLinFactNeighborY="36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EFDC0-25BC-4AF2-801B-A6FA74D081BA}" type="pres">
      <dgm:prSet presAssocID="{658372DA-18FE-4847-8523-4E464AABE43E}" presName="linV" presStyleCnt="0"/>
      <dgm:spPr/>
    </dgm:pt>
    <dgm:pt modelId="{8282F62B-4684-403E-BBCA-C3013C3C1D42}" type="pres">
      <dgm:prSet presAssocID="{4481EF33-6CDE-48CF-8C11-0213FB94C319}" presName="pair" presStyleCnt="0"/>
      <dgm:spPr/>
    </dgm:pt>
    <dgm:pt modelId="{C54A0F37-CE6C-4D6B-9210-885C093AF926}" type="pres">
      <dgm:prSet presAssocID="{4481EF33-6CDE-48CF-8C11-0213FB94C319}" presName="spaceH" presStyleLbl="node1" presStyleIdx="0" presStyleCnt="0"/>
      <dgm:spPr/>
    </dgm:pt>
    <dgm:pt modelId="{7C72C891-CDC8-4A2D-AEA0-7FD50CEEB2FA}" type="pres">
      <dgm:prSet presAssocID="{4481EF33-6CDE-48CF-8C11-0213FB94C319}" presName="desPictures" presStyleLbl="alignImgPlace1" presStyleIdx="0" presStyleCnt="5" custLinFactNeighborX="46017" custLinFactNeighborY="1787"/>
      <dgm:spPr/>
    </dgm:pt>
    <dgm:pt modelId="{2FA7EFB1-09E6-4876-8652-3B620E9406DE}" type="pres">
      <dgm:prSet presAssocID="{4481EF33-6CDE-48CF-8C11-0213FB94C319}" presName="desTextWrapper" presStyleCnt="0"/>
      <dgm:spPr/>
    </dgm:pt>
    <dgm:pt modelId="{E65E4A7D-6B59-458D-B4BC-4CAB3D0EA606}" type="pres">
      <dgm:prSet presAssocID="{4481EF33-6CDE-48CF-8C11-0213FB94C319}" presName="desText" presStyleLbl="revTx" presStyleIdx="0" presStyleCnt="5" custScaleX="127792" custLinFactX="67198" custLinFactNeighborX="100000" custLinFactNeighborY="-3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413D1-77AC-4AC3-816A-F1DC5A253E8F}" type="pres">
      <dgm:prSet presAssocID="{6CD67898-C746-440E-9D76-34DE86EED4FF}" presName="spaceV" presStyleCnt="0"/>
      <dgm:spPr/>
    </dgm:pt>
    <dgm:pt modelId="{75FD67DB-3ABB-401F-90AA-CC265778AC2F}" type="pres">
      <dgm:prSet presAssocID="{72549507-C4A4-4592-A81D-B06E3C1B4C27}" presName="pair" presStyleCnt="0"/>
      <dgm:spPr/>
    </dgm:pt>
    <dgm:pt modelId="{F081A60A-D627-417B-ACC5-59C9817CC4CB}" type="pres">
      <dgm:prSet presAssocID="{72549507-C4A4-4592-A81D-B06E3C1B4C27}" presName="spaceH" presStyleLbl="node1" presStyleIdx="0" presStyleCnt="0"/>
      <dgm:spPr/>
    </dgm:pt>
    <dgm:pt modelId="{D82826B3-7425-432D-A981-16E8A3DC08EB}" type="pres">
      <dgm:prSet presAssocID="{72549507-C4A4-4592-A81D-B06E3C1B4C27}" presName="desPictures" presStyleLbl="alignImgPlace1" presStyleIdx="1" presStyleCnt="5" custLinFactNeighborX="46017" custLinFactNeighborY="498"/>
      <dgm:spPr/>
    </dgm:pt>
    <dgm:pt modelId="{54CE6432-A2A1-402D-BC38-FF5E2EE6B819}" type="pres">
      <dgm:prSet presAssocID="{72549507-C4A4-4592-A81D-B06E3C1B4C27}" presName="desTextWrapper" presStyleCnt="0"/>
      <dgm:spPr/>
    </dgm:pt>
    <dgm:pt modelId="{8093745F-CB7E-4A93-9D27-BB54D352D2D3}" type="pres">
      <dgm:prSet presAssocID="{72549507-C4A4-4592-A81D-B06E3C1B4C27}" presName="desText" presStyleLbl="revTx" presStyleIdx="1" presStyleCnt="5" custScaleX="127792" custLinFactX="67198" custLinFactNeighborX="100000" custLinFactNeighborY="-5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27428C-6D8D-446B-8032-8CF454D99DF7}" type="pres">
      <dgm:prSet presAssocID="{DD70E27B-EBA4-495D-A5F1-E6007FE389A3}" presName="spaceV" presStyleCnt="0"/>
      <dgm:spPr/>
    </dgm:pt>
    <dgm:pt modelId="{D0CBB2D0-51DC-49A8-A58D-7FBA3E71748C}" type="pres">
      <dgm:prSet presAssocID="{80AAB1AD-9AEA-4705-8348-0BB4F04DDB11}" presName="pair" presStyleCnt="0"/>
      <dgm:spPr/>
    </dgm:pt>
    <dgm:pt modelId="{D9474217-7CDE-4119-8E88-019866873591}" type="pres">
      <dgm:prSet presAssocID="{80AAB1AD-9AEA-4705-8348-0BB4F04DDB11}" presName="spaceH" presStyleLbl="node1" presStyleIdx="0" presStyleCnt="0"/>
      <dgm:spPr/>
    </dgm:pt>
    <dgm:pt modelId="{8AAADB1B-E2EB-4966-8947-7AF0FB560CE9}" type="pres">
      <dgm:prSet presAssocID="{80AAB1AD-9AEA-4705-8348-0BB4F04DDB11}" presName="desPictures" presStyleLbl="alignImgPlace1" presStyleIdx="2" presStyleCnt="5" custLinFactNeighborX="46017" custLinFactNeighborY="498"/>
      <dgm:spPr/>
    </dgm:pt>
    <dgm:pt modelId="{A28600F2-E81D-4BBC-90A9-3D76E6B0AFA7}" type="pres">
      <dgm:prSet presAssocID="{80AAB1AD-9AEA-4705-8348-0BB4F04DDB11}" presName="desTextWrapper" presStyleCnt="0"/>
      <dgm:spPr/>
    </dgm:pt>
    <dgm:pt modelId="{B5C5ACED-B346-4CDB-B2CE-69240626EF5F}" type="pres">
      <dgm:prSet presAssocID="{80AAB1AD-9AEA-4705-8348-0BB4F04DDB11}" presName="desText" presStyleLbl="revTx" presStyleIdx="2" presStyleCnt="5" custScaleX="127792" custLinFactX="67198" custLinFactNeighborX="100000" custLinFactNeighborY="-5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B98E2-AA11-4245-8670-A1F9B8CFED54}" type="pres">
      <dgm:prSet presAssocID="{F66DD876-2B44-4B2D-8746-F09FB76F26AB}" presName="spaceV" presStyleCnt="0"/>
      <dgm:spPr/>
    </dgm:pt>
    <dgm:pt modelId="{1F2A5AA1-7833-4036-B569-5861460C7094}" type="pres">
      <dgm:prSet presAssocID="{8FFC8711-4D5D-43CC-8999-A0EE40551320}" presName="pair" presStyleCnt="0"/>
      <dgm:spPr/>
    </dgm:pt>
    <dgm:pt modelId="{381B80DC-BCB1-4E34-8F1B-A4CD1F839420}" type="pres">
      <dgm:prSet presAssocID="{8FFC8711-4D5D-43CC-8999-A0EE40551320}" presName="spaceH" presStyleLbl="node1" presStyleIdx="0" presStyleCnt="0"/>
      <dgm:spPr/>
    </dgm:pt>
    <dgm:pt modelId="{E3C24432-555E-4105-8A7C-FBF7527E2812}" type="pres">
      <dgm:prSet presAssocID="{8FFC8711-4D5D-43CC-8999-A0EE40551320}" presName="desPictures" presStyleLbl="alignImgPlace1" presStyleIdx="3" presStyleCnt="5" custLinFactNeighborX="46017" custLinFactNeighborY="498"/>
      <dgm:spPr/>
      <dgm:t>
        <a:bodyPr/>
        <a:lstStyle/>
        <a:p>
          <a:endParaRPr lang="ru-RU"/>
        </a:p>
      </dgm:t>
    </dgm:pt>
    <dgm:pt modelId="{EEA57630-4CBD-434B-8300-01E5690A6CA5}" type="pres">
      <dgm:prSet presAssocID="{8FFC8711-4D5D-43CC-8999-A0EE40551320}" presName="desTextWrapper" presStyleCnt="0"/>
      <dgm:spPr/>
    </dgm:pt>
    <dgm:pt modelId="{9011784B-7D38-45A7-98DF-CCC2CB08C58F}" type="pres">
      <dgm:prSet presAssocID="{8FFC8711-4D5D-43CC-8999-A0EE40551320}" presName="desText" presStyleLbl="revTx" presStyleIdx="3" presStyleCnt="5" custScaleX="127792" custLinFactX="67198" custLinFactNeighborX="100000" custLinFactNeighborY="-5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C67FD-8FEC-4B40-9E21-7C319C538C42}" type="pres">
      <dgm:prSet presAssocID="{5B03C058-4A22-4EBD-8198-F2367EA94DED}" presName="spaceV" presStyleCnt="0"/>
      <dgm:spPr/>
    </dgm:pt>
    <dgm:pt modelId="{8B42A794-6D09-4D90-8EB3-29DEA3AF3F75}" type="pres">
      <dgm:prSet presAssocID="{214E2672-F629-4F80-9F5D-B21A46F32152}" presName="pair" presStyleCnt="0"/>
      <dgm:spPr/>
    </dgm:pt>
    <dgm:pt modelId="{E4BE240F-ACEB-448A-B56B-69A8B0F42C9E}" type="pres">
      <dgm:prSet presAssocID="{214E2672-F629-4F80-9F5D-B21A46F32152}" presName="spaceH" presStyleLbl="node1" presStyleIdx="0" presStyleCnt="0"/>
      <dgm:spPr/>
    </dgm:pt>
    <dgm:pt modelId="{BF8A69F3-4D21-4A17-AB31-FF80F5AD0424}" type="pres">
      <dgm:prSet presAssocID="{214E2672-F629-4F80-9F5D-B21A46F32152}" presName="desPictures" presStyleLbl="alignImgPlace1" presStyleIdx="4" presStyleCnt="5" custLinFactNeighborX="46017" custLinFactNeighborY="498"/>
      <dgm:spPr/>
    </dgm:pt>
    <dgm:pt modelId="{7DB0A53B-0CF5-49F4-99D9-9923BA9A21FB}" type="pres">
      <dgm:prSet presAssocID="{214E2672-F629-4F80-9F5D-B21A46F32152}" presName="desTextWrapper" presStyleCnt="0"/>
      <dgm:spPr/>
    </dgm:pt>
    <dgm:pt modelId="{C083851E-4B42-4687-A996-0FBD8E580BE4}" type="pres">
      <dgm:prSet presAssocID="{214E2672-F629-4F80-9F5D-B21A46F32152}" presName="desText" presStyleLbl="revTx" presStyleIdx="4" presStyleCnt="5" custScaleX="136352" custScaleY="130467" custLinFactNeighborX="20781" custLinFactNeighborY="2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707AF-3B86-47A8-B23A-21C4626BF55A}" type="pres">
      <dgm:prSet presAssocID="{658372DA-18FE-4847-8523-4E464AABE43E}" presName="maxNode" presStyleCnt="0"/>
      <dgm:spPr/>
    </dgm:pt>
    <dgm:pt modelId="{9459C25F-C0C6-4F08-B146-50027A7538EE}" type="pres">
      <dgm:prSet presAssocID="{658372DA-18FE-4847-8523-4E464AABE43E}" presName="Name33" presStyleCnt="0"/>
      <dgm:spPr/>
    </dgm:pt>
  </dgm:ptLst>
  <dgm:cxnLst>
    <dgm:cxn modelId="{BDACBCF0-0BEE-4CF0-9A04-921C89C528F5}" srcId="{658372DA-18FE-4847-8523-4E464AABE43E}" destId="{72549507-C4A4-4592-A81D-B06E3C1B4C27}" srcOrd="2" destOrd="0" parTransId="{A163A26E-20DB-4E4E-A5F5-50D64732F3DA}" sibTransId="{DD70E27B-EBA4-495D-A5F1-E6007FE389A3}"/>
    <dgm:cxn modelId="{D45C5620-554C-4966-AE66-E732A77BBA7F}" type="presOf" srcId="{80AAB1AD-9AEA-4705-8348-0BB4F04DDB11}" destId="{B5C5ACED-B346-4CDB-B2CE-69240626EF5F}" srcOrd="0" destOrd="0" presId="urn:microsoft.com/office/officeart/2008/layout/AccentedPicture"/>
    <dgm:cxn modelId="{6AEC21BD-E1F7-46D4-B693-A4C0D4FAC133}" type="presOf" srcId="{214E2672-F629-4F80-9F5D-B21A46F32152}" destId="{C083851E-4B42-4687-A996-0FBD8E580BE4}" srcOrd="0" destOrd="0" presId="urn:microsoft.com/office/officeart/2008/layout/AccentedPicture"/>
    <dgm:cxn modelId="{647A7199-FEFD-4653-B90E-20CCC7DA3B3F}" srcId="{658372DA-18FE-4847-8523-4E464AABE43E}" destId="{214E2672-F629-4F80-9F5D-B21A46F32152}" srcOrd="5" destOrd="0" parTransId="{94FDE7B3-7D0A-4734-9A2D-9F94D221E2FD}" sibTransId="{DF1A8223-E534-4EA8-8811-4E3A6D0B4588}"/>
    <dgm:cxn modelId="{693AD3C4-0E97-4DA6-BF8D-F9F91A025DDB}" type="presOf" srcId="{4481EF33-6CDE-48CF-8C11-0213FB94C319}" destId="{E65E4A7D-6B59-458D-B4BC-4CAB3D0EA606}" srcOrd="0" destOrd="0" presId="urn:microsoft.com/office/officeart/2008/layout/AccentedPicture"/>
    <dgm:cxn modelId="{E603EA11-FA08-486B-A24C-CA52C8F621BE}" srcId="{658372DA-18FE-4847-8523-4E464AABE43E}" destId="{4481EF33-6CDE-48CF-8C11-0213FB94C319}" srcOrd="1" destOrd="0" parTransId="{4B4B71D6-9F71-448B-BBF8-35F585C4555B}" sibTransId="{6CD67898-C746-440E-9D76-34DE86EED4FF}"/>
    <dgm:cxn modelId="{821FF494-ED00-46AE-BB62-4CF95DF02904}" type="presOf" srcId="{658372DA-18FE-4847-8523-4E464AABE43E}" destId="{8FC051AD-FA1C-4EE2-8897-D415F7B6FD71}" srcOrd="0" destOrd="0" presId="urn:microsoft.com/office/officeart/2008/layout/AccentedPicture"/>
    <dgm:cxn modelId="{E4E9EF66-2AC0-4902-9632-C498A9F0261A}" type="presOf" srcId="{8FFC8711-4D5D-43CC-8999-A0EE40551320}" destId="{9011784B-7D38-45A7-98DF-CCC2CB08C58F}" srcOrd="0" destOrd="0" presId="urn:microsoft.com/office/officeart/2008/layout/AccentedPicture"/>
    <dgm:cxn modelId="{C482737A-2CB6-40FD-9C49-B6084A4768D1}" srcId="{658372DA-18FE-4847-8523-4E464AABE43E}" destId="{80AAB1AD-9AEA-4705-8348-0BB4F04DDB11}" srcOrd="3" destOrd="0" parTransId="{6E40CE54-BD64-4C25-AA82-88F999B3FB72}" sibTransId="{F66DD876-2B44-4B2D-8746-F09FB76F26AB}"/>
    <dgm:cxn modelId="{6FD54C02-0473-4A0B-918A-5D25F8E362BF}" srcId="{658372DA-18FE-4847-8523-4E464AABE43E}" destId="{8FFC8711-4D5D-43CC-8999-A0EE40551320}" srcOrd="4" destOrd="0" parTransId="{10216AF7-19A4-4AD3-B471-C2095054D5C7}" sibTransId="{5B03C058-4A22-4EBD-8198-F2367EA94DED}"/>
    <dgm:cxn modelId="{2D0F6CA1-9C9B-4A0C-93E9-D8CFACD5D3B3}" srcId="{658372DA-18FE-4847-8523-4E464AABE43E}" destId="{6EB88B9D-6517-43FF-A15C-9CB751C4AA64}" srcOrd="0" destOrd="0" parTransId="{BFD732E6-D125-4E68-A6DF-1D85EC9B8924}" sibTransId="{DD671C2F-AC41-4B8E-A6D9-FC0CC79A8605}"/>
    <dgm:cxn modelId="{C77D9D3C-0E18-4DBC-9AF8-9A88D71A80B9}" type="presOf" srcId="{DD671C2F-AC41-4B8E-A6D9-FC0CC79A8605}" destId="{AA29BAD7-D873-4442-95A0-92E6D8BEA007}" srcOrd="0" destOrd="0" presId="urn:microsoft.com/office/officeart/2008/layout/AccentedPicture"/>
    <dgm:cxn modelId="{CC884430-DEF4-4EE2-901D-547D60C5D327}" type="presOf" srcId="{6EB88B9D-6517-43FF-A15C-9CB751C4AA64}" destId="{786B3D94-AF40-4E3A-90E6-6512648B824C}" srcOrd="0" destOrd="0" presId="urn:microsoft.com/office/officeart/2008/layout/AccentedPicture"/>
    <dgm:cxn modelId="{B7427797-8034-4B2A-9135-BC5FF13329BA}" type="presOf" srcId="{72549507-C4A4-4592-A81D-B06E3C1B4C27}" destId="{8093745F-CB7E-4A93-9D27-BB54D352D2D3}" srcOrd="0" destOrd="0" presId="urn:microsoft.com/office/officeart/2008/layout/AccentedPicture"/>
    <dgm:cxn modelId="{B985D046-07CC-4DB1-B12C-C7560DDCD1A2}" type="presParOf" srcId="{8FC051AD-FA1C-4EE2-8897-D415F7B6FD71}" destId="{AA29BAD7-D873-4442-95A0-92E6D8BEA007}" srcOrd="0" destOrd="0" presId="urn:microsoft.com/office/officeart/2008/layout/AccentedPicture"/>
    <dgm:cxn modelId="{C1F3BAD0-C38B-4C24-91B0-44EDD1E6F0C4}" type="presParOf" srcId="{8FC051AD-FA1C-4EE2-8897-D415F7B6FD71}" destId="{786B3D94-AF40-4E3A-90E6-6512648B824C}" srcOrd="1" destOrd="0" presId="urn:microsoft.com/office/officeart/2008/layout/AccentedPicture"/>
    <dgm:cxn modelId="{97874483-715D-4BB9-9EE4-2425C7965801}" type="presParOf" srcId="{8FC051AD-FA1C-4EE2-8897-D415F7B6FD71}" destId="{95AEFDC0-25BC-4AF2-801B-A6FA74D081BA}" srcOrd="2" destOrd="0" presId="urn:microsoft.com/office/officeart/2008/layout/AccentedPicture"/>
    <dgm:cxn modelId="{CDB0C6BC-ECAA-4D25-AE3A-ABF97E4D19EB}" type="presParOf" srcId="{95AEFDC0-25BC-4AF2-801B-A6FA74D081BA}" destId="{8282F62B-4684-403E-BBCA-C3013C3C1D42}" srcOrd="0" destOrd="0" presId="urn:microsoft.com/office/officeart/2008/layout/AccentedPicture"/>
    <dgm:cxn modelId="{60EA2EC6-62E4-49A1-A097-46B6E1C37ECA}" type="presParOf" srcId="{8282F62B-4684-403E-BBCA-C3013C3C1D42}" destId="{C54A0F37-CE6C-4D6B-9210-885C093AF926}" srcOrd="0" destOrd="0" presId="urn:microsoft.com/office/officeart/2008/layout/AccentedPicture"/>
    <dgm:cxn modelId="{9AC3E08A-7802-4EF7-A3A1-90CD96AC4778}" type="presParOf" srcId="{8282F62B-4684-403E-BBCA-C3013C3C1D42}" destId="{7C72C891-CDC8-4A2D-AEA0-7FD50CEEB2FA}" srcOrd="1" destOrd="0" presId="urn:microsoft.com/office/officeart/2008/layout/AccentedPicture"/>
    <dgm:cxn modelId="{16D2B5CF-1802-4218-90D8-11B257C8E671}" type="presParOf" srcId="{8282F62B-4684-403E-BBCA-C3013C3C1D42}" destId="{2FA7EFB1-09E6-4876-8652-3B620E9406DE}" srcOrd="2" destOrd="0" presId="urn:microsoft.com/office/officeart/2008/layout/AccentedPicture"/>
    <dgm:cxn modelId="{9D08C2BB-E5E8-4D03-B8D9-DCE91236E3C8}" type="presParOf" srcId="{2FA7EFB1-09E6-4876-8652-3B620E9406DE}" destId="{E65E4A7D-6B59-458D-B4BC-4CAB3D0EA606}" srcOrd="0" destOrd="0" presId="urn:microsoft.com/office/officeart/2008/layout/AccentedPicture"/>
    <dgm:cxn modelId="{D239B460-93EA-4830-AA49-8767D5EDD724}" type="presParOf" srcId="{95AEFDC0-25BC-4AF2-801B-A6FA74D081BA}" destId="{B3C413D1-77AC-4AC3-816A-F1DC5A253E8F}" srcOrd="1" destOrd="0" presId="urn:microsoft.com/office/officeart/2008/layout/AccentedPicture"/>
    <dgm:cxn modelId="{069AC17D-C039-4D7C-8F0F-2EF755558CE0}" type="presParOf" srcId="{95AEFDC0-25BC-4AF2-801B-A6FA74D081BA}" destId="{75FD67DB-3ABB-401F-90AA-CC265778AC2F}" srcOrd="2" destOrd="0" presId="urn:microsoft.com/office/officeart/2008/layout/AccentedPicture"/>
    <dgm:cxn modelId="{0F834489-C05D-4D16-A38C-E1DE9C7ECD6D}" type="presParOf" srcId="{75FD67DB-3ABB-401F-90AA-CC265778AC2F}" destId="{F081A60A-D627-417B-ACC5-59C9817CC4CB}" srcOrd="0" destOrd="0" presId="urn:microsoft.com/office/officeart/2008/layout/AccentedPicture"/>
    <dgm:cxn modelId="{EDC6B9C5-01FC-4A74-9E1B-5D3CFB9281A3}" type="presParOf" srcId="{75FD67DB-3ABB-401F-90AA-CC265778AC2F}" destId="{D82826B3-7425-432D-A981-16E8A3DC08EB}" srcOrd="1" destOrd="0" presId="urn:microsoft.com/office/officeart/2008/layout/AccentedPicture"/>
    <dgm:cxn modelId="{945B4739-B57E-47B0-9F17-86581A0EC426}" type="presParOf" srcId="{75FD67DB-3ABB-401F-90AA-CC265778AC2F}" destId="{54CE6432-A2A1-402D-BC38-FF5E2EE6B819}" srcOrd="2" destOrd="0" presId="urn:microsoft.com/office/officeart/2008/layout/AccentedPicture"/>
    <dgm:cxn modelId="{693EB58C-6A0C-4938-A305-D8E12AE970C6}" type="presParOf" srcId="{54CE6432-A2A1-402D-BC38-FF5E2EE6B819}" destId="{8093745F-CB7E-4A93-9D27-BB54D352D2D3}" srcOrd="0" destOrd="0" presId="urn:microsoft.com/office/officeart/2008/layout/AccentedPicture"/>
    <dgm:cxn modelId="{34369D17-2005-47BF-9B1B-E3AAB757E9A6}" type="presParOf" srcId="{95AEFDC0-25BC-4AF2-801B-A6FA74D081BA}" destId="{2B27428C-6D8D-446B-8032-8CF454D99DF7}" srcOrd="3" destOrd="0" presId="urn:microsoft.com/office/officeart/2008/layout/AccentedPicture"/>
    <dgm:cxn modelId="{F556E88E-DDA0-4665-876F-211365188719}" type="presParOf" srcId="{95AEFDC0-25BC-4AF2-801B-A6FA74D081BA}" destId="{D0CBB2D0-51DC-49A8-A58D-7FBA3E71748C}" srcOrd="4" destOrd="0" presId="urn:microsoft.com/office/officeart/2008/layout/AccentedPicture"/>
    <dgm:cxn modelId="{DDC80BE9-A328-41F6-805F-61C019F0800B}" type="presParOf" srcId="{D0CBB2D0-51DC-49A8-A58D-7FBA3E71748C}" destId="{D9474217-7CDE-4119-8E88-019866873591}" srcOrd="0" destOrd="0" presId="urn:microsoft.com/office/officeart/2008/layout/AccentedPicture"/>
    <dgm:cxn modelId="{6EFBEB85-4D15-4E51-AC7C-437F8A473921}" type="presParOf" srcId="{D0CBB2D0-51DC-49A8-A58D-7FBA3E71748C}" destId="{8AAADB1B-E2EB-4966-8947-7AF0FB560CE9}" srcOrd="1" destOrd="0" presId="urn:microsoft.com/office/officeart/2008/layout/AccentedPicture"/>
    <dgm:cxn modelId="{1DBE2CCE-76AB-4281-AE12-CEC31E73F172}" type="presParOf" srcId="{D0CBB2D0-51DC-49A8-A58D-7FBA3E71748C}" destId="{A28600F2-E81D-4BBC-90A9-3D76E6B0AFA7}" srcOrd="2" destOrd="0" presId="urn:microsoft.com/office/officeart/2008/layout/AccentedPicture"/>
    <dgm:cxn modelId="{1208DCBE-BA8B-48D8-8A43-BA6010E84F27}" type="presParOf" srcId="{A28600F2-E81D-4BBC-90A9-3D76E6B0AFA7}" destId="{B5C5ACED-B346-4CDB-B2CE-69240626EF5F}" srcOrd="0" destOrd="0" presId="urn:microsoft.com/office/officeart/2008/layout/AccentedPicture"/>
    <dgm:cxn modelId="{C1E06AE8-C336-4930-BF99-5979ECBE8E24}" type="presParOf" srcId="{95AEFDC0-25BC-4AF2-801B-A6FA74D081BA}" destId="{CB2B98E2-AA11-4245-8670-A1F9B8CFED54}" srcOrd="5" destOrd="0" presId="urn:microsoft.com/office/officeart/2008/layout/AccentedPicture"/>
    <dgm:cxn modelId="{98343D45-9D62-40C9-966A-FE4621C036DE}" type="presParOf" srcId="{95AEFDC0-25BC-4AF2-801B-A6FA74D081BA}" destId="{1F2A5AA1-7833-4036-B569-5861460C7094}" srcOrd="6" destOrd="0" presId="urn:microsoft.com/office/officeart/2008/layout/AccentedPicture"/>
    <dgm:cxn modelId="{C86B6B0A-0A8C-4138-8BDC-42F5A9CD44BB}" type="presParOf" srcId="{1F2A5AA1-7833-4036-B569-5861460C7094}" destId="{381B80DC-BCB1-4E34-8F1B-A4CD1F839420}" srcOrd="0" destOrd="0" presId="urn:microsoft.com/office/officeart/2008/layout/AccentedPicture"/>
    <dgm:cxn modelId="{245BC44D-85E0-4163-A3E7-DCB249F585A3}" type="presParOf" srcId="{1F2A5AA1-7833-4036-B569-5861460C7094}" destId="{E3C24432-555E-4105-8A7C-FBF7527E2812}" srcOrd="1" destOrd="0" presId="urn:microsoft.com/office/officeart/2008/layout/AccentedPicture"/>
    <dgm:cxn modelId="{5FF11046-6153-4823-98AD-E97AAA7A3830}" type="presParOf" srcId="{1F2A5AA1-7833-4036-B569-5861460C7094}" destId="{EEA57630-4CBD-434B-8300-01E5690A6CA5}" srcOrd="2" destOrd="0" presId="urn:microsoft.com/office/officeart/2008/layout/AccentedPicture"/>
    <dgm:cxn modelId="{9FE8D2EC-4206-48E8-80E6-5FC1E6F0AD7E}" type="presParOf" srcId="{EEA57630-4CBD-434B-8300-01E5690A6CA5}" destId="{9011784B-7D38-45A7-98DF-CCC2CB08C58F}" srcOrd="0" destOrd="0" presId="urn:microsoft.com/office/officeart/2008/layout/AccentedPicture"/>
    <dgm:cxn modelId="{3FE76399-9957-43A9-A4D4-2F0ABFF66BD5}" type="presParOf" srcId="{95AEFDC0-25BC-4AF2-801B-A6FA74D081BA}" destId="{99CC67FD-8FEC-4B40-9E21-7C319C538C42}" srcOrd="7" destOrd="0" presId="urn:microsoft.com/office/officeart/2008/layout/AccentedPicture"/>
    <dgm:cxn modelId="{6F8529DB-0286-4972-BC1F-DA998233CC6E}" type="presParOf" srcId="{95AEFDC0-25BC-4AF2-801B-A6FA74D081BA}" destId="{8B42A794-6D09-4D90-8EB3-29DEA3AF3F75}" srcOrd="8" destOrd="0" presId="urn:microsoft.com/office/officeart/2008/layout/AccentedPicture"/>
    <dgm:cxn modelId="{88021949-546C-4F8F-A5B1-C786ABFC6EDA}" type="presParOf" srcId="{8B42A794-6D09-4D90-8EB3-29DEA3AF3F75}" destId="{E4BE240F-ACEB-448A-B56B-69A8B0F42C9E}" srcOrd="0" destOrd="0" presId="urn:microsoft.com/office/officeart/2008/layout/AccentedPicture"/>
    <dgm:cxn modelId="{7564C3C3-259B-40B7-A672-28839D9B71C1}" type="presParOf" srcId="{8B42A794-6D09-4D90-8EB3-29DEA3AF3F75}" destId="{BF8A69F3-4D21-4A17-AB31-FF80F5AD0424}" srcOrd="1" destOrd="0" presId="urn:microsoft.com/office/officeart/2008/layout/AccentedPicture"/>
    <dgm:cxn modelId="{7B798565-3949-44C2-A430-B0179B736B65}" type="presParOf" srcId="{8B42A794-6D09-4D90-8EB3-29DEA3AF3F75}" destId="{7DB0A53B-0CF5-49F4-99D9-9923BA9A21FB}" srcOrd="2" destOrd="0" presId="urn:microsoft.com/office/officeart/2008/layout/AccentedPicture"/>
    <dgm:cxn modelId="{FDCBC145-80F7-4B1E-B7B9-A1A41124BDEA}" type="presParOf" srcId="{7DB0A53B-0CF5-49F4-99D9-9923BA9A21FB}" destId="{C083851E-4B42-4687-A996-0FBD8E580BE4}" srcOrd="0" destOrd="0" presId="urn:microsoft.com/office/officeart/2008/layout/AccentedPicture"/>
    <dgm:cxn modelId="{CAD83E75-B853-45FF-9A92-97C64ECDEB84}" type="presParOf" srcId="{8FC051AD-FA1C-4EE2-8897-D415F7B6FD71}" destId="{5A9707AF-3B86-47A8-B23A-21C4626BF55A}" srcOrd="3" destOrd="0" presId="urn:microsoft.com/office/officeart/2008/layout/AccentedPicture"/>
    <dgm:cxn modelId="{3C7B815A-7C1C-4557-BBA9-8418BC4C8107}" type="presParOf" srcId="{5A9707AF-3B86-47A8-B23A-21C4626BF55A}" destId="{9459C25F-C0C6-4F08-B146-50027A7538EE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29BAD7-D873-4442-95A0-92E6D8BEA007}">
      <dsp:nvSpPr>
        <dsp:cNvPr id="0" name=""/>
        <dsp:cNvSpPr/>
      </dsp:nvSpPr>
      <dsp:spPr>
        <a:xfrm>
          <a:off x="176442" y="216015"/>
          <a:ext cx="4579520" cy="399277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/>
            </a:extLst>
          </a:blip>
          <a:srcRect/>
          <a:stretch>
            <a:fillRect t="-26000" b="-26000"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86B3D94-AF40-4E3A-90E6-6512648B824C}">
      <dsp:nvSpPr>
        <dsp:cNvPr id="0" name=""/>
        <dsp:cNvSpPr/>
      </dsp:nvSpPr>
      <dsp:spPr>
        <a:xfrm>
          <a:off x="464454" y="3240351"/>
          <a:ext cx="3777630" cy="920581"/>
        </a:xfrm>
        <a:prstGeom prst="rect">
          <a:avLst/>
        </a:prstGeom>
        <a:noFill/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Технически возможно разделение смесей газов: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4454" y="3240351"/>
        <a:ext cx="3777630" cy="920581"/>
      </dsp:txXfrm>
    </dsp:sp>
    <dsp:sp modelId="{7C72C891-CDC8-4A2D-AEA0-7FD50CEEB2FA}">
      <dsp:nvSpPr>
        <dsp:cNvPr id="0" name=""/>
        <dsp:cNvSpPr/>
      </dsp:nvSpPr>
      <dsp:spPr>
        <a:xfrm>
          <a:off x="4234997" y="14701"/>
          <a:ext cx="728524" cy="728524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65E4A7D-6B59-458D-B4BC-4CAB3D0EA606}">
      <dsp:nvSpPr>
        <dsp:cNvPr id="0" name=""/>
        <dsp:cNvSpPr/>
      </dsp:nvSpPr>
      <dsp:spPr>
        <a:xfrm>
          <a:off x="5250033" y="0"/>
          <a:ext cx="3174902" cy="72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</a:t>
          </a:r>
          <a:r>
            <a:rPr lang="ru-RU" sz="1600" kern="1200" baseline="-25000" dirty="0" smtClean="0"/>
            <a:t>2</a:t>
          </a:r>
          <a:r>
            <a:rPr lang="ru-RU" sz="1600" kern="1200" dirty="0" smtClean="0"/>
            <a:t>/СН</a:t>
          </a:r>
          <a:r>
            <a:rPr lang="ru-RU" sz="1600" kern="1200" baseline="-25000" dirty="0" smtClean="0"/>
            <a:t>4</a:t>
          </a:r>
          <a:r>
            <a:rPr lang="ru-RU" sz="1600" kern="1200" dirty="0" smtClean="0"/>
            <a:t>, </a:t>
          </a:r>
          <a:endParaRPr lang="ru-RU" sz="1600" kern="1200" dirty="0"/>
        </a:p>
      </dsp:txBody>
      <dsp:txXfrm>
        <a:off x="5250033" y="0"/>
        <a:ext cx="3174902" cy="728524"/>
      </dsp:txXfrm>
    </dsp:sp>
    <dsp:sp modelId="{D82826B3-7425-432D-A981-16E8A3DC08EB}">
      <dsp:nvSpPr>
        <dsp:cNvPr id="0" name=""/>
        <dsp:cNvSpPr/>
      </dsp:nvSpPr>
      <dsp:spPr>
        <a:xfrm>
          <a:off x="4234997" y="864970"/>
          <a:ext cx="728524" cy="728524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093745F-CB7E-4A93-9D27-BB54D352D2D3}">
      <dsp:nvSpPr>
        <dsp:cNvPr id="0" name=""/>
        <dsp:cNvSpPr/>
      </dsp:nvSpPr>
      <dsp:spPr>
        <a:xfrm>
          <a:off x="5250033" y="824282"/>
          <a:ext cx="3174902" cy="72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</a:t>
          </a:r>
          <a:r>
            <a:rPr lang="ru-RU" sz="1600" kern="1200" baseline="-25000" dirty="0" smtClean="0"/>
            <a:t>2</a:t>
          </a:r>
          <a:r>
            <a:rPr lang="ru-RU" sz="1600" kern="1200" dirty="0" smtClean="0"/>
            <a:t>/СН</a:t>
          </a:r>
          <a:r>
            <a:rPr lang="ru-RU" sz="1600" kern="1200" baseline="-25000" dirty="0" smtClean="0"/>
            <a:t>4</a:t>
          </a:r>
          <a:r>
            <a:rPr lang="ru-RU" sz="1600" kern="1200" dirty="0" smtClean="0"/>
            <a:t>, </a:t>
          </a:r>
          <a:endParaRPr lang="ru-RU" sz="1600" kern="1200" dirty="0"/>
        </a:p>
      </dsp:txBody>
      <dsp:txXfrm>
        <a:off x="5250033" y="824282"/>
        <a:ext cx="3174902" cy="728524"/>
      </dsp:txXfrm>
    </dsp:sp>
    <dsp:sp modelId="{8AAADB1B-E2EB-4966-8947-7AF0FB560CE9}">
      <dsp:nvSpPr>
        <dsp:cNvPr id="0" name=""/>
        <dsp:cNvSpPr/>
      </dsp:nvSpPr>
      <dsp:spPr>
        <a:xfrm>
          <a:off x="4234997" y="1724629"/>
          <a:ext cx="728524" cy="728524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5C5ACED-B346-4CDB-B2CE-69240626EF5F}">
      <dsp:nvSpPr>
        <dsp:cNvPr id="0" name=""/>
        <dsp:cNvSpPr/>
      </dsp:nvSpPr>
      <dsp:spPr>
        <a:xfrm>
          <a:off x="5250033" y="1683941"/>
          <a:ext cx="3174902" cy="72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</a:t>
          </a:r>
          <a:r>
            <a:rPr lang="ru-RU" sz="1600" kern="1200" baseline="-25000" dirty="0" smtClean="0"/>
            <a:t>2</a:t>
          </a:r>
          <a:r>
            <a:rPr lang="ru-RU" sz="1600" kern="1200" dirty="0" smtClean="0"/>
            <a:t>/N</a:t>
          </a:r>
          <a:r>
            <a:rPr lang="ru-RU" sz="1600" kern="1200" baseline="-25000" dirty="0" smtClean="0"/>
            <a:t>2</a:t>
          </a:r>
          <a:r>
            <a:rPr lang="ru-RU" sz="1600" kern="1200" dirty="0" smtClean="0"/>
            <a:t>, </a:t>
          </a:r>
          <a:endParaRPr lang="ru-RU" sz="1600" kern="1200" dirty="0"/>
        </a:p>
      </dsp:txBody>
      <dsp:txXfrm>
        <a:off x="5250033" y="1683941"/>
        <a:ext cx="3174902" cy="728524"/>
      </dsp:txXfrm>
    </dsp:sp>
    <dsp:sp modelId="{E3C24432-555E-4105-8A7C-FBF7527E2812}">
      <dsp:nvSpPr>
        <dsp:cNvPr id="0" name=""/>
        <dsp:cNvSpPr/>
      </dsp:nvSpPr>
      <dsp:spPr>
        <a:xfrm>
          <a:off x="4234997" y="2584289"/>
          <a:ext cx="728524" cy="728524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011784B-7D38-45A7-98DF-CCC2CB08C58F}">
      <dsp:nvSpPr>
        <dsp:cNvPr id="0" name=""/>
        <dsp:cNvSpPr/>
      </dsp:nvSpPr>
      <dsp:spPr>
        <a:xfrm>
          <a:off x="5250033" y="2543601"/>
          <a:ext cx="3174902" cy="72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</a:t>
          </a:r>
          <a:r>
            <a:rPr lang="ru-RU" sz="1600" kern="1200" baseline="-25000" dirty="0" smtClean="0"/>
            <a:t>2</a:t>
          </a:r>
          <a:r>
            <a:rPr lang="ru-RU" sz="1600" kern="1200" dirty="0" smtClean="0"/>
            <a:t>/СО,  </a:t>
          </a:r>
          <a:endParaRPr lang="ru-RU" sz="1600" kern="1200" dirty="0"/>
        </a:p>
      </dsp:txBody>
      <dsp:txXfrm>
        <a:off x="5250033" y="2543601"/>
        <a:ext cx="3174902" cy="728524"/>
      </dsp:txXfrm>
    </dsp:sp>
    <dsp:sp modelId="{BF8A69F3-4D21-4A17-AB31-FF80F5AD0424}">
      <dsp:nvSpPr>
        <dsp:cNvPr id="0" name=""/>
        <dsp:cNvSpPr/>
      </dsp:nvSpPr>
      <dsp:spPr>
        <a:xfrm>
          <a:off x="4234997" y="3554928"/>
          <a:ext cx="728524" cy="728524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083851E-4B42-4687-A996-0FBD8E580BE4}">
      <dsp:nvSpPr>
        <dsp:cNvPr id="0" name=""/>
        <dsp:cNvSpPr/>
      </dsp:nvSpPr>
      <dsp:spPr>
        <a:xfrm>
          <a:off x="5037365" y="3442003"/>
          <a:ext cx="3387570" cy="950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выделения Н2 из отходящих газов различных производств (синтез метанола, </a:t>
          </a:r>
          <a:r>
            <a:rPr lang="ru-RU" sz="1400" kern="1200" dirty="0" err="1" smtClean="0"/>
            <a:t>риформинг</a:t>
          </a:r>
          <a:r>
            <a:rPr lang="ru-RU" sz="1400" kern="1200" dirty="0" smtClean="0"/>
            <a:t>, гидроочистка)</a:t>
          </a:r>
          <a:endParaRPr lang="ru-RU" sz="1400" kern="1200" dirty="0"/>
        </a:p>
      </dsp:txBody>
      <dsp:txXfrm>
        <a:off x="5037365" y="3442003"/>
        <a:ext cx="3387570" cy="950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image" Target="../media/image3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17047-D505-4CC6-B31E-6B24EC061F6F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8B456-6085-48C3-8DB9-238F8F192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8B456-6085-48C3-8DB9-238F8F192E3F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8B456-6085-48C3-8DB9-238F8F192E3F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package" Target="../embeddings/_____Microsoft_Office_Excel5.xlsx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6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package" Target="../embeddings/_________Microsoft_Office_Word8.docx"/><Relationship Id="rId4" Type="http://schemas.openxmlformats.org/officeDocument/2006/relationships/oleObject" Target="../embeddings/_____Microsoft_Office_Excel_97-2003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9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9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5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8" name="Object 4"/>
          <p:cNvGraphicFramePr>
            <a:graphicFrameLocks noChangeAspect="1"/>
          </p:cNvGraphicFramePr>
          <p:nvPr>
            <p:ph idx="1"/>
          </p:nvPr>
        </p:nvGraphicFramePr>
        <p:xfrm>
          <a:off x="101226" y="188640"/>
          <a:ext cx="8863262" cy="6480720"/>
        </p:xfrm>
        <a:graphic>
          <a:graphicData uri="http://schemas.openxmlformats.org/presentationml/2006/ole">
            <p:oleObj spid="_x0000_s81922" name="PHOTO-PAINT" r:id="rId3" imgW="7152381" imgH="505714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008112"/>
          </a:xfrm>
        </p:spPr>
        <p:txBody>
          <a:bodyPr>
            <a:noAutofit/>
          </a:bodyPr>
          <a:lstStyle/>
          <a:p>
            <a:pPr algn="ctr">
              <a:tabLst>
                <a:tab pos="722313" algn="l"/>
              </a:tabLst>
            </a:pPr>
            <a:r>
              <a:rPr lang="ru-RU" sz="1600" b="1" dirty="0" smtClean="0"/>
              <a:t>Индикаторы стратегического развития газовой промышленности на период до 2030 года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493803"/>
          <a:ext cx="7992885" cy="624704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92288"/>
                <a:gridCol w="1584176"/>
                <a:gridCol w="1224136"/>
                <a:gridCol w="1368152"/>
                <a:gridCol w="1224133"/>
              </a:tblGrid>
              <a:tr h="34445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Индикаторы/направления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2008 год (факт)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1-й</a:t>
                      </a:r>
                      <a:r>
                        <a:rPr lang="ru-RU" sz="1000" b="1" baseline="0" dirty="0" smtClean="0"/>
                        <a:t> </a:t>
                      </a:r>
                      <a:r>
                        <a:rPr lang="ru-RU" sz="1200" b="1" dirty="0" smtClean="0"/>
                        <a:t>этап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2-й</a:t>
                      </a:r>
                      <a:r>
                        <a:rPr lang="ru-RU" sz="1000" b="1" baseline="0" dirty="0" smtClean="0"/>
                        <a:t> </a:t>
                      </a:r>
                      <a:r>
                        <a:rPr lang="ru-RU" sz="1200" b="1" dirty="0" smtClean="0"/>
                        <a:t>этап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3-й этап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344457">
                <a:tc gridSpan="5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Добыча газа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82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Доля новых районов в суммарных объемах добычи (процентов)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2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13-14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21-23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38-39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344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Ямал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-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6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9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23-24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43164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Восточная Сибирь и Дальний Восток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2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7-8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12-14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15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10043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Доля независимых производителей газа и вертикально интегрированных нефтяных компаний в суммарных объемах добычи (процентов)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17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20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25-26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27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344457">
                <a:tc gridSpan="5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Транспортировка газа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82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Рост протяженности магистральных газопроводов</a:t>
                      </a:r>
                      <a:endParaRPr lang="ru-RU" sz="1000" b="1" dirty="0"/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(в процентах к уровню 2005 года)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3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8-10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13-15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20-23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86117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Доля реконструированных действующих газопроводов</a:t>
                      </a:r>
                      <a:endParaRPr lang="ru-RU" sz="1000" b="1"/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(процентов) в общей протяженности Единой системы газоснабжения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4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10-11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12-13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25-26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344457">
                <a:tc gridSpan="5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Экспорт газа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82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Доля стран Азиатско-Тихоокеанского региона в структуре экспорта (процентов)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-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11-12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16-17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19-20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  <a:tr h="43164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Доля сжиженного природного газа в структуре экспорта, %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/>
                        <a:t>- </a:t>
                      </a:r>
                      <a:endParaRPr lang="ru-RU" sz="12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4-5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10-11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14-15 </a:t>
                      </a:r>
                      <a:endParaRPr lang="ru-RU" sz="12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1521" y="260645"/>
          <a:ext cx="8712968" cy="647065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448271"/>
                <a:gridCol w="1298313"/>
                <a:gridCol w="1296036"/>
                <a:gridCol w="1219799"/>
                <a:gridCol w="1219799"/>
                <a:gridCol w="1230750"/>
              </a:tblGrid>
              <a:tr h="28803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 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2005 </a:t>
                      </a:r>
                      <a:r>
                        <a:rPr lang="ru-RU" sz="1000" b="1" dirty="0" smtClean="0"/>
                        <a:t>год (факт</a:t>
                      </a:r>
                      <a:r>
                        <a:rPr lang="ru-RU" sz="1000" b="1" dirty="0"/>
                        <a:t>)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2008 </a:t>
                      </a:r>
                      <a:r>
                        <a:rPr lang="ru-RU" sz="1000" b="1" dirty="0" smtClean="0"/>
                        <a:t>год (факт</a:t>
                      </a:r>
                      <a:r>
                        <a:rPr lang="ru-RU" sz="1000" b="1" dirty="0"/>
                        <a:t>)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/>
                        <a:t>1-й  этап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/>
                        <a:t>2-й этап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/>
                        <a:t>3-й этап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Внутреннее потребление (млн. тонн </a:t>
                      </a:r>
                      <a:r>
                        <a:rPr lang="ru-RU" sz="1000" b="1" dirty="0" smtClean="0"/>
                        <a:t>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949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991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1008-1107 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1160-1250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1375-1565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2293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то же (процентов к 2005 году)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106-116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122-131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144-164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8058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газ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495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526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528-573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592-619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656-696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9886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жидкие (нефть и конденсат)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195-211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240-245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309-343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9354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газ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52,2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53,1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51,8-52,3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49,5-51,1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44,5-47,7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жидкие (нефть и конденсат)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19,1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18,9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19-19,4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19,6-20,7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21,9-22,5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8171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Вывоз (</a:t>
                      </a:r>
                      <a:r>
                        <a:rPr lang="ru-RU" sz="1000" b="1" dirty="0" smtClean="0"/>
                        <a:t>млн.тонн)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865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883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913-943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978-1013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974-985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9999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СНГ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177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162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172-175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174-179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153-171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182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из них газ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110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101-103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100-105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90-106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365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дальнее зарубежье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688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720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741-768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804-834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803-832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82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из них газ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210-235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281-287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311-317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011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Прирост </a:t>
                      </a:r>
                      <a:r>
                        <a:rPr lang="ru-RU" sz="1000" b="1" dirty="0" smtClean="0"/>
                        <a:t>запасов (млн.тонн)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-1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1940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Итого </a:t>
                      </a:r>
                      <a:r>
                        <a:rPr lang="ru-RU" sz="1000" b="1" dirty="0" smtClean="0"/>
                        <a:t>расход (млн.тонн)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1813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1884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1923-2052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2140-2266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2363-2542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3769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Ресурсы (млн.тонн </a:t>
                      </a:r>
                      <a:r>
                        <a:rPr lang="ru-RU" sz="1000" b="1" dirty="0" smtClean="0"/>
                        <a:t>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1813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1884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1923-2052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2140-2266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2363-2542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8396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импорт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96-100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92-93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86-87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022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из них газ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76-80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79-80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80-81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205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Производство - всего (млн. </a:t>
                      </a:r>
                      <a:r>
                        <a:rPr lang="ru-RU" sz="1000" b="1" dirty="0" smtClean="0"/>
                        <a:t>тонн)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1733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1803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1827-1952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2047-2173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2276-2456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3882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то же (в процентах к 2005 году)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100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104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105-113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118-125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131-142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18509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из общего производства (млн. </a:t>
                      </a:r>
                      <a:r>
                        <a:rPr lang="ru-RU" sz="1000" b="1" dirty="0" smtClean="0"/>
                        <a:t>т.):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 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 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 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 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 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033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газ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736,5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760,9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784-853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919-958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1015-1078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жидкие (нефть и конденсат)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667,2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694,2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691-705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718-748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760-761 </a:t>
                      </a:r>
                      <a:endParaRPr lang="ru-RU" sz="1000" b="1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газ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42,5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42,2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42,9-43,7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44,1-44,9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43,9-44,6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1522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жидкие (нефть и </a:t>
                      </a:r>
                      <a:r>
                        <a:rPr lang="ru-RU" sz="1000" b="1" dirty="0" smtClean="0"/>
                        <a:t>конденсат)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38,5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38,5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/>
                        <a:t>36,1-37,8%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34,4-35,1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31-33,4 </a:t>
                      </a:r>
                      <a:r>
                        <a:rPr lang="ru-RU" sz="1000" b="1" dirty="0" smtClean="0"/>
                        <a:t>%</a:t>
                      </a:r>
                      <a:endParaRPr lang="ru-RU" sz="1000" b="1" dirty="0">
                        <a:latin typeface="+mn-lt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008112"/>
          </a:xfrm>
        </p:spPr>
        <p:txBody>
          <a:bodyPr>
            <a:noAutofit/>
          </a:bodyPr>
          <a:lstStyle/>
          <a:p>
            <a:pPr algn="ctr">
              <a:tabLst>
                <a:tab pos="722313" algn="l"/>
              </a:tabLst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2400" y="0"/>
            <a:ext cx="9144000" cy="7647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algn="ctr">
              <a:spcBef>
                <a:spcPct val="0"/>
              </a:spcBef>
              <a:tabLst>
                <a:tab pos="722313" algn="l"/>
              </a:tabLst>
            </a:pPr>
            <a:r>
              <a:rPr lang="ru-RU" sz="1600" b="1" dirty="0" smtClean="0">
                <a:solidFill>
                  <a:schemeClr val="tx2"/>
                </a:solidFill>
              </a:rPr>
              <a:t>Прогнозный топливно-энергетический баланс России на период до 2030 года </a:t>
            </a:r>
            <a:endParaRPr lang="ru-RU" sz="1600" dirty="0" smtClean="0">
              <a:solidFill>
                <a:schemeClr val="tx2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231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К числу важнейших стратегических инициатив относятся:</a:t>
            </a:r>
          </a:p>
          <a:p>
            <a:r>
              <a:rPr lang="ru-RU" dirty="0" smtClean="0"/>
              <a:t>формирование нефтегазовых комплексов в восточных регионах страны;</a:t>
            </a:r>
          </a:p>
          <a:p>
            <a:r>
              <a:rPr lang="ru-RU" dirty="0" smtClean="0"/>
              <a:t>освоение углеводородного потенциала континентального шельфа арктических морей и северных территорий России;</a:t>
            </a:r>
          </a:p>
          <a:p>
            <a:r>
              <a:rPr lang="ru-RU" dirty="0" smtClean="0"/>
              <a:t>развитие и территориальная диверсификация энергетической инфраструктуры;</a:t>
            </a:r>
          </a:p>
          <a:p>
            <a:r>
              <a:rPr lang="ru-RU" dirty="0" smtClean="0"/>
              <a:t>развитие </a:t>
            </a:r>
            <a:r>
              <a:rPr lang="ru-RU" dirty="0" err="1" smtClean="0"/>
              <a:t>нетопливной</a:t>
            </a:r>
            <a:r>
              <a:rPr lang="ru-RU" dirty="0" smtClean="0"/>
              <a:t> энергетики;</a:t>
            </a:r>
          </a:p>
          <a:p>
            <a:r>
              <a:rPr lang="ru-RU" dirty="0" smtClean="0"/>
              <a:t>развитие энергосбережения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 marL="0" indent="265113" algn="ctr">
              <a:buNone/>
            </a:pPr>
            <a:r>
              <a:rPr lang="ru-RU" dirty="0" smtClean="0"/>
              <a:t>Вовлечение в промышленное освоение </a:t>
            </a:r>
            <a:r>
              <a:rPr lang="ru-RU" dirty="0" err="1" smtClean="0"/>
              <a:t>сложнокомпонентных</a:t>
            </a:r>
            <a:r>
              <a:rPr lang="ru-RU" dirty="0" smtClean="0"/>
              <a:t> углеводородных ресурсов региона даст импульс развитию нефтехимического и </a:t>
            </a:r>
            <a:r>
              <a:rPr lang="ru-RU" dirty="0" err="1" smtClean="0"/>
              <a:t>газохимического</a:t>
            </a:r>
            <a:r>
              <a:rPr lang="ru-RU" dirty="0" smtClean="0"/>
              <a:t> производства, будет способствовать опережающему социально-экономическому развитию районов Восточной Сибири и Дальнего Востока, обеспечит темпы роста регионального валового внутреннего продукта, превышающие средние по стране не менее чем на 0,5-1,5 процента в год.</a:t>
            </a:r>
          </a:p>
          <a:p>
            <a:pPr marL="0" indent="265113"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Стратегические инициативы развития топливно-энергетического комплекса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Важнейшими стратегическими инфраструктурными проектами в сфере энергетики, реализация которых уже началась или предусматривается в ближайшем будущем, являются:</a:t>
            </a:r>
          </a:p>
          <a:p>
            <a:r>
              <a:rPr lang="ru-RU" dirty="0" smtClean="0"/>
              <a:t>строительство нефтепровода Восточная Сибирь - Тихий океан;</a:t>
            </a:r>
          </a:p>
          <a:p>
            <a:r>
              <a:rPr lang="ru-RU" dirty="0" smtClean="0"/>
              <a:t>строительство </a:t>
            </a:r>
            <a:r>
              <a:rPr lang="ru-RU" dirty="0" err="1" smtClean="0"/>
              <a:t>нефтепродуктопроводных</a:t>
            </a:r>
            <a:r>
              <a:rPr lang="ru-RU" dirty="0" smtClean="0"/>
              <a:t> систем "Север" и "Юг";</a:t>
            </a:r>
          </a:p>
          <a:p>
            <a:r>
              <a:rPr lang="ru-RU" dirty="0" smtClean="0"/>
              <a:t>строительство газопроводов "Северный поток" и "Южный поток";</a:t>
            </a:r>
          </a:p>
          <a:p>
            <a:r>
              <a:rPr lang="ru-RU" dirty="0" smtClean="0"/>
              <a:t>строительство многониточной газотранспортной системы с полуострова Ямал;</a:t>
            </a:r>
          </a:p>
          <a:p>
            <a:r>
              <a:rPr lang="ru-RU" dirty="0" smtClean="0"/>
              <a:t>развитие портовой и транспортной инфраструктуры для перевозки жидких углеводородов (нефти, конденсата, сжиженного природного газа, широкой фракции легких углеводородов).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Стратегические инициативы развития топливно-энергетического комплекса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832648"/>
          </a:xfrm>
        </p:spPr>
        <p:txBody>
          <a:bodyPr>
            <a:noAutofit/>
          </a:bodyPr>
          <a:lstStyle/>
          <a:p>
            <a:pPr marL="0" indent="265113" algn="ctr"/>
            <a:r>
              <a:rPr lang="ru-RU" sz="1700" dirty="0" smtClean="0"/>
              <a:t>Россия обладает одним из крупнейших в мире минерально-сырьевым потенциалом, являющимся основой гарантированного обеспечения экономической и энергетической безопасности страны, удовлетворения текущих и перспективных потребностей экономики России в углеводородном сырье, угле и уране. </a:t>
            </a:r>
            <a:endParaRPr lang="ru-RU" sz="1700" dirty="0" smtClean="0"/>
          </a:p>
          <a:p>
            <a:pPr marL="0" indent="265113" algn="ctr">
              <a:buNone/>
            </a:pPr>
            <a:endParaRPr lang="ru-RU" sz="500" dirty="0" smtClean="0"/>
          </a:p>
          <a:p>
            <a:pPr marL="0" indent="265113" algn="ctr"/>
            <a:r>
              <a:rPr lang="ru-RU" sz="1700" dirty="0" smtClean="0"/>
              <a:t>Основой для определения стратегических ориентиров развития сырьевой базы топливно-энергетического комплекса является Долгосрочная государственная программа изучения недр и воспроизводства минерально-сырьевой базы России на основе баланса потребления и воспроизводства минерального сырья</a:t>
            </a:r>
            <a:r>
              <a:rPr lang="ru-RU" sz="1700" dirty="0" smtClean="0"/>
              <a:t>.</a:t>
            </a:r>
          </a:p>
          <a:p>
            <a:pPr marL="0" indent="265113" algn="ctr">
              <a:buNone/>
            </a:pPr>
            <a:endParaRPr lang="ru-RU" sz="500" dirty="0" smtClean="0"/>
          </a:p>
          <a:p>
            <a:pPr marL="0" indent="265113" algn="ctr"/>
            <a:r>
              <a:rPr lang="ru-RU" sz="1700" dirty="0" smtClean="0"/>
              <a:t>Начальные </a:t>
            </a:r>
            <a:r>
              <a:rPr lang="ru-RU" sz="1700" dirty="0" smtClean="0"/>
              <a:t>запасы нефти уже выработаны более чем на 50 %, в европейской части - на 65 %, в том числе в </a:t>
            </a:r>
            <a:r>
              <a:rPr lang="ru-RU" sz="1700" dirty="0" err="1" smtClean="0"/>
              <a:t>Урало-Поволжье</a:t>
            </a:r>
            <a:r>
              <a:rPr lang="ru-RU" sz="1700" dirty="0" smtClean="0"/>
              <a:t> - более чем на 70 %. Степень </a:t>
            </a:r>
            <a:r>
              <a:rPr lang="ru-RU" sz="1700" dirty="0" err="1" smtClean="0"/>
              <a:t>выработанности</a:t>
            </a:r>
            <a:r>
              <a:rPr lang="ru-RU" sz="1700" dirty="0" smtClean="0"/>
              <a:t> запасов крупных активно осваиваемых месторождений приближается к 60 </a:t>
            </a:r>
            <a:r>
              <a:rPr lang="ru-RU" sz="1700" dirty="0" smtClean="0"/>
              <a:t>%.</a:t>
            </a:r>
          </a:p>
          <a:p>
            <a:pPr marL="0" indent="265113" algn="ctr"/>
            <a:endParaRPr lang="ru-RU" sz="500" dirty="0" smtClean="0"/>
          </a:p>
          <a:p>
            <a:pPr marL="0" indent="265113" algn="ctr"/>
            <a:r>
              <a:rPr lang="ru-RU" sz="1700" dirty="0" smtClean="0"/>
              <a:t>Прогнозные ресурсы газа оцениваются в 164,2 трлн.куб.м, в том числе на континентальном шельфе Российской Федерации - 63,8 трлн.куб.м. Разведанные балансовые запасы газа промышленных категорий А+В+С1 на 1 января 2008 года составляют 48 трлн.куб.м, в том числе на континентальном шельфе Российской Федерации - 6,9 трлн.куб.м</a:t>
            </a:r>
            <a:r>
              <a:rPr lang="ru-RU" sz="1700" dirty="0" smtClean="0"/>
              <a:t>.</a:t>
            </a:r>
          </a:p>
          <a:p>
            <a:pPr marL="0" indent="265113" algn="ctr"/>
            <a:endParaRPr lang="ru-RU" sz="500" dirty="0" smtClean="0"/>
          </a:p>
          <a:p>
            <a:pPr marL="0" indent="265113" algn="ctr"/>
            <a:r>
              <a:rPr lang="ru-RU" sz="1700" dirty="0" smtClean="0"/>
              <a:t>Запасы газа базовых разрабатываемых месторождений Западной Сибири - основного газодобывающего региона страны (Медвежье, </a:t>
            </a:r>
            <a:r>
              <a:rPr lang="ru-RU" sz="1700" dirty="0" err="1" smtClean="0"/>
              <a:t>Уренгойское</a:t>
            </a:r>
            <a:r>
              <a:rPr lang="ru-RU" sz="1700" dirty="0" smtClean="0"/>
              <a:t>, </a:t>
            </a:r>
            <a:r>
              <a:rPr lang="ru-RU" sz="1700" dirty="0" err="1" smtClean="0"/>
              <a:t>Ямбургское</a:t>
            </a:r>
            <a:r>
              <a:rPr lang="ru-RU" sz="1700" dirty="0" smtClean="0"/>
              <a:t>) выработаны на 65-75 % и перешли в стадию активно падающей добычи</a:t>
            </a:r>
            <a:r>
              <a:rPr lang="ru-RU" sz="1700" dirty="0" smtClean="0"/>
              <a:t>.</a:t>
            </a:r>
            <a:endParaRPr lang="ru-RU" sz="17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Развитие сырьевой базы топливно-энергетического комплекса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5775920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ru-RU" sz="1650" dirty="0" smtClean="0"/>
              <a:t>К </a:t>
            </a:r>
            <a:r>
              <a:rPr lang="ru-RU" sz="1650" dirty="0" smtClean="0"/>
              <a:t>2030 году за счет </a:t>
            </a:r>
            <a:r>
              <a:rPr lang="ru-RU" sz="1650" dirty="0" err="1" smtClean="0"/>
              <a:t>геолого-разведочных</a:t>
            </a:r>
            <a:r>
              <a:rPr lang="ru-RU" sz="1650" dirty="0" smtClean="0"/>
              <a:t> работ может быть обеспечен совокупный прирост запасов нефти в объеме около 12 млрд.тонн (при успешной реализации мероприятий по повышению коэффициента извлечения нефти прирост запасов может составить 14 млрд.тонн) и газа в объеме не менее 16 трлн.куб.м</a:t>
            </a:r>
            <a:r>
              <a:rPr lang="ru-RU" sz="1650" dirty="0" smtClean="0"/>
              <a:t>.</a:t>
            </a:r>
          </a:p>
          <a:p>
            <a:pPr algn="ctr">
              <a:spcBef>
                <a:spcPts val="600"/>
              </a:spcBef>
            </a:pPr>
            <a:r>
              <a:rPr lang="ru-RU" sz="1650" dirty="0" smtClean="0"/>
              <a:t>Н</a:t>
            </a:r>
            <a:r>
              <a:rPr lang="ru-RU" sz="1650" dirty="0" smtClean="0"/>
              <a:t>еобходимый </a:t>
            </a:r>
            <a:r>
              <a:rPr lang="ru-RU" sz="1650" dirty="0" smtClean="0"/>
              <a:t>прирост запасов нефти для достижения оптимальных уровней добычи в Восточной Сибири и на Дальнем Востоке оценивается в 1,8 млрд.тонн к 2020 году и свыше 3 млрд.тонн - к 2030 году, что потребует существенного прироста запасов за пределами зоны нефтепровода Восточная Сибирь - Тихий океан</a:t>
            </a:r>
            <a:r>
              <a:rPr lang="ru-RU" sz="1650" dirty="0" smtClean="0"/>
              <a:t>.</a:t>
            </a:r>
          </a:p>
          <a:p>
            <a:pPr algn="ctr">
              <a:spcBef>
                <a:spcPts val="600"/>
              </a:spcBef>
            </a:pPr>
            <a:r>
              <a:rPr lang="ru-RU" sz="1650" dirty="0" smtClean="0"/>
              <a:t>На</a:t>
            </a:r>
            <a:r>
              <a:rPr lang="ru-RU" sz="1650" dirty="0" smtClean="0"/>
              <a:t> весь период до 2030 года главными районами прироста запасов нефти и газа будут </a:t>
            </a:r>
            <a:r>
              <a:rPr lang="ru-RU" sz="1650" dirty="0" err="1" smtClean="0"/>
              <a:t>Западно-Сибирская</a:t>
            </a:r>
            <a:r>
              <a:rPr lang="ru-RU" sz="1650" dirty="0" smtClean="0"/>
              <a:t>, </a:t>
            </a:r>
            <a:r>
              <a:rPr lang="ru-RU" sz="1650" dirty="0" err="1" smtClean="0"/>
              <a:t>Лено-Тунгусская</a:t>
            </a:r>
            <a:r>
              <a:rPr lang="ru-RU" sz="1650" dirty="0" smtClean="0"/>
              <a:t> и Тимано-Печорская нефтегазоносные провинции. Перспективными направлениями развития сырьевой базы нефтяной и газовой промышленности России станут поиск, разведка и освоение нефтяных и газовых месторождений на континентальном шельфе арктических, дальневосточных и южных морей</a:t>
            </a:r>
            <a:r>
              <a:rPr lang="ru-RU" sz="1650" dirty="0" smtClean="0"/>
              <a:t>.</a:t>
            </a:r>
          </a:p>
          <a:p>
            <a:pPr algn="ctr">
              <a:spcBef>
                <a:spcPts val="600"/>
              </a:spcBef>
            </a:pPr>
            <a:r>
              <a:rPr lang="ru-RU" sz="1650" dirty="0" smtClean="0"/>
              <a:t>Начальные</a:t>
            </a:r>
            <a:r>
              <a:rPr lang="ru-RU" sz="1650" dirty="0" smtClean="0"/>
              <a:t> суммарные извлекаемые ресурсы углеводородов континентального шельфа России составляют 90,3 млрд.тонн условного топлива (из которых свыше 16,5 млрд.тонн нефти с конденсатом и 73,8 трлн.куб.м газа). Они распределены по 16 крупным морским нефтегазоносным провинциям и бассейнам. Основная часть этих ресурсов (около 70 процентов) приходится на континентальный шельф Баренцева, Печорского и Карского морей</a:t>
            </a:r>
            <a:r>
              <a:rPr lang="ru-RU" sz="1650" dirty="0" smtClean="0"/>
              <a:t>.</a:t>
            </a:r>
          </a:p>
          <a:p>
            <a:pPr algn="ctr">
              <a:spcBef>
                <a:spcPts val="600"/>
              </a:spcBef>
            </a:pPr>
            <a:r>
              <a:rPr lang="ru-RU" sz="1650" dirty="0" err="1" smtClean="0"/>
              <a:t>Разведанность</a:t>
            </a:r>
            <a:r>
              <a:rPr lang="ru-RU" sz="1650" dirty="0" smtClean="0"/>
              <a:t> </a:t>
            </a:r>
            <a:r>
              <a:rPr lang="ru-RU" sz="1650" dirty="0" smtClean="0"/>
              <a:t>ресурсов газа континентального шельфа Каспийского моря составляет 15,7 процента, нефти - 15,9 процента, ресурсов газа континентального шельфа Охотского моря - 14,4 процента, нефти - 17,9 процента, ресурсов газа континентального шельфа Баренцева моря - 15,5 процента</a:t>
            </a:r>
            <a:r>
              <a:rPr lang="ru-RU" sz="1650" dirty="0" smtClean="0"/>
              <a:t>.</a:t>
            </a:r>
            <a:endParaRPr lang="ru-RU" sz="165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Развитие сырьевой базы топливно-энергетического комплекса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400" dirty="0" smtClean="0"/>
              <a:t>Поиски новых месторождений нефти и газа будут продолжаться и в нефтегазоносных провинциях с падающей добычей нефти - Волго-Уральской и </a:t>
            </a:r>
            <a:r>
              <a:rPr lang="ru-RU" sz="2400" dirty="0" err="1" smtClean="0"/>
              <a:t>Северо-Кавказской</a:t>
            </a:r>
            <a:r>
              <a:rPr lang="ru-RU" sz="2400" dirty="0" smtClean="0"/>
              <a:t>, а также в пределах российской части Прикаспийской нефтегазоносной провинции. При этом объемы глубокого бурения на нефть и газ в период до 2030 года составят более 70 млн.м</a:t>
            </a:r>
            <a:r>
              <a:rPr lang="ru-RU" sz="2400" dirty="0" smtClean="0"/>
              <a:t>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На первом этапе реализации настоящей Стратегии будут активизированы </a:t>
            </a:r>
            <a:r>
              <a:rPr lang="ru-RU" sz="2400" dirty="0" err="1" smtClean="0"/>
              <a:t>геолого-разведочные</a:t>
            </a:r>
            <a:r>
              <a:rPr lang="ru-RU" sz="2400" dirty="0" smtClean="0"/>
              <a:t> работы в традиционных местах добычи топливно-энергетических ресурсов, а также созданы все необходимые условия (нормативно-правовые, налоговые, институциональные и др.) для освоения сырьевой базы топливно-энергетического комплекса в удаленных и труднодоступных районах страны, в том числе в Восточной Сибири и на Дальнем Востоке, континентальном шельфе арктических морей и полуострове Ямал</a:t>
            </a:r>
            <a:r>
              <a:rPr lang="ru-RU" sz="2400" dirty="0" smtClean="0"/>
              <a:t>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На втором этапе начнется активное освоение минерально-сырьевой базы нефтегазового комплекса в Восточной Сибири и на Дальнем Востоке, в шельфовых районах, в том числе в российском секторе Арктики, а также на полуострове Ямал, в Обской и </a:t>
            </a:r>
            <a:r>
              <a:rPr lang="ru-RU" sz="2400" dirty="0" err="1" smtClean="0"/>
              <a:t>Тазовской</a:t>
            </a:r>
            <a:r>
              <a:rPr lang="ru-RU" sz="2400" dirty="0" smtClean="0"/>
              <a:t> губах, на европейском севере и в Прикаспийском регионе</a:t>
            </a:r>
            <a:r>
              <a:rPr lang="ru-RU" sz="2400" dirty="0" smtClean="0"/>
              <a:t>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На третьем этапе продолжится освоение новых районов на основе современных методов и технологий </a:t>
            </a:r>
            <a:r>
              <a:rPr lang="ru-RU" sz="2400" dirty="0" err="1" smtClean="0"/>
              <a:t>геолого-разведочных</a:t>
            </a:r>
            <a:r>
              <a:rPr lang="ru-RU" sz="2400" dirty="0" smtClean="0"/>
              <a:t> работ, </a:t>
            </a:r>
            <a:r>
              <a:rPr lang="ru-RU" sz="2400" dirty="0" err="1" smtClean="0"/>
              <a:t>частно-государственного</a:t>
            </a:r>
            <a:r>
              <a:rPr lang="ru-RU" sz="2400" dirty="0" smtClean="0"/>
              <a:t> партнерства и привлечения инвестиций, в том числе иностранных. </a:t>
            </a:r>
            <a:endParaRPr lang="ru-RU" sz="2400" dirty="0" smtClean="0"/>
          </a:p>
          <a:p>
            <a:pPr algn="ctr"/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Развитие сырьевой базы топливно-энергетического комплекса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>Стратегическими целями развития нефтяного комплекса являются:</a:t>
            </a:r>
          </a:p>
          <a:p>
            <a:r>
              <a:rPr lang="ru-RU" dirty="0" smtClean="0"/>
              <a:t>стабильное, бесперебойное и экономически эффективное удовлетворение внутреннего спроса на нефть и продукты ее переработки;</a:t>
            </a:r>
          </a:p>
          <a:p>
            <a:r>
              <a:rPr lang="ru-RU" dirty="0" smtClean="0"/>
              <a:t>активное, без ущерба для внутренних потребностей и будущих поколений граждан, участие в обеспечении мирового спроса на нефть и нефтепродукты;</a:t>
            </a:r>
          </a:p>
          <a:p>
            <a:r>
              <a:rPr lang="ru-RU" dirty="0" smtClean="0"/>
              <a:t>обеспечение стабильных поступлений в доходную часть консолидированного бюджета страны в соответствии со значением энергетического сектора в формировании валового внутреннего продукта и экспорта на заданном временном этапе государственной энергетической политики;</a:t>
            </a:r>
          </a:p>
          <a:p>
            <a:r>
              <a:rPr lang="ru-RU" dirty="0" err="1" smtClean="0"/>
              <a:t>инвестиционно-инновационное</a:t>
            </a:r>
            <a:r>
              <a:rPr lang="ru-RU" dirty="0" smtClean="0"/>
              <a:t> обновление комплекса, направленное на повышение энергетической, экономической и экологической эффективности его функционирования.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Нефтяной комплекс 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Энергосбережение в нефтяном комплексе будет осуществляться по следующим основным направлениям:</a:t>
            </a:r>
          </a:p>
          <a:p>
            <a:r>
              <a:rPr lang="ru-RU" dirty="0" smtClean="0"/>
              <a:t>в добыче нефти - снижение расхода нефти на технологические нужды и потери, повышение </a:t>
            </a:r>
            <a:r>
              <a:rPr lang="ru-RU" dirty="0" err="1" smtClean="0"/>
              <a:t>нефтеотдачи</a:t>
            </a:r>
            <a:r>
              <a:rPr lang="ru-RU" dirty="0" smtClean="0"/>
              <a:t>, оптимизация режима работы скважин, а также совершенствование контроля и учета нефти; </a:t>
            </a:r>
          </a:p>
          <a:p>
            <a:r>
              <a:rPr lang="ru-RU" dirty="0" smtClean="0"/>
              <a:t>в транспортировке нефти - реконструкция объектов нефтепроводов и системная организация технологических режимов их работы, сокращение потерь нефти, внедрение автоматизированных систем управления и телемеханики, улучшение технического состояния нефтеперекачивающих агрегатов, а также широкое внедрение резервуаров с плавающей крышей;</a:t>
            </a:r>
          </a:p>
          <a:p>
            <a:r>
              <a:rPr lang="ru-RU" dirty="0" smtClean="0"/>
              <a:t>в переработке нефти - повышение глубины переработки, более полное использование газов нефтепереработки, а также автоматизация оптимального ведения режимов технологических цепочек.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Нефтяной комплекс 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271864"/>
          </a:xfrm>
        </p:spPr>
        <p:txBody>
          <a:bodyPr>
            <a:normAutofit fontScale="62500" lnSpcReduction="20000"/>
          </a:bodyPr>
          <a:lstStyle/>
          <a:p>
            <a:pPr marL="7938" indent="257175">
              <a:buNone/>
            </a:pPr>
            <a:r>
              <a:rPr lang="ru-RU" sz="2700" b="1" i="1" dirty="0" smtClean="0"/>
              <a:t>На первом этапе </a:t>
            </a:r>
            <a:r>
              <a:rPr lang="ru-RU" sz="2700" dirty="0" smtClean="0"/>
              <a:t>будет </a:t>
            </a:r>
            <a:r>
              <a:rPr lang="ru-RU" sz="2700" dirty="0" smtClean="0"/>
              <a:t>завершен ряд ключевых неотложных инфраструктурных проектов </a:t>
            </a:r>
            <a:r>
              <a:rPr lang="ru-RU" sz="2700" dirty="0" err="1" smtClean="0"/>
              <a:t>внутрироссийского</a:t>
            </a:r>
            <a:r>
              <a:rPr lang="ru-RU" sz="2700" dirty="0" smtClean="0"/>
              <a:t> и экспортного значения, включая</a:t>
            </a:r>
            <a:r>
              <a:rPr lang="ru-RU" sz="2700" dirty="0" smtClean="0"/>
              <a:t>:</a:t>
            </a:r>
          </a:p>
          <a:p>
            <a:r>
              <a:rPr lang="ru-RU" sz="2700" dirty="0" smtClean="0"/>
              <a:t>нефтепровод</a:t>
            </a:r>
            <a:r>
              <a:rPr lang="ru-RU" sz="2700" dirty="0" smtClean="0"/>
              <a:t> Бургас - </a:t>
            </a:r>
            <a:r>
              <a:rPr lang="ru-RU" sz="2700" dirty="0" err="1" smtClean="0"/>
              <a:t>Александруполис</a:t>
            </a:r>
            <a:r>
              <a:rPr lang="ru-RU" sz="2700" dirty="0" smtClean="0"/>
              <a:t>;</a:t>
            </a:r>
          </a:p>
          <a:p>
            <a:r>
              <a:rPr lang="ru-RU" sz="2700" dirty="0" smtClean="0"/>
              <a:t>вторую нитку Балтийской трубопроводной системы;</a:t>
            </a:r>
          </a:p>
          <a:p>
            <a:r>
              <a:rPr lang="ru-RU" sz="2700" dirty="0" smtClean="0"/>
              <a:t>нефтепродуктопроводы "Север" и "Юг";</a:t>
            </a:r>
          </a:p>
          <a:p>
            <a:r>
              <a:rPr lang="ru-RU" sz="2700" dirty="0" smtClean="0"/>
              <a:t>морские нефтяные терминалы в гг.Приморске, Усть-Луге и Находке</a:t>
            </a:r>
            <a:r>
              <a:rPr lang="ru-RU" sz="2700" dirty="0" smtClean="0"/>
              <a:t>.</a:t>
            </a:r>
          </a:p>
          <a:p>
            <a:endParaRPr lang="ru-RU" sz="2700" dirty="0" smtClean="0"/>
          </a:p>
          <a:p>
            <a:pPr marL="0" indent="265113">
              <a:buNone/>
            </a:pPr>
            <a:r>
              <a:rPr lang="ru-RU" sz="2700" b="1" i="1" dirty="0" smtClean="0"/>
              <a:t>На втором этапе </a:t>
            </a:r>
            <a:r>
              <a:rPr lang="ru-RU" sz="2700" dirty="0" smtClean="0"/>
              <a:t>реализации настоящей Стратегии российский нефтяной комплекс обеспечит потребности развития российской экономики в условиях качественной перестройки ее структуры в пользу менее энергоемких и </a:t>
            </a:r>
            <a:r>
              <a:rPr lang="ru-RU" sz="2700" dirty="0" smtClean="0"/>
              <a:t>инновационных </a:t>
            </a:r>
            <a:r>
              <a:rPr lang="ru-RU" sz="2700" dirty="0" smtClean="0"/>
              <a:t>отраслей. </a:t>
            </a:r>
            <a:endParaRPr lang="ru-RU" sz="2700" dirty="0" smtClean="0"/>
          </a:p>
          <a:p>
            <a:pPr marL="0" indent="265113">
              <a:buNone/>
            </a:pPr>
            <a:endParaRPr lang="ru-RU" sz="2700" dirty="0" smtClean="0"/>
          </a:p>
          <a:p>
            <a:pPr marL="0" indent="265113">
              <a:buNone/>
            </a:pPr>
            <a:r>
              <a:rPr lang="ru-RU" sz="2700" b="1" i="1" dirty="0" smtClean="0"/>
              <a:t>На третьем этапе </a:t>
            </a:r>
            <a:r>
              <a:rPr lang="ru-RU" sz="2700" dirty="0" smtClean="0"/>
              <a:t>реализации настоящей Стратегии добыча нефти достигнет технологического и экономического максимума. При этом:</a:t>
            </a:r>
          </a:p>
          <a:p>
            <a:r>
              <a:rPr lang="ru-RU" sz="2700" dirty="0" smtClean="0"/>
              <a:t>экспорт нефти и нефтепродуктов будет демонстрировать тенденцию к снижению;</a:t>
            </a:r>
          </a:p>
          <a:p>
            <a:r>
              <a:rPr lang="ru-RU" sz="2700" dirty="0" smtClean="0"/>
              <a:t>значительно интенсифицируется развитие высокотехнологичных нефтехимических производств и энергетического сервиса;</a:t>
            </a:r>
          </a:p>
          <a:p>
            <a:r>
              <a:rPr lang="ru-RU" sz="2700" dirty="0" smtClean="0"/>
              <a:t>российский нефтяной комплекс будет активно использовать свои мощности для обеспечения транзита нефти, производства и экспорта продукции с высокой долей добавленной стоимости.</a:t>
            </a:r>
          </a:p>
          <a:p>
            <a:pPr marL="0" indent="265113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Нефтяной комплекс 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Природный газ и общая структура потребления энергоресурсов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63190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 выделении из земли горючего газа впервые в России стало известно из дневника тверского купца Афанасия Никитина "Хождение за три моря", который в </a:t>
            </a:r>
            <a:r>
              <a:rPr lang="en-US" dirty="0" smtClean="0"/>
              <a:t>XV</a:t>
            </a:r>
            <a:r>
              <a:rPr lang="ru-RU" dirty="0" smtClean="0"/>
              <a:t> в. по дороге в Индию за­вернул в Сураханы, близ Баку. "А яз пошел к Дербенту, а из Дербента к Баку, где огнь горит неугасимый", — отмечал он.</a:t>
            </a:r>
          </a:p>
          <a:p>
            <a:endParaRPr lang="ru-RU" dirty="0" smtClean="0"/>
          </a:p>
          <a:p>
            <a:r>
              <a:rPr lang="ru-RU" dirty="0" smtClean="0"/>
              <a:t>В Сураханах еще в </a:t>
            </a:r>
            <a:r>
              <a:rPr lang="en-US" dirty="0" smtClean="0"/>
              <a:t>VI</a:t>
            </a:r>
            <a:r>
              <a:rPr lang="ru-RU" dirty="0" smtClean="0"/>
              <a:t> в. до н.э. существовала секта огнепоклонников, построившая на месте хода природного газа монастырь и использо­вавшая "неугасимые огни" в ритуальных обря­дах.</a:t>
            </a:r>
          </a:p>
          <a:p>
            <a:endParaRPr lang="ru-RU" dirty="0" smtClean="0"/>
          </a:p>
          <a:p>
            <a:r>
              <a:rPr lang="ru-RU" dirty="0" err="1" smtClean="0"/>
              <a:t>Кемфер</a:t>
            </a:r>
            <a:r>
              <a:rPr lang="ru-RU" dirty="0" smtClean="0"/>
              <a:t> </a:t>
            </a:r>
            <a:r>
              <a:rPr lang="ru-RU" dirty="0" err="1" smtClean="0"/>
              <a:t>Энгельберт</a:t>
            </a:r>
            <a:r>
              <a:rPr lang="ru-RU" dirty="0" smtClean="0"/>
              <a:t> (1651 — 1716 гг.), посетив­ший в 1682—1688 гг. Апшеронский полуостров, писал, что местные жители широко используют горючие газы для бытовых и хозяйственных нужд.</a:t>
            </a:r>
          </a:p>
          <a:p>
            <a:endParaRPr lang="ru-RU" dirty="0" smtClean="0"/>
          </a:p>
          <a:p>
            <a:r>
              <a:rPr lang="ru-RU" dirty="0" smtClean="0"/>
              <a:t>Путешественник </a:t>
            </a:r>
            <a:r>
              <a:rPr lang="ru-RU" dirty="0" err="1" smtClean="0"/>
              <a:t>Гмелин</a:t>
            </a:r>
            <a:r>
              <a:rPr lang="ru-RU" dirty="0" smtClean="0"/>
              <a:t> </a:t>
            </a:r>
            <a:r>
              <a:rPr lang="ru-RU" dirty="0" err="1" smtClean="0"/>
              <a:t>Самуэль</a:t>
            </a:r>
            <a:r>
              <a:rPr lang="ru-RU" dirty="0" smtClean="0"/>
              <a:t> </a:t>
            </a:r>
            <a:r>
              <a:rPr lang="ru-RU" dirty="0" err="1" smtClean="0"/>
              <a:t>Готлиб</a:t>
            </a:r>
            <a:r>
              <a:rPr lang="ru-RU" dirty="0" smtClean="0"/>
              <a:t> (1745 — 1774 гг.), приглашенный в 1767 г. в Петербург Академией наук, в сочинении "Путешествие по России для исследования трех царств" отмечал, что "огнепоклонники считают сей неугасимый огонь за нечто чрезвычай­ное святое".</a:t>
            </a:r>
          </a:p>
          <a:p>
            <a:endParaRPr lang="ru-RU" dirty="0" smtClean="0"/>
          </a:p>
          <a:p>
            <a:r>
              <a:rPr lang="ru-RU" dirty="0" smtClean="0"/>
              <a:t>В 1840 г. в районе Астрахани при бурении скважины на воду на глубине 112 м вместе с водой стал выделяться газ, к тому же в смеси с сероводородом. </a:t>
            </a:r>
          </a:p>
          <a:p>
            <a:endParaRPr lang="ru-RU" dirty="0" smtClean="0"/>
          </a:p>
          <a:p>
            <a:r>
              <a:rPr lang="ru-RU" dirty="0" smtClean="0"/>
              <a:t>Спустя 60 лет, в 1900 г. там же, в Астрахани, во дворе винного склада при бурении водяной скважины на глубине 437 м было обнаружено выделение газа.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Стратегическими целями развития газовой промышленности являются:</a:t>
            </a:r>
          </a:p>
          <a:p>
            <a:r>
              <a:rPr lang="ru-RU" dirty="0" smtClean="0"/>
              <a:t>стабильное, бесперебойное и экономически эффективное удовлетворение внутреннего и внешнего спроса на газ;</a:t>
            </a:r>
          </a:p>
          <a:p>
            <a:r>
              <a:rPr lang="ru-RU" dirty="0" smtClean="0"/>
              <a:t>развитие единой системы газоснабжения и ее расширение на восток России, усиление на этой основе интеграции регионов страны;</a:t>
            </a:r>
          </a:p>
          <a:p>
            <a:r>
              <a:rPr lang="ru-RU" dirty="0" smtClean="0"/>
              <a:t>совершенствование организационной структуры газовой отрасли в целях повышения экономических результатов ее деятельности и формирование </a:t>
            </a:r>
            <a:r>
              <a:rPr lang="ru-RU" dirty="0" err="1" smtClean="0"/>
              <a:t>либерализованного</a:t>
            </a:r>
            <a:r>
              <a:rPr lang="ru-RU" dirty="0" smtClean="0"/>
              <a:t> рынка газа;</a:t>
            </a:r>
          </a:p>
          <a:p>
            <a:r>
              <a:rPr lang="ru-RU" dirty="0" smtClean="0"/>
              <a:t>обеспечение стабильных поступлений в доходную часть консолидированного бюджета России в соответствии со значением энергетического сектора в формировании валового внутреннего продукта и экспорта на заданном временном этапе государственной энергетической политики.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На </a:t>
            </a:r>
            <a:r>
              <a:rPr lang="ru-RU" dirty="0" smtClean="0"/>
              <a:t>период до 2020 года в указанной сфере характеризуется </a:t>
            </a:r>
            <a:r>
              <a:rPr lang="ru-RU" dirty="0" smtClean="0"/>
              <a:t>следующим:</a:t>
            </a:r>
            <a:endParaRPr lang="ru-RU" dirty="0" smtClean="0"/>
          </a:p>
          <a:p>
            <a:r>
              <a:rPr lang="ru-RU" dirty="0" smtClean="0"/>
              <a:t>Введено в эксплуатацию крупнейшее Заполярное месторождение в </a:t>
            </a:r>
            <a:r>
              <a:rPr lang="ru-RU" dirty="0" err="1" smtClean="0"/>
              <a:t>Надым-Пур-Тазовском</a:t>
            </a:r>
            <a:r>
              <a:rPr lang="ru-RU" dirty="0" smtClean="0"/>
              <a:t> районе Тюменской области, начата добыча газа на шельфовых месторождениях проектов "Сахалин-1" и "Сахалин-2".</a:t>
            </a:r>
          </a:p>
          <a:p>
            <a:r>
              <a:rPr lang="ru-RU" dirty="0" smtClean="0"/>
              <a:t>Осуществляется строительство новых газопроводных систем. Достроен газопровод Ямал - Европа, построен газопровод "Голубой поток", введен в эксплуатацию завод по производству сжиженного природного газа на острове Сахалин, начато строительство газопроводов "Северный поток" и "Северные районы Тюменской области - Торжок", приняты решения о начале строительства Прикаспийского газопровода и газопровода "Южный поток".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i="1" dirty="0" smtClean="0"/>
              <a:t>Перспективы </a:t>
            </a:r>
            <a:r>
              <a:rPr lang="ru-RU" b="1" i="1" dirty="0" smtClean="0"/>
              <a:t>развития газовой промышленности необходимо учитывать следующие тенденции:</a:t>
            </a:r>
          </a:p>
          <a:p>
            <a:r>
              <a:rPr lang="ru-RU" dirty="0" smtClean="0"/>
              <a:t>истощение основных газовых месторождений </a:t>
            </a:r>
            <a:r>
              <a:rPr lang="ru-RU" dirty="0" err="1" smtClean="0"/>
              <a:t>Надым-Пур-Тазовского</a:t>
            </a:r>
            <a:r>
              <a:rPr lang="ru-RU" dirty="0" smtClean="0"/>
              <a:t> района Тюменской области и, следовательно, необходимость освоения новых центров газодобычи на полуострове Ямал, континентальном шельфе арктических морей, в Восточной Сибири и на Дальнем Востоке;</a:t>
            </a:r>
          </a:p>
          <a:p>
            <a:r>
              <a:rPr lang="ru-RU" dirty="0" smtClean="0"/>
              <a:t>увеличение доли </a:t>
            </a:r>
            <a:r>
              <a:rPr lang="ru-RU" dirty="0" err="1" smtClean="0"/>
              <a:t>трудноизвлекаемых</a:t>
            </a:r>
            <a:r>
              <a:rPr lang="ru-RU" dirty="0" smtClean="0"/>
              <a:t> запасов (низконапорный газ) в структуре минерально-сырьевой базы газовой промышленности;</a:t>
            </a:r>
          </a:p>
          <a:p>
            <a:r>
              <a:rPr lang="ru-RU" dirty="0" smtClean="0"/>
              <a:t>удорожание добычи и транспортировки природного газа;</a:t>
            </a:r>
          </a:p>
          <a:p>
            <a:r>
              <a:rPr lang="ru-RU" dirty="0" smtClean="0"/>
              <a:t>развитие технологии производства и транспортировки сжиженного природного газа.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i="1" dirty="0" smtClean="0"/>
              <a:t>К</a:t>
            </a:r>
            <a:r>
              <a:rPr lang="ru-RU" b="1" i="1" dirty="0" smtClean="0"/>
              <a:t> числу основных проблем в указанной сфере относятся:</a:t>
            </a:r>
          </a:p>
          <a:p>
            <a:r>
              <a:rPr lang="ru-RU" dirty="0" smtClean="0"/>
              <a:t>наличие инфраструктурных ограничений в сфере трубопроводной транспортировки газа;</a:t>
            </a:r>
          </a:p>
          <a:p>
            <a:r>
              <a:rPr lang="ru-RU" dirty="0" smtClean="0"/>
              <a:t>высокие транзитные риски экспорта газа в Европу;</a:t>
            </a:r>
          </a:p>
          <a:p>
            <a:r>
              <a:rPr lang="ru-RU" dirty="0" smtClean="0"/>
              <a:t>недостаточный уровень развития газоперерабатывающей и </a:t>
            </a:r>
            <a:r>
              <a:rPr lang="ru-RU" dirty="0" err="1" smtClean="0"/>
              <a:t>газохимической</a:t>
            </a:r>
            <a:r>
              <a:rPr lang="ru-RU" dirty="0" smtClean="0"/>
              <a:t> промышленности;</a:t>
            </a:r>
          </a:p>
          <a:p>
            <a:r>
              <a:rPr lang="ru-RU" dirty="0" smtClean="0"/>
              <a:t>заниженные регулируемые цены на газ на внутреннем рынке и недостаточная либерализация рынка газа в стране.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9046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700" b="1" i="1" dirty="0" smtClean="0"/>
              <a:t>Основные </a:t>
            </a:r>
            <a:r>
              <a:rPr lang="ru-RU" sz="1700" b="1" i="1" dirty="0" smtClean="0"/>
              <a:t>задачи:</a:t>
            </a:r>
          </a:p>
          <a:p>
            <a:r>
              <a:rPr lang="ru-RU" sz="1700" dirty="0" smtClean="0"/>
              <a:t>компенсация падения объемов добычи газа на старых месторождениях в </a:t>
            </a:r>
            <a:r>
              <a:rPr lang="ru-RU" sz="1700" dirty="0" err="1" smtClean="0"/>
              <a:t>Надым-Пур-Тазовском</a:t>
            </a:r>
            <a:r>
              <a:rPr lang="ru-RU" sz="1700" dirty="0" smtClean="0"/>
              <a:t> районе Тюменской области (</a:t>
            </a:r>
            <a:r>
              <a:rPr lang="ru-RU" sz="1700" dirty="0" err="1" smtClean="0"/>
              <a:t>Ямбургское</a:t>
            </a:r>
            <a:r>
              <a:rPr lang="ru-RU" sz="1700" dirty="0" smtClean="0"/>
              <a:t>, </a:t>
            </a:r>
            <a:r>
              <a:rPr lang="ru-RU" sz="1700" dirty="0" err="1" smtClean="0"/>
              <a:t>Уренгойское</a:t>
            </a:r>
            <a:r>
              <a:rPr lang="ru-RU" sz="1700" dirty="0" smtClean="0"/>
              <a:t>, Медвежье) за счет ввода новых месторождений в отдаленных районах с более сложными природно-климатическими и горно-геологическими условиями, а также создание соответствующей газотранспортной инфраструктуры для обеспечения поставок газа на внутренний рынок и диверсификации его экспортных поставок;</a:t>
            </a:r>
          </a:p>
          <a:p>
            <a:r>
              <a:rPr lang="ru-RU" sz="1700" dirty="0" smtClean="0"/>
              <a:t>активизация </a:t>
            </a:r>
            <a:r>
              <a:rPr lang="ru-RU" sz="1700" dirty="0" err="1" smtClean="0"/>
              <a:t>геолого-разведочных</a:t>
            </a:r>
            <a:r>
              <a:rPr lang="ru-RU" sz="1700" dirty="0" smtClean="0"/>
              <a:t> работ для обеспечения расширенного воспроизводства минерально-сырьевой базы отрасли в основных газодобывающих районах и на континентальном шельфе Российской Федерации, а также для освоения газовых месторождений регионального и локального значения;</a:t>
            </a:r>
          </a:p>
          <a:p>
            <a:r>
              <a:rPr lang="ru-RU" sz="1700" dirty="0" smtClean="0"/>
              <a:t>своевременное обновление оборудования и труб газотранспортной системы, исключающее снижение ее пропускной способности, а также дальнейшее строительство региональной магистральной и газораспределительной инфраструктуры;</a:t>
            </a:r>
          </a:p>
          <a:p>
            <a:r>
              <a:rPr lang="ru-RU" sz="1700" dirty="0" smtClean="0"/>
              <a:t>развитие производства и экспорта сжиженного природного газа;</a:t>
            </a:r>
          </a:p>
          <a:p>
            <a:r>
              <a:rPr lang="ru-RU" sz="1700" dirty="0" smtClean="0"/>
              <a:t>развитие газоперерабатывающей и </a:t>
            </a:r>
            <a:r>
              <a:rPr lang="ru-RU" sz="1700" dirty="0" err="1" smtClean="0"/>
              <a:t>газохимической</a:t>
            </a:r>
            <a:r>
              <a:rPr lang="ru-RU" sz="1700" dirty="0" smtClean="0"/>
              <a:t> промышленности с целью рационального использования ценных фракций углеводородного сырья и попутного нефтяного газа;</a:t>
            </a:r>
          </a:p>
          <a:p>
            <a:r>
              <a:rPr lang="ru-RU" sz="1700" dirty="0" smtClean="0"/>
              <a:t>демонополизация газового рынка, создание конкурентной среды и установление </a:t>
            </a:r>
            <a:r>
              <a:rPr lang="ru-RU" sz="1700" dirty="0" err="1" smtClean="0"/>
              <a:t>недискриминационных</a:t>
            </a:r>
            <a:r>
              <a:rPr lang="ru-RU" sz="1700" dirty="0" smtClean="0"/>
              <a:t> для всех участников правил доступа к его инфраструктуре.</a:t>
            </a:r>
          </a:p>
          <a:p>
            <a:endParaRPr lang="ru-RU" sz="17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Добыча газа будет развиваться как в традиционных газодобывающих районах, основным из которых является Западная Сибирь, так и на европейском севере России, полуострове Ямал, в новых нефтегазовых провинциях Восточной Сибири и Дальнего Востока, а также в Прикаспийском регионе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Основным газодобывающим районом страны на рассматриваемую перспективу остается Ямало-Ненецкий автономный округ. В период до 2010 года компенсация падения добычи газа будет обеспечиваться в основном за счет освоения в </a:t>
            </a:r>
            <a:r>
              <a:rPr lang="ru-RU" dirty="0" err="1" smtClean="0"/>
              <a:t>Надым-Пур-Тазовском</a:t>
            </a:r>
            <a:r>
              <a:rPr lang="ru-RU" dirty="0" smtClean="0"/>
              <a:t> районе Тюменской области новых месторождений и подготовленных к освоению горизонтов и площадей уже разрабатываемых месторождений</a:t>
            </a:r>
            <a:r>
              <a:rPr lang="ru-RU" dirty="0" smtClean="0"/>
              <a:t>.</a:t>
            </a:r>
          </a:p>
          <a:p>
            <a:pPr algn="ctr">
              <a:buNone/>
            </a:pPr>
            <a:endParaRPr lang="ru-RU" dirty="0" smtClean="0"/>
          </a:p>
          <a:p>
            <a:pPr algn="ctr"/>
            <a:r>
              <a:rPr lang="ru-RU" dirty="0" smtClean="0"/>
              <a:t>В пределах полуострова Ямал </a:t>
            </a:r>
            <a:r>
              <a:rPr lang="ru-RU" dirty="0" smtClean="0"/>
              <a:t>открыто </a:t>
            </a:r>
            <a:r>
              <a:rPr lang="ru-RU" dirty="0" smtClean="0"/>
              <a:t>26 месторождений, разведанные запасы газа которых составляют 10,4 трлн.куб.м. В ближайшие 25 лет потребуются суммарные капитальные вложения в освоение месторождений полуострова Ямал (</a:t>
            </a:r>
            <a:r>
              <a:rPr lang="ru-RU" dirty="0" err="1" smtClean="0"/>
              <a:t>Бованенковское</a:t>
            </a:r>
            <a:r>
              <a:rPr lang="ru-RU" dirty="0" smtClean="0"/>
              <a:t>, </a:t>
            </a:r>
            <a:r>
              <a:rPr lang="ru-RU" dirty="0" err="1" smtClean="0"/>
              <a:t>Харасавейское</a:t>
            </a:r>
            <a:r>
              <a:rPr lang="ru-RU" dirty="0" smtClean="0"/>
              <a:t> и другие) в размере от 166 до 198 млрд.долларов США. Начало добычи газа намечается на конец первого этапа реализации настоящей Стратегии с доведением ее до 185-220 млрд.куб.м к 2030 году.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8" cy="619268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i="1" dirty="0" smtClean="0"/>
              <a:t>Планируется</a:t>
            </a:r>
            <a:r>
              <a:rPr lang="ru-RU" dirty="0" smtClean="0"/>
              <a:t> </a:t>
            </a:r>
            <a:r>
              <a:rPr lang="ru-RU" dirty="0" smtClean="0"/>
              <a:t>формирование следующих крупных центров газодобычи:</a:t>
            </a:r>
          </a:p>
          <a:p>
            <a:r>
              <a:rPr lang="ru-RU" dirty="0" smtClean="0"/>
              <a:t>Сахалинский центр газодобычи на базе месторождений шельфовой зоны острова Сахалин (проекты "Сахалин-1" и "Сахалин-2") с дальнейшим развитием центра за счет реализации проектов "Сахалин-3", "Сахалин-4", "Сахалин-5" и "Сахалин-6".</a:t>
            </a:r>
          </a:p>
          <a:p>
            <a:r>
              <a:rPr lang="ru-RU" dirty="0" smtClean="0"/>
              <a:t>Якутский центр газодобычи на базе </a:t>
            </a:r>
            <a:r>
              <a:rPr lang="ru-RU" dirty="0" err="1" smtClean="0"/>
              <a:t>Чаяндинского</a:t>
            </a:r>
            <a:r>
              <a:rPr lang="ru-RU" dirty="0" smtClean="0"/>
              <a:t> месторождения, с перспективой освоения соседних месторождений - </a:t>
            </a:r>
            <a:r>
              <a:rPr lang="ru-RU" dirty="0" err="1" smtClean="0"/>
              <a:t>Среднеботуобинского</a:t>
            </a:r>
            <a:r>
              <a:rPr lang="ru-RU" dirty="0" smtClean="0"/>
              <a:t>, </a:t>
            </a:r>
            <a:r>
              <a:rPr lang="ru-RU" dirty="0" err="1" smtClean="0"/>
              <a:t>Таас-Юряхского</a:t>
            </a:r>
            <a:r>
              <a:rPr lang="ru-RU" dirty="0" smtClean="0"/>
              <a:t>, </a:t>
            </a:r>
            <a:r>
              <a:rPr lang="ru-RU" dirty="0" err="1" smtClean="0"/>
              <a:t>Верхневилючанского</a:t>
            </a:r>
            <a:r>
              <a:rPr lang="ru-RU" dirty="0" smtClean="0"/>
              <a:t> и других;</a:t>
            </a:r>
          </a:p>
          <a:p>
            <a:r>
              <a:rPr lang="ru-RU" dirty="0" smtClean="0"/>
              <a:t>Иркутский центр газодобычи на базе </a:t>
            </a:r>
            <a:r>
              <a:rPr lang="ru-RU" dirty="0" err="1" smtClean="0"/>
              <a:t>Ковыктинского</a:t>
            </a:r>
            <a:r>
              <a:rPr lang="ru-RU" dirty="0" smtClean="0"/>
              <a:t> месторождения с перспективой освоения </a:t>
            </a:r>
            <a:r>
              <a:rPr lang="ru-RU" dirty="0" err="1" smtClean="0"/>
              <a:t>Южно-Ковыктинской</a:t>
            </a:r>
            <a:r>
              <a:rPr lang="ru-RU" dirty="0" smtClean="0"/>
              <a:t> лицензионной площади и месторождений севера Иркутской области;</a:t>
            </a:r>
          </a:p>
          <a:p>
            <a:r>
              <a:rPr lang="ru-RU" dirty="0" smtClean="0"/>
              <a:t>Красноярский центр газодобычи на базе </a:t>
            </a:r>
            <a:r>
              <a:rPr lang="ru-RU" dirty="0" err="1" smtClean="0"/>
              <a:t>Собинско-Пайгинского</a:t>
            </a:r>
            <a:r>
              <a:rPr lang="ru-RU" dirty="0" smtClean="0"/>
              <a:t> и </a:t>
            </a:r>
            <a:r>
              <a:rPr lang="ru-RU" dirty="0" err="1" smtClean="0"/>
              <a:t>Юрубчено-Тохомского</a:t>
            </a:r>
            <a:r>
              <a:rPr lang="ru-RU" dirty="0" smtClean="0"/>
              <a:t> месторождений с перспективой освоения </a:t>
            </a:r>
            <a:r>
              <a:rPr lang="ru-RU" dirty="0" err="1" smtClean="0"/>
              <a:t>Оморинского</a:t>
            </a:r>
            <a:r>
              <a:rPr lang="ru-RU" dirty="0" smtClean="0"/>
              <a:t>, </a:t>
            </a:r>
            <a:r>
              <a:rPr lang="ru-RU" dirty="0" err="1" smtClean="0"/>
              <a:t>Куюмбинского</a:t>
            </a:r>
            <a:r>
              <a:rPr lang="ru-RU" dirty="0" smtClean="0"/>
              <a:t>, </a:t>
            </a:r>
            <a:r>
              <a:rPr lang="ru-RU" dirty="0" err="1" smtClean="0"/>
              <a:t>Агалеевского</a:t>
            </a:r>
            <a:r>
              <a:rPr lang="ru-RU" dirty="0" smtClean="0"/>
              <a:t> и других месторождений.</a:t>
            </a:r>
          </a:p>
          <a:p>
            <a:pPr algn="ctr">
              <a:buNone/>
            </a:pPr>
            <a:r>
              <a:rPr lang="ru-RU" b="1" i="1" dirty="0" smtClean="0"/>
              <a:t>Перспективная региональная структура добычи газа к 2030 году будет выглядеть следующим образом:</a:t>
            </a:r>
          </a:p>
          <a:p>
            <a:r>
              <a:rPr lang="ru-RU" dirty="0" smtClean="0"/>
              <a:t>в европейской части России за счет освоения Тимано-Печорской нефтегазоносной провинции и шельфовых месторождений (прежде всего </a:t>
            </a:r>
            <a:r>
              <a:rPr lang="ru-RU" dirty="0" err="1" smtClean="0"/>
              <a:t>Штокмановского</a:t>
            </a:r>
            <a:r>
              <a:rPr lang="ru-RU" dirty="0" smtClean="0"/>
              <a:t>) планируется довести добычу газа до 131-137 млрд.куб.м (против 46 млрд.куб.м в 2005 году);</a:t>
            </a:r>
          </a:p>
          <a:p>
            <a:r>
              <a:rPr lang="ru-RU" dirty="0" smtClean="0"/>
              <a:t>в Западной Сибири добыча газа ожидается на уровне 608-637 млрд.куб.м за счет освоения месторождений полуострова Ямал и акваторий Обской и </a:t>
            </a:r>
            <a:r>
              <a:rPr lang="ru-RU" dirty="0" err="1" smtClean="0"/>
              <a:t>Тазовской</a:t>
            </a:r>
            <a:r>
              <a:rPr lang="ru-RU" dirty="0" smtClean="0"/>
              <a:t> губ, призванных компенсировать выпадающие объемы добычи "старых" месторождений (</a:t>
            </a:r>
            <a:r>
              <a:rPr lang="ru-RU" dirty="0" err="1" smtClean="0"/>
              <a:t>Уренгойского</a:t>
            </a:r>
            <a:r>
              <a:rPr lang="ru-RU" dirty="0" smtClean="0"/>
              <a:t>, Медвежьего, </a:t>
            </a:r>
            <a:r>
              <a:rPr lang="ru-RU" dirty="0" err="1" smtClean="0"/>
              <a:t>Вынгапуровского</a:t>
            </a:r>
            <a:r>
              <a:rPr lang="ru-RU" dirty="0" smtClean="0"/>
              <a:t> и </a:t>
            </a:r>
            <a:r>
              <a:rPr lang="ru-RU" dirty="0" err="1" smtClean="0"/>
              <a:t>Ямбургского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в Восточной Сибири и на Дальнем Востоке добыча газа вырастет до 132-152 млрд.куб.м</a:t>
            </a:r>
            <a:r>
              <a:rPr lang="ru-RU" dirty="0" smtClean="0"/>
              <a:t>.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Протяженность магистральных газопроводов возрастет на 20-22 тыс.км к концу второго этапа и на 30-35 тыс.км к концу третьего этапа реализации настоящей Стратегии, в том числе за счет новых экспортных направлений. Будут реконструированы и модернизированы действующие магистральные газопроводы общей протяженностью 20 тыс.км к концу второго этапа и 40 тыс.км - к концу третьего этапа реализации настоящей Стратегии.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559896"/>
          </a:xfrm>
        </p:spPr>
        <p:txBody>
          <a:bodyPr>
            <a:normAutofit fontScale="62500" lnSpcReduction="20000"/>
          </a:bodyPr>
          <a:lstStyle/>
          <a:p>
            <a:pPr marL="0" indent="265113" algn="ctr">
              <a:buNone/>
            </a:pPr>
            <a:r>
              <a:rPr lang="ru-RU" dirty="0" smtClean="0"/>
              <a:t>Экспорт газа, осуществляемый преимущественно на основе долгосрочных контрактов, позволит сохранить необходимый объем поставок из России на европейский рынок при кратном увеличении поставок в восточном направлении (Китай, Япония, Республика Корея). При этом российские газодобывающие компании будут активно участвовать в освоении газовых месторождений других стран (Алжир, Иран, страны Центральной Азии и другие) и строительстве новых межрегиональных газопроводов, в частности, в Южной Азии, а также координировать с этими странами свою экспортную политику</a:t>
            </a:r>
            <a:r>
              <a:rPr lang="ru-RU" dirty="0" smtClean="0"/>
              <a:t>.</a:t>
            </a:r>
          </a:p>
          <a:p>
            <a:pPr algn="ctr">
              <a:buNone/>
            </a:pPr>
            <a:endParaRPr lang="ru-RU" dirty="0" smtClean="0"/>
          </a:p>
          <a:p>
            <a:pPr marL="0" indent="530225">
              <a:buNone/>
            </a:pPr>
            <a:r>
              <a:rPr lang="ru-RU" b="1" i="1" dirty="0" smtClean="0"/>
              <a:t>Энергосбережение</a:t>
            </a:r>
            <a:r>
              <a:rPr lang="ru-RU" b="1" i="1" dirty="0" smtClean="0"/>
              <a:t> </a:t>
            </a:r>
            <a:r>
              <a:rPr lang="ru-RU" b="1" i="1" dirty="0" smtClean="0"/>
              <a:t>в </a:t>
            </a:r>
            <a:r>
              <a:rPr lang="ru-RU" b="1" i="1" dirty="0" smtClean="0"/>
              <a:t>газовой промышленности будет осуществляться по следующим основным </a:t>
            </a:r>
            <a:r>
              <a:rPr lang="ru-RU" b="1" i="1" dirty="0" smtClean="0"/>
              <a:t>направлениям:</a:t>
            </a:r>
            <a:endParaRPr lang="ru-RU" b="1" i="1" dirty="0" smtClean="0"/>
          </a:p>
          <a:p>
            <a:r>
              <a:rPr lang="ru-RU" dirty="0" smtClean="0"/>
              <a:t>в добыче газа - снижение расхода газа на технологические нужды, оптимизация режима работы технологических объектов, совершенствование контроля и учета газа, а также повышение </a:t>
            </a:r>
            <a:r>
              <a:rPr lang="ru-RU" dirty="0" err="1" smtClean="0"/>
              <a:t>газоотдачи</a:t>
            </a:r>
            <a:r>
              <a:rPr lang="ru-RU" dirty="0" smtClean="0"/>
              <a:t> пластов;</a:t>
            </a:r>
          </a:p>
          <a:p>
            <a:r>
              <a:rPr lang="ru-RU" dirty="0" smtClean="0"/>
              <a:t>в транспортировке газа - реконструкция газотранспортных объектов и системная организация технологических режимов работы магистральных газопроводов, сокращение потерь газа, внедрение автоматизированных систем управления и телемеханики, улучшение технического состояния газоперекачивающих агрегатов, внедрение высокоэффективных газотурбинных приводов для газоперекачивающих агрегатов с высоким коэффициентом полезного действия, а также расширение использования газоперекачивающих агрегатов с регулируемым электроприводом;</a:t>
            </a:r>
          </a:p>
          <a:p>
            <a:r>
              <a:rPr lang="ru-RU" dirty="0" smtClean="0"/>
              <a:t>в переработке газа - повышение степени утилизации тепла технологических потоков, повышение коэффициента полезного действия тепловых агрегатов на газовом топливе, а также оптимизация и автоматизация технологических процессов;</a:t>
            </a:r>
          </a:p>
          <a:p>
            <a:r>
              <a:rPr lang="ru-RU" dirty="0" smtClean="0"/>
              <a:t>в подземном хранении газа - оптимизация буферного объема газа, снижение пластовых потерь газа и использование в качестве буферного объема непромышленных газов (азота, дымовых газов и других).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271864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На базе завода по производству сжиженного природного газа на острове Сахалин начнется экспорт российского сжиженного природного газа в страны Азиатско-Тихоокеанского региона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Планируется строительство новых газоперерабатывающих и </a:t>
            </a:r>
            <a:r>
              <a:rPr lang="ru-RU" dirty="0" err="1" smtClean="0"/>
              <a:t>газохимических</a:t>
            </a:r>
            <a:r>
              <a:rPr lang="ru-RU" dirty="0" smtClean="0"/>
              <a:t> комплексов в Западной и Восточной Сибири для обеспечения комплексной переработки углеводородного сырья и производства продукции с высокой добавленной стоимостью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На втором этапе реализации настоящей Стратегии российская газовая промышленность полностью обеспечит потребности экономики России в условиях </a:t>
            </a:r>
            <a:r>
              <a:rPr lang="ru-RU" dirty="0" err="1" smtClean="0"/>
              <a:t>посткризисного</a:t>
            </a:r>
            <a:r>
              <a:rPr lang="ru-RU" dirty="0" smtClean="0"/>
              <a:t> развития, однако существенно изменится география как добычи, так и экспорта газа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На втором этапе планируются ввод в эксплуатацию </a:t>
            </a:r>
            <a:r>
              <a:rPr lang="ru-RU" dirty="0" err="1" smtClean="0"/>
              <a:t>Штокмановского</a:t>
            </a:r>
            <a:r>
              <a:rPr lang="ru-RU" dirty="0" smtClean="0"/>
              <a:t> месторождения, месторождений акваторий Обской и </a:t>
            </a:r>
            <a:r>
              <a:rPr lang="ru-RU" dirty="0" err="1" smtClean="0"/>
              <a:t>Тазовской</a:t>
            </a:r>
            <a:r>
              <a:rPr lang="ru-RU" dirty="0" smtClean="0"/>
              <a:t> губ, начало освоения </a:t>
            </a:r>
            <a:r>
              <a:rPr lang="ru-RU" dirty="0" err="1" smtClean="0"/>
              <a:t>Восточно-Сибирских</a:t>
            </a:r>
            <a:r>
              <a:rPr lang="ru-RU" dirty="0" smtClean="0"/>
              <a:t> и Якутского газовых центров, а также активная фаза строительства газотранспортной системы на востоке страны. 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На третьем этапе реализации настоящей Стратегии российская газовая промышленность будет развиваться в изменившихся условиях внутреннего и внешнего спроса на газ, обусловленных переходом мировой экономики и энергетики на новый технологический уровень, характеризующийся высокой </a:t>
            </a:r>
            <a:r>
              <a:rPr lang="ru-RU" dirty="0" err="1" smtClean="0"/>
              <a:t>энергоэффективностью</a:t>
            </a:r>
            <a:r>
              <a:rPr lang="ru-RU" dirty="0" smtClean="0"/>
              <a:t> бизнеса и расширенным использованием </a:t>
            </a:r>
            <a:r>
              <a:rPr lang="ru-RU" dirty="0" err="1" smtClean="0"/>
              <a:t>неуглеводородных</a:t>
            </a:r>
            <a:r>
              <a:rPr lang="ru-RU" dirty="0" smtClean="0"/>
              <a:t> источников энергии.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Газовая промышленность </a:t>
            </a:r>
            <a:endParaRPr lang="ru-RU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В Южном федеральном округе наблюдается рост потребления первичных источников энергии (в 1,5-1,6 раза к уровню 2008 года) и существенное наращивание их производства (в 2,1-2,2 раза к уровню 2008 года), в результате чего практически достигнута самообеспеченность региона собственными первичными энергоресурсами (на уровне 89-97 </a:t>
            </a:r>
            <a:r>
              <a:rPr lang="ru-RU" dirty="0" smtClean="0"/>
              <a:t>%).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К 2030 году значительно возрастет </a:t>
            </a:r>
            <a:r>
              <a:rPr lang="ru-RU" dirty="0" err="1" smtClean="0"/>
              <a:t>энергоэффективность</a:t>
            </a:r>
            <a:r>
              <a:rPr lang="ru-RU" dirty="0" smtClean="0"/>
              <a:t> экономики Южного федерального округа. В структуре топливно-энергетического баланса региона увеличится доля атомной и гидроэнергетики, а также местных энергоресурсов.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Южный федеральный округ </a:t>
            </a:r>
            <a:endParaRPr lang="ru-R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3190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В ближайшее время ожидается принятие стратегических программных документов долгосрочного развития топливно-энергетического комплекса России. Речь идет об Энергетической стратегии и Генеральных схемах развития соответствующих отраслей на период до 2035 года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dirty="0" smtClean="0"/>
              <a:t>Особое внимание привлекает Генеральная схема развития газовой отрасли на период до 2035 года (</a:t>
            </a:r>
            <a:r>
              <a:rPr lang="ru-RU" dirty="0" err="1" smtClean="0"/>
              <a:t>Генсхема</a:t>
            </a:r>
            <a:r>
              <a:rPr lang="ru-RU" dirty="0" smtClean="0"/>
              <a:t>). В отношении отдельных ее позиций взгляды представителей правительственных структур, деловых кругов и экспертного сообщества существенно разнятся. Соответственно, на первый план выходит задача выработки </a:t>
            </a:r>
            <a:r>
              <a:rPr lang="ru-RU" dirty="0" err="1" smtClean="0"/>
              <a:t>консенсусных</a:t>
            </a:r>
            <a:r>
              <a:rPr lang="ru-RU" dirty="0" smtClean="0"/>
              <a:t> подходов — только в этом случае Генсхема-2035 станет реальным инструментом поступательного развития.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Генеральная схема развития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ru-RU" sz="1600" dirty="0" smtClean="0"/>
              <a:t>Первый случай </a:t>
            </a:r>
            <a:r>
              <a:rPr lang="ru-RU" sz="1600" dirty="0" err="1" smtClean="0"/>
              <a:t>газопроявления</a:t>
            </a:r>
            <a:r>
              <a:rPr lang="ru-RU" sz="1600" dirty="0" smtClean="0"/>
              <a:t> в с. Георгиевка Бердянского уезда относится к 1887 г. и описан геологом Соколовым в работе "48-й лист десятиверст­ной карты Европейской России". </a:t>
            </a:r>
          </a:p>
          <a:p>
            <a:pPr>
              <a:spcBef>
                <a:spcPts val="600"/>
              </a:spcBef>
              <a:buNone/>
            </a:pPr>
            <a:endParaRPr lang="ru-RU" sz="1600" dirty="0" smtClean="0"/>
          </a:p>
          <a:p>
            <a:pPr>
              <a:spcBef>
                <a:spcPts val="600"/>
              </a:spcBef>
            </a:pPr>
            <a:r>
              <a:rPr lang="ru-RU" sz="1600" dirty="0" smtClean="0"/>
              <a:t> О наличии природного газа в Поволжье (вблизи г. Пугаче­ва) стало известно в 1903 г. </a:t>
            </a:r>
          </a:p>
          <a:p>
            <a:pPr>
              <a:spcBef>
                <a:spcPts val="600"/>
              </a:spcBef>
              <a:buNone/>
            </a:pPr>
            <a:endParaRPr lang="ru-RU" sz="1600" dirty="0" smtClean="0"/>
          </a:p>
          <a:p>
            <a:pPr>
              <a:spcBef>
                <a:spcPts val="600"/>
              </a:spcBef>
            </a:pPr>
            <a:r>
              <a:rPr lang="ru-RU" sz="1600" dirty="0" smtClean="0"/>
              <a:t>Промышленное развитие газовой промышленности в  России началось с 1906 года после того как была пробурена первая газовая скважина вблизи г. Дербента (Дагестан). Глубина первой скважины достигала только 50 метров и дебит ее составлял всего 25-30 тыс.м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/</a:t>
            </a:r>
            <a:r>
              <a:rPr lang="ru-RU" sz="1600" dirty="0" err="1" smtClean="0"/>
              <a:t>сут</a:t>
            </a:r>
            <a:r>
              <a:rPr lang="ru-RU" sz="1600" dirty="0" smtClean="0"/>
              <a:t>. </a:t>
            </a:r>
          </a:p>
          <a:p>
            <a:pPr>
              <a:spcBef>
                <a:spcPts val="600"/>
              </a:spcBef>
              <a:buNone/>
            </a:pPr>
            <a:endParaRPr lang="ru-RU" sz="1600" dirty="0" smtClean="0"/>
          </a:p>
          <a:p>
            <a:pPr>
              <a:spcBef>
                <a:spcPts val="600"/>
              </a:spcBef>
            </a:pPr>
            <a:r>
              <a:rPr lang="ru-RU" sz="1600" dirty="0" smtClean="0"/>
              <a:t>В 1932 году в стране насчитывалось 32 месторождения  природного газа – на Северном Кавказе, в Дагестане, Азербайджане, Средней Азии, Коми АССР. В основном это были небольшие  месторождения  с суммарным  запасом  газа 62 млрд.м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, из них только  в Азербайджане 47 млрд.м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.</a:t>
            </a:r>
          </a:p>
          <a:p>
            <a:pPr>
              <a:spcBef>
                <a:spcPts val="600"/>
              </a:spcBef>
              <a:buNone/>
            </a:pPr>
            <a:endParaRPr lang="ru-RU" sz="1600" dirty="0" smtClean="0"/>
          </a:p>
          <a:p>
            <a:pPr>
              <a:spcBef>
                <a:spcPts val="600"/>
              </a:spcBef>
            </a:pPr>
            <a:r>
              <a:rPr lang="ru-RU" sz="1600" dirty="0" smtClean="0"/>
              <a:t>В 30 годы газовая промышленность  была выделена в самостоятельную отрасль. Датой образования газовой промышленности можно по праву считать август 1933 года когда приказом Народного комиссариата было создано Управление газовой промышленности и промышленности искусственного жидкого топлива, так называемый </a:t>
            </a:r>
            <a:r>
              <a:rPr lang="ru-RU" sz="1600" dirty="0" err="1" smtClean="0"/>
              <a:t>Главгаз</a:t>
            </a:r>
            <a:r>
              <a:rPr lang="ru-RU" sz="1600" dirty="0" smtClean="0"/>
              <a:t>.</a:t>
            </a:r>
          </a:p>
          <a:p>
            <a:pPr>
              <a:spcBef>
                <a:spcPts val="600"/>
              </a:spcBef>
            </a:pPr>
            <a:endParaRPr lang="ru-RU" sz="1600" dirty="0" smtClean="0"/>
          </a:p>
          <a:p>
            <a:pPr>
              <a:spcBef>
                <a:spcPts val="600"/>
              </a:spcBef>
            </a:pPr>
            <a:endParaRPr lang="ru-RU" sz="1600" dirty="0" smtClean="0"/>
          </a:p>
          <a:p>
            <a:pPr>
              <a:spcBef>
                <a:spcPts val="600"/>
              </a:spcBef>
            </a:pPr>
            <a:endParaRPr lang="ru-RU" sz="1600" dirty="0" smtClean="0"/>
          </a:p>
          <a:p>
            <a:pPr>
              <a:spcBef>
                <a:spcPts val="600"/>
              </a:spcBef>
            </a:pPr>
            <a:endParaRPr lang="ru-RU" sz="1600" dirty="0" smtClean="0"/>
          </a:p>
          <a:p>
            <a:pPr>
              <a:spcBef>
                <a:spcPts val="600"/>
              </a:spcBef>
            </a:pPr>
            <a:endParaRPr lang="ru-RU" sz="1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Природный газ и общая структура потребления энергоресурсов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83264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i="1" dirty="0" smtClean="0"/>
              <a:t>Основная цель </a:t>
            </a:r>
            <a:r>
              <a:rPr lang="ru-RU" b="1" i="1" dirty="0" err="1" smtClean="0"/>
              <a:t>генсхемы</a:t>
            </a:r>
            <a:r>
              <a:rPr lang="ru-RU" b="1" i="1" dirty="0" smtClean="0"/>
              <a:t>  </a:t>
            </a:r>
            <a:r>
              <a:rPr lang="ru-RU" dirty="0" smtClean="0"/>
              <a:t>- определение экономически обоснованных стратегических направлений развития газовой отрасли.</a:t>
            </a:r>
          </a:p>
          <a:p>
            <a:pPr algn="ctr"/>
            <a:endParaRPr lang="ru-RU" dirty="0" smtClean="0"/>
          </a:p>
          <a:p>
            <a:pPr algn="ctr"/>
            <a:r>
              <a:rPr lang="ru-RU" b="1" i="1" dirty="0" smtClean="0"/>
              <a:t>Значение </a:t>
            </a:r>
            <a:r>
              <a:rPr lang="ru-RU" b="1" i="1" dirty="0" err="1" smtClean="0"/>
              <a:t>Генсхемы</a:t>
            </a:r>
            <a:r>
              <a:rPr lang="ru-RU" dirty="0" smtClean="0"/>
              <a:t> значительно возросло с принятием Федерального закона от 28 июня 2014 года №172-ФЗ «О стратегическом планировании в Российской Федерации», предусматривающего для </a:t>
            </a:r>
            <a:r>
              <a:rPr lang="ru-RU" dirty="0" err="1" smtClean="0"/>
              <a:t>топливно</a:t>
            </a:r>
            <a:r>
              <a:rPr lang="ru-RU" dirty="0" smtClean="0"/>
              <a:t> - энергетического комплекса разработку генеральных схем, детализирующих отраслевые и межотраслевые стратегии. Энергетическая стратегия, являющаяся по отношению к </a:t>
            </a:r>
            <a:r>
              <a:rPr lang="ru-RU" dirty="0" err="1" smtClean="0"/>
              <a:t>Генсхеме</a:t>
            </a:r>
            <a:r>
              <a:rPr lang="ru-RU" dirty="0" smtClean="0"/>
              <a:t> документом верхнего уровня, задает общий вектор развития отечественного ТЭК, в то время как </a:t>
            </a:r>
            <a:r>
              <a:rPr lang="ru-RU" dirty="0" err="1" smtClean="0"/>
              <a:t>Генсхема</a:t>
            </a:r>
            <a:r>
              <a:rPr lang="ru-RU" dirty="0" smtClean="0"/>
              <a:t> обеспечивает </a:t>
            </a:r>
            <a:r>
              <a:rPr lang="ru-RU" dirty="0" err="1" smtClean="0"/>
              <a:t>бoльшую</a:t>
            </a:r>
            <a:r>
              <a:rPr lang="ru-RU" dirty="0" smtClean="0"/>
              <a:t> </a:t>
            </a:r>
            <a:r>
              <a:rPr lang="ru-RU" dirty="0" err="1" smtClean="0"/>
              <a:t>детали-зацию</a:t>
            </a:r>
            <a:r>
              <a:rPr lang="ru-RU" dirty="0" smtClean="0"/>
              <a:t> </a:t>
            </a:r>
            <a:r>
              <a:rPr lang="ru-RU" dirty="0" smtClean="0"/>
              <a:t>и проработку прогнозов по газовой отрасли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настоящий момент действует Генеральная схема развития газовой отрасли на период до 2030 года, утвержденная приказом Министерства энергетики Российской Федерации от 6 июня 2011 года №213.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Генеральная схема развития</a:t>
            </a:r>
            <a:endParaRPr lang="ru-RU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" y="764704"/>
            <a:ext cx="9025304" cy="5904384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sz="1800" b="1" i="1" dirty="0" smtClean="0">
                <a:latin typeface="Times New Roman" pitchFamily="18" charset="0"/>
              </a:rPr>
              <a:t>Сероводород</a:t>
            </a:r>
            <a:r>
              <a:rPr lang="ru-RU" sz="1800" b="1" dirty="0" smtClean="0">
                <a:latin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</a:rPr>
              <a:t>(H</a:t>
            </a:r>
            <a:r>
              <a:rPr lang="ru-RU" sz="1800" b="1" baseline="-25000" dirty="0" smtClean="0">
                <a:latin typeface="Times New Roman" pitchFamily="18" charset="0"/>
              </a:rPr>
              <a:t>2</a:t>
            </a:r>
            <a:r>
              <a:rPr lang="ru-RU" sz="1800" b="1" dirty="0" smtClean="0">
                <a:latin typeface="Times New Roman" pitchFamily="18" charset="0"/>
              </a:rPr>
              <a:t>S)–</a:t>
            </a:r>
            <a:r>
              <a:rPr lang="ru-RU" sz="1800" dirty="0" smtClean="0">
                <a:latin typeface="Times New Roman" pitchFamily="18" charset="0"/>
              </a:rPr>
              <a:t>бесцветный газ с запахом тухлого яйца,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 сильный </a:t>
            </a:r>
            <a:r>
              <a:rPr lang="ru-RU" sz="1800" dirty="0" err="1" smtClean="0">
                <a:latin typeface="Times New Roman" pitchFamily="18" charset="0"/>
              </a:rPr>
              <a:t>нервно-паралитический</a:t>
            </a:r>
            <a:r>
              <a:rPr lang="ru-RU" sz="1800" dirty="0" smtClean="0">
                <a:latin typeface="Times New Roman" pitchFamily="18" charset="0"/>
              </a:rPr>
              <a:t>  яд, концентрация 1 мг/л – смертельна. ПДК в производственных помещениях  - 0,01 мг/л. В природных газах Оренбургского месторождения 4-6%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S, Астраханского – до 25%. Перед подачей потребителю их подвергают очистке ввиду ядовитости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S, его коррозионной агрессивности, отравляющему действию на катализаторы. В природных газах содержание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может достигать 50-70%, например, в некоторых месторождениях Канады, США, КНР.  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sz="1800" dirty="0" smtClean="0">
                <a:latin typeface="Times New Roman" pitchFamily="18" charset="0"/>
              </a:rPr>
              <a:t>Требования к степени очистки от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зависят от его дальнейшей переработки. Для химических синтезов содержание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от 1 до 50 мг/м</a:t>
            </a:r>
            <a:r>
              <a:rPr lang="ru-RU" sz="1800" baseline="30000" dirty="0" smtClean="0">
                <a:latin typeface="Times New Roman" pitchFamily="18" charset="0"/>
              </a:rPr>
              <a:t>3,</a:t>
            </a:r>
            <a:r>
              <a:rPr lang="ru-RU" sz="1800" dirty="0" smtClean="0">
                <a:latin typeface="Times New Roman" pitchFamily="18" charset="0"/>
              </a:rPr>
              <a:t> его допустимое содержание в газе, закачиваемом в магистральные газопроводы, не должно превышать 20 мг/м</a:t>
            </a:r>
            <a:r>
              <a:rPr lang="ru-RU" sz="1800" baseline="30000" dirty="0" smtClean="0">
                <a:latin typeface="Times New Roman" pitchFamily="18" charset="0"/>
              </a:rPr>
              <a:t>3</a:t>
            </a:r>
            <a:r>
              <a:rPr lang="ru-RU" sz="1800" dirty="0" smtClean="0">
                <a:latin typeface="Times New Roman" pitchFamily="18" charset="0"/>
              </a:rPr>
              <a:t>. Более 30% мирового производства серы – из природных газов; более 5 млн. т/год серы производят Оренбургский и Астраханский ГПЗ.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sz="1800" b="1" i="1" dirty="0" smtClean="0">
                <a:latin typeface="Times New Roman" pitchFamily="18" charset="0"/>
              </a:rPr>
              <a:t>Сероуглерод </a:t>
            </a:r>
            <a:r>
              <a:rPr lang="ru-RU" sz="1800" b="1" dirty="0" smtClean="0">
                <a:latin typeface="Times New Roman" pitchFamily="18" charset="0"/>
              </a:rPr>
              <a:t>(</a:t>
            </a:r>
            <a:r>
              <a:rPr lang="ru-RU" sz="1800" b="1" i="1" dirty="0" smtClean="0">
                <a:latin typeface="Times New Roman" pitchFamily="18" charset="0"/>
              </a:rPr>
              <a:t>дисульфид углерода</a:t>
            </a:r>
            <a:r>
              <a:rPr lang="ru-RU" sz="1800" b="1" dirty="0" smtClean="0">
                <a:latin typeface="Times New Roman" pitchFamily="18" charset="0"/>
              </a:rPr>
              <a:t>, CS</a:t>
            </a:r>
            <a:r>
              <a:rPr lang="ru-RU" sz="1800" b="1" baseline="-25000" dirty="0" smtClean="0">
                <a:latin typeface="Times New Roman" pitchFamily="18" charset="0"/>
              </a:rPr>
              <a:t>2</a:t>
            </a:r>
            <a:r>
              <a:rPr lang="ru-RU" sz="1800" b="1" dirty="0" smtClean="0">
                <a:latin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</a:rPr>
              <a:t> – летучая бесцветная жидкость, в воде не растворяется, но придает ей запах. В воздухе легко воспламеняется. При повышенных </a:t>
            </a:r>
            <a:r>
              <a:rPr lang="ru-RU" sz="1800" dirty="0" err="1" smtClean="0">
                <a:latin typeface="Times New Roman" pitchFamily="18" charset="0"/>
              </a:rPr>
              <a:t>т-рах</a:t>
            </a:r>
            <a:r>
              <a:rPr lang="ru-RU" sz="1800" dirty="0" smtClean="0">
                <a:latin typeface="Times New Roman" pitchFamily="18" charset="0"/>
              </a:rPr>
              <a:t> реагирует с водородом, образуя сероводород. Ядовит, вызывает острые отравления при концентрациях 0,001 мг/м</a:t>
            </a:r>
            <a:r>
              <a:rPr lang="ru-RU" sz="1800" baseline="30000" dirty="0" smtClean="0">
                <a:latin typeface="Times New Roman" pitchFamily="18" charset="0"/>
              </a:rPr>
              <a:t>3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Tx/>
              <a:buNone/>
            </a:pPr>
            <a:r>
              <a:rPr lang="ru-RU" sz="1800" b="1" i="1" dirty="0" smtClean="0">
                <a:latin typeface="Times New Roman" pitchFamily="18" charset="0"/>
              </a:rPr>
              <a:t>	</a:t>
            </a:r>
            <a:r>
              <a:rPr lang="ru-RU" sz="1800" b="1" i="1" dirty="0" err="1" smtClean="0">
                <a:latin typeface="Times New Roman" pitchFamily="18" charset="0"/>
              </a:rPr>
              <a:t>Серооксид</a:t>
            </a:r>
            <a:r>
              <a:rPr lang="ru-RU" sz="1800" b="1" i="1" dirty="0" smtClean="0">
                <a:latin typeface="Times New Roman" pitchFamily="18" charset="0"/>
              </a:rPr>
              <a:t> углерода</a:t>
            </a:r>
            <a:r>
              <a:rPr lang="ru-RU" sz="1800" b="1" dirty="0" smtClean="0">
                <a:latin typeface="Times New Roman" pitchFamily="18" charset="0"/>
              </a:rPr>
              <a:t> (COS)</a:t>
            </a:r>
            <a:r>
              <a:rPr lang="ru-RU" sz="1800" dirty="0" smtClean="0">
                <a:latin typeface="Times New Roman" pitchFamily="18" charset="0"/>
              </a:rPr>
              <a:t> – бесцветный легко воспламеняющийся очень ядовитый газ не имеющий запаха, ПДК  – не более 1 мг/м</a:t>
            </a:r>
            <a:r>
              <a:rPr lang="ru-RU" sz="1800" baseline="30000" dirty="0" smtClean="0">
                <a:latin typeface="Times New Roman" pitchFamily="18" charset="0"/>
              </a:rPr>
              <a:t>3  </a:t>
            </a:r>
            <a:r>
              <a:rPr lang="ru-RU" sz="1800" dirty="0" smtClean="0">
                <a:latin typeface="Times New Roman" pitchFamily="18" charset="0"/>
              </a:rPr>
              <a:t>в производственных помещениях.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sz="1800" b="1" i="1" dirty="0" smtClean="0">
                <a:latin typeface="Times New Roman" pitchFamily="18" charset="0"/>
              </a:rPr>
              <a:t>Меркаптаны</a:t>
            </a:r>
            <a:r>
              <a:rPr lang="ru-RU" sz="1800" b="1" dirty="0" smtClean="0">
                <a:latin typeface="Times New Roman" pitchFamily="18" charset="0"/>
              </a:rPr>
              <a:t> (</a:t>
            </a:r>
            <a:r>
              <a:rPr lang="ru-RU" sz="1800" b="1" i="1" dirty="0" err="1" smtClean="0">
                <a:latin typeface="Times New Roman" pitchFamily="18" charset="0"/>
              </a:rPr>
              <a:t>тиолы</a:t>
            </a:r>
            <a:r>
              <a:rPr lang="ru-RU" sz="1800" b="1" dirty="0" smtClean="0">
                <a:latin typeface="Times New Roman" pitchFamily="18" charset="0"/>
              </a:rPr>
              <a:t>, RSH)</a:t>
            </a:r>
            <a:r>
              <a:rPr lang="ru-RU" sz="1800" dirty="0" smtClean="0">
                <a:latin typeface="Times New Roman" pitchFamily="18" charset="0"/>
              </a:rPr>
              <a:t> – аналоги спиртов, в которых кислород замещен атомом серы, более активны, чем спирты, нерастворимы в воде, хорошо растворимы в органических растворителях. Резкий запах меркаптанов используется при применении их в качестве </a:t>
            </a:r>
            <a:r>
              <a:rPr lang="ru-RU" sz="1800" dirty="0" err="1" smtClean="0">
                <a:latin typeface="Times New Roman" pitchFamily="18" charset="0"/>
              </a:rPr>
              <a:t>одорантов</a:t>
            </a:r>
            <a:r>
              <a:rPr lang="ru-RU" sz="1800" dirty="0" smtClean="0">
                <a:latin typeface="Times New Roman" pitchFamily="18" charset="0"/>
              </a:rPr>
              <a:t> природного газа. При контакте с металлами протекает так называемая </a:t>
            </a:r>
            <a:r>
              <a:rPr lang="ru-RU" sz="1800" dirty="0" err="1" smtClean="0">
                <a:latin typeface="Times New Roman" pitchFamily="18" charset="0"/>
              </a:rPr>
              <a:t>меркаптановая</a:t>
            </a:r>
            <a:r>
              <a:rPr lang="ru-RU" sz="1800" dirty="0" smtClean="0">
                <a:latin typeface="Times New Roman" pitchFamily="18" charset="0"/>
              </a:rPr>
              <a:t> коррозия. Для большинства катализаторов являются ядами.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ru-RU" sz="1800" b="1" i="1" dirty="0" smtClean="0">
                <a:latin typeface="Times New Roman" pitchFamily="18" charset="0"/>
              </a:rPr>
              <a:t>Сульфиды и дисульфиды</a:t>
            </a:r>
            <a:r>
              <a:rPr lang="ru-RU" sz="1800" b="1" dirty="0" smtClean="0">
                <a:latin typeface="Times New Roman" pitchFamily="18" charset="0"/>
              </a:rPr>
              <a:t> (R-S-R, R-S-S-R</a:t>
            </a:r>
            <a:r>
              <a:rPr lang="ru-RU" sz="1800" dirty="0" smtClean="0">
                <a:latin typeface="Times New Roman" pitchFamily="18" charset="0"/>
              </a:rPr>
              <a:t>) – хорошо растворимы в у/в,  но практически нерастворимы в воде. При нагревании до 400ºС сульфиды разлагаются с образованием сероводорода и </a:t>
            </a:r>
            <a:r>
              <a:rPr lang="ru-RU" sz="1800" dirty="0" err="1" smtClean="0">
                <a:latin typeface="Times New Roman" pitchFamily="18" charset="0"/>
              </a:rPr>
              <a:t>алкенов</a:t>
            </a:r>
            <a:r>
              <a:rPr lang="ru-RU" sz="1800" dirty="0" smtClean="0">
                <a:latin typeface="Times New Roman" pitchFamily="18" charset="0"/>
              </a:rPr>
              <a:t>, а дисульфиды –еще и  меркаптанов.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2104BC-5904-4934-9B44-5BDF934EF3C3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</a:rPr>
              <a:t>Характеристика сернистых соединений</a:t>
            </a:r>
            <a:endParaRPr lang="ru-RU" sz="24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1338" y="692696"/>
            <a:ext cx="8229600" cy="597639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/>
              <a:t> 		</a:t>
            </a:r>
            <a:endParaRPr lang="ru-RU" sz="24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Зависит от многих факторов: начальные и конечные допустимые концентрации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S, область применения очищенного газа, экономические факторы, но основным из них является концентрация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и </a:t>
            </a:r>
            <a:r>
              <a:rPr lang="ru-RU" sz="1800" dirty="0" err="1" smtClean="0">
                <a:latin typeface="Times New Roman" pitchFamily="18" charset="0"/>
              </a:rPr>
              <a:t>сероорганических</a:t>
            </a:r>
            <a:r>
              <a:rPr lang="ru-RU" sz="1800" dirty="0" smtClean="0">
                <a:latin typeface="Times New Roman" pitchFamily="18" charset="0"/>
              </a:rPr>
              <a:t> соединений в исходном газе.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При высоких концентрациях предпочтение отдается абсорбционным методам. </a:t>
            </a:r>
            <a:r>
              <a:rPr lang="ru-RU" sz="1800" dirty="0" err="1" smtClean="0">
                <a:latin typeface="Times New Roman" pitchFamily="18" charset="0"/>
              </a:rPr>
              <a:t>Хемосорбционные</a:t>
            </a:r>
            <a:r>
              <a:rPr lang="ru-RU" sz="1800" dirty="0" smtClean="0">
                <a:latin typeface="Times New Roman" pitchFamily="18" charset="0"/>
              </a:rPr>
              <a:t> и комбинированные процессы рекомендуются при средних парциальных давлениях сернистых соединений в газе, а адсорбционные и окислительные используют при малых начальных содержаниях примесей [до 3-5% (об.)], но они позволяют глубоко очистить газ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</a:rPr>
              <a:t>Очень важное значение имеет правильный выбор поглотителей, которые должны удовлетворять следующим общим требованиям: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поглотитель </a:t>
            </a:r>
            <a:r>
              <a:rPr lang="ru-RU" sz="1800" dirty="0" smtClean="0">
                <a:latin typeface="Times New Roman" pitchFamily="18" charset="0"/>
              </a:rPr>
              <a:t>должен иметь низкое давление насыщенного пара при температурах сорбции, чтобы потери его с очищаемым газом были минимальны;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поглотитель </a:t>
            </a:r>
            <a:r>
              <a:rPr lang="ru-RU" sz="1800" dirty="0" smtClean="0">
                <a:latin typeface="Times New Roman" pitchFamily="18" charset="0"/>
              </a:rPr>
              <a:t>должен обладать высокой способностью поглощать кислые соединения из газа в широком интервале их парциальных давлений;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поглотитель </a:t>
            </a:r>
            <a:r>
              <a:rPr lang="ru-RU" sz="1800" dirty="0" smtClean="0">
                <a:latin typeface="Times New Roman" pitchFamily="18" charset="0"/>
              </a:rPr>
              <a:t>должен иметь невысокую вязкость, обеспечивающую хороший межфазный контакт с газом, малую растворяющую способность в отношении углеводородов;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поглотитель </a:t>
            </a:r>
            <a:r>
              <a:rPr lang="ru-RU" sz="1800" dirty="0" smtClean="0">
                <a:latin typeface="Times New Roman" pitchFamily="18" charset="0"/>
              </a:rPr>
              <a:t>должен обладать низкой коррозионной активностью, высокой стойкостью к окислению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None/>
            </a:pPr>
            <a:r>
              <a:rPr lang="ru-RU" sz="1800" dirty="0" smtClean="0">
                <a:latin typeface="Times New Roman" pitchFamily="18" charset="0"/>
              </a:rPr>
              <a:t>Для выделения сероводорода с целью получения из него серы применяют </a:t>
            </a:r>
            <a:r>
              <a:rPr lang="ru-RU" sz="1800" dirty="0" err="1" smtClean="0">
                <a:latin typeface="Times New Roman" pitchFamily="18" charset="0"/>
              </a:rPr>
              <a:t>хемосорбционный</a:t>
            </a:r>
            <a:r>
              <a:rPr lang="ru-RU" sz="1800" dirty="0" smtClean="0">
                <a:latin typeface="Times New Roman" pitchFamily="18" charset="0"/>
              </a:rPr>
              <a:t> метод с использованием различных аминов.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  </a:t>
            </a:r>
          </a:p>
        </p:txBody>
      </p:sp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9214BAF-843E-4F7B-970E-D012B5683BAB}" type="slidenum">
              <a:rPr lang="ru-RU" smtClean="0"/>
              <a:pPr/>
              <a:t>32</a:t>
            </a:fld>
            <a:endParaRPr lang="ru-RU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Выбор метода очистки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1338" y="836712"/>
            <a:ext cx="8229600" cy="575935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</a:rPr>
              <a:t>Абсорбционные методы</a:t>
            </a:r>
            <a:r>
              <a:rPr lang="ru-RU" sz="1800" dirty="0" smtClean="0">
                <a:latin typeface="Times New Roman" pitchFamily="18" charset="0"/>
              </a:rPr>
              <a:t> включают три группы методов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-Ф</a:t>
            </a:r>
            <a:r>
              <a:rPr lang="ru-RU" sz="1800" i="1" dirty="0" smtClean="0">
                <a:latin typeface="Times New Roman" pitchFamily="18" charset="0"/>
              </a:rPr>
              <a:t>изическая абсорбция</a:t>
            </a:r>
            <a:r>
              <a:rPr lang="ru-RU" sz="1800" dirty="0" smtClean="0">
                <a:latin typeface="Times New Roman" pitchFamily="18" charset="0"/>
              </a:rPr>
              <a:t> основана на физическом растворении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в абсорбенте( </a:t>
            </a:r>
            <a:r>
              <a:rPr lang="ru-RU" sz="1800" dirty="0" err="1" smtClean="0">
                <a:latin typeface="Times New Roman" pitchFamily="18" charset="0"/>
              </a:rPr>
              <a:t>N-метилпирролидон</a:t>
            </a:r>
            <a:r>
              <a:rPr lang="ru-RU" sz="1800" dirty="0" smtClean="0">
                <a:latin typeface="Times New Roman" pitchFamily="18" charset="0"/>
              </a:rPr>
              <a:t>, гликоли, </a:t>
            </a:r>
            <a:r>
              <a:rPr lang="ru-RU" sz="1800" dirty="0" err="1" smtClean="0">
                <a:latin typeface="Times New Roman" pitchFamily="18" charset="0"/>
              </a:rPr>
              <a:t>трибутилфосфат</a:t>
            </a:r>
            <a:r>
              <a:rPr lang="ru-RU" sz="1800" dirty="0" smtClean="0">
                <a:latin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</a:rPr>
              <a:t>сульфолан</a:t>
            </a:r>
            <a:r>
              <a:rPr lang="ru-RU" sz="1800" dirty="0" smtClean="0">
                <a:latin typeface="Times New Roman" pitchFamily="18" charset="0"/>
              </a:rPr>
              <a:t>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</a:rPr>
              <a:t>-</a:t>
            </a:r>
            <a:r>
              <a:rPr lang="ru-RU" sz="1800" i="1" dirty="0" smtClean="0">
                <a:latin typeface="Times New Roman" pitchFamily="18" charset="0"/>
              </a:rPr>
              <a:t>Хемосорбция </a:t>
            </a:r>
            <a:r>
              <a:rPr lang="ru-RU" sz="1800" dirty="0" smtClean="0">
                <a:latin typeface="Times New Roman" pitchFamily="18" charset="0"/>
              </a:rPr>
              <a:t> основана на химическом взаимодействии сероводорода  с активной частью абсорбента, в качестве которого применяют амины и щелочи.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dirty="0" smtClean="0">
                <a:latin typeface="Times New Roman" pitchFamily="18" charset="0"/>
              </a:rPr>
              <a:t>	-</a:t>
            </a:r>
            <a:r>
              <a:rPr lang="ru-RU" sz="1800" dirty="0" smtClean="0">
                <a:latin typeface="Times New Roman" pitchFamily="18" charset="0"/>
              </a:rPr>
              <a:t>Ф</a:t>
            </a:r>
            <a:r>
              <a:rPr lang="ru-RU" sz="1800" i="1" dirty="0" smtClean="0">
                <a:latin typeface="Times New Roman" pitchFamily="18" charset="0"/>
              </a:rPr>
              <a:t>изико-химическая абсорбция </a:t>
            </a:r>
            <a:r>
              <a:rPr lang="ru-RU" sz="1800" dirty="0" smtClean="0">
                <a:latin typeface="Times New Roman" pitchFamily="18" charset="0"/>
              </a:rPr>
              <a:t>использует комбинированные абсорбенты. Одним из широко распространенных процессов является «</a:t>
            </a:r>
            <a:r>
              <a:rPr lang="ru-RU" sz="1800" dirty="0" err="1" smtClean="0">
                <a:latin typeface="Times New Roman" pitchFamily="18" charset="0"/>
              </a:rPr>
              <a:t>Сульфинол</a:t>
            </a:r>
            <a:r>
              <a:rPr lang="ru-RU" sz="1800" dirty="0" smtClean="0">
                <a:latin typeface="Times New Roman" pitchFamily="18" charset="0"/>
              </a:rPr>
              <a:t>», в котором применяют </a:t>
            </a:r>
            <a:r>
              <a:rPr lang="ru-RU" sz="1800" dirty="0" err="1" smtClean="0">
                <a:latin typeface="Times New Roman" pitchFamily="18" charset="0"/>
              </a:rPr>
              <a:t>сульфолан</a:t>
            </a:r>
            <a:r>
              <a:rPr lang="ru-RU" sz="1800" dirty="0" smtClean="0">
                <a:latin typeface="Times New Roman" pitchFamily="18" charset="0"/>
              </a:rPr>
              <a:t> и </a:t>
            </a:r>
            <a:r>
              <a:rPr lang="ru-RU" sz="1800" dirty="0" err="1" smtClean="0">
                <a:latin typeface="Times New Roman" pitchFamily="18" charset="0"/>
              </a:rPr>
              <a:t>диизопропаноламин</a:t>
            </a:r>
            <a:r>
              <a:rPr lang="ru-RU" sz="1800" dirty="0" smtClean="0">
                <a:latin typeface="Times New Roman" pitchFamily="18" charset="0"/>
              </a:rPr>
              <a:t> - смесь физического абсорбента с химическим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dirty="0" smtClean="0">
                <a:latin typeface="Times New Roman" pitchFamily="18" charset="0"/>
              </a:rPr>
              <a:t>Адсорбционные методы</a:t>
            </a:r>
            <a:r>
              <a:rPr lang="ru-RU" sz="1800" dirty="0" smtClean="0">
                <a:latin typeface="Times New Roman" pitchFamily="18" charset="0"/>
              </a:rPr>
              <a:t>  основаны на селективном извлечении сероводорода твердыми поглотителями – адсорбентами.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-Ф</a:t>
            </a:r>
            <a:r>
              <a:rPr lang="ru-RU" sz="1800" i="1" dirty="0" smtClean="0">
                <a:latin typeface="Times New Roman" pitchFamily="18" charset="0"/>
              </a:rPr>
              <a:t>изическая адсорбция - </a:t>
            </a:r>
            <a:r>
              <a:rPr lang="ru-RU" sz="1800" dirty="0" smtClean="0">
                <a:latin typeface="Times New Roman" pitchFamily="18" charset="0"/>
              </a:rPr>
              <a:t>  основана на  физическом поглощении </a:t>
            </a:r>
            <a:r>
              <a:rPr lang="ru-RU" sz="1800" b="1" dirty="0" smtClean="0">
                <a:latin typeface="Times New Roman" pitchFamily="18" charset="0"/>
              </a:rPr>
              <a:t>H</a:t>
            </a:r>
            <a:r>
              <a:rPr lang="ru-RU" sz="1800" b="1" baseline="-25000" dirty="0" smtClean="0">
                <a:latin typeface="Times New Roman" pitchFamily="18" charset="0"/>
              </a:rPr>
              <a:t>2</a:t>
            </a:r>
            <a:r>
              <a:rPr lang="ru-RU" sz="1800" b="1" dirty="0" smtClean="0">
                <a:latin typeface="Times New Roman" pitchFamily="18" charset="0"/>
              </a:rPr>
              <a:t>S</a:t>
            </a:r>
            <a:r>
              <a:rPr lang="ru-RU" sz="1800" dirty="0" smtClean="0">
                <a:latin typeface="Times New Roman" pitchFamily="18" charset="0"/>
              </a:rPr>
              <a:t> в порах твердых поглотителей, которыми являются активные угли или синтетические цеолиты.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-Х</a:t>
            </a:r>
            <a:r>
              <a:rPr lang="ru-RU" sz="1800" i="1" dirty="0" smtClean="0">
                <a:latin typeface="Times New Roman" pitchFamily="18" charset="0"/>
              </a:rPr>
              <a:t>имическая адсорбция - </a:t>
            </a:r>
            <a:r>
              <a:rPr lang="ru-RU" sz="1800" dirty="0" smtClean="0">
                <a:latin typeface="Times New Roman" pitchFamily="18" charset="0"/>
              </a:rPr>
              <a:t> извлекаемый компонент вступает с адсорбентом в химическое взаимодействие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b="1" i="1" dirty="0" smtClean="0">
                <a:latin typeface="Times New Roman" pitchFamily="18" charset="0"/>
              </a:rPr>
              <a:t>Каталитические методы</a:t>
            </a:r>
            <a:r>
              <a:rPr lang="ru-RU" sz="1800" dirty="0" smtClean="0">
                <a:latin typeface="Times New Roman" pitchFamily="18" charset="0"/>
              </a:rPr>
              <a:t> :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latin typeface="Times New Roman" pitchFamily="18" charset="0"/>
              </a:rPr>
              <a:t>	-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</a:rPr>
              <a:t>окислительные </a:t>
            </a:r>
            <a:r>
              <a:rPr lang="ru-RU" sz="1800" dirty="0" smtClean="0">
                <a:latin typeface="Times New Roman" pitchFamily="18" charset="0"/>
              </a:rPr>
              <a:t>- окисление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до серы или меркаптанов до дисульфидов  в присутствии катализаторов, например, комплексных соединений хлорида железа с </a:t>
            </a:r>
            <a:r>
              <a:rPr lang="ru-RU" sz="1800" dirty="0" err="1" smtClean="0">
                <a:latin typeface="Times New Roman" pitchFamily="18" charset="0"/>
              </a:rPr>
              <a:t>динатриевой</a:t>
            </a:r>
            <a:r>
              <a:rPr lang="ru-RU" sz="1800" dirty="0" smtClean="0">
                <a:latin typeface="Times New Roman" pitchFamily="18" charset="0"/>
              </a:rPr>
              <a:t> солью этилендиаминтетрауксусной кислоты (</a:t>
            </a:r>
            <a:r>
              <a:rPr lang="ru-RU" sz="1800" dirty="0" err="1" smtClean="0">
                <a:latin typeface="Times New Roman" pitchFamily="18" charset="0"/>
              </a:rPr>
              <a:t>Трилон</a:t>
            </a:r>
            <a:r>
              <a:rPr lang="ru-RU" sz="1800" dirty="0" smtClean="0">
                <a:latin typeface="Times New Roman" pitchFamily="18" charset="0"/>
              </a:rPr>
              <a:t> Б) или горячего раствора мышьяковых солей щелочных металлов;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latin typeface="Times New Roman" pitchFamily="18" charset="0"/>
              </a:rPr>
              <a:t>	- </a:t>
            </a:r>
            <a:r>
              <a:rPr lang="ru-RU" sz="1800" i="1" dirty="0" smtClean="0">
                <a:latin typeface="Times New Roman" pitchFamily="18" charset="0"/>
              </a:rPr>
              <a:t>восстановительные</a:t>
            </a:r>
            <a:r>
              <a:rPr lang="ru-RU" sz="1800" dirty="0" smtClean="0">
                <a:latin typeface="Times New Roman" pitchFamily="18" charset="0"/>
              </a:rPr>
              <a:t>  - гидрирование сернистых соединений в сероводород. После каталитического гидрирования газ направляют на очистку от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latin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</a:rPr>
              <a:t>Разрабатываются новые методы: микробиологические, мембранные, фотохимического разложения. 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</p:txBody>
      </p:sp>
      <p:sp>
        <p:nvSpPr>
          <p:cNvPr id="12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F8A1177-8B6E-443E-85DD-62B253578CDC}" type="slidenum">
              <a:rPr lang="ru-RU" smtClean="0"/>
              <a:pPr/>
              <a:t>33</a:t>
            </a:fld>
            <a:endParaRPr lang="ru-RU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Методы очистки газов от сероводорода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696"/>
            <a:ext cx="9144000" cy="590495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i="1" dirty="0" smtClean="0">
                <a:latin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</a:rPr>
              <a:t> МЭА и ДЭА извлекают из газов как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S, так и </a:t>
            </a:r>
            <a:r>
              <a:rPr lang="en-US" sz="1800" b="1" dirty="0" smtClean="0">
                <a:latin typeface="Times New Roman" pitchFamily="18" charset="0"/>
              </a:rPr>
              <a:t>CO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, а МДЭА и ТЭА—только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S. При  20-40°С и повышенном давлении идет поглощение кислых газов, а при 105-130ºС и давлении, близком к атмосферному, -регенерация поглотителя и выделение кислых газов. Обычно применяют 15-20%-ные растворы МЭА, а также смеси МЭА  и  ДЭА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Взаимодействие аминов с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и </a:t>
            </a:r>
            <a:r>
              <a:rPr lang="en-US" sz="1800" dirty="0" smtClean="0">
                <a:latin typeface="Times New Roman" pitchFamily="18" charset="0"/>
              </a:rPr>
              <a:t>CO</a:t>
            </a:r>
            <a:r>
              <a:rPr lang="en-US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протекает по схеме</a:t>
            </a:r>
            <a:r>
              <a:rPr lang="ru-RU" sz="1800" dirty="0" smtClean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1). </a:t>
            </a:r>
            <a:r>
              <a:rPr lang="ru-RU" sz="1800" dirty="0" smtClean="0">
                <a:latin typeface="Times New Roman" pitchFamily="18" charset="0"/>
              </a:rPr>
              <a:t>Реакция</a:t>
            </a:r>
            <a:r>
              <a:rPr lang="en-US" sz="1800" dirty="0" smtClean="0">
                <a:latin typeface="Times New Roman" pitchFamily="18" charset="0"/>
              </a:rPr>
              <a:t> H</a:t>
            </a:r>
            <a:r>
              <a:rPr lang="en-US" sz="1800" baseline="-25000" dirty="0" smtClean="0">
                <a:latin typeface="Times New Roman" pitchFamily="18" charset="0"/>
              </a:rPr>
              <a:t>2</a:t>
            </a:r>
            <a:r>
              <a:rPr lang="en-US" sz="1800" dirty="0" smtClean="0">
                <a:latin typeface="Times New Roman" pitchFamily="18" charset="0"/>
              </a:rPr>
              <a:t>S/</a:t>
            </a:r>
            <a:r>
              <a:rPr lang="ru-RU" sz="1800" dirty="0" smtClean="0">
                <a:latin typeface="Times New Roman" pitchFamily="18" charset="0"/>
              </a:rPr>
              <a:t>амин</a:t>
            </a:r>
            <a:r>
              <a:rPr lang="en-US" sz="1800" dirty="0" smtClean="0">
                <a:latin typeface="Times New Roman" pitchFamily="18" charset="0"/>
              </a:rPr>
              <a:t> – </a:t>
            </a:r>
            <a:r>
              <a:rPr lang="ru-RU" sz="1800" dirty="0" smtClean="0">
                <a:latin typeface="Times New Roman" pitchFamily="18" charset="0"/>
              </a:rPr>
              <a:t>мгновенная</a:t>
            </a:r>
            <a:endParaRPr lang="en-US" sz="18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 ↔ (HO-CH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30000" dirty="0" smtClean="0">
                <a:latin typeface="Times New Roman" pitchFamily="18" charset="0"/>
              </a:rPr>
              <a:t>+</a:t>
            </a:r>
            <a:r>
              <a:rPr lang="en-US" sz="1800" b="1" dirty="0" smtClean="0">
                <a:latin typeface="Times New Roman" pitchFamily="18" charset="0"/>
              </a:rPr>
              <a:t>HS</a:t>
            </a:r>
            <a:r>
              <a:rPr lang="ru-RU" sz="1800" b="1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гидросульфид МЭА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2 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 ↔ (HO-CH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baseline="30000" dirty="0" smtClean="0">
                <a:latin typeface="Times New Roman" pitchFamily="18" charset="0"/>
              </a:rPr>
              <a:t>+</a:t>
            </a:r>
            <a:r>
              <a:rPr lang="en-US" sz="1800" b="1" dirty="0" smtClean="0">
                <a:latin typeface="Times New Roman" pitchFamily="18" charset="0"/>
              </a:rPr>
              <a:t>S</a:t>
            </a:r>
            <a:r>
              <a:rPr lang="en-US" sz="1800" b="1" baseline="30000" dirty="0" smtClean="0">
                <a:latin typeface="Times New Roman" pitchFamily="18" charset="0"/>
              </a:rPr>
              <a:t>2-</a:t>
            </a:r>
            <a:r>
              <a:rPr lang="ru-RU" sz="1800" b="1" dirty="0" smtClean="0">
                <a:latin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</a:rPr>
              <a:t>сульфид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МЭА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2R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 ↔ (R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</a:t>
            </a:r>
            <a:r>
              <a:rPr lang="ru-RU" sz="1800" b="1" dirty="0" smtClean="0">
                <a:latin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</a:rPr>
              <a:t>сульфид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ДЭА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 </a:t>
            </a:r>
            <a:r>
              <a:rPr lang="en-US" sz="1800" b="1" dirty="0" smtClean="0">
                <a:latin typeface="Times New Roman" pitchFamily="18" charset="0"/>
              </a:rPr>
              <a:t>(R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 ↔ 2R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SH</a:t>
            </a:r>
            <a:r>
              <a:rPr lang="ru-RU" sz="1800" b="1" dirty="0" smtClean="0">
                <a:latin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</a:rPr>
              <a:t>гидросульфид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ДЭА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2). </a:t>
            </a:r>
            <a:r>
              <a:rPr lang="ru-RU" sz="1800" dirty="0" smtClean="0">
                <a:latin typeface="Times New Roman" pitchFamily="18" charset="0"/>
              </a:rPr>
              <a:t>Реакция</a:t>
            </a:r>
            <a:r>
              <a:rPr lang="en-US" sz="1800" dirty="0" smtClean="0">
                <a:latin typeface="Times New Roman" pitchFamily="18" charset="0"/>
              </a:rPr>
              <a:t> CO</a:t>
            </a:r>
            <a:r>
              <a:rPr lang="en-US" sz="1800" baseline="-25000" dirty="0" smtClean="0">
                <a:latin typeface="Times New Roman" pitchFamily="18" charset="0"/>
              </a:rPr>
              <a:t>2</a:t>
            </a:r>
            <a:r>
              <a:rPr lang="en-US" sz="1800" dirty="0" smtClean="0">
                <a:latin typeface="Times New Roman" pitchFamily="18" charset="0"/>
              </a:rPr>
              <a:t>/</a:t>
            </a:r>
            <a:r>
              <a:rPr lang="ru-RU" sz="1800" dirty="0" smtClean="0">
                <a:latin typeface="Times New Roman" pitchFamily="18" charset="0"/>
              </a:rPr>
              <a:t>амин</a:t>
            </a:r>
            <a:r>
              <a:rPr lang="en-US" sz="1800" dirty="0" smtClean="0">
                <a:latin typeface="Times New Roman" pitchFamily="18" charset="0"/>
              </a:rPr>
              <a:t> – </a:t>
            </a:r>
            <a:r>
              <a:rPr lang="ru-RU" sz="1800" dirty="0" smtClean="0">
                <a:latin typeface="Times New Roman" pitchFamily="18" charset="0"/>
              </a:rPr>
              <a:t>быстрая</a:t>
            </a:r>
            <a:endParaRPr lang="en-US" sz="18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O + CO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↔ (HO-CH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30000" dirty="0" smtClean="0">
                <a:latin typeface="Times New Roman" pitchFamily="18" charset="0"/>
              </a:rPr>
              <a:t>+</a:t>
            </a:r>
            <a:r>
              <a:rPr lang="en-US" sz="1800" b="1" dirty="0" smtClean="0">
                <a:latin typeface="Times New Roman" pitchFamily="18" charset="0"/>
              </a:rPr>
              <a:t>(HC</a:t>
            </a:r>
            <a:r>
              <a:rPr lang="ru-RU" sz="1800" b="1" dirty="0" smtClean="0">
                <a:latin typeface="Times New Roman" pitchFamily="18" charset="0"/>
              </a:rPr>
              <a:t>О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ru-RU" sz="1800" b="1" dirty="0" smtClean="0">
                <a:latin typeface="Times New Roman" pitchFamily="18" charset="0"/>
              </a:rPr>
              <a:t>)</a:t>
            </a:r>
            <a:r>
              <a:rPr lang="en-US" sz="1800" b="1" baseline="30000" dirty="0" smtClean="0">
                <a:latin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</a:rPr>
              <a:t>гидрокарбонат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МЭА</a:t>
            </a:r>
            <a:endParaRPr lang="ru-RU" sz="1800" b="1" baseline="30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O+ CO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↔ (HO-CH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-NH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ru-RU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baseline="30000" dirty="0" smtClean="0">
                <a:latin typeface="Times New Roman" pitchFamily="18" charset="0"/>
              </a:rPr>
              <a:t>+</a:t>
            </a:r>
            <a:r>
              <a:rPr lang="en-US" sz="1800" b="1" dirty="0" smtClean="0">
                <a:latin typeface="Times New Roman" pitchFamily="18" charset="0"/>
              </a:rPr>
              <a:t>(C</a:t>
            </a:r>
            <a:r>
              <a:rPr lang="ru-RU" sz="1800" b="1" dirty="0" smtClean="0">
                <a:latin typeface="Times New Roman" pitchFamily="18" charset="0"/>
              </a:rPr>
              <a:t>О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ru-RU" sz="1800" b="1" dirty="0" smtClean="0">
                <a:latin typeface="Times New Roman" pitchFamily="18" charset="0"/>
              </a:rPr>
              <a:t>)</a:t>
            </a:r>
            <a:r>
              <a:rPr lang="ru-RU" sz="1800" b="1" baseline="30000" dirty="0" smtClean="0">
                <a:latin typeface="Times New Roman" pitchFamily="18" charset="0"/>
              </a:rPr>
              <a:t>2</a:t>
            </a:r>
            <a:r>
              <a:rPr lang="en-US" sz="1800" b="1" baseline="30000" dirty="0" smtClean="0">
                <a:latin typeface="Times New Roman" pitchFamily="18" charset="0"/>
              </a:rPr>
              <a:t>-</a:t>
            </a:r>
            <a:r>
              <a:rPr lang="en-US" sz="1800" b="1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карбонат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МЭА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2R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NH+H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O + CO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↔(R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CO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ru-RU" sz="1800" b="1" baseline="-25000" dirty="0" smtClean="0">
                <a:latin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</a:rPr>
              <a:t>карбонат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ДЭА</a:t>
            </a:r>
            <a:endParaRPr lang="ru-RU" sz="1800" b="1" baseline="-25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en-US" sz="1800" b="1" dirty="0" smtClean="0">
                <a:latin typeface="Times New Roman" pitchFamily="18" charset="0"/>
              </a:rPr>
              <a:t>(R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)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CO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 + 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O + CO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 ↔2R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NH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CO</a:t>
            </a:r>
            <a:r>
              <a:rPr lang="en-US" sz="1800" b="1" baseline="-25000" dirty="0" smtClean="0">
                <a:latin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</a:rPr>
              <a:t>H</a:t>
            </a:r>
            <a:r>
              <a:rPr lang="ru-RU" sz="1800" b="1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гидрокарбонат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ДЭА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 где</a:t>
            </a:r>
            <a:r>
              <a:rPr lang="en-US" sz="1800" dirty="0" smtClean="0">
                <a:latin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</a:rPr>
              <a:t>R</a:t>
            </a:r>
            <a:r>
              <a:rPr lang="en-US" sz="1800" dirty="0" smtClean="0">
                <a:latin typeface="Times New Roman" pitchFamily="18" charset="0"/>
              </a:rPr>
              <a:t>: - </a:t>
            </a:r>
            <a:r>
              <a:rPr lang="en-US" sz="1800" b="1" dirty="0" smtClean="0">
                <a:latin typeface="Times New Roman" pitchFamily="18" charset="0"/>
              </a:rPr>
              <a:t>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CH</a:t>
            </a:r>
            <a:r>
              <a:rPr lang="en-US" sz="1800" b="1" baseline="-25000" dirty="0" smtClean="0">
                <a:latin typeface="Times New Roman" pitchFamily="18" charset="0"/>
              </a:rPr>
              <a:t>2</a:t>
            </a:r>
            <a:r>
              <a:rPr lang="en-US" sz="1800" b="1" dirty="0" smtClean="0">
                <a:latin typeface="Times New Roman" pitchFamily="18" charset="0"/>
              </a:rPr>
              <a:t>OH</a:t>
            </a: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/>
              <a:t>	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96ED75-165F-4BE3-AE4D-8EE600533933}" type="slidenum">
              <a:rPr lang="ru-RU" smtClean="0"/>
              <a:pPr/>
              <a:t>34</a:t>
            </a:fld>
            <a:endParaRPr lang="ru-RU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err="1" smtClean="0">
                <a:latin typeface="Times New Roman" pitchFamily="18" charset="0"/>
              </a:rPr>
              <a:t>Хемосорбционные</a:t>
            </a:r>
            <a:r>
              <a:rPr lang="ru-RU" sz="2400" b="1" dirty="0" smtClean="0">
                <a:latin typeface="Times New Roman" pitchFamily="18" charset="0"/>
              </a:rPr>
              <a:t> процессы очистки аминами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52047" y="764703"/>
            <a:ext cx="8707315" cy="575992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/>
              <a:t>      </a:t>
            </a:r>
            <a:r>
              <a:rPr lang="ru-RU" sz="1800" dirty="0" smtClean="0">
                <a:latin typeface="Times New Roman" pitchFamily="18" charset="0"/>
              </a:rPr>
              <a:t>МЭА и ДЭА способны реагировать с CO</a:t>
            </a:r>
            <a:r>
              <a:rPr lang="ru-RU" sz="1800" baseline="-25000" dirty="0" smtClean="0">
                <a:latin typeface="Times New Roman" pitchFamily="18" charset="0"/>
              </a:rPr>
              <a:t>2 </a:t>
            </a:r>
            <a:r>
              <a:rPr lang="ru-RU" sz="1800" dirty="0" err="1" smtClean="0">
                <a:latin typeface="Times New Roman" pitchFamily="18" charset="0"/>
              </a:rPr>
              <a:t>c</a:t>
            </a:r>
            <a:r>
              <a:rPr lang="ru-RU" sz="1800" dirty="0" smtClean="0">
                <a:latin typeface="Times New Roman" pitchFamily="18" charset="0"/>
              </a:rPr>
              <a:t> образованием </a:t>
            </a:r>
            <a:r>
              <a:rPr lang="ru-RU" sz="1800" dirty="0" err="1" smtClean="0">
                <a:latin typeface="Times New Roman" pitchFamily="18" charset="0"/>
              </a:rPr>
              <a:t>карбаматов</a:t>
            </a:r>
            <a:r>
              <a:rPr lang="ru-RU" sz="1800" dirty="0" smtClean="0">
                <a:latin typeface="Times New Roman" pitchFamily="18" charset="0"/>
              </a:rPr>
              <a:t>– нестойких соединений, в слабощелочной среде  разлагающихся с образованием гидрокарбонатов:</a:t>
            </a:r>
            <a:endParaRPr lang="en-US" sz="18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latin typeface="Times New Roman" pitchFamily="18" charset="0"/>
              </a:rPr>
              <a:t>R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NCOOR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NH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+ 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O↔R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NH+R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NH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HCO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  <a:endParaRPr lang="ru-RU" sz="2000" b="1" baseline="-25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</a:rPr>
              <a:t>	где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</a:rPr>
              <a:t>R</a:t>
            </a:r>
            <a:r>
              <a:rPr lang="en-US" sz="2000" dirty="0" smtClean="0">
                <a:latin typeface="Times New Roman" pitchFamily="18" charset="0"/>
              </a:rPr>
              <a:t>: </a:t>
            </a:r>
            <a:r>
              <a:rPr lang="en-US" sz="2000" b="1" dirty="0" smtClean="0">
                <a:latin typeface="Times New Roman" pitchFamily="18" charset="0"/>
              </a:rPr>
              <a:t>-CH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CH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OH</a:t>
            </a:r>
            <a:endParaRPr lang="ru-RU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</a:rPr>
              <a:t>	</a:t>
            </a:r>
            <a:r>
              <a:rPr lang="ru-RU" sz="1800" dirty="0" smtClean="0">
                <a:latin typeface="Times New Roman" pitchFamily="18" charset="0"/>
              </a:rPr>
              <a:t>У третичного </a:t>
            </a:r>
            <a:r>
              <a:rPr lang="ru-RU" sz="1800" dirty="0" err="1" smtClean="0">
                <a:latin typeface="Times New Roman" pitchFamily="18" charset="0"/>
              </a:rPr>
              <a:t>алканоламина</a:t>
            </a:r>
            <a:r>
              <a:rPr lang="ru-RU" sz="1800" dirty="0" smtClean="0">
                <a:latin typeface="Times New Roman" pitchFamily="18" charset="0"/>
              </a:rPr>
              <a:t> нет подвижного атома Н</a:t>
            </a:r>
            <a:r>
              <a:rPr lang="ru-RU" sz="1800" baseline="30000" dirty="0" smtClean="0">
                <a:latin typeface="Times New Roman" pitchFamily="18" charset="0"/>
              </a:rPr>
              <a:t>+</a:t>
            </a:r>
            <a:r>
              <a:rPr lang="ru-RU" sz="1800" dirty="0" smtClean="0">
                <a:latin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</a:rPr>
              <a:t>аминовой</a:t>
            </a:r>
            <a:r>
              <a:rPr lang="ru-RU" sz="1800" dirty="0" smtClean="0">
                <a:latin typeface="Times New Roman" pitchFamily="18" charset="0"/>
              </a:rPr>
              <a:t> группе, поэтому их быстрая реакция с CO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по </a:t>
            </a:r>
            <a:r>
              <a:rPr lang="ru-RU" sz="1800" dirty="0" err="1" smtClean="0">
                <a:latin typeface="Times New Roman" pitchFamily="18" charset="0"/>
              </a:rPr>
              <a:t>карбаматному</a:t>
            </a:r>
            <a:r>
              <a:rPr lang="ru-RU" sz="1800" dirty="0" smtClean="0">
                <a:latin typeface="Times New Roman" pitchFamily="18" charset="0"/>
              </a:rPr>
              <a:t> типу невозможна, их реакция  с CO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проходит через  медленную стадию образования и диссоциации угольной кислоты:</a:t>
            </a:r>
            <a:endParaRPr lang="en-US" sz="18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</a:rPr>
              <a:t>CO</a:t>
            </a:r>
            <a:r>
              <a:rPr lang="ru-RU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 +H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O↔H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latin typeface="Times New Roman" pitchFamily="18" charset="0"/>
              </a:rPr>
              <a:t>H</a:t>
            </a:r>
            <a:r>
              <a:rPr lang="en-US" sz="2000" b="1" baseline="-25000" dirty="0" smtClean="0">
                <a:latin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</a:rPr>
              <a:t>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  <a:r>
              <a:rPr lang="en-US" sz="2000" b="1" dirty="0" smtClean="0">
                <a:latin typeface="Times New Roman" pitchFamily="18" charset="0"/>
              </a:rPr>
              <a:t>↔ H</a:t>
            </a:r>
            <a:r>
              <a:rPr lang="en-US" sz="2000" b="1" baseline="30000" dirty="0" smtClean="0">
                <a:latin typeface="Times New Roman" pitchFamily="18" charset="0"/>
              </a:rPr>
              <a:t>+</a:t>
            </a:r>
            <a:r>
              <a:rPr lang="en-US" sz="2000" b="1" dirty="0" smtClean="0">
                <a:latin typeface="Times New Roman" pitchFamily="18" charset="0"/>
              </a:rPr>
              <a:t>+HCO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  <a:r>
              <a:rPr lang="en-US" sz="2000" b="1" baseline="30000" dirty="0" smtClean="0">
                <a:latin typeface="Times New Roman" pitchFamily="18" charset="0"/>
              </a:rPr>
              <a:t>–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latin typeface="Times New Roman" pitchFamily="18" charset="0"/>
              </a:rPr>
              <a:t>[</a:t>
            </a:r>
            <a:r>
              <a:rPr lang="ru-RU" sz="2000" b="1" dirty="0" smtClean="0">
                <a:latin typeface="Times New Roman" pitchFamily="18" charset="0"/>
              </a:rPr>
              <a:t>амин</a:t>
            </a:r>
            <a:r>
              <a:rPr lang="en-US" sz="2000" b="1" dirty="0" smtClean="0">
                <a:latin typeface="Times New Roman" pitchFamily="18" charset="0"/>
              </a:rPr>
              <a:t>]+ H</a:t>
            </a:r>
            <a:r>
              <a:rPr lang="en-US" sz="2000" b="1" baseline="30000" dirty="0" smtClean="0">
                <a:latin typeface="Times New Roman" pitchFamily="18" charset="0"/>
              </a:rPr>
              <a:t>+</a:t>
            </a:r>
            <a:r>
              <a:rPr lang="en-US" sz="2000" b="1" dirty="0" smtClean="0">
                <a:latin typeface="Times New Roman" pitchFamily="18" charset="0"/>
              </a:rPr>
              <a:t>+HCO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  <a:r>
              <a:rPr lang="en-US" sz="2000" b="1" baseline="30000" dirty="0" smtClean="0">
                <a:latin typeface="Times New Roman" pitchFamily="18" charset="0"/>
              </a:rPr>
              <a:t>–</a:t>
            </a:r>
            <a:r>
              <a:rPr lang="ru-RU" sz="2000" b="1" baseline="30000" dirty="0" smtClean="0">
                <a:latin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</a:rPr>
              <a:t>↔ [</a:t>
            </a:r>
            <a:r>
              <a:rPr lang="ru-RU" sz="2000" b="1" dirty="0" smtClean="0">
                <a:latin typeface="Times New Roman" pitchFamily="18" charset="0"/>
              </a:rPr>
              <a:t>амин</a:t>
            </a:r>
            <a:r>
              <a:rPr lang="en-US" sz="2000" b="1" dirty="0" smtClean="0">
                <a:latin typeface="Times New Roman" pitchFamily="18" charset="0"/>
              </a:rPr>
              <a:t> H]</a:t>
            </a:r>
            <a:r>
              <a:rPr lang="en-US" sz="2000" b="1" baseline="30000" dirty="0" smtClean="0">
                <a:latin typeface="Times New Roman" pitchFamily="18" charset="0"/>
              </a:rPr>
              <a:t>+</a:t>
            </a:r>
            <a:r>
              <a:rPr lang="en-US" sz="2000" b="1" dirty="0" smtClean="0">
                <a:latin typeface="Times New Roman" pitchFamily="18" charset="0"/>
              </a:rPr>
              <a:t> HCO</a:t>
            </a:r>
            <a:r>
              <a:rPr lang="en-US" sz="2000" b="1" baseline="-25000" dirty="0" smtClean="0">
                <a:latin typeface="Times New Roman" pitchFamily="18" charset="0"/>
              </a:rPr>
              <a:t>3</a:t>
            </a:r>
            <a:r>
              <a:rPr lang="en-US" sz="2000" b="1" baseline="30000" dirty="0" smtClean="0">
                <a:latin typeface="Times New Roman" pitchFamily="18" charset="0"/>
              </a:rPr>
              <a:t>–</a:t>
            </a:r>
            <a:r>
              <a:rPr lang="ru-RU" sz="2000" b="1" baseline="30000" dirty="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b="1" baseline="300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latin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</a:rPr>
              <a:t>При выборе </a:t>
            </a:r>
            <a:r>
              <a:rPr lang="ru-RU" sz="1800" b="1" i="1" dirty="0" err="1" smtClean="0">
                <a:latin typeface="Times New Roman" pitchFamily="18" charset="0"/>
              </a:rPr>
              <a:t>хемосорбента</a:t>
            </a:r>
            <a:r>
              <a:rPr lang="ru-RU" sz="1800" b="1" i="1" dirty="0" smtClean="0">
                <a:latin typeface="Times New Roman" pitchFamily="18" charset="0"/>
              </a:rPr>
              <a:t> руководствуются данными о доступности и цене </a:t>
            </a:r>
            <a:r>
              <a:rPr lang="ru-RU" sz="1800" b="1" i="1" dirty="0" err="1" smtClean="0">
                <a:latin typeface="Times New Roman" pitchFamily="18" charset="0"/>
              </a:rPr>
              <a:t>алканоламинов</a:t>
            </a:r>
            <a:r>
              <a:rPr lang="ru-RU" sz="1800" b="1" i="1" dirty="0" smtClean="0">
                <a:latin typeface="Times New Roman" pitchFamily="18" charset="0"/>
              </a:rPr>
              <a:t>, а также следующими положениями: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Первичные </a:t>
            </a:r>
            <a:r>
              <a:rPr lang="ru-RU" sz="1800" dirty="0" err="1" smtClean="0">
                <a:latin typeface="Times New Roman" pitchFamily="18" charset="0"/>
              </a:rPr>
              <a:t>алканоламины</a:t>
            </a:r>
            <a:r>
              <a:rPr lang="ru-RU" sz="1800" dirty="0" smtClean="0">
                <a:latin typeface="Times New Roman" pitchFamily="18" charset="0"/>
              </a:rPr>
              <a:t> более </a:t>
            </a:r>
            <a:r>
              <a:rPr lang="ru-RU" sz="1800" dirty="0" err="1" smtClean="0">
                <a:latin typeface="Times New Roman" pitchFamily="18" charset="0"/>
              </a:rPr>
              <a:t>реакционоспособны</a:t>
            </a:r>
            <a:r>
              <a:rPr lang="ru-RU" sz="1800" dirty="0" smtClean="0">
                <a:latin typeface="Times New Roman" pitchFamily="18" charset="0"/>
              </a:rPr>
              <a:t>, имеют наименьшую молекулярную массу и поэтому концентрация их может быть меньшей. Обычные массовые концентрации: МЭА – 15-20%, ДЭА – 20-30%, МДЭА – 30-50%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Вторичные амины предпочтительнее применять при наличии в газе COS, так как первичные амины образуют с COS </a:t>
            </a:r>
            <a:r>
              <a:rPr lang="ru-RU" sz="1800" dirty="0" err="1" smtClean="0">
                <a:latin typeface="Times New Roman" pitchFamily="18" charset="0"/>
              </a:rPr>
              <a:t>нерегенерируемые</a:t>
            </a:r>
            <a:r>
              <a:rPr lang="ru-RU" sz="1800" dirty="0" smtClean="0">
                <a:latin typeface="Times New Roman" pitchFamily="18" charset="0"/>
              </a:rPr>
              <a:t> побочные </a:t>
            </a:r>
            <a:r>
              <a:rPr lang="ru-RU" sz="1800" dirty="0" smtClean="0">
                <a:latin typeface="Times New Roman" pitchFamily="18" charset="0"/>
              </a:rPr>
              <a:t>продукты.</a:t>
            </a: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Для одновременной очистки от CO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, COS и </a:t>
            </a:r>
            <a:r>
              <a:rPr lang="ru-RU" sz="1800" dirty="0" err="1" smtClean="0">
                <a:latin typeface="Times New Roman" pitchFamily="18" charset="0"/>
              </a:rPr>
              <a:t>сероорганических</a:t>
            </a:r>
            <a:r>
              <a:rPr lang="ru-RU" sz="1800" dirty="0" smtClean="0">
                <a:latin typeface="Times New Roman" pitchFamily="18" charset="0"/>
              </a:rPr>
              <a:t> соединений эффективны комбинированные поглотители, состоящие из амина и органического растворителя, например эфиров </a:t>
            </a:r>
            <a:r>
              <a:rPr lang="ru-RU" sz="1800" dirty="0" err="1" smtClean="0">
                <a:latin typeface="Times New Roman" pitchFamily="18" charset="0"/>
              </a:rPr>
              <a:t>полигликолей</a:t>
            </a:r>
            <a:endParaRPr lang="en-US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Для селективной очистки от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S, когда содержание CO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в очищенном газе не регламентируется, целесообразно использовать третичные амины.</a:t>
            </a:r>
          </a:p>
          <a:p>
            <a:pPr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</p:txBody>
      </p:sp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720118-CAA0-449C-81C5-0F7E8D9ABE35}" type="slidenum">
              <a:rPr lang="ru-RU" smtClean="0"/>
              <a:pPr/>
              <a:t>35</a:t>
            </a:fld>
            <a:endParaRPr lang="ru-RU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err="1" smtClean="0">
                <a:latin typeface="Times New Roman" pitchFamily="18" charset="0"/>
              </a:rPr>
              <a:t>Хемосорбционные</a:t>
            </a:r>
            <a:r>
              <a:rPr lang="ru-RU" sz="2400" b="1" dirty="0" smtClean="0">
                <a:latin typeface="Times New Roman" pitchFamily="18" charset="0"/>
              </a:rPr>
              <a:t> процессы очистки аминами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38" y="548680"/>
            <a:ext cx="8692662" cy="1800821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I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-газ на очистку;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II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-очищенный газ;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III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-кислый газ;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IV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 тонко регенерированный амин;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V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-грубо регенерированный амин;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VI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-насыщенный амин;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VII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</a:rPr>
              <a:t>VIII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</a:rPr>
              <a:t>-экспанзерные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газы;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IX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-водяной пар;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-абсорбер;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5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13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-холодильники;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4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-экспанзеры;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6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8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9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15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-насосы;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7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11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-теплообменники;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10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-емкость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</a:rPr>
              <a:t>регене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</a:rPr>
              <a:t>рированного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амина;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</a:rPr>
              <a:t>десорбер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;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14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</a:rPr>
              <a:t>дефлюксная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емкость,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16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 – кипятильник.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7412" name="Picture 4" descr="2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22" r="1772"/>
          <a:stretch>
            <a:fillRect/>
          </a:stretch>
        </p:blipFill>
        <p:spPr>
          <a:xfrm>
            <a:off x="915866" y="2492376"/>
            <a:ext cx="7045569" cy="4176713"/>
          </a:xfrm>
          <a:noFill/>
        </p:spPr>
      </p:pic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B520149-6569-4CD1-9199-1FE62029CA25}" type="slidenum">
              <a:rPr lang="ru-RU" smtClean="0"/>
              <a:pPr/>
              <a:t>36</a:t>
            </a:fld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</a:rPr>
              <a:t>Схема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itchFamily="18" charset="0"/>
              </a:rPr>
              <a:t>аминовой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</a:rPr>
              <a:t> очистки газа с разветвленными потоками раствора разной степени регенерации: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619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Достоинства и недостатки </a:t>
            </a:r>
            <a:r>
              <a:rPr lang="ru-RU" sz="2400" b="1" dirty="0" err="1" smtClean="0">
                <a:latin typeface="Times New Roman" pitchFamily="18" charset="0"/>
              </a:rPr>
              <a:t>МЭА-очистки</a:t>
            </a:r>
            <a:endParaRPr lang="ru-RU" sz="2400" b="1" dirty="0" smtClean="0">
              <a:latin typeface="Times New Roman" pitchFamily="18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1" y="1052514"/>
            <a:ext cx="9025304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Times New Roman" pitchFamily="18" charset="0"/>
              </a:rPr>
              <a:t>     </a:t>
            </a:r>
            <a:r>
              <a:rPr lang="ru-RU" sz="1800" b="1" i="1" smtClean="0">
                <a:latin typeface="Times New Roman" pitchFamily="18" charset="0"/>
              </a:rPr>
              <a:t>Достоинства</a:t>
            </a:r>
            <a:r>
              <a:rPr lang="ru-RU" sz="1800" smtClean="0">
                <a:latin typeface="Times New Roman" pitchFamily="18" charset="0"/>
              </a:rPr>
              <a:t>: высокая скорость поглощения Н</a:t>
            </a:r>
            <a:r>
              <a:rPr lang="ru-RU" sz="1800" baseline="-25000" smtClean="0">
                <a:latin typeface="Times New Roman" pitchFamily="18" charset="0"/>
              </a:rPr>
              <a:t>2</a:t>
            </a:r>
            <a:r>
              <a:rPr lang="ru-RU" sz="1800" smtClean="0">
                <a:latin typeface="Times New Roman" pitchFamily="18" charset="0"/>
              </a:rPr>
              <a:t>S , низкая стоимость реагентов, легкость регенерации и низкая растворимость у/в.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Times New Roman" pitchFamily="18" charset="0"/>
              </a:rPr>
              <a:t>     </a:t>
            </a:r>
            <a:r>
              <a:rPr lang="ru-RU" sz="1800" b="1" i="1" smtClean="0">
                <a:latin typeface="Times New Roman" pitchFamily="18" charset="0"/>
              </a:rPr>
              <a:t>Недостатки:</a:t>
            </a:r>
            <a:r>
              <a:rPr lang="ru-RU" sz="1800" smtClean="0">
                <a:latin typeface="Times New Roman" pitchFamily="18" charset="0"/>
              </a:rPr>
              <a:t> образование нерегенерируемых соединений с COS</a:t>
            </a:r>
            <a:r>
              <a:rPr lang="ru-RU" sz="1800" b="1" smtClean="0">
                <a:latin typeface="Times New Roman" pitchFamily="18" charset="0"/>
              </a:rPr>
              <a:t> </a:t>
            </a:r>
            <a:r>
              <a:rPr lang="ru-RU" sz="1800" smtClean="0">
                <a:latin typeface="Times New Roman" pitchFamily="18" charset="0"/>
              </a:rPr>
              <a:t>и  CS</a:t>
            </a:r>
            <a:r>
              <a:rPr lang="ru-RU" sz="1800" baseline="-25000" smtClean="0">
                <a:latin typeface="Times New Roman" pitchFamily="18" charset="0"/>
              </a:rPr>
              <a:t>2</a:t>
            </a:r>
            <a:r>
              <a:rPr lang="ru-RU" sz="1800" smtClean="0">
                <a:latin typeface="Times New Roman" pitchFamily="18" charset="0"/>
              </a:rPr>
              <a:t>; потери от испарения; низкая эффективность по меркаптанам; неселективность к Н</a:t>
            </a:r>
            <a:r>
              <a:rPr lang="ru-RU" sz="1800" baseline="-25000" smtClean="0">
                <a:latin typeface="Times New Roman" pitchFamily="18" charset="0"/>
              </a:rPr>
              <a:t>2</a:t>
            </a:r>
            <a:r>
              <a:rPr lang="ru-RU" sz="1800" smtClean="0">
                <a:latin typeface="Times New Roman" pitchFamily="18" charset="0"/>
              </a:rPr>
              <a:t>S в присутствии СО</a:t>
            </a:r>
            <a:r>
              <a:rPr lang="ru-RU" sz="1800" baseline="-25000" smtClean="0">
                <a:latin typeface="Times New Roman" pitchFamily="18" charset="0"/>
              </a:rPr>
              <a:t>2</a:t>
            </a:r>
            <a:r>
              <a:rPr lang="ru-RU" sz="1800" smtClean="0">
                <a:latin typeface="Times New Roman" pitchFamily="18" charset="0"/>
              </a:rPr>
              <a:t>; вспенивание.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smtClean="0">
                <a:latin typeface="Times New Roman" pitchFamily="18" charset="0"/>
              </a:rPr>
              <a:t>	</a:t>
            </a:r>
            <a:r>
              <a:rPr lang="ru-RU" sz="1800" b="1" i="1" smtClean="0">
                <a:latin typeface="Times New Roman" pitchFamily="18" charset="0"/>
              </a:rPr>
              <a:t>Вспенивание растворов аминов</a:t>
            </a:r>
            <a:r>
              <a:rPr lang="ru-RU" sz="1800" smtClean="0">
                <a:latin typeface="Times New Roman" pitchFamily="18" charset="0"/>
              </a:rPr>
              <a:t>  возникает, как правило, в абсорберах.  приводит к нарушению режима работы установки, ухудшению качества очищенного газа, возрастанию потерь аминов. Признаки вспенивания: увеличение объема пены на контактных тарелках,  увеличение перепада давления в аппарате, появление значительного уровня жидкости в сепараторах. Основная причина вспенивания – примеси, поступающие с сырым газом и попадающие в абсорбент (жидкие у/в, пластовая вода, механические примеси, ингибиторы и продукты коррозии, ПАВ, смолистые вещества).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smtClean="0">
                <a:latin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</a:rPr>
              <a:t>Для решения этой проблемы необходимо: сведение к минимуму содержания в газе примесей; подача регенерированного амина при т-ре на 2-5°С выше т-ры уходящего из абсорбера газа для предупреждения конденсации у/в; периодическая промывка и очистка аппаратов от шлама.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smtClean="0">
                <a:latin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</a:rPr>
              <a:t>Эффективные средства против вспенивания – фильтрация раствора амина и  применение антивспенивателей (пеногасителей) - различные силиконовые композиции, высококипящие спирты. Пеногасители используют в виде р-ров в амине и подают в систему либо постоянно небольшими порциями, либо кратковременно в момент вспенивания раствора.</a:t>
            </a:r>
          </a:p>
        </p:txBody>
      </p:sp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9A5359E-3A3B-4F83-B479-24E44DCE770A}" type="slidenum">
              <a:rPr lang="ru-RU" smtClean="0"/>
              <a:pPr/>
              <a:t>37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0" y="764704"/>
            <a:ext cx="9144000" cy="583294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</a:rPr>
              <a:t>     </a:t>
            </a:r>
            <a:r>
              <a:rPr lang="ru-RU" sz="2000" dirty="0" err="1" smtClean="0">
                <a:latin typeface="Times New Roman" pitchFamily="18" charset="0"/>
              </a:rPr>
              <a:t>Этаноламиновая</a:t>
            </a:r>
            <a:r>
              <a:rPr lang="ru-RU" sz="2000" dirty="0" smtClean="0">
                <a:latin typeface="Times New Roman" pitchFamily="18" charset="0"/>
              </a:rPr>
              <a:t> очистка нередко не позволяет очистить газ до содержания Н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S, удовлетворяющего необходимым требованиям. Поэтому  после </a:t>
            </a:r>
            <a:r>
              <a:rPr lang="ru-RU" sz="2000" dirty="0" err="1" smtClean="0">
                <a:latin typeface="Times New Roman" pitchFamily="18" charset="0"/>
              </a:rPr>
              <a:t>МЭА-очистки</a:t>
            </a:r>
            <a:r>
              <a:rPr lang="ru-RU" sz="2000" dirty="0" smtClean="0">
                <a:latin typeface="Times New Roman" pitchFamily="18" charset="0"/>
              </a:rPr>
              <a:t> обычно проводится </a:t>
            </a:r>
            <a:r>
              <a:rPr lang="ru-RU" sz="2000" i="1" dirty="0" smtClean="0">
                <a:latin typeface="Times New Roman" pitchFamily="18" charset="0"/>
              </a:rPr>
              <a:t>горячая щелочная очистка</a:t>
            </a:r>
            <a:r>
              <a:rPr lang="ru-RU" sz="2000" dirty="0" smtClean="0">
                <a:latin typeface="Times New Roman" pitchFamily="18" charset="0"/>
              </a:rPr>
              <a:t> при  50—80°С и давлении до 2 МПа:</a:t>
            </a:r>
            <a:endParaRPr lang="ru-RU" sz="20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</a:rPr>
              <a:t>Н</a:t>
            </a:r>
            <a:r>
              <a:rPr lang="ru-RU" sz="2000" b="1" baseline="-25000" dirty="0" smtClean="0">
                <a:latin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</a:rPr>
              <a:t>S + 2NaОН→Na</a:t>
            </a:r>
            <a:r>
              <a:rPr lang="ru-RU" sz="2000" b="1" baseline="-25000" dirty="0" smtClean="0">
                <a:latin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</a:rPr>
              <a:t>S + 2Н</a:t>
            </a:r>
            <a:r>
              <a:rPr lang="ru-RU" sz="2000" b="1" baseline="-25000" dirty="0" smtClean="0">
                <a:latin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</a:rPr>
              <a:t>О</a:t>
            </a:r>
            <a:endParaRPr lang="ru-RU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</a:rPr>
              <a:t>Однако при щелочной очистке процесс необратим – щелочь связывает Н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в </a:t>
            </a:r>
            <a:r>
              <a:rPr lang="ru-RU" sz="2000" dirty="0" err="1" smtClean="0">
                <a:latin typeface="Times New Roman" pitchFamily="18" charset="0"/>
              </a:rPr>
              <a:t>нерегенерируемые</a:t>
            </a:r>
            <a:r>
              <a:rPr lang="ru-RU" sz="2000" dirty="0" smtClean="0">
                <a:latin typeface="Times New Roman" pitchFamily="18" charset="0"/>
              </a:rPr>
              <a:t> соединения. Это приводит к расходу щелочи, образованию шлама в виде Na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и потере Н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для дальнейшей переработки.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К</a:t>
            </a:r>
            <a:r>
              <a:rPr lang="ru-RU" sz="2000" dirty="0" smtClean="0">
                <a:latin typeface="Times New Roman" pitchFamily="18" charset="0"/>
              </a:rPr>
              <a:t>роме МЭА селективными абсорбентами для Н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 служат  </a:t>
            </a:r>
            <a:r>
              <a:rPr lang="ru-RU" sz="2000" dirty="0" err="1" smtClean="0">
                <a:latin typeface="Times New Roman" pitchFamily="18" charset="0"/>
              </a:rPr>
              <a:t>диэтаноламин</a:t>
            </a:r>
            <a:r>
              <a:rPr lang="ru-RU" sz="2000" dirty="0" smtClean="0">
                <a:latin typeface="Times New Roman" pitchFamily="18" charset="0"/>
              </a:rPr>
              <a:t> (ДЭА), </a:t>
            </a:r>
            <a:r>
              <a:rPr lang="ru-RU" sz="2000" dirty="0" err="1" smtClean="0">
                <a:latin typeface="Times New Roman" pitchFamily="18" charset="0"/>
              </a:rPr>
              <a:t>метилдиэтаноламин</a:t>
            </a:r>
            <a:r>
              <a:rPr lang="ru-RU" sz="2000" dirty="0" smtClean="0">
                <a:latin typeface="Times New Roman" pitchFamily="18" charset="0"/>
              </a:rPr>
              <a:t> (МДЭА), </a:t>
            </a:r>
            <a:r>
              <a:rPr lang="ru-RU" sz="2000" dirty="0" err="1" smtClean="0">
                <a:latin typeface="Times New Roman" pitchFamily="18" charset="0"/>
              </a:rPr>
              <a:t>дигликольамин</a:t>
            </a:r>
            <a:r>
              <a:rPr lang="ru-RU" sz="2000" dirty="0" smtClean="0">
                <a:latin typeface="Times New Roman" pitchFamily="18" charset="0"/>
              </a:rPr>
              <a:t> (ДГА) и </a:t>
            </a:r>
            <a:r>
              <a:rPr lang="ru-RU" sz="2000" dirty="0" err="1" smtClean="0">
                <a:latin typeface="Times New Roman" pitchFamily="18" charset="0"/>
              </a:rPr>
              <a:t>диизопропаноламин</a:t>
            </a:r>
            <a:r>
              <a:rPr lang="ru-RU" sz="2000" dirty="0" smtClean="0">
                <a:latin typeface="Times New Roman" pitchFamily="18" charset="0"/>
              </a:rPr>
              <a:t> (ДИПА). Первые три абсорбента более устойчивы к действию COS, CS</a:t>
            </a:r>
            <a:r>
              <a:rPr lang="ru-RU" sz="2000" baseline="-25000" dirty="0" smtClean="0">
                <a:latin typeface="Times New Roman" pitchFamily="18" charset="0"/>
              </a:rPr>
              <a:t>2 </a:t>
            </a:r>
            <a:r>
              <a:rPr lang="ru-RU" sz="2000" dirty="0" smtClean="0">
                <a:latin typeface="Times New Roman" pitchFamily="18" charset="0"/>
              </a:rPr>
              <a:t>и CO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, меньше подвергаются уносу. Недостатки -  меньшая химическая активность и поглощающая способность. ДИПА обеспечивает тонкую очистку газа от Н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и, несмотря на высокую стоимость, получил широкое распространение за рубежом.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i="1" dirty="0" smtClean="0">
                <a:latin typeface="Times New Roman" pitchFamily="18" charset="0"/>
              </a:rPr>
              <a:t>     </a:t>
            </a:r>
            <a:r>
              <a:rPr lang="ru-RU" sz="2000" b="1" i="1" dirty="0" err="1" smtClean="0">
                <a:latin typeface="Times New Roman" pitchFamily="18" charset="0"/>
              </a:rPr>
              <a:t>ДЭА-процесс</a:t>
            </a:r>
            <a:r>
              <a:rPr lang="ru-RU" sz="2000" dirty="0" smtClean="0">
                <a:latin typeface="Times New Roman" pitchFamily="18" charset="0"/>
              </a:rPr>
              <a:t> используют для очистки газов от  COS и CS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, так как он образует с ними соединения, легко </a:t>
            </a:r>
            <a:r>
              <a:rPr lang="ru-RU" sz="2000" dirty="0" err="1" smtClean="0">
                <a:latin typeface="Times New Roman" pitchFamily="18" charset="0"/>
              </a:rPr>
              <a:t>гидролизующиеся</a:t>
            </a:r>
            <a:r>
              <a:rPr lang="ru-RU" sz="2000" dirty="0" smtClean="0">
                <a:latin typeface="Times New Roman" pitchFamily="18" charset="0"/>
              </a:rPr>
              <a:t> при повышенных </a:t>
            </a:r>
            <a:r>
              <a:rPr lang="ru-RU" sz="2000" dirty="0" err="1" smtClean="0">
                <a:latin typeface="Times New Roman" pitchFamily="18" charset="0"/>
              </a:rPr>
              <a:t>т-рах</a:t>
            </a:r>
            <a:r>
              <a:rPr lang="ru-RU" sz="2000" dirty="0" smtClean="0">
                <a:latin typeface="Times New Roman" pitchFamily="18" charset="0"/>
              </a:rPr>
              <a:t> с выделением H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S и СО</a:t>
            </a:r>
            <a:r>
              <a:rPr lang="ru-RU" sz="2000" baseline="-25000" dirty="0" smtClean="0">
                <a:latin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/>
              <a:t>	 </a:t>
            </a:r>
            <a:r>
              <a:rPr lang="ru-RU" sz="2000" b="1" i="1" dirty="0" err="1" smtClean="0">
                <a:latin typeface="Times New Roman" pitchFamily="18" charset="0"/>
              </a:rPr>
              <a:t>ДЭА-процесс</a:t>
            </a:r>
            <a:r>
              <a:rPr lang="ru-RU" sz="2000" b="1" i="1" dirty="0" smtClean="0">
                <a:latin typeface="Times New Roman" pitchFamily="18" charset="0"/>
              </a:rPr>
              <a:t>  имеет ряд недостатков: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высокая </a:t>
            </a:r>
            <a:r>
              <a:rPr lang="ru-RU" sz="2000" dirty="0" smtClean="0">
                <a:latin typeface="Times New Roman" pitchFamily="18" charset="0"/>
              </a:rPr>
              <a:t>стоимость ДЭА;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меньшая </a:t>
            </a:r>
            <a:r>
              <a:rPr lang="ru-RU" sz="2000" dirty="0" smtClean="0">
                <a:latin typeface="Times New Roman" pitchFamily="18" charset="0"/>
              </a:rPr>
              <a:t>поглотительная способность, чем у МЭА (мольная масса ДЭА в 1,7 раза больше);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для </a:t>
            </a:r>
            <a:r>
              <a:rPr lang="ru-RU" sz="2000" dirty="0" smtClean="0">
                <a:latin typeface="Times New Roman" pitchFamily="18" charset="0"/>
              </a:rPr>
              <a:t>одинаковой с МЭА степени очистки требуются более  высокие скорости циркуляции растворителя.</a:t>
            </a:r>
          </a:p>
        </p:txBody>
      </p:sp>
      <p:sp>
        <p:nvSpPr>
          <p:cNvPr id="194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FABCAC0-014E-4351-8876-B974B3EBBD71}" type="slidenum">
              <a:rPr lang="ru-RU" smtClean="0"/>
              <a:pPr/>
              <a:t>38</a:t>
            </a:fld>
            <a:endParaRPr lang="ru-RU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619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Достоинства и недостатки </a:t>
            </a:r>
            <a:r>
              <a:rPr lang="ru-RU" sz="2400" b="1" dirty="0" err="1" smtClean="0">
                <a:latin typeface="Times New Roman" pitchFamily="18" charset="0"/>
              </a:rPr>
              <a:t>МЭА-очистки</a:t>
            </a:r>
            <a:endParaRPr lang="ru-RU" sz="24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764704"/>
            <a:ext cx="9144001" cy="576064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   Преимущества </a:t>
            </a:r>
            <a:r>
              <a:rPr lang="ru-RU" sz="1800" dirty="0" err="1" smtClean="0">
                <a:latin typeface="Times New Roman" pitchFamily="18" charset="0"/>
              </a:rPr>
              <a:t>ДЭА-очистки</a:t>
            </a:r>
            <a:r>
              <a:rPr lang="ru-RU" sz="1800" dirty="0" smtClean="0">
                <a:latin typeface="Times New Roman" pitchFamily="18" charset="0"/>
              </a:rPr>
              <a:t> по сравнению с очисткой МЭА: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обеспечение </a:t>
            </a:r>
            <a:r>
              <a:rPr lang="ru-RU" sz="1800" dirty="0" smtClean="0">
                <a:latin typeface="Times New Roman" pitchFamily="18" charset="0"/>
              </a:rPr>
              <a:t>тонкой очистки газов в присутствии СОS, СS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и тяжелых у/в;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более </a:t>
            </a:r>
            <a:r>
              <a:rPr lang="ru-RU" sz="1800" dirty="0" smtClean="0">
                <a:latin typeface="Times New Roman" pitchFamily="18" charset="0"/>
              </a:rPr>
              <a:t>легкая регенерация абсорбента, благодаря меньшей прочности образующихся при хемосорбции соединений;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меньшие </a:t>
            </a:r>
            <a:r>
              <a:rPr lang="ru-RU" sz="1800" dirty="0" smtClean="0">
                <a:latin typeface="Times New Roman" pitchFamily="18" charset="0"/>
              </a:rPr>
              <a:t>потери при испарении с кислым газом в </a:t>
            </a:r>
            <a:r>
              <a:rPr lang="ru-RU" sz="1800" dirty="0" err="1" smtClean="0">
                <a:latin typeface="Times New Roman" pitchFamily="18" charset="0"/>
              </a:rPr>
              <a:t>десорбере</a:t>
            </a:r>
            <a:r>
              <a:rPr lang="ru-RU" sz="1800" dirty="0" smtClean="0">
                <a:latin typeface="Times New Roman" pitchFamily="18" charset="0"/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меньшая </a:t>
            </a:r>
            <a:r>
              <a:rPr lang="ru-RU" sz="1800" dirty="0" err="1" smtClean="0">
                <a:latin typeface="Times New Roman" pitchFamily="18" charset="0"/>
              </a:rPr>
              <a:t>вспениваемость</a:t>
            </a:r>
            <a:r>
              <a:rPr lang="ru-RU" sz="1800" dirty="0" smtClean="0">
                <a:latin typeface="Times New Roman" pitchFamily="18" charset="0"/>
              </a:rPr>
              <a:t>, так как абсорбция проводится при </a:t>
            </a:r>
            <a:r>
              <a:rPr lang="ru-RU" sz="1800" dirty="0" err="1" smtClean="0">
                <a:latin typeface="Times New Roman" pitchFamily="18" charset="0"/>
              </a:rPr>
              <a:t>т-рах</a:t>
            </a:r>
            <a:r>
              <a:rPr lang="ru-RU" sz="1800" dirty="0" smtClean="0">
                <a:latin typeface="Times New Roman" pitchFamily="18" charset="0"/>
              </a:rPr>
              <a:t> на 10-20ºС выше.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b="1" i="1" dirty="0" err="1" smtClean="0">
                <a:latin typeface="Times New Roman" pitchFamily="18" charset="0"/>
              </a:rPr>
              <a:t>ДГА-процесс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(«</a:t>
            </a:r>
            <a:r>
              <a:rPr lang="ru-RU" sz="1800" dirty="0" err="1" smtClean="0">
                <a:latin typeface="Times New Roman" pitchFamily="18" charset="0"/>
              </a:rPr>
              <a:t>Эконамин</a:t>
            </a:r>
            <a:r>
              <a:rPr lang="ru-RU" sz="1800" dirty="0" smtClean="0">
                <a:latin typeface="Times New Roman" pitchFamily="18" charset="0"/>
              </a:rPr>
              <a:t>») - в качестве поглотителя 60-75%-е водные растворы </a:t>
            </a:r>
            <a:r>
              <a:rPr lang="ru-RU" sz="1800" dirty="0" err="1" smtClean="0">
                <a:latin typeface="Times New Roman" pitchFamily="18" charset="0"/>
              </a:rPr>
              <a:t>дигликольамина</a:t>
            </a:r>
            <a:r>
              <a:rPr lang="ru-RU" sz="1800" dirty="0" smtClean="0">
                <a:latin typeface="Times New Roman" pitchFamily="18" charset="0"/>
              </a:rPr>
              <a:t>, что позволяет снизить кол-во поглотителя и  уменьшить </a:t>
            </a:r>
            <a:r>
              <a:rPr lang="ru-RU" sz="1800" dirty="0" err="1" smtClean="0">
                <a:latin typeface="Times New Roman" pitchFamily="18" charset="0"/>
              </a:rPr>
              <a:t>энергозатраты</a:t>
            </a:r>
            <a:r>
              <a:rPr lang="ru-RU" sz="1800" dirty="0" smtClean="0">
                <a:latin typeface="Times New Roman" pitchFamily="18" charset="0"/>
              </a:rPr>
              <a:t> и габариты оборудования. Процесс обеспечивает глубокую очистку от H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и СО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, от COS, CS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и меркаптанов. ДГА в очень малой степени растворяет у/в. Регенерацию ДГА проводят под вакуумом (10-20 КПа), чтобы обеспечить </a:t>
            </a:r>
            <a:r>
              <a:rPr lang="ru-RU" sz="1800" dirty="0" err="1" smtClean="0">
                <a:latin typeface="Times New Roman" pitchFamily="18" charset="0"/>
              </a:rPr>
              <a:t>т-ру</a:t>
            </a:r>
            <a:r>
              <a:rPr lang="ru-RU" sz="1800" dirty="0" smtClean="0">
                <a:latin typeface="Times New Roman" pitchFamily="18" charset="0"/>
              </a:rPr>
              <a:t> регенерации не выше 170ºС.  Недостаток ДГА  - его высокая стоимость и потери при эксплуатации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</a:rPr>
              <a:t>МДЭА / </a:t>
            </a:r>
            <a:r>
              <a:rPr lang="ru-RU" sz="1800" b="1" i="1" dirty="0" err="1" smtClean="0">
                <a:latin typeface="Times New Roman" pitchFamily="18" charset="0"/>
              </a:rPr>
              <a:t>ДЭА-процесс</a:t>
            </a:r>
            <a:r>
              <a:rPr lang="ru-RU" sz="1800" dirty="0" smtClean="0">
                <a:latin typeface="Times New Roman" pitchFamily="18" charset="0"/>
              </a:rPr>
              <a:t> использует смесь </a:t>
            </a:r>
            <a:r>
              <a:rPr lang="ru-RU" sz="1800" dirty="0" err="1" smtClean="0">
                <a:latin typeface="Times New Roman" pitchFamily="18" charset="0"/>
              </a:rPr>
              <a:t>диэтаноламина</a:t>
            </a:r>
            <a:r>
              <a:rPr lang="ru-RU" sz="1800" dirty="0" smtClean="0">
                <a:latin typeface="Times New Roman" pitchFamily="18" charset="0"/>
              </a:rPr>
              <a:t> (ДЭА) с </a:t>
            </a:r>
            <a:r>
              <a:rPr lang="ru-RU" sz="1800" dirty="0" err="1" smtClean="0">
                <a:latin typeface="Times New Roman" pitchFamily="18" charset="0"/>
              </a:rPr>
              <a:t>метилдиэтаноламином</a:t>
            </a:r>
            <a:r>
              <a:rPr lang="ru-RU" sz="1800" dirty="0" smtClean="0">
                <a:latin typeface="Times New Roman" pitchFamily="18" charset="0"/>
              </a:rPr>
              <a:t> (МДЭА) при содержании ДЭА 30-50%. В 1,5-2 раза ниже удельное орошение по сравнению с  ДЭА, использует в процессе менее коррозионно-активный МДЭА что улучшает технико-экономические показатели процесса. . Этот способ  применяется на Оренбургском ГПЗ</a:t>
            </a:r>
            <a:r>
              <a:rPr lang="ru-RU" sz="1800" dirty="0" smtClean="0">
                <a:latin typeface="Times New Roman" pitchFamily="18" charset="0"/>
              </a:rPr>
              <a:t>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1800" i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b="1" i="1" dirty="0" smtClean="0">
                <a:latin typeface="Times New Roman" pitchFamily="18" charset="0"/>
              </a:rPr>
              <a:t>	</a:t>
            </a:r>
            <a:r>
              <a:rPr lang="ru-RU" sz="1800" b="1" i="1" dirty="0" err="1" smtClean="0">
                <a:latin typeface="Times New Roman" pitchFamily="18" charset="0"/>
              </a:rPr>
              <a:t>ДИПА-процесс</a:t>
            </a:r>
            <a:r>
              <a:rPr lang="ru-RU" sz="1800" dirty="0" smtClean="0">
                <a:latin typeface="Times New Roman" pitchFamily="18" charset="0"/>
              </a:rPr>
              <a:t> в качестве </a:t>
            </a:r>
            <a:r>
              <a:rPr lang="ru-RU" sz="1800" dirty="0" err="1" smtClean="0">
                <a:latin typeface="Times New Roman" pitchFamily="18" charset="0"/>
              </a:rPr>
              <a:t>хемосорбента</a:t>
            </a:r>
            <a:r>
              <a:rPr lang="ru-RU" sz="1800" dirty="0" smtClean="0">
                <a:latin typeface="Times New Roman" pitchFamily="18" charset="0"/>
              </a:rPr>
              <a:t>  40%-ный  водный раствор  </a:t>
            </a:r>
            <a:r>
              <a:rPr lang="ru-RU" sz="1800" dirty="0" err="1" smtClean="0">
                <a:latin typeface="Times New Roman" pitchFamily="18" charset="0"/>
              </a:rPr>
              <a:t>диизопропаноламина</a:t>
            </a:r>
            <a:r>
              <a:rPr lang="ru-RU" sz="1800" dirty="0" smtClean="0">
                <a:latin typeface="Times New Roman" pitchFamily="18" charset="0"/>
              </a:rPr>
              <a:t> (ДИПА). Применение ДИПА обеспечивает тонкую очистку газа от Н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S и</a:t>
            </a:r>
            <a:r>
              <a:rPr lang="ru-RU" sz="1800" b="1" dirty="0" smtClean="0">
                <a:latin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</a:rPr>
              <a:t>СО</a:t>
            </a:r>
            <a:r>
              <a:rPr lang="ru-RU" sz="1800" baseline="-25000" dirty="0" smtClean="0">
                <a:latin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</a:rPr>
              <a:t> при низкой растворимости в нем у/в. При этом извлекается до 50% COS и RSR. Потери ДИПА  при регенерации вдвое ниже, чем у МЭА, он не </a:t>
            </a:r>
            <a:r>
              <a:rPr lang="ru-RU" sz="1800" dirty="0" err="1" smtClean="0">
                <a:latin typeface="Times New Roman" pitchFamily="18" charset="0"/>
              </a:rPr>
              <a:t>корродирует</a:t>
            </a:r>
            <a:r>
              <a:rPr lang="ru-RU" sz="1800" dirty="0" smtClean="0">
                <a:latin typeface="Times New Roman" pitchFamily="18" charset="0"/>
              </a:rPr>
              <a:t> аппаратуру.	Существенный недостаток ДИПА – высокая стоимость, но способ широко применяется за рубежом.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	Получаемый кислый газ направляют на получение серы методом Клауса.</a:t>
            </a:r>
          </a:p>
        </p:txBody>
      </p:sp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DF665C-F957-4274-9B66-DE878174C948}" type="slidenum">
              <a:rPr lang="ru-RU" smtClean="0"/>
              <a:pPr/>
              <a:t>39</a:t>
            </a:fld>
            <a:endParaRPr lang="ru-RU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619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</a:rPr>
              <a:t>Достоинства и недостатки </a:t>
            </a:r>
            <a:r>
              <a:rPr lang="ru-RU" sz="2400" b="1" dirty="0" err="1" smtClean="0">
                <a:latin typeface="Times New Roman" pitchFamily="18" charset="0"/>
              </a:rPr>
              <a:t>МЭА-очистки</a:t>
            </a:r>
            <a:endParaRPr lang="ru-RU" sz="24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1662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В послевоенный период  (1950-1960 гг.) активно проводились </a:t>
            </a:r>
            <a:r>
              <a:rPr lang="ru-RU" sz="1600" dirty="0" err="1" smtClean="0"/>
              <a:t>поисково</a:t>
            </a:r>
            <a:r>
              <a:rPr lang="ru-RU" sz="1600" dirty="0" smtClean="0"/>
              <a:t> – разведочные работы, а также ввод в эксплуатацию нефтяных и газовых месторождений в Поволжье, Южно-Уральском регионе, Северном Кавказе и </a:t>
            </a:r>
            <a:r>
              <a:rPr lang="ru-RU" sz="1600" dirty="0" err="1" smtClean="0"/>
              <a:t>Тамано-Печерском</a:t>
            </a:r>
            <a:r>
              <a:rPr lang="ru-RU" sz="1600" dirty="0" smtClean="0"/>
              <a:t> нефтегазоносной провинции. С 1943 (</a:t>
            </a:r>
            <a:r>
              <a:rPr lang="ru-RU" sz="1600" dirty="0" err="1" smtClean="0"/>
              <a:t>Сосногорский</a:t>
            </a:r>
            <a:r>
              <a:rPr lang="ru-RU" sz="1600" dirty="0" smtClean="0"/>
              <a:t> ГПЗ) по 1989 гг. (</a:t>
            </a:r>
            <a:r>
              <a:rPr lang="ru-RU" sz="1600" dirty="0" err="1" smtClean="0"/>
              <a:t>Тенгизский</a:t>
            </a:r>
            <a:r>
              <a:rPr lang="ru-RU" sz="1600" dirty="0" smtClean="0"/>
              <a:t> ГПЗ) было построено </a:t>
            </a:r>
            <a:r>
              <a:rPr lang="ru-RU" sz="1600" dirty="0" err="1" smtClean="0"/>
              <a:t>ивведено</a:t>
            </a:r>
            <a:r>
              <a:rPr lang="ru-RU" sz="1600" dirty="0" smtClean="0"/>
              <a:t> в эксплуатацию 32 завода с </a:t>
            </a:r>
            <a:r>
              <a:rPr lang="ru-RU" sz="1600" dirty="0" err="1" smtClean="0"/>
              <a:t>мощьностью</a:t>
            </a:r>
            <a:r>
              <a:rPr lang="ru-RU" sz="1600" dirty="0" smtClean="0"/>
              <a:t> от 300 млн.м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/год до 45000 млн.м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/год перерабатываемого газа.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1600" dirty="0" smtClean="0"/>
              <a:t>В 1940-1950 г. г. были открыты крупные месторождения газа в Саратовской и Волгоградской областях. Тогда же были построены и пущенные в эксплуатацию   первые в стане магистральные газопроводы: Саратов- </a:t>
            </a:r>
            <a:r>
              <a:rPr lang="ru-RU" sz="1600" cap="all" dirty="0" err="1" smtClean="0"/>
              <a:t>м</a:t>
            </a:r>
            <a:r>
              <a:rPr lang="ru-RU" sz="1600" dirty="0" err="1" smtClean="0"/>
              <a:t>осква</a:t>
            </a:r>
            <a:r>
              <a:rPr lang="ru-RU" sz="1600" dirty="0" smtClean="0"/>
              <a:t>  (1946 г.), газопроводы Дашава-Львов, Дашава – Киев, Похвистнево-Куйбышев, Кохтла-Ярве-Ленинград  и ряд других. </a:t>
            </a:r>
          </a:p>
          <a:p>
            <a:endParaRPr lang="ru-RU" sz="1600" dirty="0" smtClean="0"/>
          </a:p>
          <a:p>
            <a:r>
              <a:rPr lang="ru-RU" sz="1600" dirty="0" smtClean="0"/>
              <a:t>В 1956 г. открыты уникальные  месторождения  природного газа </a:t>
            </a:r>
            <a:r>
              <a:rPr lang="ru-RU" sz="1600" dirty="0" err="1" smtClean="0"/>
              <a:t>Газлинское</a:t>
            </a:r>
            <a:r>
              <a:rPr lang="ru-RU" sz="1600" dirty="0" smtClean="0"/>
              <a:t> и </a:t>
            </a:r>
            <a:r>
              <a:rPr lang="ru-RU" sz="1600" cap="all" dirty="0" smtClean="0"/>
              <a:t>о</a:t>
            </a:r>
            <a:r>
              <a:rPr lang="ru-RU" sz="1600" dirty="0" smtClean="0"/>
              <a:t>ренбургское. В этом же году добыча газа возросла до 12 млрд.м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, доля его в топливном   балансе страны увеличилась до 3%.</a:t>
            </a:r>
          </a:p>
          <a:p>
            <a:endParaRPr lang="ru-RU" sz="1600" dirty="0" smtClean="0"/>
          </a:p>
          <a:p>
            <a:r>
              <a:rPr lang="ru-RU" sz="1600" dirty="0" smtClean="0"/>
              <a:t>К концу 60-х годов объем   добычи газа резко вырос, в составе </a:t>
            </a:r>
            <a:r>
              <a:rPr lang="ru-RU" sz="1600" dirty="0" err="1" smtClean="0"/>
              <a:t>Мингазпрома</a:t>
            </a:r>
            <a:r>
              <a:rPr lang="ru-RU" sz="1600" dirty="0" smtClean="0"/>
              <a:t> было уже около 50 трестов по управлению   газопроводами, 20 газоперерабатывающих заводов,  26 заводов по производству газового оборудования, газовых баллонов и др. </a:t>
            </a:r>
            <a:endParaRPr lang="ru-RU" sz="1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Природный газ и общая структура потребления энергоресурсов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</a:rPr>
              <a:t>Процесс очистки </a:t>
            </a:r>
            <a:r>
              <a:rPr lang="en-US" sz="2700" b="1" dirty="0" smtClean="0">
                <a:latin typeface="Times New Roman" pitchFamily="18" charset="0"/>
              </a:rPr>
              <a:t>THIOLEX</a:t>
            </a:r>
            <a:r>
              <a:rPr lang="ru-RU" sz="2700" b="1" dirty="0" smtClean="0">
                <a:latin typeface="Times New Roman" pitchFamily="18" charset="0"/>
              </a:rPr>
              <a:t>/ </a:t>
            </a:r>
            <a:r>
              <a:rPr lang="en-US" sz="2700" b="1" dirty="0" smtClean="0">
                <a:latin typeface="Times New Roman" pitchFamily="18" charset="0"/>
              </a:rPr>
              <a:t>REGEN</a:t>
            </a: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endParaRPr lang="ru-RU" sz="2000" b="1" dirty="0">
              <a:latin typeface="Times New Roman" pitchFamily="18" charset="0"/>
            </a:endParaRPr>
          </a:p>
        </p:txBody>
      </p:sp>
      <p:pic>
        <p:nvPicPr>
          <p:cNvPr id="4" name="Содержимое 3" descr="новый-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6048672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293096"/>
            <a:ext cx="87129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ru-RU" sz="1400" dirty="0" smtClean="0"/>
              <a:t>Извлечение </a:t>
            </a:r>
            <a:r>
              <a:rPr lang="en-US" sz="1400" dirty="0" smtClean="0"/>
              <a:t>H</a:t>
            </a:r>
            <a:r>
              <a:rPr lang="ru-RU" sz="1400" baseline="-25000" dirty="0" smtClean="0"/>
              <a:t>2</a:t>
            </a:r>
            <a:r>
              <a:rPr lang="en-US" sz="1400" dirty="0" smtClean="0"/>
              <a:t>S</a:t>
            </a:r>
            <a:r>
              <a:rPr lang="ru-RU" sz="1400" dirty="0" smtClean="0"/>
              <a:t>, </a:t>
            </a:r>
            <a:r>
              <a:rPr lang="en-US" sz="1400" dirty="0" smtClean="0"/>
              <a:t>COS</a:t>
            </a:r>
            <a:r>
              <a:rPr lang="ru-RU" sz="1400" dirty="0" smtClean="0"/>
              <a:t> и меркаптанов из газов и легких жидких фракций, включая бензин, щелочью с применением контактного устройства  </a:t>
            </a:r>
            <a:r>
              <a:rPr lang="en-US" sz="1400" dirty="0" smtClean="0"/>
              <a:t>FIBER</a:t>
            </a:r>
            <a:r>
              <a:rPr lang="ru-RU" sz="1400" dirty="0" smtClean="0"/>
              <a:t>-</a:t>
            </a:r>
            <a:r>
              <a:rPr lang="en-US" sz="1400" dirty="0" smtClean="0"/>
              <a:t>FLIM</a:t>
            </a:r>
            <a:r>
              <a:rPr lang="ru-RU" sz="1400" dirty="0" smtClean="0"/>
              <a:t>. В этом процессе можно </a:t>
            </a:r>
            <a:r>
              <a:rPr lang="ru-RU" sz="1400" dirty="0" err="1" smtClean="0"/>
              <a:t>гидролизовать</a:t>
            </a:r>
            <a:r>
              <a:rPr lang="ru-RU" sz="1400" dirty="0" smtClean="0"/>
              <a:t> </a:t>
            </a:r>
            <a:r>
              <a:rPr lang="en-US" sz="1400" dirty="0" smtClean="0"/>
              <a:t>COS</a:t>
            </a:r>
            <a:r>
              <a:rPr lang="ru-RU" sz="1400" dirty="0" smtClean="0"/>
              <a:t>, содержащийся в сжиженном </a:t>
            </a:r>
            <a:r>
              <a:rPr lang="ru-RU" sz="1400" dirty="0" err="1" smtClean="0"/>
              <a:t>пропан-бутане</a:t>
            </a:r>
            <a:r>
              <a:rPr lang="ru-RU" sz="1400" dirty="0" smtClean="0"/>
              <a:t>. Описание процесса. Щелочная фаза течет вдоль волокон контактора </a:t>
            </a:r>
            <a:r>
              <a:rPr lang="en-US" sz="1400" dirty="0" smtClean="0"/>
              <a:t>FIBER</a:t>
            </a:r>
            <a:r>
              <a:rPr lang="ru-RU" sz="1400" dirty="0" smtClean="0"/>
              <a:t>-</a:t>
            </a:r>
            <a:r>
              <a:rPr lang="en-US" sz="1400" dirty="0" smtClean="0"/>
              <a:t>FLIM</a:t>
            </a:r>
            <a:r>
              <a:rPr lang="ru-RU" sz="1400" dirty="0" smtClean="0"/>
              <a:t>; их поверхность </a:t>
            </a:r>
            <a:r>
              <a:rPr lang="ru-RU" sz="1400" dirty="0" err="1" smtClean="0"/>
              <a:t>изберательно</a:t>
            </a:r>
            <a:r>
              <a:rPr lang="ru-RU" sz="1400" dirty="0" smtClean="0"/>
              <a:t> смачивается этой фазой, поэтому щелочная пленка в процессе </a:t>
            </a:r>
            <a:r>
              <a:rPr lang="en-US" sz="1400" dirty="0" smtClean="0"/>
              <a:t>THIOLEX </a:t>
            </a:r>
            <a:r>
              <a:rPr lang="ru-RU" sz="1400" dirty="0" smtClean="0"/>
              <a:t>непрерывно обновляется. Углеводородная фаза течет через кожух контактора параллельно щелочной фазе, и  </a:t>
            </a:r>
            <a:r>
              <a:rPr lang="en-US" sz="1400" dirty="0" smtClean="0"/>
              <a:t>H</a:t>
            </a:r>
            <a:r>
              <a:rPr lang="ru-RU" sz="1400" baseline="-25000" dirty="0" smtClean="0"/>
              <a:t>2</a:t>
            </a:r>
            <a:r>
              <a:rPr lang="en-US" sz="1400" dirty="0" smtClean="0"/>
              <a:t>S</a:t>
            </a:r>
            <a:r>
              <a:rPr lang="ru-RU" sz="1400" dirty="0" smtClean="0"/>
              <a:t> и меркаптаны извлекаются щелочным раствором. Две фазы расслаиваются, и насыщенный щелочной раствор поступает в систему регенерации (</a:t>
            </a:r>
            <a:r>
              <a:rPr lang="en-US" sz="1400" dirty="0" smtClean="0"/>
              <a:t>REGEN</a:t>
            </a:r>
            <a:r>
              <a:rPr lang="ru-RU" sz="1400" dirty="0" smtClean="0"/>
              <a:t>). Отработанная щелочь регенерируется кислородом воздуха на катализаторе в аппарате окисления, где меркаптаны превращаются  в дисульфиды. Дисульфиды извлекаются из щелочного раствора путем промывки растворителем в системе, в которой также используется контактор </a:t>
            </a:r>
            <a:r>
              <a:rPr lang="en-US" sz="1400" dirty="0" smtClean="0"/>
              <a:t>FIBER</a:t>
            </a:r>
            <a:r>
              <a:rPr lang="ru-RU" sz="1400" dirty="0" smtClean="0"/>
              <a:t>-</a:t>
            </a:r>
            <a:r>
              <a:rPr lang="en-US" sz="1400" dirty="0" smtClean="0"/>
              <a:t>FLIM</a:t>
            </a:r>
            <a:r>
              <a:rPr lang="ru-RU" sz="1400" dirty="0" smtClean="0"/>
              <a:t>.</a:t>
            </a:r>
          </a:p>
          <a:p>
            <a:pPr indent="354013"/>
            <a:endParaRPr lang="ru-RU" sz="1400" dirty="0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6228184" y="2060848"/>
            <a:ext cx="1872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Более 200 установок в разных странах.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Назначение процесса.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Извлечение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H</a:t>
            </a:r>
            <a:r>
              <a:rPr lang="ru-RU" sz="20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COS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и СО</a:t>
            </a:r>
            <a:r>
              <a:rPr lang="ru-RU" sz="20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из газов и легких жидких фракций раствором амина с применением контактного устройства 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FIBER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-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FLIM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.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endParaRPr lang="ru-RU" sz="2000" dirty="0">
              <a:latin typeface="+mn-lt"/>
            </a:endParaRPr>
          </a:p>
        </p:txBody>
      </p:sp>
      <p:pic>
        <p:nvPicPr>
          <p:cNvPr id="4" name="Содержимое 3" descr="новый-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6516216" cy="3816424"/>
          </a:xfrm>
          <a:prstGeom prst="rect">
            <a:avLst/>
          </a:prstGeom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5281294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 процесса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Аминная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фаза течет вдоль волокон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fibers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 контактора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FIBER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FLIM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Их поверхность избирательно смачивается этой фазой, и поэтому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аминная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пленка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film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 непрерывно обновляется. Углеводородная фаза течет параллельно волокнам, смоченным амином;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COS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и/или СО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извлекаются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аминовым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раствором. Обе фазы расслаиваются в сепараторе, откуда отработанный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аминовый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раствор поступает в регенератор амина, а очищенный газ (или жидкость) направляется в хранилище.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32240" y="4149080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10  установок в разных странах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9144000" cy="561975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Процесс очистки газа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</a:rPr>
              <a:t>AMINEX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Компактная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алканоламиновая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установка - САР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59401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0" y="72841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Назначение процесса.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Селективная очистка от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в присутствии СО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 использованием прямоточного контактного устройства газ-жидкость конструкции фирмы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PROPURE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регенерируемого абсорбента.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79512" y="4410182"/>
            <a:ext cx="896448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 процесса.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Главная особенность технологии САР - прямоточный контактор газ-жидкость конструкции фирмы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PROPURE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 Это «однократный» контактор, приводимый в действие потоком газа. Прямоточный контактор заменяет противоточную колонну на обычной установке аминовой очистки. Образующиеся в нем мелкие капли жидкости способствуют интенсивному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массообмену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при постоянном, небольшом или умеренном перепаде давления. </a:t>
            </a:r>
            <a:r>
              <a:rPr lang="ru-RU" sz="1400" dirty="0" smtClean="0">
                <a:cs typeface="Times New Roman" pitchFamily="18" charset="0"/>
              </a:rPr>
              <a:t>Высокая селективность процесса позволяет значительно уменьшить скорость циркуляции абсорбента и за счет этого сократить размеры системы регенерации амина.</a:t>
            </a:r>
            <a:r>
              <a:rPr lang="ru-RU" sz="1400" dirty="0" smtClean="0"/>
              <a:t> 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cs typeface="Times New Roman" pitchFamily="18" charset="0"/>
              </a:rPr>
              <a:t>Для очистки газа с концентрацией СО</a:t>
            </a:r>
            <a:r>
              <a:rPr lang="ru-RU" sz="1400" baseline="-25000" dirty="0" smtClean="0">
                <a:cs typeface="Times New Roman" pitchFamily="18" charset="0"/>
              </a:rPr>
              <a:t>2</a:t>
            </a:r>
            <a:r>
              <a:rPr lang="ru-RU" sz="1400" dirty="0" smtClean="0">
                <a:cs typeface="Times New Roman" pitchFamily="18" charset="0"/>
              </a:rPr>
              <a:t> 2% и </a:t>
            </a:r>
            <a:r>
              <a:rPr lang="en-US" sz="1400" dirty="0" smtClean="0">
                <a:cs typeface="Times New Roman" pitchFamily="18" charset="0"/>
              </a:rPr>
              <a:t>H</a:t>
            </a:r>
            <a:r>
              <a:rPr lang="ru-RU" sz="1400" baseline="-25000" dirty="0" smtClean="0">
                <a:cs typeface="Times New Roman" pitchFamily="18" charset="0"/>
              </a:rPr>
              <a:t>2</a:t>
            </a:r>
            <a:r>
              <a:rPr lang="en-US" sz="1400" dirty="0" smtClean="0">
                <a:cs typeface="Times New Roman" pitchFamily="18" charset="0"/>
              </a:rPr>
              <a:t>S</a:t>
            </a:r>
            <a:r>
              <a:rPr lang="ru-RU" sz="1400" dirty="0" smtClean="0">
                <a:cs typeface="Times New Roman" pitchFamily="18" charset="0"/>
              </a:rPr>
              <a:t> 0,002% до содержания </a:t>
            </a:r>
            <a:r>
              <a:rPr lang="en-US" sz="1400" dirty="0" smtClean="0">
                <a:cs typeface="Times New Roman" pitchFamily="18" charset="0"/>
              </a:rPr>
              <a:t>H</a:t>
            </a:r>
            <a:r>
              <a:rPr lang="ru-RU" sz="1400" baseline="-25000" dirty="0" smtClean="0">
                <a:cs typeface="Times New Roman" pitchFamily="18" charset="0"/>
              </a:rPr>
              <a:t>2</a:t>
            </a:r>
            <a:r>
              <a:rPr lang="en-US" sz="1400" dirty="0" smtClean="0">
                <a:cs typeface="Times New Roman" pitchFamily="18" charset="0"/>
              </a:rPr>
              <a:t>S</a:t>
            </a:r>
            <a:r>
              <a:rPr lang="ru-RU" sz="1400" dirty="0" smtClean="0">
                <a:cs typeface="Times New Roman" pitchFamily="18" charset="0"/>
              </a:rPr>
              <a:t> в очищенном газе 0,0003% можно уменьшить массу оборудования на 35% в сравнении с обычной технологией.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1556792"/>
            <a:ext cx="3168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Проведены обширные опытно-промышленные исследования во Франции на газоперерабатывающей и газораспределительной установке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892480" cy="129614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+mn-lt"/>
              </a:rPr>
            </a:br>
            <a:r>
              <a:rPr lang="ru-RU" sz="1400" b="1" dirty="0" smtClean="0">
                <a:solidFill>
                  <a:schemeClr val="tx1"/>
                </a:solidFill>
                <a:latin typeface="+mn-lt"/>
              </a:rPr>
              <a:t>Назначение процесса.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  Удаление 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H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, содержащегося в газе (природный газ, топливный газ НПЗ, циркулирующий или отходящий газ процесса </a:t>
            </a:r>
            <a:r>
              <a:rPr lang="ru-RU" sz="1400" dirty="0" err="1" smtClean="0">
                <a:solidFill>
                  <a:schemeClr val="tx1"/>
                </a:solidFill>
                <a:latin typeface="+mn-lt"/>
              </a:rPr>
              <a:t>гидрообессеривания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 нефтепродуктов, газовые потоки с высокой концентрацией  СО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, выделяющиеся вместе с нефтью при взаимодействии на пласт для повышения его </a:t>
            </a:r>
            <a:r>
              <a:rPr lang="ru-RU" sz="1400" dirty="0" err="1" smtClean="0">
                <a:solidFill>
                  <a:schemeClr val="tx1"/>
                </a:solidFill>
                <a:latin typeface="+mn-lt"/>
              </a:rPr>
              <a:t>нефтеотдачи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, и геотермальный газ). Удаление 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H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О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 и паров серы из отходящих газов установки Клауса. Можно очищать газовые потоки высокого и низкого давления. Данный процесс считают самым экономичным для очистки газов от 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H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1400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</a:rPr>
              <a:t> при мощности установки по сере от 02.25 т/сут.</a:t>
            </a:r>
            <a:br>
              <a:rPr lang="ru-RU" sz="1400" dirty="0" smtClean="0">
                <a:solidFill>
                  <a:schemeClr val="tx1"/>
                </a:solidFill>
                <a:latin typeface="+mn-lt"/>
              </a:rPr>
            </a:br>
            <a:endParaRPr lang="ru-RU" sz="1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5760640" cy="381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51520" y="5436512"/>
            <a:ext cx="889248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Описание процесса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. Газообразный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превращается в элементарную серу в одну стадию в среде запатентованного неводного сорбента. Образовавшаяся сера остается в растворе, так что в циркулирующем абсорбенте нет твердой фазы. Сера выделяется из раствора при его охлаждении и системе кристаллизатор-фильтр. Система не требует применения поверхностно-активных веществ, смачивающих агентов или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пеногасителей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5958252" y="2348880"/>
            <a:ext cx="31857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Проведены опытные испытания на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пилотной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установке. Проданы 3 лицензии. В 2005 г. пущена первая установка.</a:t>
            </a:r>
            <a:endParaRPr kumimoji="0" lang="ru-RU" sz="1800" b="1" u="none" strike="noStrike" cap="none" normalizeH="0" dirty="0" smtClean="0">
              <a:ln>
                <a:noFill/>
              </a:ln>
              <a:effectLst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Процесс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</a:rPr>
              <a:t>CRYSTASSULF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latin typeface="+mn-lt"/>
              </a:rPr>
              <a:t/>
            </a:r>
            <a:br>
              <a:rPr lang="ru-RU" sz="1400" b="1" dirty="0" smtClean="0">
                <a:latin typeface="+mn-lt"/>
              </a:rPr>
            </a:br>
            <a:r>
              <a:rPr lang="ru-RU" sz="1400" b="1" dirty="0" smtClean="0">
                <a:latin typeface="+mn-lt"/>
              </a:rPr>
              <a:t/>
            </a:r>
            <a:br>
              <a:rPr lang="ru-RU" sz="1400" b="1" dirty="0" smtClean="0">
                <a:latin typeface="+mn-lt"/>
              </a:rPr>
            </a:br>
            <a:r>
              <a:rPr lang="ru-RU" sz="1400" b="1" dirty="0" smtClean="0">
                <a:latin typeface="+mn-lt"/>
              </a:rPr>
              <a:t/>
            </a:r>
            <a:br>
              <a:rPr lang="ru-RU" sz="1400" b="1" dirty="0" smtClean="0">
                <a:latin typeface="+mn-lt"/>
              </a:rPr>
            </a:br>
            <a:r>
              <a:rPr lang="ru-RU" sz="1400" b="1" dirty="0" smtClean="0">
                <a:latin typeface="+mn-lt"/>
              </a:rPr>
              <a:t>Назначение процесса. </a:t>
            </a:r>
            <a:r>
              <a:rPr lang="ru-RU" sz="1400" dirty="0" smtClean="0">
                <a:latin typeface="+mn-lt"/>
              </a:rPr>
              <a:t>В процессе</a:t>
            </a:r>
            <a:r>
              <a:rPr lang="ru-RU" sz="1400" b="1" dirty="0" smtClean="0">
                <a:latin typeface="+mn-lt"/>
              </a:rPr>
              <a:t> </a:t>
            </a:r>
            <a:r>
              <a:rPr lang="en-US" sz="1400" b="1" dirty="0" smtClean="0">
                <a:latin typeface="+mn-lt"/>
              </a:rPr>
              <a:t>ELIVINATOR</a:t>
            </a:r>
            <a:r>
              <a:rPr lang="ru-RU" sz="1400" dirty="0" smtClean="0">
                <a:latin typeface="+mn-lt"/>
              </a:rPr>
              <a:t> (очиститель)  удаляются </a:t>
            </a:r>
            <a:r>
              <a:rPr lang="en-US" sz="1400" dirty="0" smtClean="0">
                <a:latin typeface="+mn-lt"/>
              </a:rPr>
              <a:t>H</a:t>
            </a:r>
            <a:r>
              <a:rPr lang="ru-RU" sz="1400" baseline="-25000" dirty="0" smtClean="0">
                <a:latin typeface="+mn-lt"/>
              </a:rPr>
              <a:t>2</a:t>
            </a:r>
            <a:r>
              <a:rPr lang="en-US" sz="1400" dirty="0" smtClean="0">
                <a:latin typeface="+mn-lt"/>
              </a:rPr>
              <a:t>S</a:t>
            </a:r>
            <a:r>
              <a:rPr lang="ru-RU" sz="1400" dirty="0" smtClean="0">
                <a:latin typeface="+mn-lt"/>
              </a:rPr>
              <a:t> и легкие меркаптаны из различных технологических газов и жидких потоков безопасным, эффективным и простым способом.</a:t>
            </a:r>
            <a:br>
              <a:rPr lang="ru-RU" sz="1400" dirty="0" smtClean="0">
                <a:latin typeface="+mn-lt"/>
              </a:rPr>
            </a:br>
            <a:endParaRPr lang="ru-RU" sz="1400" dirty="0">
              <a:latin typeface="+mn-lt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65527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79512" y="5042118"/>
            <a:ext cx="86774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 процесса.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Жидкий продукт 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ELIVINATOR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может использоваться  различными способами для очистки кислых газовых или жидких потоков.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Подача в трубопровод – жидкий очиститель либо распыляется в газовом потоке, либо впрыскивается в поток жидкости, а затем отработанный продукт 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ELIVINATOR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отделяется в вертикальном или горизонтальном сепараторе. </a:t>
            </a:r>
            <a:endParaRPr kumimoji="0" lang="ru-RU" sz="1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Барботажная колонна – кислый газ барботируется через неподвижный слой жидкости, содержащей продукт 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ELIVINATOR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Насадочная колонна – кислый газ контактирует в противотоке, в слое насадки, с циркулирующей жидкостью, содержащей продукт 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ELIVINATOR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6876256" y="1826711"/>
            <a:ext cx="20162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Более 15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установок в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разных странах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</a:rPr>
              <a:t>Процесс очистки газа от сероводорода и легких меркаптанов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</a:rPr>
              <a:t>ELIVINATOR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Процесс очистки газа от </a:t>
            </a:r>
            <a:r>
              <a:rPr lang="en-US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</a:t>
            </a:r>
            <a:r>
              <a:rPr lang="ru-RU" sz="1400" b="1" baseline="-25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</a:t>
            </a:r>
            <a:r>
              <a:rPr lang="en-US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</a:t>
            </a:r>
            <a:r>
              <a:rPr lang="ru-RU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с применением растворителя </a:t>
            </a:r>
            <a:r>
              <a:rPr lang="en-US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FLEXSORB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Назначение процесса.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Селективное удаление 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или группы кислых примесей (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H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, СО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, СО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, С</a:t>
            </a:r>
            <a:r>
              <a:rPr lang="en-US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 </a:t>
            </a:r>
            <a:r>
              <a:rPr lang="ru-RU" sz="1400" baseline="-250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и меркаптанов) из разнообразных потоков, в зависимости от применяемого раствора абсорбента.  Технология  </a:t>
            </a:r>
            <a:r>
              <a:rPr lang="en-US" sz="1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FLEXSORB</a:t>
            </a:r>
            <a: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используется на НПЗ, на промыслах природного газа и нефтехимии.</a:t>
            </a:r>
            <a:br>
              <a:rPr lang="ru-RU" sz="140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endParaRPr lang="ru-RU" sz="14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669674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467544" y="4731383"/>
            <a:ext cx="831641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 процесса.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Применяется типичная схема аминовой очистки. Газ очищается абсорбентом в абсорбере. Насыщенный абсорбент из куба абсорбера подогревается и направляется в десорбер. Теплота, необходимая для регенерации, поступает от любого подходящего источника. Регенерированный абсорбент подается в абсорбер.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Абсорбент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FLEXSORB SE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– это водный раствор пространственно затрудненного амина. Абсорбент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FLEXSORB SE PLUS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– это улучшенный водный раствор, легче регенерируемый и оставляющий менее  0,001%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в очищенном газе. Гибридный абсорбент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FLEXSORB SE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– это гибридный раствор, содержащий амин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FLEXSORB SE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физический растворитель и воду.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660232" y="2492896"/>
            <a:ext cx="22322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Более 60 установок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работают или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проектируются.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Процесс очистки газа от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baseline="-25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 применением растворителя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FLEXSORB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86409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</a:rPr>
              <a:t>Назначение процесса. </a:t>
            </a:r>
            <a:r>
              <a:rPr lang="ru-RU" sz="1600" dirty="0" smtClean="0">
                <a:latin typeface="Times New Roman" pitchFamily="18" charset="0"/>
              </a:rPr>
              <a:t>Очистка природного или </a:t>
            </a:r>
            <a:r>
              <a:rPr lang="ru-RU" sz="1600" dirty="0" err="1" smtClean="0">
                <a:latin typeface="Times New Roman" pitchFamily="18" charset="0"/>
              </a:rPr>
              <a:t>синтез-газа</a:t>
            </a:r>
            <a:r>
              <a:rPr lang="ru-RU" sz="1600" dirty="0" smtClean="0">
                <a:latin typeface="Times New Roman" pitchFamily="18" charset="0"/>
              </a:rPr>
              <a:t> от СО</a:t>
            </a:r>
            <a:r>
              <a:rPr lang="ru-RU" sz="1600" baseline="-25000" dirty="0" smtClean="0">
                <a:latin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</a:rPr>
              <a:t> и </a:t>
            </a:r>
            <a:r>
              <a:rPr lang="en-US" sz="1600" dirty="0" smtClean="0">
                <a:latin typeface="Times New Roman" pitchFamily="18" charset="0"/>
              </a:rPr>
              <a:t>H</a:t>
            </a:r>
            <a:r>
              <a:rPr lang="ru-RU" sz="1600" baseline="-25000" dirty="0" smtClean="0">
                <a:latin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</a:rPr>
              <a:t>S</a:t>
            </a:r>
            <a:r>
              <a:rPr lang="ru-RU" sz="1600" dirty="0" smtClean="0">
                <a:latin typeface="Times New Roman" pitchFamily="18" charset="0"/>
              </a:rPr>
              <a:t>, очистка от СО</a:t>
            </a:r>
            <a:r>
              <a:rPr lang="ru-RU" sz="1600" baseline="-25000" dirty="0" smtClean="0">
                <a:latin typeface="Times New Roman" pitchFamily="18" charset="0"/>
              </a:rPr>
              <a:t>2 </a:t>
            </a:r>
            <a:r>
              <a:rPr lang="ru-RU" sz="1600" dirty="0" err="1" smtClean="0">
                <a:latin typeface="Times New Roman" pitchFamily="18" charset="0"/>
              </a:rPr>
              <a:t>синтез-газа</a:t>
            </a:r>
            <a:r>
              <a:rPr lang="ru-RU" sz="1600" dirty="0" smtClean="0">
                <a:latin typeface="Times New Roman" pitchFamily="18" charset="0"/>
              </a:rPr>
              <a:t>  производства аммиака, циркулирующего газа установки для получения окиси этилена и т.д.</a:t>
            </a:r>
            <a:r>
              <a:rPr lang="ru-RU" sz="1600" b="1" dirty="0" smtClean="0">
                <a:latin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</a:rPr>
            </a:br>
            <a:endParaRPr lang="ru-RU" sz="1600" b="1" dirty="0">
              <a:latin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662473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51520" y="4753017"/>
            <a:ext cx="856895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 процесса.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Кислые компоненты абсорбируются из сырья в абсорбере 1 раствором поташа с добавками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Бенфилд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назначение  которых – улучшить эксплуатационные показатели и предотвратить коррозию. Отработанный раствор регенерируют за счет снижения давления и отпарки водяным паром в десорбере 2.  В версии  процесса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LoHeat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горячий регенерированный раствор вскипает, и пар проходит через эжектор, что позволяет сократить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энергозатраты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 В версии процесса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HiPure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остаточное содержание кислых компонентов доводят до технических требований  с помощью тонкой очистки во встроенном контуре абсорбции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диэтаноламином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03839" y="2564904"/>
            <a:ext cx="23401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cs typeface="Times New Roman" pitchFamily="18" charset="0"/>
              </a:rPr>
              <a:t>Всего более 700 установок в разных странах</a:t>
            </a:r>
            <a:endParaRPr lang="ru-RU" sz="1400" b="1" i="1" dirty="0"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</a:rPr>
              <a:t>Процесс очистки газа </a:t>
            </a:r>
            <a:r>
              <a:rPr lang="en-US" sz="2400" b="1" dirty="0" smtClean="0">
                <a:solidFill>
                  <a:schemeClr val="tx2"/>
                </a:solidFill>
              </a:rPr>
              <a:t>BENFIELD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</a:rPr>
              <a:t>Процесс очистки газа </a:t>
            </a:r>
            <a:r>
              <a:rPr lang="en-US" sz="2200" b="1" dirty="0" smtClean="0">
                <a:latin typeface="Times New Roman" pitchFamily="18" charset="0"/>
              </a:rPr>
              <a:t>SELEXOL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645024"/>
            <a:ext cx="8229600" cy="2664296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itchFamily="18" charset="0"/>
              </a:rPr>
              <a:t>Назначение процесса. Данная технология позволяет: </a:t>
            </a:r>
          </a:p>
          <a:p>
            <a:r>
              <a:rPr lang="ru-RU" sz="1200" dirty="0" smtClean="0">
                <a:latin typeface="Times New Roman" pitchFamily="18" charset="0"/>
              </a:rPr>
              <a:t>- селективно удалять  </a:t>
            </a:r>
            <a:r>
              <a:rPr lang="en-US" sz="1200" dirty="0" smtClean="0">
                <a:latin typeface="Times New Roman" pitchFamily="18" charset="0"/>
              </a:rPr>
              <a:t>H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и СО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в совмещенном комбинированном цикле газификации, причем СО</a:t>
            </a:r>
            <a:r>
              <a:rPr lang="ru-RU" sz="1200" baseline="-25000" dirty="0" smtClean="0">
                <a:latin typeface="Times New Roman" pitchFamily="18" charset="0"/>
              </a:rPr>
              <a:t>2 </a:t>
            </a:r>
            <a:r>
              <a:rPr lang="ru-RU" sz="1200" dirty="0" smtClean="0">
                <a:latin typeface="Times New Roman" pitchFamily="18" charset="0"/>
              </a:rPr>
              <a:t>более чем на 85% остается в очищенном газе, а на установку Клауса выделяется газ с высоким содержанием серы (25-80%);</a:t>
            </a:r>
          </a:p>
          <a:p>
            <a:r>
              <a:rPr lang="ru-RU" sz="1200" dirty="0" smtClean="0">
                <a:latin typeface="Times New Roman" pitchFamily="18" charset="0"/>
              </a:rPr>
              <a:t>- селективно удалять </a:t>
            </a:r>
            <a:r>
              <a:rPr lang="en-US" sz="1200" dirty="0" smtClean="0">
                <a:latin typeface="Times New Roman" pitchFamily="18" charset="0"/>
              </a:rPr>
              <a:t>H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и СО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одновременно с грубой очисткой от СО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ru-RU" sz="1200" dirty="0" smtClean="0">
                <a:latin typeface="Times New Roman" pitchFamily="18" charset="0"/>
              </a:rPr>
              <a:t> при получении водорода с высокой степенью чистоты на НПЗ или заводах удобрений;</a:t>
            </a:r>
          </a:p>
          <a:p>
            <a:r>
              <a:rPr lang="ru-RU" sz="1200" dirty="0" smtClean="0">
                <a:latin typeface="Times New Roman" pitchFamily="18" charset="0"/>
              </a:rPr>
              <a:t>- удалять меркаптаны, </a:t>
            </a:r>
            <a:r>
              <a:rPr lang="en-US" sz="1200" dirty="0" smtClean="0">
                <a:latin typeface="Times New Roman" pitchFamily="18" charset="0"/>
              </a:rPr>
              <a:t>H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и СО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 из газа, получаемого при регенерации молекулярных сит на установках очистки природного газа перед его компрессией или переработкой в жидкое топливо.</a:t>
            </a:r>
          </a:p>
          <a:p>
            <a:r>
              <a:rPr lang="ru-RU" sz="1200" dirty="0" smtClean="0">
                <a:latin typeface="Times New Roman" pitchFamily="18" charset="0"/>
              </a:rPr>
              <a:t> Описание процесса. В процессе применяется предложенный фирмой </a:t>
            </a:r>
            <a:r>
              <a:rPr lang="en-US" sz="1200" dirty="0" smtClean="0">
                <a:latin typeface="Times New Roman" pitchFamily="18" charset="0"/>
              </a:rPr>
              <a:t>DOW</a:t>
            </a:r>
            <a:r>
              <a:rPr lang="ru-RU" sz="1200" dirty="0" smtClean="0">
                <a:latin typeface="Times New Roman" pitchFamily="18" charset="0"/>
              </a:rPr>
              <a:t> растворитель </a:t>
            </a:r>
            <a:r>
              <a:rPr lang="en-US" sz="1200" dirty="0" smtClean="0">
                <a:latin typeface="Times New Roman" pitchFamily="18" charset="0"/>
              </a:rPr>
              <a:t>SELEXSOL</a:t>
            </a:r>
            <a:r>
              <a:rPr lang="ru-RU" sz="1200" dirty="0" smtClean="0">
                <a:latin typeface="Times New Roman" pitchFamily="18" charset="0"/>
              </a:rPr>
              <a:t> - физический растворитель на основе </a:t>
            </a:r>
            <a:r>
              <a:rPr lang="ru-RU" sz="1200" dirty="0" err="1" smtClean="0">
                <a:latin typeface="Times New Roman" pitchFamily="18" charset="0"/>
              </a:rPr>
              <a:t>диметилового</a:t>
            </a:r>
            <a:r>
              <a:rPr lang="ru-RU" sz="1200" dirty="0" smtClean="0">
                <a:latin typeface="Times New Roman" pitchFamily="18" charset="0"/>
              </a:rPr>
              <a:t> эфира </a:t>
            </a:r>
            <a:r>
              <a:rPr lang="ru-RU" sz="1200" dirty="0" err="1" smtClean="0">
                <a:latin typeface="Times New Roman" pitchFamily="18" charset="0"/>
              </a:rPr>
              <a:t>полиэтиленгликоля</a:t>
            </a:r>
            <a:r>
              <a:rPr lang="ru-RU" sz="1200" dirty="0" smtClean="0">
                <a:latin typeface="Times New Roman" pitchFamily="18" charset="0"/>
              </a:rPr>
              <a:t>, химически инертный и не подверженный разложению. В процессе также удаляются  СО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, меркаптаны, аммиак и другие примеси. </a:t>
            </a:r>
          </a:p>
          <a:p>
            <a:r>
              <a:rPr lang="ru-RU" sz="1200" dirty="0" smtClean="0">
                <a:latin typeface="Times New Roman" pitchFamily="18" charset="0"/>
              </a:rPr>
              <a:t>Ключевая движущая сила процесса – парциальное давление кислых компонентов. Типичные параметры исходного газа (сырья) – давление 2,07-14 МПа, концентрация кислых компонентов (</a:t>
            </a:r>
            <a:r>
              <a:rPr lang="en-US" sz="1200" dirty="0" smtClean="0">
                <a:latin typeface="Times New Roman" pitchFamily="18" charset="0"/>
              </a:rPr>
              <a:t>H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en-US" sz="1200" dirty="0" smtClean="0">
                <a:latin typeface="Times New Roman" pitchFamily="18" charset="0"/>
              </a:rPr>
              <a:t>S</a:t>
            </a:r>
            <a:r>
              <a:rPr lang="ru-RU" sz="1200" dirty="0" smtClean="0">
                <a:latin typeface="Times New Roman" pitchFamily="18" charset="0"/>
              </a:rPr>
              <a:t>+ СО</a:t>
            </a:r>
            <a:r>
              <a:rPr lang="ru-RU" sz="1200" baseline="-25000" dirty="0" smtClean="0">
                <a:latin typeface="Times New Roman" pitchFamily="18" charset="0"/>
              </a:rPr>
              <a:t>2</a:t>
            </a:r>
            <a:r>
              <a:rPr lang="ru-RU" sz="1200" dirty="0" smtClean="0">
                <a:latin typeface="Times New Roman" pitchFamily="18" charset="0"/>
              </a:rPr>
              <a:t>) – от 5 до более чем 60% об. Требования к содержанию кислых примесей в очищенном газе зависит от назначения процесса и могут меняться от миллионных долей до нескольких процентов.</a:t>
            </a:r>
          </a:p>
          <a:p>
            <a:endParaRPr lang="ru-RU" sz="1200" dirty="0">
              <a:latin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518457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012160" y="620688"/>
            <a:ext cx="25020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Более 60 установок в эксплуатации,  процесс доминирует в очистке от кислых примесей газов на установках газификации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Мембранные методы концентрирования и разделения газов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296150" y="6492875"/>
            <a:ext cx="1828800" cy="365125"/>
          </a:xfrm>
          <a:noFill/>
        </p:spPr>
        <p:txBody>
          <a:bodyPr/>
          <a:lstStyle/>
          <a:p>
            <a:pPr algn="l"/>
            <a:fld id="{F6DB9CCA-4290-49E2-A79C-C1345E392EEF}" type="slidenum">
              <a:rPr lang="ru-RU" smtClean="0">
                <a:solidFill>
                  <a:srgbClr val="7F7F7F"/>
                </a:solidFill>
                <a:latin typeface="Arial" pitchFamily="34" charset="0"/>
              </a:rPr>
              <a:pPr algn="l"/>
              <a:t>48</a:t>
            </a:fld>
            <a:endParaRPr lang="ru-RU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196752"/>
            <a:ext cx="8280920" cy="9361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Мембранные методы </a:t>
            </a:r>
            <a:r>
              <a:rPr 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основаны на преимущественной проницаемости одного или нескольких компонентов газовой смеси через мембрану.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39552" y="2276872"/>
          <a:ext cx="842493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F37C7480-64D5-4A93-866B-8683CD3D0637}" type="slidenum">
              <a:rPr lang="ru-RU" smtClean="0">
                <a:latin typeface="Arial" pitchFamily="34" charset="0"/>
              </a:rPr>
              <a:pPr/>
              <a:t>49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11266" name="Object 237"/>
          <p:cNvGraphicFramePr>
            <a:graphicFrameLocks noChangeAspect="1"/>
          </p:cNvGraphicFramePr>
          <p:nvPr/>
        </p:nvGraphicFramePr>
        <p:xfrm>
          <a:off x="4495800" y="2819400"/>
          <a:ext cx="2286000" cy="457200"/>
        </p:xfrm>
        <a:graphic>
          <a:graphicData uri="http://schemas.openxmlformats.org/presentationml/2006/ole">
            <p:oleObj spid="_x0000_s32770" name="ISIS/Draw Sketch" r:id="rId3" imgW="2923540" imgH="666750" progId="">
              <p:embed/>
            </p:oleObj>
          </a:graphicData>
        </a:graphic>
      </p:graphicFrame>
      <p:graphicFrame>
        <p:nvGraphicFramePr>
          <p:cNvPr id="11267" name="Object 236"/>
          <p:cNvGraphicFramePr>
            <a:graphicFrameLocks noChangeAspect="1"/>
          </p:cNvGraphicFramePr>
          <p:nvPr/>
        </p:nvGraphicFramePr>
        <p:xfrm>
          <a:off x="5029200" y="3352800"/>
          <a:ext cx="1371600" cy="533400"/>
        </p:xfrm>
        <a:graphic>
          <a:graphicData uri="http://schemas.openxmlformats.org/presentationml/2006/ole">
            <p:oleObj spid="_x0000_s32771" name="ISIS/Draw Sketch" r:id="rId4" imgW="1643637" imgH="812941" progId="">
              <p:embed/>
            </p:oleObj>
          </a:graphicData>
        </a:graphic>
      </p:graphicFrame>
      <p:graphicFrame>
        <p:nvGraphicFramePr>
          <p:cNvPr id="11268" name="Object 235"/>
          <p:cNvGraphicFramePr>
            <a:graphicFrameLocks noChangeAspect="1"/>
          </p:cNvGraphicFramePr>
          <p:nvPr/>
        </p:nvGraphicFramePr>
        <p:xfrm>
          <a:off x="4648200" y="3962400"/>
          <a:ext cx="2209800" cy="495300"/>
        </p:xfrm>
        <a:graphic>
          <a:graphicData uri="http://schemas.openxmlformats.org/presentationml/2006/ole">
            <p:oleObj spid="_x0000_s32772" name="ISIS/Draw Sketch" r:id="rId5" imgW="2626197" imgH="815202" progId="">
              <p:embed/>
            </p:oleObj>
          </a:graphicData>
        </a:graphic>
      </p:graphicFrame>
      <p:graphicFrame>
        <p:nvGraphicFramePr>
          <p:cNvPr id="11269" name="Object 234"/>
          <p:cNvGraphicFramePr>
            <a:graphicFrameLocks noChangeAspect="1"/>
          </p:cNvGraphicFramePr>
          <p:nvPr/>
        </p:nvGraphicFramePr>
        <p:xfrm>
          <a:off x="4267200" y="4572000"/>
          <a:ext cx="2895600" cy="381000"/>
        </p:xfrm>
        <a:graphic>
          <a:graphicData uri="http://schemas.openxmlformats.org/presentationml/2006/ole">
            <p:oleObj spid="_x0000_s32773" name="ISIS/Draw Sketch" r:id="rId6" imgW="3258820" imgH="482600" progId="">
              <p:embed/>
            </p:oleObj>
          </a:graphicData>
        </a:graphic>
      </p:graphicFrame>
      <p:graphicFrame>
        <p:nvGraphicFramePr>
          <p:cNvPr id="11270" name="Object 233"/>
          <p:cNvGraphicFramePr>
            <a:graphicFrameLocks noChangeAspect="1"/>
          </p:cNvGraphicFramePr>
          <p:nvPr/>
        </p:nvGraphicFramePr>
        <p:xfrm>
          <a:off x="4800600" y="5181600"/>
          <a:ext cx="1752600" cy="390525"/>
        </p:xfrm>
        <a:graphic>
          <a:graphicData uri="http://schemas.openxmlformats.org/presentationml/2006/ole">
            <p:oleObj spid="_x0000_s32774" name="ISIS/Draw Sketch" r:id="rId7" imgW="2029460" imgH="666750" progId="">
              <p:embed/>
            </p:oleObj>
          </a:graphicData>
        </a:graphic>
      </p:graphicFrame>
      <p:sp>
        <p:nvSpPr>
          <p:cNvPr id="11272" name="Rectangle 24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3" name="Rectangle 252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1274" name="Rectangle 25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1275" name="Rectangle 262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6" name="Rectangle 26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742" name="Group 454"/>
          <p:cNvGraphicFramePr>
            <a:graphicFrameLocks noGrp="1"/>
          </p:cNvGraphicFramePr>
          <p:nvPr/>
        </p:nvGraphicFramePr>
        <p:xfrm>
          <a:off x="457200" y="1066800"/>
          <a:ext cx="8382000" cy="5181603"/>
        </p:xfrm>
        <a:graphic>
          <a:graphicData uri="http://schemas.openxmlformats.org/drawingml/2006/table">
            <a:tbl>
              <a:tblPr/>
              <a:tblGrid>
                <a:gridCol w="3683000"/>
                <a:gridCol w="3022600"/>
                <a:gridCol w="798513"/>
                <a:gridCol w="877887"/>
              </a:tblGrid>
              <a:tr h="1123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Компонент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Химическая формула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Мол.  масса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Конц.,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масс.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ДЭА, связанный в виде ПДД, всего,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т.ч.: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диэтанолпиперазин (ДЭП)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(гидроксиэтил)оксазолидон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(ГЭОД)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΄бис(гидроксиэтил)имидазолидон (БГЭИ)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трис(гидроксиэтил)этилендиамин (ТГЭЭД)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гидроксиэтилпиперазин (ГЭП)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24" name="Rectangle 450"/>
          <p:cNvSpPr>
            <a:spLocks noChangeArrowheads="1"/>
          </p:cNvSpPr>
          <p:nvPr/>
        </p:nvSpPr>
        <p:spPr bwMode="auto">
          <a:xfrm>
            <a:off x="2149208" y="455891"/>
            <a:ext cx="5005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b="1" dirty="0" smtClean="0">
                <a:latin typeface="Times New Roman" pitchFamily="18" charset="0"/>
              </a:rPr>
              <a:t>Состав </a:t>
            </a:r>
            <a:r>
              <a:rPr lang="ru-RU" b="1" dirty="0">
                <a:latin typeface="Times New Roman" pitchFamily="18" charset="0"/>
              </a:rPr>
              <a:t>продуктов деструкции </a:t>
            </a:r>
            <a:r>
              <a:rPr lang="ru-RU" b="1" dirty="0" err="1">
                <a:latin typeface="Times New Roman" pitchFamily="18" charset="0"/>
              </a:rPr>
              <a:t>диэтаноламина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природного, попутного газа и производство искусственного газа с 1913 по 1995 г.г.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052736"/>
          <a:ext cx="8568954" cy="45496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28159"/>
                <a:gridCol w="1308145"/>
                <a:gridCol w="1548173"/>
                <a:gridCol w="1428159"/>
                <a:gridCol w="1344148"/>
                <a:gridCol w="1512170"/>
              </a:tblGrid>
              <a:tr h="370840"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Год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/>
                        <a:t>Объем, млн. м</a:t>
                      </a:r>
                      <a:r>
                        <a:rPr lang="ru-RU" sz="1600" spc="-10" baseline="30000" dirty="0"/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    Год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5"/>
                        <a:t>Объем, млн. м</a:t>
                      </a:r>
                      <a:r>
                        <a:rPr lang="ru-RU" sz="1600" spc="-5" baseline="30000"/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5"/>
                        <a:t>добычи</a:t>
                      </a:r>
                      <a:endParaRPr lang="ru-RU" sz="160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40"/>
                        <a:t>природно</a:t>
                      </a:r>
                      <a:r>
                        <a:rPr lang="ru-RU" sz="1600" spc="-10"/>
                        <a:t>го газа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40" dirty="0"/>
                        <a:t>производ</a:t>
                      </a:r>
                      <a:r>
                        <a:rPr lang="ru-RU" sz="1600" spc="-30" dirty="0"/>
                        <a:t>ства искус</a:t>
                      </a:r>
                      <a:r>
                        <a:rPr lang="ru-RU" sz="1600" spc="-15" dirty="0"/>
                        <a:t>ственного </a:t>
                      </a:r>
                      <a:r>
                        <a:rPr lang="ru-RU" sz="1600" spc="-30" dirty="0"/>
                        <a:t>газа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" dirty="0"/>
                        <a:t>добычи</a:t>
                      </a:r>
                      <a:endParaRPr lang="ru-RU" sz="16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35" dirty="0"/>
                        <a:t>природно</a:t>
                      </a:r>
                      <a:r>
                        <a:rPr lang="ru-RU" sz="1600" spc="-5" dirty="0"/>
                        <a:t>го газа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35" dirty="0"/>
                        <a:t>производ</a:t>
                      </a:r>
                      <a:r>
                        <a:rPr lang="ru-RU" sz="1600" spc="-30" dirty="0"/>
                        <a:t>ства искус</a:t>
                      </a:r>
                      <a:r>
                        <a:rPr lang="ru-RU" sz="1600" spc="-15" dirty="0"/>
                        <a:t>ственного</a:t>
                      </a:r>
                      <a:endParaRPr lang="ru-RU" sz="1600" dirty="0"/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30" dirty="0"/>
                        <a:t>газа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1963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0"/>
                        <a:t>89831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5"/>
                        <a:t>1646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1965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0"/>
                        <a:t>127666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5"/>
                        <a:t>1661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520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1969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0"/>
                        <a:t>181120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spc="-55"/>
                        <a:t>1719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3219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172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1970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197900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1634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1947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4830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1975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289300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6383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988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1977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348200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1955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8980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1375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1979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406600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18583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1646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1990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641000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45303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1995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595000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2699792" y="260648"/>
            <a:ext cx="36004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2000" dirty="0" smtClean="0"/>
              <a:t>Разложение пеногасителя </a:t>
            </a:r>
          </a:p>
          <a:p>
            <a:r>
              <a:rPr lang="ru-RU" sz="2000" dirty="0" smtClean="0"/>
              <a:t>ДВ 310</a:t>
            </a:r>
          </a:p>
        </p:txBody>
      </p:sp>
      <p:pic>
        <p:nvPicPr>
          <p:cNvPr id="82946" name="Picture 2" descr="E:\Работа 2000-2010 г\2005 г\У-141\Рисунки по пеногасителю\Образец ДБ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492896"/>
            <a:ext cx="3744416" cy="2736304"/>
          </a:xfrm>
          <a:prstGeom prst="rect">
            <a:avLst/>
          </a:prstGeom>
          <a:noFill/>
        </p:spPr>
      </p:pic>
      <p:pic>
        <p:nvPicPr>
          <p:cNvPr id="5" name="Picture 2" descr="E:\Работа 2000-2010 г\Пента\Глава 4\Рисунок 4.2.пентаdo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1906910" cy="3271403"/>
          </a:xfrm>
          <a:prstGeom prst="rect">
            <a:avLst/>
          </a:prstGeom>
          <a:noFill/>
        </p:spPr>
      </p:pic>
      <p:pic>
        <p:nvPicPr>
          <p:cNvPr id="7" name="Picture 3" descr="E:\Работа 2000-2010 г\2005 г\У-141\Рисунки по пеногасителю\Образец ДБ (1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764704"/>
            <a:ext cx="2520280" cy="2935872"/>
          </a:xfrm>
          <a:prstGeom prst="rect">
            <a:avLst/>
          </a:prstGeom>
          <a:noFill/>
        </p:spPr>
      </p:pic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179512" y="4293096"/>
            <a:ext cx="22322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Состояние раствора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антивспенивателя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DB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-310 при  47°С.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789040"/>
            <a:ext cx="2232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</a:rPr>
              <a:t>Состояние раствора </a:t>
            </a:r>
            <a:r>
              <a:rPr lang="ru-RU" sz="1400" dirty="0" err="1" smtClean="0">
                <a:latin typeface="Times New Roman" pitchFamily="18" charset="0"/>
              </a:rPr>
              <a:t>антивспенивателя</a:t>
            </a:r>
            <a:r>
              <a:rPr lang="ru-RU" sz="1400" dirty="0" smtClean="0">
                <a:latin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</a:rPr>
              <a:t>DB</a:t>
            </a:r>
            <a:r>
              <a:rPr lang="ru-RU" sz="1400" dirty="0" smtClean="0">
                <a:latin typeface="Times New Roman" pitchFamily="18" charset="0"/>
              </a:rPr>
              <a:t>-310 после  часового отстаивания и остывания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5373216"/>
            <a:ext cx="3890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Вид верхнего слоя </a:t>
            </a:r>
            <a:r>
              <a:rPr lang="ru-RU" dirty="0" err="1" smtClean="0"/>
              <a:t>антивспенивателя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3813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Примеси в газе сепарации, поступающего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аминовую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очистку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1" name="Picture 1" descr="E:\DSCN42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2592288" cy="3190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Система СигмаПур</a:t>
            </a:r>
            <a:endParaRPr lang="en-US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>
            <p:ph idx="1"/>
          </p:nvPr>
        </p:nvGraphicFramePr>
        <p:xfrm>
          <a:off x="1447800" y="2106613"/>
          <a:ext cx="6248400" cy="4048125"/>
        </p:xfrm>
        <a:graphic>
          <a:graphicData uri="http://schemas.openxmlformats.org/presentationml/2006/ole">
            <p:oleObj spid="_x0000_s78850" name="PHOTO-PAINT" r:id="rId3" imgW="6247619" imgH="40476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516563"/>
            <a:ext cx="7772400" cy="1143000"/>
          </a:xfrm>
        </p:spPr>
        <p:txBody>
          <a:bodyPr/>
          <a:lstStyle/>
          <a:p>
            <a:r>
              <a:rPr lang="en-US" sz="2400"/>
              <a:t> </a:t>
            </a:r>
            <a:r>
              <a:rPr lang="ru-RU" sz="2400"/>
              <a:t>Раствор на входе    Раствор на выходе</a:t>
            </a:r>
            <a:r>
              <a:rPr lang="en-US" sz="2400"/>
              <a:t> </a:t>
            </a:r>
            <a:r>
              <a:rPr lang="ru-RU" sz="2400"/>
              <a:t> </a:t>
            </a:r>
            <a:r>
              <a:rPr lang="en-US" sz="2400"/>
              <a:t> </a:t>
            </a:r>
            <a:r>
              <a:rPr lang="ru-RU" sz="2400"/>
              <a:t>Состав пены</a:t>
            </a:r>
            <a:endParaRPr lang="en-US" sz="2400"/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>
            <p:ph idx="1"/>
          </p:nvPr>
        </p:nvGraphicFramePr>
        <p:xfrm>
          <a:off x="971550" y="315913"/>
          <a:ext cx="7129463" cy="5313362"/>
        </p:xfrm>
        <a:graphic>
          <a:graphicData uri="http://schemas.openxmlformats.org/presentationml/2006/ole">
            <p:oleObj spid="_x0000_s79874" name="PHOTO-PAINT" r:id="rId3" imgW="7720635" imgH="575238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543800" cy="609600"/>
          </a:xfrm>
        </p:spPr>
        <p:txBody>
          <a:bodyPr/>
          <a:lstStyle/>
          <a:p>
            <a:r>
              <a:rPr lang="en-US" sz="2800"/>
              <a:t>“</a:t>
            </a:r>
            <a:r>
              <a:rPr lang="ru-RU" sz="2800"/>
              <a:t>Фатима</a:t>
            </a:r>
            <a:r>
              <a:rPr lang="en-US" sz="2800"/>
              <a:t>”</a:t>
            </a:r>
            <a:r>
              <a:rPr lang="ru-RU" sz="2800"/>
              <a:t>, компания</a:t>
            </a:r>
            <a:r>
              <a:rPr lang="en-US" sz="2800"/>
              <a:t> Shell Nigeria</a:t>
            </a:r>
          </a:p>
        </p:txBody>
      </p:sp>
      <p:pic>
        <p:nvPicPr>
          <p:cNvPr id="51205" name="Picture 5" descr="fatima_afr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052513"/>
            <a:ext cx="6911975" cy="51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sz="3600"/>
              <a:t>Подсоединить к системе амина</a:t>
            </a:r>
            <a:r>
              <a:rPr lang="en-US" sz="3600"/>
              <a:t> ???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>
            <p:ph idx="1"/>
          </p:nvPr>
        </p:nvGraphicFramePr>
        <p:xfrm>
          <a:off x="1181100" y="1935163"/>
          <a:ext cx="6781800" cy="4389437"/>
        </p:xfrm>
        <a:graphic>
          <a:graphicData uri="http://schemas.openxmlformats.org/presentationml/2006/ole">
            <p:oleObj spid="_x0000_s80898" name="PHOTO-PAINT" r:id="rId3" imgW="7609524" imgH="492381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09800"/>
            <a:ext cx="8534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Разработка рациональной технологии очистки водных растворов диэтаноламина при абсорбционном извлечении кислых компонентов из природного газа</a:t>
            </a:r>
            <a:br>
              <a:rPr 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9050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sz="2000" b="1" u="sng" smtClean="0">
                <a:latin typeface="Times New Roman" pitchFamily="18" charset="0"/>
                <a:cs typeface="Times New Roman" pitchFamily="18" charset="0"/>
              </a:rPr>
              <a:t>Цель работы:</a:t>
            </a:r>
            <a:r>
              <a:rPr lang="ru-RU" sz="2000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Исследование и разработка комплексной рациональной технологии очистки рабочих растворов диэтаноламина, позволяющей улучшить качество абсорбента, увеличить производительность установок аминовой очистки газа, а также обеспечить безотходный замкнутый цикл производства за счет вторичного применения образующегося отхода.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153400" cy="3611563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spcBef>
                <a:spcPct val="5000"/>
              </a:spcBef>
              <a:buFontTx/>
              <a:buNone/>
            </a:pPr>
            <a:r>
              <a:rPr lang="ru-RU" sz="2000" b="1" u="sng" smtClean="0">
                <a:latin typeface="Times New Roman" pitchFamily="18" charset="0"/>
                <a:cs typeface="Times New Roman" pitchFamily="18" charset="0"/>
              </a:rPr>
              <a:t>Основные задачи исследования: </a:t>
            </a:r>
          </a:p>
          <a:p>
            <a:pPr marL="609600" indent="-609600" algn="just">
              <a:spcBef>
                <a:spcPct val="5000"/>
              </a:spcBef>
            </a:pPr>
            <a:r>
              <a:rPr lang="ru-RU" sz="2000" smtClean="0">
                <a:latin typeface="Times New Roman" pitchFamily="18" charset="0"/>
              </a:rPr>
              <a:t>Определение основных причин загрязнения абсорбента на промышленных установках очистки газа от сероводорода и диоксида углерода и оценка степени влияния его загрязненности на эффективность работы этих установок.</a:t>
            </a:r>
          </a:p>
          <a:p>
            <a:pPr marL="609600" indent="-609600" algn="just">
              <a:spcBef>
                <a:spcPct val="5000"/>
              </a:spcBef>
            </a:pPr>
            <a:r>
              <a:rPr lang="ru-RU" sz="2000" smtClean="0">
                <a:latin typeface="Times New Roman" pitchFamily="18" charset="0"/>
              </a:rPr>
              <a:t>Экспериментальное исследование процессов очистки водных растворов абсорбента.</a:t>
            </a:r>
          </a:p>
          <a:p>
            <a:pPr marL="609600" indent="-609600" algn="just">
              <a:spcBef>
                <a:spcPct val="5000"/>
              </a:spcBef>
            </a:pPr>
            <a:r>
              <a:rPr lang="ru-RU" sz="2000" smtClean="0">
                <a:latin typeface="Times New Roman" pitchFamily="18" charset="0"/>
              </a:rPr>
              <a:t>Изучение особенностей применения процесса вакуумной дистилляции для очистки растворов диэтаноламина и исследование основных характеристик получаемых продуктов.</a:t>
            </a:r>
          </a:p>
          <a:p>
            <a:pPr marL="609600" indent="-609600" algn="just">
              <a:spcBef>
                <a:spcPct val="5000"/>
              </a:spcBef>
            </a:pPr>
            <a:r>
              <a:rPr lang="ru-RU" sz="2000" smtClean="0">
                <a:latin typeface="Times New Roman" pitchFamily="18" charset="0"/>
              </a:rPr>
              <a:t>Анализ вариантов утилизации и использования остатка вакуумной дистилляции растворов диэтаноламина.</a:t>
            </a:r>
          </a:p>
          <a:p>
            <a:pPr marL="609600" indent="-609600" algn="just">
              <a:spcBef>
                <a:spcPct val="5000"/>
              </a:spcBef>
            </a:pPr>
            <a:r>
              <a:rPr lang="ru-RU" sz="2000" smtClean="0">
                <a:latin typeface="Times New Roman" pitchFamily="18" charset="0"/>
              </a:rPr>
              <a:t>Разработка комплексной безотходной технологии очистки рабочих растворов диэтаноламина от продуктов деструкции.</a:t>
            </a: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A7CF97A6-4C3C-4FA2-ADA6-2CB1C460FC67}" type="slidenum">
              <a:rPr lang="ru-RU" smtClean="0">
                <a:latin typeface="Arial" pitchFamily="34" charset="0"/>
              </a:rPr>
              <a:pPr/>
              <a:t>59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971600" y="1556792"/>
          <a:ext cx="7200803" cy="369163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400268"/>
                <a:gridCol w="2602397"/>
                <a:gridCol w="219813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Регион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Объекты переработки углеводородного сырья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Компании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Южный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Астраханский ГПЗ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ПАО «Газпром»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Урало - Поволжье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Оренбургский ГПЗ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ПАО «Газпром»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Тамано-Печера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Сосногорский</a:t>
                      </a:r>
                      <a:r>
                        <a:rPr lang="ru-RU" sz="1400" dirty="0"/>
                        <a:t> ГПЗ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ПАО «Газпром»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Восточная Сибирь и дальний Восток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Якутский ГПЗ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ПАО «Сахатранснефтегаз»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ХМА-Югра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Сургутский ЗСК им. В.С. Черномырдина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ПАО «Газпром»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ЯНАО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Пуровский ЗПК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ПАО «Газпром»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Уренгойский</a:t>
                      </a:r>
                      <a:r>
                        <a:rPr lang="ru-RU" sz="1400" dirty="0"/>
                        <a:t> завод по подготовке конденсата (</a:t>
                      </a:r>
                      <a:r>
                        <a:rPr lang="ru-RU" sz="1400" dirty="0" err="1"/>
                        <a:t>Уренгойский</a:t>
                      </a:r>
                      <a:r>
                        <a:rPr lang="ru-RU" sz="1400" dirty="0"/>
                        <a:t> ЗПК)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2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Объекты по переработке природного газа и газового конденсата по регионам России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Поставленные задачи решались путем выполнения исследований по следующим направлениям: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2286000"/>
          </a:xfrm>
        </p:spPr>
        <p:txBody>
          <a:bodyPr/>
          <a:lstStyle/>
          <a:p>
            <a:pPr algn="just" eaLnBrk="1" hangingPunct="1">
              <a:buFontTx/>
              <a:buAutoNum type="arabicPeriod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Обследование и обобщение данных основных технологических показателей работы промышленных установок очистки газа от сероводорода и диоксида углерода ГПЗ ООО « Газпром добыча Астрахань»</a:t>
            </a:r>
          </a:p>
          <a:p>
            <a:pPr algn="just" eaLnBrk="1" hangingPunct="1">
              <a:buFontTx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2. Определение основных физико-химических характеристик рабочих растворов диэтаноламина с различным временем эксплуатации</a:t>
            </a:r>
          </a:p>
          <a:p>
            <a:pPr algn="just" eaLnBrk="1" hangingPunct="1">
              <a:buFontTx/>
              <a:buNone/>
            </a:pPr>
            <a:endParaRPr lang="ru-RU" sz="9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            Таблица 1 - Методы анализов проб абсорбента, отобранных на установках очистки природного газа от сероводорода и диоксида углерода</a:t>
            </a:r>
            <a:endParaRPr lang="ru-RU" sz="1800" u="sng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CBF33F9B-3DD9-45EC-A608-E07DD5139D3D}" type="slidenum">
              <a:rPr lang="ru-RU" smtClean="0">
                <a:latin typeface="Arial" pitchFamily="34" charset="0"/>
              </a:rPr>
              <a:pPr/>
              <a:t>60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990600" y="3429000"/>
          <a:ext cx="7223125" cy="3160713"/>
        </p:xfrm>
        <a:graphic>
          <a:graphicData uri="http://schemas.openxmlformats.org/presentationml/2006/ole">
            <p:oleObj spid="_x0000_s20482" name="Документ" r:id="rId3" imgW="6248343" imgH="273954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4864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3. Экспериментальное исследование процесса вакуумной дистилляции водных растворов диэтаноламина</a:t>
            </a:r>
          </a:p>
        </p:txBody>
      </p:sp>
      <p:sp>
        <p:nvSpPr>
          <p:cNvPr id="205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D910BEDD-B435-4703-AD6C-33D354837DF3}" type="slidenum">
              <a:rPr lang="ru-RU" smtClean="0">
                <a:latin typeface="Arial" pitchFamily="34" charset="0"/>
              </a:rPr>
              <a:pPr/>
              <a:t>61</a:t>
            </a:fld>
            <a:endParaRPr lang="ru-RU" smtClean="0">
              <a:latin typeface="Arial" pitchFamily="34" charset="0"/>
            </a:endParaRP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304800" y="1371600"/>
            <a:ext cx="8077200" cy="5238750"/>
            <a:chOff x="0" y="1052511"/>
            <a:chExt cx="8125488" cy="7038279"/>
          </a:xfrm>
        </p:grpSpPr>
        <p:sp>
          <p:nvSpPr>
            <p:cNvPr id="2054" name="Rectangle 5"/>
            <p:cNvSpPr>
              <a:spLocks noChangeArrowheads="1"/>
            </p:cNvSpPr>
            <p:nvPr/>
          </p:nvSpPr>
          <p:spPr bwMode="auto">
            <a:xfrm>
              <a:off x="0" y="1352107"/>
              <a:ext cx="185823" cy="496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050" name="Object 4"/>
            <p:cNvGraphicFramePr>
              <a:graphicFrameLocks noChangeAspect="1"/>
            </p:cNvGraphicFramePr>
            <p:nvPr/>
          </p:nvGraphicFramePr>
          <p:xfrm>
            <a:off x="1331913" y="1052511"/>
            <a:ext cx="6179818" cy="4537076"/>
          </p:xfrm>
          <a:graphic>
            <a:graphicData uri="http://schemas.openxmlformats.org/presentationml/2006/ole">
              <p:oleObj spid="_x0000_s21506" name="CorelDRAW" r:id="rId3" imgW="6019800" imgH="4133850" progId="">
                <p:embed/>
              </p:oleObj>
            </a:graphicData>
          </a:graphic>
        </p:graphicFrame>
        <p:sp>
          <p:nvSpPr>
            <p:cNvPr id="2055" name="Text Box 6"/>
            <p:cNvSpPr txBox="1">
              <a:spLocks noChangeArrowheads="1"/>
            </p:cNvSpPr>
            <p:nvPr/>
          </p:nvSpPr>
          <p:spPr bwMode="auto">
            <a:xfrm>
              <a:off x="153311" y="7371405"/>
              <a:ext cx="7972177" cy="719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>
                <a:lnSpc>
                  <a:spcPct val="80000"/>
                </a:lnSpc>
              </a:pPr>
              <a:r>
                <a:rPr lang="ru-RU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Рисунок 1 - Лабораторная  установка вакуумной дистилляции водного раствора аминового абсорбента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24190" y="5659385"/>
              <a:ext cx="7494676" cy="1985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и  </a:t>
              </a:r>
              <a:r>
                <a:rPr lang="en-US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– вход и выход охлаждающей воды;   </a:t>
              </a:r>
              <a:r>
                <a:rPr lang="en-US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III</a:t>
              </a: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– соединение с вакуумным </a:t>
              </a:r>
            </a:p>
            <a:p>
              <a:pPr eaLnBrk="0" hangingPunct="0">
                <a:defRPr/>
              </a:pP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насосом;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1-термометр, 2-дефлегматор, 3-круглодонная колба, 4-колбона-</a:t>
              </a:r>
            </a:p>
            <a:p>
              <a:pPr eaLnBrk="0" hangingPunct="0">
                <a:defRPr/>
              </a:pPr>
              <a:r>
                <a:rPr lang="ru-RU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греватель</a:t>
              </a: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5-прямой холодильник, 6-колба Бунзена, 7-вакуумметр,</a:t>
              </a:r>
            </a:p>
            <a:p>
              <a:pPr eaLnBrk="0" hangingPunct="0">
                <a:defRPr/>
              </a:pPr>
              <a:r>
                <a:rPr lang="ru-RU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8-зажим для регулирования вакуума </a:t>
              </a:r>
            </a:p>
            <a:p>
              <a:pPr eaLnBrk="0" hangingPunct="0">
                <a:defRPr/>
              </a:pPr>
              <a:endPara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23622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Определение основных физико-химических характеристик получаемой фракции диэтаноламина </a:t>
            </a:r>
          </a:p>
          <a:p>
            <a:pPr algn="just" eaLnBrk="1" hangingPunct="1"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5. Разработка технологии использования остатка вакуумной дистилляции растворов диэтаноламина в качестве компонента-нейтрализатора сероводорода и диоксида углерода</a:t>
            </a:r>
          </a:p>
          <a:p>
            <a:pPr algn="just" eaLnBrk="1" hangingPunct="1">
              <a:buFontTx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          Таблица 2 - Методы анализов кубового остатка, полученного при проведении вакуумной дистилляции раствора ДЭА</a:t>
            </a:r>
            <a:endParaRPr lang="ru-RU" sz="1800" b="1" u="sng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307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4DD48D82-801C-4CC8-963F-12B27BE43393}" type="slidenum">
              <a:rPr lang="ru-RU" smtClean="0">
                <a:latin typeface="Arial" pitchFamily="34" charset="0"/>
              </a:rPr>
              <a:pPr/>
              <a:t>62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1143000" y="3276600"/>
          <a:ext cx="6858000" cy="3000375"/>
        </p:xfrm>
        <a:graphic>
          <a:graphicData uri="http://schemas.openxmlformats.org/presentationml/2006/ole">
            <p:oleObj spid="_x0000_s22530" name="Документ" r:id="rId3" imgW="6248343" imgH="273307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Факторы, способствующие ухудшению характеристик рабочих растворов ДЭА с течением времени: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2971800"/>
          </a:xfrm>
        </p:spPr>
        <p:txBody>
          <a:bodyPr/>
          <a:lstStyle/>
          <a:p>
            <a:pPr lvl="1"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высокое содержание диоксида углерода (16% об.) и карбонатов в сырье, поступающем на ГПЗ;</a:t>
            </a:r>
          </a:p>
          <a:p>
            <a:pPr lvl="1"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высокая концентрация амина в абсорбенте (42% масс.), высокая степень насыщения абсорбента кислыми компонентами (0,72-0,85 моль/моль) и отсутствие возможности надлежащего воздушного охлаждения абсорбента;   </a:t>
            </a:r>
          </a:p>
          <a:p>
            <a:pPr lvl="1" algn="just"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наличие в составе поступающего на установки очистки газа примесей и остатков от взаимодействия химических реагентов, применяемых с целью ингибирования и интенсификации притока газа на промысле, с карбонатной породой и компонентами сырья.</a:t>
            </a:r>
          </a:p>
          <a:p>
            <a:pPr eaLnBrk="1" hangingPunct="1"/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FFF2B7CA-46D3-4D48-A610-A5A16B590C97}" type="slidenum">
              <a:rPr lang="ru-RU" smtClean="0">
                <a:latin typeface="Arial" pitchFamily="34" charset="0"/>
              </a:rPr>
              <a:pPr/>
              <a:t>63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5105400" y="4267200"/>
            <a:ext cx="36576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sz="1600">
                <a:latin typeface="Times New Roman" pitchFamily="18" charset="0"/>
                <a:cs typeface="Times New Roman" pitchFamily="18" charset="0"/>
              </a:rPr>
              <a:t>Рисунок 2 – Зависимость стабильности работы установок очистки газа от сероводорода и диоксида углерода от степени загрязненности рабочего раствора амина химическими загрязнителями </a:t>
            </a:r>
          </a:p>
        </p:txBody>
      </p:sp>
      <p:pic>
        <p:nvPicPr>
          <p:cNvPr id="16390" name="Picture 8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86200"/>
            <a:ext cx="4627563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92163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  Таблица 3 – Изменение физико-химических характеристик абсорбента в процессе его эксплуатации </a:t>
            </a:r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6200E88B-28ED-4693-949F-F7E458017314}" type="slidenum">
              <a:rPr lang="ru-RU" smtClean="0">
                <a:latin typeface="Arial" pitchFamily="34" charset="0"/>
              </a:rPr>
              <a:pPr/>
              <a:t>64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228600" y="1524000"/>
          <a:ext cx="8520113" cy="4191000"/>
        </p:xfrm>
        <a:graphic>
          <a:graphicData uri="http://schemas.openxmlformats.org/presentationml/2006/ole">
            <p:oleObj spid="_x0000_s23554" name="Документ" r:id="rId3" imgW="6248343" imgH="3073411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Заголовок 5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Рисунок 3 – Изменение удельной скорости образования ПДД в процессе эксплуатации абсорбента </a:t>
            </a:r>
            <a:endParaRPr lang="ru-RU" sz="2000" smtClean="0"/>
          </a:p>
        </p:txBody>
      </p:sp>
      <p:sp>
        <p:nvSpPr>
          <p:cNvPr id="512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9DC4B0EC-A4DF-4DAC-AE30-2BDD164E2282}" type="slidenum">
              <a:rPr lang="ru-RU" smtClean="0">
                <a:latin typeface="Arial" pitchFamily="34" charset="0"/>
              </a:rPr>
              <a:pPr/>
              <a:t>65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676400" y="228600"/>
          <a:ext cx="5413375" cy="2667000"/>
        </p:xfrm>
        <a:graphic>
          <a:graphicData uri="http://schemas.openxmlformats.org/presentationml/2006/ole">
            <p:oleObj spid="_x0000_s24578" name="Лист" r:id="rId3" imgW="4572143" imgH="2600468" progId="Excel.Sheet.12">
              <p:embed/>
            </p:oleObj>
          </a:graphicData>
        </a:graphic>
      </p:graphicFrame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3" name="Object 6"/>
          <p:cNvGraphicFramePr>
            <a:graphicFrameLocks noChangeAspect="1"/>
          </p:cNvGraphicFramePr>
          <p:nvPr/>
        </p:nvGraphicFramePr>
        <p:xfrm>
          <a:off x="1828800" y="3657600"/>
          <a:ext cx="5289550" cy="2403475"/>
        </p:xfrm>
        <a:graphic>
          <a:graphicData uri="http://schemas.openxmlformats.org/presentationml/2006/ole">
            <p:oleObj spid="_x0000_s24579" name="Лист" r:id="rId4" imgW="4533995" imgH="2562320" progId="Excel.Sheet.12">
              <p:embed/>
            </p:oleObj>
          </a:graphicData>
        </a:graphic>
      </p:graphicFrame>
      <p:sp>
        <p:nvSpPr>
          <p:cNvPr id="11" name="Заголовок 5"/>
          <p:cNvSpPr txBox="1">
            <a:spLocks/>
          </p:cNvSpPr>
          <p:nvPr/>
        </p:nvSpPr>
        <p:spPr bwMode="auto">
          <a:xfrm>
            <a:off x="457200" y="60198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kern="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Рисунок 4 –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Прогноз роста загрязненности растворов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диэтаноламина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примесями химического типа </a:t>
            </a:r>
          </a:p>
          <a:p>
            <a:pPr algn="ctr">
              <a:defRPr/>
            </a:pPr>
            <a:endParaRPr lang="ru-RU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5181600"/>
            <a:ext cx="3810000" cy="304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Рисунок 5 - Блок-схема пилотной электромембранной установки (ПЭУ)</a:t>
            </a:r>
            <a:endParaRPr lang="ru-RU" sz="4000" smtClean="0"/>
          </a:p>
        </p:txBody>
      </p:sp>
      <p:sp>
        <p:nvSpPr>
          <p:cNvPr id="643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EB09166D-E674-49CC-8475-B160A494ECC6}" type="slidenum">
              <a:rPr lang="ru-RU" smtClean="0">
                <a:latin typeface="Arial" pitchFamily="34" charset="0"/>
              </a:rPr>
              <a:pPr/>
              <a:t>66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5562600" y="152400"/>
          <a:ext cx="3135313" cy="2514600"/>
        </p:xfrm>
        <a:graphic>
          <a:graphicData uri="http://schemas.openxmlformats.org/presentationml/2006/ole">
            <p:oleObj spid="_x0000_s25602" name="Visio" r:id="rId3" imgW="4380119" imgH="3846052" progId="Visio.Drawing.11">
              <p:embed/>
            </p:oleObj>
          </a:graphicData>
        </a:graphic>
      </p:graphicFrame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5791200" y="2819400"/>
            <a:ext cx="2447925" cy="2092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</a:rPr>
              <a:t>Е-2 – емкость исследуемого амина;</a:t>
            </a:r>
          </a:p>
          <a:p>
            <a:r>
              <a:rPr lang="ru-RU" sz="1400">
                <a:latin typeface="Times New Roman" pitchFamily="18" charset="0"/>
              </a:rPr>
              <a:t>Е-3 – емкость для сбора концентрата ТСС;</a:t>
            </a:r>
          </a:p>
          <a:p>
            <a:r>
              <a:rPr lang="ru-RU" sz="1400">
                <a:latin typeface="Times New Roman" pitchFamily="18" charset="0"/>
              </a:rPr>
              <a:t>ЭДК – электродиализный комплекс;</a:t>
            </a:r>
          </a:p>
          <a:p>
            <a:r>
              <a:rPr lang="ru-RU" sz="1400">
                <a:latin typeface="Times New Roman" pitchFamily="18" charset="0"/>
              </a:rPr>
              <a:t>Н-1 – сырьевой насос;</a:t>
            </a:r>
          </a:p>
          <a:p>
            <a:r>
              <a:rPr lang="ru-RU" sz="1400">
                <a:latin typeface="Times New Roman" pitchFamily="18" charset="0"/>
              </a:rPr>
              <a:t>1, 2, 3, 4 – точки отбора проб.</a:t>
            </a:r>
          </a:p>
          <a:p>
            <a:endParaRPr lang="ru-RU"/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0" y="0"/>
            <a:ext cx="472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ctr"/>
            <a:r>
              <a:rPr lang="ru-RU" sz="1600">
                <a:latin typeface="Times New Roman" pitchFamily="18" charset="0"/>
                <a:cs typeface="Times New Roman" pitchFamily="18" charset="0"/>
              </a:rPr>
              <a:t>Таблица 4 - Результаты анализов проб водного раствора амина при испытании ПЭУ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04800" y="533400"/>
          <a:ext cx="5029200" cy="5562588"/>
        </p:xfrm>
        <a:graphic>
          <a:graphicData uri="http://schemas.openxmlformats.org/drawingml/2006/table">
            <a:tbl>
              <a:tblPr/>
              <a:tblGrid>
                <a:gridCol w="482600"/>
                <a:gridCol w="355600"/>
                <a:gridCol w="598488"/>
                <a:gridCol w="531812"/>
                <a:gridCol w="611188"/>
                <a:gridCol w="546100"/>
                <a:gridCol w="544512"/>
                <a:gridCol w="479425"/>
                <a:gridCol w="471488"/>
                <a:gridCol w="407987"/>
              </a:tblGrid>
              <a:tr h="62035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отбора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Плотность, кг/м</a:t>
                      </a:r>
                      <a:r>
                        <a:rPr kumimoji="0" lang="ru-RU" sz="9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Конц. амина,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масс.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Содержа-ние ТСС,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масс.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продуктов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деструкции диэтаноламина ПДД,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% масс.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Пенные характеристики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легкие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тяжелые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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высота, мм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время, сек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</a:t>
                      </a:r>
                      <a:r>
                        <a:rPr kumimoji="0" lang="ru-RU" sz="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32,49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09.30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П1И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31,77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П1О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П2И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31,31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8,97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П2О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31,88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10,16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10,56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10.30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П3И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31,55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П3О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11.00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П4И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П4О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11.30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П5И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10,17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П5О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31,36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П6И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П6О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31,89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12.30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П7И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9,53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П7О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30,31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9,16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П8И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31,60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10,38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П8О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П9И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31,36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П9О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31,64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9,87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15.00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П10И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31,79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10,32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7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П10О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32,31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9,91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31" name="Rectangle 9"/>
          <p:cNvSpPr>
            <a:spLocks noChangeArrowheads="1"/>
          </p:cNvSpPr>
          <p:nvPr/>
        </p:nvSpPr>
        <p:spPr bwMode="auto">
          <a:xfrm>
            <a:off x="0" y="6096000"/>
            <a:ext cx="502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Примечание *- П1…10И - пробы №1…10 исходного раствора амина;</a:t>
            </a:r>
          </a:p>
          <a:p>
            <a:pPr algn="just" eaLnBrk="0" hangingPunct="0"/>
            <a:r>
              <a:rPr lang="ru-RU" sz="1200">
                <a:latin typeface="Times New Roman" pitchFamily="18" charset="0"/>
                <a:cs typeface="Times New Roman" pitchFamily="18" charset="0"/>
              </a:rPr>
              <a:t>                          П1…10О - пробы №1…10 очищенного раствора амина;</a:t>
            </a:r>
          </a:p>
          <a:p>
            <a:pPr algn="just" eaLnBrk="0" hangingPunct="0"/>
            <a:r>
              <a:rPr lang="ru-RU" sz="1200">
                <a:latin typeface="Times New Roman" pitchFamily="18" charset="0"/>
                <a:cs typeface="Times New Roman" pitchFamily="18" charset="0"/>
              </a:rPr>
              <a:t>                          ПК - проба концентрата (остаток)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715963"/>
          </a:xfrm>
        </p:spPr>
        <p:txBody>
          <a:bodyPr/>
          <a:lstStyle/>
          <a:p>
            <a:pPr algn="just"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Таблица 5 - Физико-химические характеристики регенерированного раствора ДЭА </a:t>
            </a:r>
          </a:p>
        </p:txBody>
      </p:sp>
      <p:sp>
        <p:nvSpPr>
          <p:cNvPr id="717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BBBD5DD0-63A7-43C5-8A42-3B8FBF251E4C}" type="slidenum">
              <a:rPr lang="ru-RU" smtClean="0">
                <a:latin typeface="Arial" pitchFamily="34" charset="0"/>
              </a:rPr>
              <a:pPr/>
              <a:t>67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1371600" y="685800"/>
          <a:ext cx="6248400" cy="5791200"/>
        </p:xfrm>
        <a:graphic>
          <a:graphicData uri="http://schemas.openxmlformats.org/presentationml/2006/ole">
            <p:oleObj spid="_x0000_s26626" name="Документ" r:id="rId3" imgW="6248343" imgH="5765521" progId="Word.Document.12">
              <p:embed/>
            </p:oleObj>
          </a:graphicData>
        </a:graphic>
      </p:graphicFrame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1447800" y="6096000"/>
            <a:ext cx="53959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/>
            <a:r>
              <a:rPr lang="ru-RU" sz="1200" i="1">
                <a:cs typeface="Times New Roman" pitchFamily="18" charset="0"/>
              </a:rPr>
              <a:t>* - установка 5 не исследовалась по причине планового ремонта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172200"/>
            <a:ext cx="4419600" cy="685800"/>
          </a:xfrm>
        </p:spPr>
        <p:txBody>
          <a:bodyPr/>
          <a:lstStyle/>
          <a:p>
            <a:pPr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Рисунок 6 – Хроматограммы состава аминового абсорбента</a:t>
            </a:r>
          </a:p>
        </p:txBody>
      </p:sp>
      <p:sp>
        <p:nvSpPr>
          <p:cNvPr id="819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00F0F9F5-AAAB-412C-9556-190786D33F92}" type="slidenum">
              <a:rPr lang="ru-RU" smtClean="0">
                <a:latin typeface="Arial" pitchFamily="34" charset="0"/>
              </a:rPr>
              <a:pPr/>
              <a:t>68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/>
        </p:nvGraphicFramePr>
        <p:xfrm>
          <a:off x="4419600" y="304800"/>
          <a:ext cx="4537075" cy="6072188"/>
        </p:xfrm>
        <a:graphic>
          <a:graphicData uri="http://schemas.openxmlformats.org/presentationml/2006/ole">
            <p:oleObj spid="_x0000_s27650" name="Документ" r:id="rId3" imgW="6248343" imgH="8354849" progId="Word.Document.12">
              <p:embed/>
            </p:oleObj>
          </a:graphicData>
        </a:graphic>
      </p:graphicFrame>
      <p:pic>
        <p:nvPicPr>
          <p:cNvPr id="819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81000"/>
            <a:ext cx="4038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228600" y="6096000"/>
            <a:ext cx="876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ru-RU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Рисунок 7 - Результаты спектрального анализа проб на содержание тяжелых металлов и железа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28600" y="3505200"/>
          <a:ext cx="4364038" cy="2509838"/>
        </p:xfrm>
        <a:graphic>
          <a:graphicData uri="http://schemas.openxmlformats.org/presentationml/2006/ole">
            <p:oleObj spid="_x0000_s28674" name="Диаграмма" r:id="rId3" imgW="8829805" imgH="5162495" progId="MSGraph.Chart.8">
              <p:embed followColorScheme="full"/>
            </p:oleObj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4648200" y="3505200"/>
          <a:ext cx="4267200" cy="2514600"/>
        </p:xfrm>
        <a:graphic>
          <a:graphicData uri="http://schemas.openxmlformats.org/presentationml/2006/ole">
            <p:oleObj spid="_x0000_s28675" r:id="rId4" imgW="4365114" imgH="2517866" progId="Excel.Sheet.8">
              <p:embed/>
            </p:oleObj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1065213" y="150813"/>
          <a:ext cx="6307137" cy="3402012"/>
        </p:xfrm>
        <a:graphic>
          <a:graphicData uri="http://schemas.openxmlformats.org/presentationml/2006/ole">
            <p:oleObj spid="_x0000_s28676" name="Документ" r:id="rId5" imgW="6298260" imgH="3661356" progId="Word.Document.12">
              <p:embed/>
            </p:oleObj>
          </a:graphicData>
        </a:graphic>
      </p:graphicFrame>
      <p:sp>
        <p:nvSpPr>
          <p:cNvPr id="922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E2658A1A-F069-4B22-8553-78788BC868CD}" type="slidenum">
              <a:rPr lang="ru-RU" smtClean="0">
                <a:latin typeface="Arial" pitchFamily="34" charset="0"/>
              </a:rPr>
              <a:pPr/>
              <a:t>69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2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Объекты по переработке природного газа и газового конденсата по регионам России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2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58905" cy="4464496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4"/>
          <p:cNvGraphicFramePr>
            <a:graphicFrameLocks noChangeAspect="1"/>
          </p:cNvGraphicFramePr>
          <p:nvPr/>
        </p:nvGraphicFramePr>
        <p:xfrm>
          <a:off x="2133600" y="0"/>
          <a:ext cx="4648200" cy="6831013"/>
        </p:xfrm>
        <a:graphic>
          <a:graphicData uri="http://schemas.openxmlformats.org/presentationml/2006/ole">
            <p:oleObj spid="_x0000_s29698" name="Документ" r:id="rId3" imgW="5925852" imgH="8707759" progId="Word.Document.12">
              <p:embed/>
            </p:oleObj>
          </a:graphicData>
        </a:graphic>
      </p:graphicFrame>
      <p:sp>
        <p:nvSpPr>
          <p:cNvPr id="1024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0F17E0D0-1E1C-4B1C-AE7C-61A4D9B6B33A}" type="slidenum">
              <a:rPr lang="ru-RU" smtClean="0">
                <a:latin typeface="Arial" pitchFamily="34" charset="0"/>
              </a:rPr>
              <a:pPr/>
              <a:t>70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304800" y="4876800"/>
            <a:ext cx="4343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latin typeface="Times New Roman" pitchFamily="18" charset="0"/>
                <a:cs typeface="Times New Roman" pitchFamily="18" charset="0"/>
              </a:rPr>
              <a:t>Производительность – 2 м</a:t>
            </a:r>
            <a:r>
              <a:rPr lang="ru-RU" sz="1600" b="1" baseline="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/ч;</a:t>
            </a:r>
          </a:p>
          <a:p>
            <a:pPr algn="just"/>
            <a:r>
              <a:rPr lang="ru-RU" sz="1600" b="1">
                <a:latin typeface="Times New Roman" pitchFamily="18" charset="0"/>
                <a:cs typeface="Times New Roman" pitchFamily="18" charset="0"/>
              </a:rPr>
              <a:t>Температура процесса – 160°С;</a:t>
            </a:r>
          </a:p>
          <a:p>
            <a:pPr algn="just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Давление процесса – 15 мм рт ст. (2,0·10</a:t>
            </a:r>
            <a:r>
              <a:rPr lang="ru-RU" sz="1600" b="1" baseline="30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 Па)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D8BDC3B8-E851-4E17-A435-7D7E9FD870C0}" type="slidenum">
              <a:rPr lang="ru-RU" smtClean="0">
                <a:latin typeface="Arial" pitchFamily="34" charset="0"/>
              </a:rPr>
              <a:pPr/>
              <a:t>71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0" y="647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400">
                <a:cs typeface="Times New Roman" pitchFamily="18" charset="0"/>
              </a:rPr>
              <a:t/>
            </a:r>
            <a:br>
              <a:rPr lang="ru-RU" sz="1400">
                <a:cs typeface="Times New Roman" pitchFamily="18" charset="0"/>
              </a:rPr>
            </a:br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" y="0"/>
            <a:ext cx="8763000" cy="5173663"/>
            <a:chOff x="2209" y="1143"/>
            <a:chExt cx="13842" cy="8070"/>
          </a:xfrm>
        </p:grpSpPr>
        <p:sp>
          <p:nvSpPr>
            <p:cNvPr id="17416" name="AutoShape 9"/>
            <p:cNvSpPr>
              <a:spLocks noChangeArrowheads="1"/>
            </p:cNvSpPr>
            <p:nvPr/>
          </p:nvSpPr>
          <p:spPr bwMode="auto">
            <a:xfrm rot="5400000">
              <a:off x="3116" y="4302"/>
              <a:ext cx="3702" cy="1081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AutoShape 10"/>
            <p:cNvSpPr>
              <a:spLocks noChangeArrowheads="1"/>
            </p:cNvSpPr>
            <p:nvPr/>
          </p:nvSpPr>
          <p:spPr bwMode="auto">
            <a:xfrm>
              <a:off x="4445" y="4114"/>
              <a:ext cx="1044" cy="1353"/>
            </a:xfrm>
            <a:prstGeom prst="flowChartCollat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Text Box 11"/>
            <p:cNvSpPr txBox="1">
              <a:spLocks noChangeArrowheads="1"/>
            </p:cNvSpPr>
            <p:nvPr/>
          </p:nvSpPr>
          <p:spPr bwMode="auto">
            <a:xfrm>
              <a:off x="7925" y="3270"/>
              <a:ext cx="1777" cy="4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ru-RU" sz="1000"/>
                <a:t>Вода на подпитку </a:t>
              </a:r>
              <a:endParaRPr lang="ru-RU"/>
            </a:p>
          </p:txBody>
        </p:sp>
        <p:sp>
          <p:nvSpPr>
            <p:cNvPr id="17419" name="Text Box 12"/>
            <p:cNvSpPr txBox="1">
              <a:spLocks noChangeArrowheads="1"/>
            </p:cNvSpPr>
            <p:nvPr/>
          </p:nvSpPr>
          <p:spPr bwMode="auto">
            <a:xfrm>
              <a:off x="6493" y="3004"/>
              <a:ext cx="582" cy="3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900" b="1"/>
                <a:t>Вода</a:t>
              </a:r>
              <a:endParaRPr lang="ru-RU"/>
            </a:p>
          </p:txBody>
        </p:sp>
        <p:sp>
          <p:nvSpPr>
            <p:cNvPr id="17420" name="Text Box 13"/>
            <p:cNvSpPr txBox="1">
              <a:spLocks noChangeArrowheads="1"/>
            </p:cNvSpPr>
            <p:nvPr/>
          </p:nvSpPr>
          <p:spPr bwMode="auto">
            <a:xfrm>
              <a:off x="12185" y="8288"/>
              <a:ext cx="1408" cy="33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900" b="1"/>
                <a:t>Кубовый остаток</a:t>
              </a:r>
              <a:endParaRPr lang="ru-RU"/>
            </a:p>
          </p:txBody>
        </p:sp>
        <p:sp>
          <p:nvSpPr>
            <p:cNvPr id="17421" name="Text Box 14"/>
            <p:cNvSpPr txBox="1">
              <a:spLocks noChangeArrowheads="1"/>
            </p:cNvSpPr>
            <p:nvPr/>
          </p:nvSpPr>
          <p:spPr bwMode="auto">
            <a:xfrm>
              <a:off x="2292" y="8257"/>
              <a:ext cx="960" cy="66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900" b="1"/>
                <a:t>Пар </a:t>
              </a:r>
              <a:endParaRPr lang="ru-RU"/>
            </a:p>
          </p:txBody>
        </p:sp>
        <p:sp>
          <p:nvSpPr>
            <p:cNvPr id="17422" name="Text Box 15"/>
            <p:cNvSpPr txBox="1">
              <a:spLocks noChangeArrowheads="1"/>
            </p:cNvSpPr>
            <p:nvPr/>
          </p:nvSpPr>
          <p:spPr bwMode="auto">
            <a:xfrm>
              <a:off x="11447" y="3428"/>
              <a:ext cx="583" cy="3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900" b="1"/>
                <a:t>Вода</a:t>
              </a:r>
              <a:endParaRPr lang="ru-RU"/>
            </a:p>
          </p:txBody>
        </p:sp>
        <p:sp>
          <p:nvSpPr>
            <p:cNvPr id="17423" name="AutoShape 16"/>
            <p:cNvSpPr>
              <a:spLocks noChangeArrowheads="1"/>
            </p:cNvSpPr>
            <p:nvPr/>
          </p:nvSpPr>
          <p:spPr bwMode="auto">
            <a:xfrm rot="5400000">
              <a:off x="9046" y="4418"/>
              <a:ext cx="3479" cy="1159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6275" y="2172"/>
              <a:ext cx="696" cy="245"/>
              <a:chOff x="5682" y="7638"/>
              <a:chExt cx="3864" cy="1176"/>
            </a:xfrm>
          </p:grpSpPr>
          <p:sp>
            <p:nvSpPr>
              <p:cNvPr id="17577" name="AutoShape 18"/>
              <p:cNvSpPr>
                <a:spLocks noChangeArrowheads="1"/>
              </p:cNvSpPr>
              <p:nvPr/>
            </p:nvSpPr>
            <p:spPr bwMode="auto">
              <a:xfrm rot="10800000">
                <a:off x="5682" y="7638"/>
                <a:ext cx="3864" cy="1176"/>
              </a:xfrm>
              <a:prstGeom prst="flowChartTerminator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19"/>
              <p:cNvGrpSpPr>
                <a:grpSpLocks/>
              </p:cNvGrpSpPr>
              <p:nvPr/>
            </p:nvGrpSpPr>
            <p:grpSpPr bwMode="auto">
              <a:xfrm>
                <a:off x="6227" y="7643"/>
                <a:ext cx="2796" cy="1152"/>
                <a:chOff x="6347" y="7643"/>
                <a:chExt cx="1068" cy="1152"/>
              </a:xfrm>
            </p:grpSpPr>
            <p:sp>
              <p:nvSpPr>
                <p:cNvPr id="17579" name="Rectangle 20"/>
                <p:cNvSpPr>
                  <a:spLocks noChangeArrowheads="1"/>
                </p:cNvSpPr>
                <p:nvPr/>
              </p:nvSpPr>
              <p:spPr bwMode="auto">
                <a:xfrm rot="5400000">
                  <a:off x="6305" y="7685"/>
                  <a:ext cx="1152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0" name="Rectangle 21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22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1" name="Rectangle 22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40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2" name="Rectangle 23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607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3" name="Rectangle 24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799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4" name="Rectangle 25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99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85" name="Rectangle 26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817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11129" y="2488"/>
              <a:ext cx="717" cy="246"/>
              <a:chOff x="5682" y="7638"/>
              <a:chExt cx="3864" cy="1176"/>
            </a:xfrm>
          </p:grpSpPr>
          <p:sp>
            <p:nvSpPr>
              <p:cNvPr id="17568" name="AutoShape 28"/>
              <p:cNvSpPr>
                <a:spLocks noChangeArrowheads="1"/>
              </p:cNvSpPr>
              <p:nvPr/>
            </p:nvSpPr>
            <p:spPr bwMode="auto">
              <a:xfrm rot="10800000">
                <a:off x="5682" y="7638"/>
                <a:ext cx="3864" cy="1176"/>
              </a:xfrm>
              <a:prstGeom prst="flowChartTerminator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29"/>
              <p:cNvGrpSpPr>
                <a:grpSpLocks/>
              </p:cNvGrpSpPr>
              <p:nvPr/>
            </p:nvGrpSpPr>
            <p:grpSpPr bwMode="auto">
              <a:xfrm>
                <a:off x="6227" y="7643"/>
                <a:ext cx="2796" cy="1152"/>
                <a:chOff x="6347" y="7643"/>
                <a:chExt cx="1068" cy="1152"/>
              </a:xfrm>
            </p:grpSpPr>
            <p:sp>
              <p:nvSpPr>
                <p:cNvPr id="17570" name="Rectangle 30"/>
                <p:cNvSpPr>
                  <a:spLocks noChangeArrowheads="1"/>
                </p:cNvSpPr>
                <p:nvPr/>
              </p:nvSpPr>
              <p:spPr bwMode="auto">
                <a:xfrm rot="5400000">
                  <a:off x="6305" y="7685"/>
                  <a:ext cx="1152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1" name="Rectangle 31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22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2" name="Rectangle 32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40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3" name="Rectangle 33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607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4" name="Rectangle 34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799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5" name="Rectangle 35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99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76" name="Rectangle 36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817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26" name="AutoShape 37"/>
            <p:cNvSpPr>
              <a:spLocks noChangeArrowheads="1"/>
            </p:cNvSpPr>
            <p:nvPr/>
          </p:nvSpPr>
          <p:spPr bwMode="auto">
            <a:xfrm rot="5400000">
              <a:off x="7324" y="2062"/>
              <a:ext cx="991" cy="374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38"/>
            <p:cNvGrpSpPr>
              <a:grpSpLocks/>
            </p:cNvGrpSpPr>
            <p:nvPr/>
          </p:nvGrpSpPr>
          <p:grpSpPr bwMode="auto">
            <a:xfrm>
              <a:off x="11629" y="8700"/>
              <a:ext cx="318" cy="326"/>
              <a:chOff x="9532" y="5060"/>
              <a:chExt cx="335" cy="363"/>
            </a:xfrm>
          </p:grpSpPr>
          <p:sp>
            <p:nvSpPr>
              <p:cNvPr id="17566" name="AutoShape 39"/>
              <p:cNvSpPr>
                <a:spLocks noChangeArrowheads="1"/>
              </p:cNvSpPr>
              <p:nvPr/>
            </p:nvSpPr>
            <p:spPr bwMode="auto">
              <a:xfrm rot="10800000">
                <a:off x="9532" y="5297"/>
                <a:ext cx="335" cy="126"/>
              </a:xfrm>
              <a:custGeom>
                <a:avLst/>
                <a:gdLst>
                  <a:gd name="T0" fmla="*/ 5 w 21600"/>
                  <a:gd name="T1" fmla="*/ 0 h 21600"/>
                  <a:gd name="T2" fmla="*/ 3 w 21600"/>
                  <a:gd name="T3" fmla="*/ 1 h 21600"/>
                  <a:gd name="T4" fmla="*/ 1 w 21600"/>
                  <a:gd name="T5" fmla="*/ 0 h 21600"/>
                  <a:gd name="T6" fmla="*/ 3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13 w 21600"/>
                  <a:gd name="T13" fmla="*/ 4457 h 21600"/>
                  <a:gd name="T14" fmla="*/ 17087 w 21600"/>
                  <a:gd name="T15" fmla="*/ 1714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67" name="Oval 40"/>
              <p:cNvSpPr>
                <a:spLocks noChangeArrowheads="1"/>
              </p:cNvSpPr>
              <p:nvPr/>
            </p:nvSpPr>
            <p:spPr bwMode="auto">
              <a:xfrm>
                <a:off x="9544" y="5060"/>
                <a:ext cx="292" cy="264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28" name="Line 41"/>
            <p:cNvSpPr>
              <a:spLocks noChangeShapeType="1"/>
            </p:cNvSpPr>
            <p:nvPr/>
          </p:nvSpPr>
          <p:spPr bwMode="auto">
            <a:xfrm>
              <a:off x="3714" y="3813"/>
              <a:ext cx="7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Line 42"/>
            <p:cNvSpPr>
              <a:spLocks noChangeShapeType="1"/>
            </p:cNvSpPr>
            <p:nvPr/>
          </p:nvSpPr>
          <p:spPr bwMode="auto">
            <a:xfrm flipV="1">
              <a:off x="2352" y="8635"/>
              <a:ext cx="277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Line 43"/>
            <p:cNvSpPr>
              <a:spLocks noChangeShapeType="1"/>
            </p:cNvSpPr>
            <p:nvPr/>
          </p:nvSpPr>
          <p:spPr bwMode="auto">
            <a:xfrm>
              <a:off x="4914" y="8645"/>
              <a:ext cx="251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Line 44"/>
            <p:cNvSpPr>
              <a:spLocks noChangeShapeType="1"/>
            </p:cNvSpPr>
            <p:nvPr/>
          </p:nvSpPr>
          <p:spPr bwMode="auto">
            <a:xfrm flipV="1">
              <a:off x="9734" y="8073"/>
              <a:ext cx="0" cy="8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Line 45"/>
            <p:cNvSpPr>
              <a:spLocks noChangeShapeType="1"/>
            </p:cNvSpPr>
            <p:nvPr/>
          </p:nvSpPr>
          <p:spPr bwMode="auto">
            <a:xfrm flipV="1">
              <a:off x="9734" y="6351"/>
              <a:ext cx="0" cy="18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Line 46"/>
            <p:cNvSpPr>
              <a:spLocks noChangeShapeType="1"/>
            </p:cNvSpPr>
            <p:nvPr/>
          </p:nvSpPr>
          <p:spPr bwMode="auto">
            <a:xfrm>
              <a:off x="4972" y="6696"/>
              <a:ext cx="0" cy="7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Line 47"/>
            <p:cNvSpPr>
              <a:spLocks noChangeShapeType="1"/>
            </p:cNvSpPr>
            <p:nvPr/>
          </p:nvSpPr>
          <p:spPr bwMode="auto">
            <a:xfrm>
              <a:off x="4972" y="7413"/>
              <a:ext cx="32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Line 48"/>
            <p:cNvSpPr>
              <a:spLocks noChangeShapeType="1"/>
            </p:cNvSpPr>
            <p:nvPr/>
          </p:nvSpPr>
          <p:spPr bwMode="auto">
            <a:xfrm flipV="1">
              <a:off x="8205" y="4257"/>
              <a:ext cx="0" cy="3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6" name="Line 49"/>
            <p:cNvSpPr>
              <a:spLocks noChangeShapeType="1"/>
            </p:cNvSpPr>
            <p:nvPr/>
          </p:nvSpPr>
          <p:spPr bwMode="auto">
            <a:xfrm>
              <a:off x="8205" y="4257"/>
              <a:ext cx="19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Line 50"/>
            <p:cNvSpPr>
              <a:spLocks noChangeShapeType="1"/>
            </p:cNvSpPr>
            <p:nvPr/>
          </p:nvSpPr>
          <p:spPr bwMode="auto">
            <a:xfrm flipV="1">
              <a:off x="4972" y="2263"/>
              <a:ext cx="0" cy="7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8" name="Line 51"/>
            <p:cNvSpPr>
              <a:spLocks noChangeShapeType="1"/>
            </p:cNvSpPr>
            <p:nvPr/>
          </p:nvSpPr>
          <p:spPr bwMode="auto">
            <a:xfrm>
              <a:off x="4972" y="2291"/>
              <a:ext cx="12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9" name="Line 52"/>
            <p:cNvSpPr>
              <a:spLocks noChangeShapeType="1"/>
            </p:cNvSpPr>
            <p:nvPr/>
          </p:nvSpPr>
          <p:spPr bwMode="auto">
            <a:xfrm>
              <a:off x="6944" y="2320"/>
              <a:ext cx="6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Line 53"/>
            <p:cNvSpPr>
              <a:spLocks noChangeShapeType="1"/>
            </p:cNvSpPr>
            <p:nvPr/>
          </p:nvSpPr>
          <p:spPr bwMode="auto">
            <a:xfrm flipV="1">
              <a:off x="6782" y="2389"/>
              <a:ext cx="0" cy="6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Line 54"/>
            <p:cNvSpPr>
              <a:spLocks noChangeShapeType="1"/>
            </p:cNvSpPr>
            <p:nvPr/>
          </p:nvSpPr>
          <p:spPr bwMode="auto">
            <a:xfrm flipV="1">
              <a:off x="6471" y="1790"/>
              <a:ext cx="0" cy="3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Line 55"/>
            <p:cNvSpPr>
              <a:spLocks noChangeShapeType="1"/>
            </p:cNvSpPr>
            <p:nvPr/>
          </p:nvSpPr>
          <p:spPr bwMode="auto">
            <a:xfrm>
              <a:off x="7807" y="2737"/>
              <a:ext cx="0" cy="8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Line 56"/>
            <p:cNvSpPr>
              <a:spLocks noChangeShapeType="1"/>
            </p:cNvSpPr>
            <p:nvPr/>
          </p:nvSpPr>
          <p:spPr bwMode="auto">
            <a:xfrm>
              <a:off x="10794" y="6739"/>
              <a:ext cx="0" cy="8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Line 57"/>
            <p:cNvSpPr>
              <a:spLocks noChangeShapeType="1"/>
            </p:cNvSpPr>
            <p:nvPr/>
          </p:nvSpPr>
          <p:spPr bwMode="auto">
            <a:xfrm>
              <a:off x="10794" y="7585"/>
              <a:ext cx="0" cy="12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Line 58"/>
            <p:cNvSpPr>
              <a:spLocks noChangeShapeType="1"/>
            </p:cNvSpPr>
            <p:nvPr/>
          </p:nvSpPr>
          <p:spPr bwMode="auto">
            <a:xfrm>
              <a:off x="10794" y="8804"/>
              <a:ext cx="8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Line 59"/>
            <p:cNvSpPr>
              <a:spLocks noChangeShapeType="1"/>
            </p:cNvSpPr>
            <p:nvPr/>
          </p:nvSpPr>
          <p:spPr bwMode="auto">
            <a:xfrm>
              <a:off x="11778" y="8704"/>
              <a:ext cx="22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AutoShape 60"/>
            <p:cNvSpPr>
              <a:spLocks noChangeArrowheads="1"/>
            </p:cNvSpPr>
            <p:nvPr/>
          </p:nvSpPr>
          <p:spPr bwMode="auto">
            <a:xfrm rot="5400000">
              <a:off x="12898" y="2319"/>
              <a:ext cx="990" cy="375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Line 61"/>
            <p:cNvSpPr>
              <a:spLocks noChangeShapeType="1"/>
            </p:cNvSpPr>
            <p:nvPr/>
          </p:nvSpPr>
          <p:spPr bwMode="auto">
            <a:xfrm flipV="1">
              <a:off x="7807" y="1143"/>
              <a:ext cx="0" cy="6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Line 62"/>
            <p:cNvSpPr>
              <a:spLocks noChangeShapeType="1"/>
            </p:cNvSpPr>
            <p:nvPr/>
          </p:nvSpPr>
          <p:spPr bwMode="auto">
            <a:xfrm flipH="1" flipV="1">
              <a:off x="10703" y="2624"/>
              <a:ext cx="0" cy="6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Line 63"/>
            <p:cNvSpPr>
              <a:spLocks noChangeShapeType="1"/>
            </p:cNvSpPr>
            <p:nvPr/>
          </p:nvSpPr>
          <p:spPr bwMode="auto">
            <a:xfrm>
              <a:off x="10703" y="2607"/>
              <a:ext cx="4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64"/>
            <p:cNvSpPr>
              <a:spLocks noChangeShapeType="1"/>
            </p:cNvSpPr>
            <p:nvPr/>
          </p:nvSpPr>
          <p:spPr bwMode="auto">
            <a:xfrm>
              <a:off x="11844" y="2593"/>
              <a:ext cx="13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2" name="Line 65"/>
            <p:cNvSpPr>
              <a:spLocks noChangeShapeType="1"/>
            </p:cNvSpPr>
            <p:nvPr/>
          </p:nvSpPr>
          <p:spPr bwMode="auto">
            <a:xfrm flipV="1">
              <a:off x="13394" y="1480"/>
              <a:ext cx="0" cy="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3" name="Line 66"/>
            <p:cNvSpPr>
              <a:spLocks noChangeShapeType="1"/>
            </p:cNvSpPr>
            <p:nvPr/>
          </p:nvSpPr>
          <p:spPr bwMode="auto">
            <a:xfrm>
              <a:off x="13410" y="2995"/>
              <a:ext cx="0" cy="10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Line 67"/>
            <p:cNvSpPr>
              <a:spLocks noChangeShapeType="1"/>
            </p:cNvSpPr>
            <p:nvPr/>
          </p:nvSpPr>
          <p:spPr bwMode="auto">
            <a:xfrm flipV="1">
              <a:off x="11719" y="2721"/>
              <a:ext cx="0" cy="7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5" name="Line 68"/>
            <p:cNvSpPr>
              <a:spLocks noChangeShapeType="1"/>
            </p:cNvSpPr>
            <p:nvPr/>
          </p:nvSpPr>
          <p:spPr bwMode="auto">
            <a:xfrm flipV="1">
              <a:off x="11354" y="2048"/>
              <a:ext cx="0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6" name="Line 69"/>
            <p:cNvSpPr>
              <a:spLocks noChangeShapeType="1"/>
            </p:cNvSpPr>
            <p:nvPr/>
          </p:nvSpPr>
          <p:spPr bwMode="auto">
            <a:xfrm>
              <a:off x="13408" y="1501"/>
              <a:ext cx="4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7" name="Line 70"/>
            <p:cNvSpPr>
              <a:spLocks noChangeShapeType="1"/>
            </p:cNvSpPr>
            <p:nvPr/>
          </p:nvSpPr>
          <p:spPr bwMode="auto">
            <a:xfrm>
              <a:off x="13844" y="1501"/>
              <a:ext cx="0" cy="7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8" name="Line 71"/>
            <p:cNvSpPr>
              <a:spLocks noChangeShapeType="1"/>
            </p:cNvSpPr>
            <p:nvPr/>
          </p:nvSpPr>
          <p:spPr bwMode="auto">
            <a:xfrm>
              <a:off x="13860" y="2229"/>
              <a:ext cx="4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9" name="AutoShape 72"/>
            <p:cNvSpPr>
              <a:spLocks noChangeArrowheads="1"/>
            </p:cNvSpPr>
            <p:nvPr/>
          </p:nvSpPr>
          <p:spPr bwMode="auto">
            <a:xfrm>
              <a:off x="10229" y="4102"/>
              <a:ext cx="1126" cy="1365"/>
            </a:xfrm>
            <a:prstGeom prst="flowChartCollat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" name="Group 73"/>
            <p:cNvGrpSpPr>
              <a:grpSpLocks/>
            </p:cNvGrpSpPr>
            <p:nvPr/>
          </p:nvGrpSpPr>
          <p:grpSpPr bwMode="auto">
            <a:xfrm rot="5400000">
              <a:off x="9223" y="7319"/>
              <a:ext cx="996" cy="349"/>
              <a:chOff x="5682" y="7638"/>
              <a:chExt cx="3864" cy="1176"/>
            </a:xfrm>
          </p:grpSpPr>
          <p:sp>
            <p:nvSpPr>
              <p:cNvPr id="17557" name="AutoShape 74"/>
              <p:cNvSpPr>
                <a:spLocks noChangeArrowheads="1"/>
              </p:cNvSpPr>
              <p:nvPr/>
            </p:nvSpPr>
            <p:spPr bwMode="auto">
              <a:xfrm rot="10800000">
                <a:off x="5682" y="7638"/>
                <a:ext cx="3864" cy="1176"/>
              </a:xfrm>
              <a:prstGeom prst="flowChartTerminator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75"/>
              <p:cNvGrpSpPr>
                <a:grpSpLocks/>
              </p:cNvGrpSpPr>
              <p:nvPr/>
            </p:nvGrpSpPr>
            <p:grpSpPr bwMode="auto">
              <a:xfrm>
                <a:off x="6227" y="7643"/>
                <a:ext cx="2796" cy="1152"/>
                <a:chOff x="6347" y="7643"/>
                <a:chExt cx="1068" cy="1152"/>
              </a:xfrm>
            </p:grpSpPr>
            <p:sp>
              <p:nvSpPr>
                <p:cNvPr id="17559" name="Rectangle 76"/>
                <p:cNvSpPr>
                  <a:spLocks noChangeArrowheads="1"/>
                </p:cNvSpPr>
                <p:nvPr/>
              </p:nvSpPr>
              <p:spPr bwMode="auto">
                <a:xfrm rot="5400000">
                  <a:off x="6305" y="7685"/>
                  <a:ext cx="1152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0" name="Rectangle 77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22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1" name="Rectangle 78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403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2" name="Rectangle 79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607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3" name="Rectangle 80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799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4" name="Rectangle 81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799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565" name="Rectangle 82"/>
                <p:cNvSpPr>
                  <a:spLocks noChangeArrowheads="1"/>
                </p:cNvSpPr>
                <p:nvPr/>
              </p:nvSpPr>
              <p:spPr bwMode="auto">
                <a:xfrm rot="5400000">
                  <a:off x="6839" y="8171"/>
                  <a:ext cx="83" cy="106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61" name="Line 83"/>
            <p:cNvSpPr>
              <a:spLocks noChangeShapeType="1"/>
            </p:cNvSpPr>
            <p:nvPr/>
          </p:nvSpPr>
          <p:spPr bwMode="auto">
            <a:xfrm flipV="1">
              <a:off x="4776" y="7853"/>
              <a:ext cx="0" cy="8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2" name="Line 84"/>
            <p:cNvSpPr>
              <a:spLocks noChangeShapeType="1"/>
            </p:cNvSpPr>
            <p:nvPr/>
          </p:nvSpPr>
          <p:spPr bwMode="auto">
            <a:xfrm>
              <a:off x="4776" y="7842"/>
              <a:ext cx="21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3" name="Line 85"/>
            <p:cNvSpPr>
              <a:spLocks noChangeShapeType="1"/>
            </p:cNvSpPr>
            <p:nvPr/>
          </p:nvSpPr>
          <p:spPr bwMode="auto">
            <a:xfrm>
              <a:off x="6891" y="7842"/>
              <a:ext cx="4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4" name="Line 86"/>
            <p:cNvSpPr>
              <a:spLocks noChangeShapeType="1"/>
            </p:cNvSpPr>
            <p:nvPr/>
          </p:nvSpPr>
          <p:spPr bwMode="auto">
            <a:xfrm>
              <a:off x="7285" y="7842"/>
              <a:ext cx="22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5" name="Line 87"/>
            <p:cNvSpPr>
              <a:spLocks noChangeShapeType="1"/>
            </p:cNvSpPr>
            <p:nvPr/>
          </p:nvSpPr>
          <p:spPr bwMode="auto">
            <a:xfrm>
              <a:off x="9906" y="7228"/>
              <a:ext cx="2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6" name="AutoShape 88"/>
            <p:cNvSpPr>
              <a:spLocks noChangeArrowheads="1"/>
            </p:cNvSpPr>
            <p:nvPr/>
          </p:nvSpPr>
          <p:spPr bwMode="auto">
            <a:xfrm>
              <a:off x="6026" y="6392"/>
              <a:ext cx="912" cy="379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7" name="Line 89"/>
            <p:cNvSpPr>
              <a:spLocks noChangeShapeType="1"/>
            </p:cNvSpPr>
            <p:nvPr/>
          </p:nvSpPr>
          <p:spPr bwMode="auto">
            <a:xfrm>
              <a:off x="4425" y="5812"/>
              <a:ext cx="43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8" name="Line 90"/>
            <p:cNvSpPr>
              <a:spLocks noChangeShapeType="1"/>
            </p:cNvSpPr>
            <p:nvPr/>
          </p:nvSpPr>
          <p:spPr bwMode="auto">
            <a:xfrm>
              <a:off x="5068" y="5812"/>
              <a:ext cx="43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69" name="Line 91"/>
            <p:cNvSpPr>
              <a:spLocks noChangeShapeType="1"/>
            </p:cNvSpPr>
            <p:nvPr/>
          </p:nvSpPr>
          <p:spPr bwMode="auto">
            <a:xfrm flipV="1">
              <a:off x="4846" y="5712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0" name="Line 92"/>
            <p:cNvSpPr>
              <a:spLocks noChangeShapeType="1"/>
            </p:cNvSpPr>
            <p:nvPr/>
          </p:nvSpPr>
          <p:spPr bwMode="auto">
            <a:xfrm flipV="1">
              <a:off x="5080" y="5712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1" name="Line 93"/>
            <p:cNvSpPr>
              <a:spLocks noChangeShapeType="1"/>
            </p:cNvSpPr>
            <p:nvPr/>
          </p:nvSpPr>
          <p:spPr bwMode="auto">
            <a:xfrm flipV="1">
              <a:off x="4799" y="5617"/>
              <a:ext cx="164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2" name="Line 94"/>
            <p:cNvSpPr>
              <a:spLocks noChangeShapeType="1"/>
            </p:cNvSpPr>
            <p:nvPr/>
          </p:nvSpPr>
          <p:spPr bwMode="auto">
            <a:xfrm>
              <a:off x="4969" y="5617"/>
              <a:ext cx="157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3" name="Line 95"/>
            <p:cNvSpPr>
              <a:spLocks noChangeShapeType="1"/>
            </p:cNvSpPr>
            <p:nvPr/>
          </p:nvSpPr>
          <p:spPr bwMode="auto">
            <a:xfrm>
              <a:off x="9734" y="6340"/>
              <a:ext cx="13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4" name="Line 96"/>
            <p:cNvSpPr>
              <a:spLocks noChangeShapeType="1"/>
            </p:cNvSpPr>
            <p:nvPr/>
          </p:nvSpPr>
          <p:spPr bwMode="auto">
            <a:xfrm flipV="1">
              <a:off x="10476" y="6053"/>
              <a:ext cx="0" cy="2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5" name="Line 97"/>
            <p:cNvSpPr>
              <a:spLocks noChangeShapeType="1"/>
            </p:cNvSpPr>
            <p:nvPr/>
          </p:nvSpPr>
          <p:spPr bwMode="auto">
            <a:xfrm flipV="1">
              <a:off x="10764" y="6053"/>
              <a:ext cx="0" cy="2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6" name="Line 98"/>
            <p:cNvSpPr>
              <a:spLocks noChangeShapeType="1"/>
            </p:cNvSpPr>
            <p:nvPr/>
          </p:nvSpPr>
          <p:spPr bwMode="auto">
            <a:xfrm flipV="1">
              <a:off x="11051" y="6053"/>
              <a:ext cx="0" cy="2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7" name="Line 99"/>
            <p:cNvSpPr>
              <a:spLocks noChangeShapeType="1"/>
            </p:cNvSpPr>
            <p:nvPr/>
          </p:nvSpPr>
          <p:spPr bwMode="auto">
            <a:xfrm>
              <a:off x="10198" y="5812"/>
              <a:ext cx="4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8" name="Line 100"/>
            <p:cNvSpPr>
              <a:spLocks noChangeShapeType="1"/>
            </p:cNvSpPr>
            <p:nvPr/>
          </p:nvSpPr>
          <p:spPr bwMode="auto">
            <a:xfrm>
              <a:off x="10899" y="5812"/>
              <a:ext cx="44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79" name="Line 101"/>
            <p:cNvSpPr>
              <a:spLocks noChangeShapeType="1"/>
            </p:cNvSpPr>
            <p:nvPr/>
          </p:nvSpPr>
          <p:spPr bwMode="auto">
            <a:xfrm flipV="1">
              <a:off x="10677" y="5712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0" name="Line 102"/>
            <p:cNvSpPr>
              <a:spLocks noChangeShapeType="1"/>
            </p:cNvSpPr>
            <p:nvPr/>
          </p:nvSpPr>
          <p:spPr bwMode="auto">
            <a:xfrm flipV="1">
              <a:off x="10911" y="5712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Line 103"/>
            <p:cNvSpPr>
              <a:spLocks noChangeShapeType="1"/>
            </p:cNvSpPr>
            <p:nvPr/>
          </p:nvSpPr>
          <p:spPr bwMode="auto">
            <a:xfrm flipV="1">
              <a:off x="10630" y="5617"/>
              <a:ext cx="164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2" name="Line 104"/>
            <p:cNvSpPr>
              <a:spLocks noChangeShapeType="1"/>
            </p:cNvSpPr>
            <p:nvPr/>
          </p:nvSpPr>
          <p:spPr bwMode="auto">
            <a:xfrm>
              <a:off x="10800" y="5617"/>
              <a:ext cx="158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3" name="Line 105"/>
            <p:cNvSpPr>
              <a:spLocks noChangeShapeType="1"/>
            </p:cNvSpPr>
            <p:nvPr/>
          </p:nvSpPr>
          <p:spPr bwMode="auto">
            <a:xfrm flipV="1">
              <a:off x="7440" y="8288"/>
              <a:ext cx="0" cy="3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4" name="Line 106"/>
            <p:cNvSpPr>
              <a:spLocks noChangeShapeType="1"/>
            </p:cNvSpPr>
            <p:nvPr/>
          </p:nvSpPr>
          <p:spPr bwMode="auto">
            <a:xfrm flipV="1">
              <a:off x="7440" y="7920"/>
              <a:ext cx="0" cy="5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5" name="Line 107"/>
            <p:cNvSpPr>
              <a:spLocks noChangeShapeType="1"/>
            </p:cNvSpPr>
            <p:nvPr/>
          </p:nvSpPr>
          <p:spPr bwMode="auto">
            <a:xfrm flipV="1">
              <a:off x="7440" y="7485"/>
              <a:ext cx="0" cy="3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6" name="Line 108"/>
            <p:cNvSpPr>
              <a:spLocks noChangeShapeType="1"/>
            </p:cNvSpPr>
            <p:nvPr/>
          </p:nvSpPr>
          <p:spPr bwMode="auto">
            <a:xfrm flipV="1">
              <a:off x="7440" y="6481"/>
              <a:ext cx="0" cy="8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7" name="Line 109"/>
            <p:cNvSpPr>
              <a:spLocks noChangeShapeType="1"/>
            </p:cNvSpPr>
            <p:nvPr/>
          </p:nvSpPr>
          <p:spPr bwMode="auto">
            <a:xfrm flipV="1">
              <a:off x="6225" y="6582"/>
              <a:ext cx="0" cy="1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8" name="Line 110"/>
            <p:cNvSpPr>
              <a:spLocks noChangeShapeType="1"/>
            </p:cNvSpPr>
            <p:nvPr/>
          </p:nvSpPr>
          <p:spPr bwMode="auto">
            <a:xfrm flipH="1">
              <a:off x="7031" y="6481"/>
              <a:ext cx="4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9" name="Line 111"/>
            <p:cNvSpPr>
              <a:spLocks noChangeShapeType="1"/>
            </p:cNvSpPr>
            <p:nvPr/>
          </p:nvSpPr>
          <p:spPr bwMode="auto">
            <a:xfrm flipH="1">
              <a:off x="6330" y="6481"/>
              <a:ext cx="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0" name="Line 112"/>
            <p:cNvSpPr>
              <a:spLocks noChangeShapeType="1"/>
            </p:cNvSpPr>
            <p:nvPr/>
          </p:nvSpPr>
          <p:spPr bwMode="auto">
            <a:xfrm>
              <a:off x="6330" y="6492"/>
              <a:ext cx="386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1" name="Line 113"/>
            <p:cNvSpPr>
              <a:spLocks noChangeShapeType="1"/>
            </p:cNvSpPr>
            <p:nvPr/>
          </p:nvSpPr>
          <p:spPr bwMode="auto">
            <a:xfrm flipH="1">
              <a:off x="6342" y="6593"/>
              <a:ext cx="374" cy="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2" name="Line 114"/>
            <p:cNvSpPr>
              <a:spLocks noChangeShapeType="1"/>
            </p:cNvSpPr>
            <p:nvPr/>
          </p:nvSpPr>
          <p:spPr bwMode="auto">
            <a:xfrm>
              <a:off x="6353" y="6682"/>
              <a:ext cx="8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3" name="Line 115"/>
            <p:cNvSpPr>
              <a:spLocks noChangeShapeType="1"/>
            </p:cNvSpPr>
            <p:nvPr/>
          </p:nvSpPr>
          <p:spPr bwMode="auto">
            <a:xfrm>
              <a:off x="6131" y="6771"/>
              <a:ext cx="0" cy="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4" name="Line 116"/>
            <p:cNvSpPr>
              <a:spLocks noChangeShapeType="1"/>
            </p:cNvSpPr>
            <p:nvPr/>
          </p:nvSpPr>
          <p:spPr bwMode="auto">
            <a:xfrm>
              <a:off x="5512" y="5745"/>
              <a:ext cx="4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5" name="Line 117"/>
            <p:cNvSpPr>
              <a:spLocks noChangeShapeType="1"/>
            </p:cNvSpPr>
            <p:nvPr/>
          </p:nvSpPr>
          <p:spPr bwMode="auto">
            <a:xfrm>
              <a:off x="5956" y="5745"/>
              <a:ext cx="0" cy="13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6" name="Line 118"/>
            <p:cNvSpPr>
              <a:spLocks noChangeShapeType="1"/>
            </p:cNvSpPr>
            <p:nvPr/>
          </p:nvSpPr>
          <p:spPr bwMode="auto">
            <a:xfrm>
              <a:off x="5968" y="7061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7" name="Line 119"/>
            <p:cNvSpPr>
              <a:spLocks noChangeShapeType="1"/>
            </p:cNvSpPr>
            <p:nvPr/>
          </p:nvSpPr>
          <p:spPr bwMode="auto">
            <a:xfrm>
              <a:off x="6201" y="7061"/>
              <a:ext cx="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8" name="Line 120"/>
            <p:cNvSpPr>
              <a:spLocks noChangeShapeType="1"/>
            </p:cNvSpPr>
            <p:nvPr/>
          </p:nvSpPr>
          <p:spPr bwMode="auto">
            <a:xfrm flipV="1">
              <a:off x="6751" y="6771"/>
              <a:ext cx="0" cy="2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99" name="Line 121"/>
            <p:cNvSpPr>
              <a:spLocks noChangeShapeType="1"/>
            </p:cNvSpPr>
            <p:nvPr/>
          </p:nvSpPr>
          <p:spPr bwMode="auto">
            <a:xfrm flipV="1">
              <a:off x="6669" y="6080"/>
              <a:ext cx="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0" name="Line 122"/>
            <p:cNvSpPr>
              <a:spLocks noChangeShapeType="1"/>
            </p:cNvSpPr>
            <p:nvPr/>
          </p:nvSpPr>
          <p:spPr bwMode="auto">
            <a:xfrm flipH="1">
              <a:off x="6026" y="6080"/>
              <a:ext cx="6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1" name="Line 123"/>
            <p:cNvSpPr>
              <a:spLocks noChangeShapeType="1"/>
            </p:cNvSpPr>
            <p:nvPr/>
          </p:nvSpPr>
          <p:spPr bwMode="auto">
            <a:xfrm flipH="1">
              <a:off x="5500" y="6080"/>
              <a:ext cx="3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2" name="Text Box 124"/>
            <p:cNvSpPr txBox="1">
              <a:spLocks noChangeArrowheads="1"/>
            </p:cNvSpPr>
            <p:nvPr/>
          </p:nvSpPr>
          <p:spPr bwMode="auto">
            <a:xfrm>
              <a:off x="2291" y="5372"/>
              <a:ext cx="961" cy="56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900" b="1"/>
                <a:t>Раствор ДЭА</a:t>
              </a:r>
              <a:endParaRPr lang="ru-RU"/>
            </a:p>
          </p:txBody>
        </p:sp>
        <p:sp>
          <p:nvSpPr>
            <p:cNvPr id="17503" name="Line 125"/>
            <p:cNvSpPr>
              <a:spLocks noChangeShapeType="1"/>
            </p:cNvSpPr>
            <p:nvPr/>
          </p:nvSpPr>
          <p:spPr bwMode="auto">
            <a:xfrm>
              <a:off x="2209" y="5939"/>
              <a:ext cx="150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4" name="Line 126"/>
            <p:cNvSpPr>
              <a:spLocks noChangeShapeType="1"/>
            </p:cNvSpPr>
            <p:nvPr/>
          </p:nvSpPr>
          <p:spPr bwMode="auto">
            <a:xfrm flipV="1">
              <a:off x="3701" y="5009"/>
              <a:ext cx="0" cy="9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5" name="Line 127"/>
            <p:cNvSpPr>
              <a:spLocks noChangeShapeType="1"/>
            </p:cNvSpPr>
            <p:nvPr/>
          </p:nvSpPr>
          <p:spPr bwMode="auto">
            <a:xfrm flipV="1">
              <a:off x="3701" y="3816"/>
              <a:ext cx="0" cy="12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6" name="Line 128"/>
            <p:cNvSpPr>
              <a:spLocks noChangeShapeType="1"/>
            </p:cNvSpPr>
            <p:nvPr/>
          </p:nvSpPr>
          <p:spPr bwMode="auto">
            <a:xfrm>
              <a:off x="7814" y="3616"/>
              <a:ext cx="19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07" name="Text Box 129"/>
            <p:cNvSpPr txBox="1">
              <a:spLocks noChangeArrowheads="1"/>
            </p:cNvSpPr>
            <p:nvPr/>
          </p:nvSpPr>
          <p:spPr bwMode="auto">
            <a:xfrm>
              <a:off x="9440" y="8848"/>
              <a:ext cx="583" cy="3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900" b="1"/>
                <a:t>N</a:t>
              </a:r>
              <a:r>
                <a:rPr lang="en-US" sz="900" b="1" baseline="-25000"/>
                <a:t>2</a:t>
              </a:r>
              <a:endParaRPr lang="ru-RU"/>
            </a:p>
          </p:txBody>
        </p:sp>
        <p:grpSp>
          <p:nvGrpSpPr>
            <p:cNvPr id="10" name="Group 130"/>
            <p:cNvGrpSpPr>
              <a:grpSpLocks/>
            </p:cNvGrpSpPr>
            <p:nvPr/>
          </p:nvGrpSpPr>
          <p:grpSpPr bwMode="auto">
            <a:xfrm>
              <a:off x="14288" y="2077"/>
              <a:ext cx="375" cy="301"/>
              <a:chOff x="9240" y="5280"/>
              <a:chExt cx="768" cy="600"/>
            </a:xfrm>
          </p:grpSpPr>
          <p:sp>
            <p:nvSpPr>
              <p:cNvPr id="17555" name="AutoShape 131"/>
              <p:cNvSpPr>
                <a:spLocks noChangeArrowheads="1"/>
              </p:cNvSpPr>
              <p:nvPr/>
            </p:nvSpPr>
            <p:spPr bwMode="auto">
              <a:xfrm flipH="1">
                <a:off x="9408" y="5280"/>
                <a:ext cx="600" cy="552"/>
              </a:xfrm>
              <a:prstGeom prst="rtTriangle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56" name="Oval 132"/>
              <p:cNvSpPr>
                <a:spLocks noChangeArrowheads="1"/>
              </p:cNvSpPr>
              <p:nvPr/>
            </p:nvSpPr>
            <p:spPr bwMode="auto">
              <a:xfrm>
                <a:off x="9240" y="5280"/>
                <a:ext cx="648" cy="600"/>
              </a:xfrm>
              <a:prstGeom prst="ellipse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509" name="Line 133"/>
            <p:cNvSpPr>
              <a:spLocks noChangeShapeType="1"/>
            </p:cNvSpPr>
            <p:nvPr/>
          </p:nvSpPr>
          <p:spPr bwMode="auto">
            <a:xfrm>
              <a:off x="14659" y="2226"/>
              <a:ext cx="7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0" name="Text Box 134"/>
            <p:cNvSpPr txBox="1">
              <a:spLocks noChangeArrowheads="1"/>
            </p:cNvSpPr>
            <p:nvPr/>
          </p:nvSpPr>
          <p:spPr bwMode="auto">
            <a:xfrm>
              <a:off x="14749" y="7253"/>
              <a:ext cx="334" cy="2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200" b="1"/>
                <a:t>VI</a:t>
              </a:r>
              <a:endParaRPr lang="ru-RU"/>
            </a:p>
          </p:txBody>
        </p:sp>
        <p:sp>
          <p:nvSpPr>
            <p:cNvPr id="17511" name="AutoShape 135"/>
            <p:cNvSpPr>
              <a:spLocks noChangeArrowheads="1"/>
            </p:cNvSpPr>
            <p:nvPr/>
          </p:nvSpPr>
          <p:spPr bwMode="auto">
            <a:xfrm>
              <a:off x="11869" y="6392"/>
              <a:ext cx="912" cy="379"/>
            </a:xfrm>
            <a:prstGeom prst="flowChartTerminator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2" name="Line 136"/>
            <p:cNvSpPr>
              <a:spLocks noChangeShapeType="1"/>
            </p:cNvSpPr>
            <p:nvPr/>
          </p:nvSpPr>
          <p:spPr bwMode="auto">
            <a:xfrm flipV="1">
              <a:off x="13283" y="6481"/>
              <a:ext cx="0" cy="10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3" name="Line 137"/>
            <p:cNvSpPr>
              <a:spLocks noChangeShapeType="1"/>
            </p:cNvSpPr>
            <p:nvPr/>
          </p:nvSpPr>
          <p:spPr bwMode="auto">
            <a:xfrm flipV="1">
              <a:off x="12068" y="6582"/>
              <a:ext cx="0" cy="1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4" name="Line 138"/>
            <p:cNvSpPr>
              <a:spLocks noChangeShapeType="1"/>
            </p:cNvSpPr>
            <p:nvPr/>
          </p:nvSpPr>
          <p:spPr bwMode="auto">
            <a:xfrm flipH="1">
              <a:off x="12874" y="6481"/>
              <a:ext cx="4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5" name="Line 139"/>
            <p:cNvSpPr>
              <a:spLocks noChangeShapeType="1"/>
            </p:cNvSpPr>
            <p:nvPr/>
          </p:nvSpPr>
          <p:spPr bwMode="auto">
            <a:xfrm flipH="1">
              <a:off x="12173" y="6481"/>
              <a:ext cx="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6" name="Line 140"/>
            <p:cNvSpPr>
              <a:spLocks noChangeShapeType="1"/>
            </p:cNvSpPr>
            <p:nvPr/>
          </p:nvSpPr>
          <p:spPr bwMode="auto">
            <a:xfrm>
              <a:off x="12173" y="6492"/>
              <a:ext cx="386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7" name="Line 141"/>
            <p:cNvSpPr>
              <a:spLocks noChangeShapeType="1"/>
            </p:cNvSpPr>
            <p:nvPr/>
          </p:nvSpPr>
          <p:spPr bwMode="auto">
            <a:xfrm flipH="1">
              <a:off x="12185" y="6593"/>
              <a:ext cx="374" cy="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8" name="Line 142"/>
            <p:cNvSpPr>
              <a:spLocks noChangeShapeType="1"/>
            </p:cNvSpPr>
            <p:nvPr/>
          </p:nvSpPr>
          <p:spPr bwMode="auto">
            <a:xfrm>
              <a:off x="12196" y="6682"/>
              <a:ext cx="8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9" name="Line 143"/>
            <p:cNvSpPr>
              <a:spLocks noChangeShapeType="1"/>
            </p:cNvSpPr>
            <p:nvPr/>
          </p:nvSpPr>
          <p:spPr bwMode="auto">
            <a:xfrm>
              <a:off x="11974" y="6771"/>
              <a:ext cx="0" cy="5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0" name="Line 144"/>
            <p:cNvSpPr>
              <a:spLocks noChangeShapeType="1"/>
            </p:cNvSpPr>
            <p:nvPr/>
          </p:nvSpPr>
          <p:spPr bwMode="auto">
            <a:xfrm>
              <a:off x="11355" y="5745"/>
              <a:ext cx="4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1" name="Line 145"/>
            <p:cNvSpPr>
              <a:spLocks noChangeShapeType="1"/>
            </p:cNvSpPr>
            <p:nvPr/>
          </p:nvSpPr>
          <p:spPr bwMode="auto">
            <a:xfrm>
              <a:off x="11799" y="5745"/>
              <a:ext cx="0" cy="13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2" name="Line 146"/>
            <p:cNvSpPr>
              <a:spLocks noChangeShapeType="1"/>
            </p:cNvSpPr>
            <p:nvPr/>
          </p:nvSpPr>
          <p:spPr bwMode="auto">
            <a:xfrm>
              <a:off x="11811" y="7061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3" name="Line 147"/>
            <p:cNvSpPr>
              <a:spLocks noChangeShapeType="1"/>
            </p:cNvSpPr>
            <p:nvPr/>
          </p:nvSpPr>
          <p:spPr bwMode="auto">
            <a:xfrm>
              <a:off x="12044" y="7061"/>
              <a:ext cx="5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4" name="Line 148"/>
            <p:cNvSpPr>
              <a:spLocks noChangeShapeType="1"/>
            </p:cNvSpPr>
            <p:nvPr/>
          </p:nvSpPr>
          <p:spPr bwMode="auto">
            <a:xfrm flipV="1">
              <a:off x="12594" y="6771"/>
              <a:ext cx="0" cy="2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5" name="Line 149"/>
            <p:cNvSpPr>
              <a:spLocks noChangeShapeType="1"/>
            </p:cNvSpPr>
            <p:nvPr/>
          </p:nvSpPr>
          <p:spPr bwMode="auto">
            <a:xfrm flipV="1">
              <a:off x="12512" y="6080"/>
              <a:ext cx="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6" name="Line 150"/>
            <p:cNvSpPr>
              <a:spLocks noChangeShapeType="1"/>
            </p:cNvSpPr>
            <p:nvPr/>
          </p:nvSpPr>
          <p:spPr bwMode="auto">
            <a:xfrm flipH="1">
              <a:off x="11869" y="6080"/>
              <a:ext cx="6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7" name="Line 151"/>
            <p:cNvSpPr>
              <a:spLocks noChangeShapeType="1"/>
            </p:cNvSpPr>
            <p:nvPr/>
          </p:nvSpPr>
          <p:spPr bwMode="auto">
            <a:xfrm flipH="1">
              <a:off x="11343" y="6080"/>
              <a:ext cx="3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8" name="Rectangle 152"/>
            <p:cNvSpPr>
              <a:spLocks noChangeArrowheads="1"/>
            </p:cNvSpPr>
            <p:nvPr/>
          </p:nvSpPr>
          <p:spPr bwMode="auto">
            <a:xfrm>
              <a:off x="14155" y="7040"/>
              <a:ext cx="1324" cy="691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29" name="Line 153"/>
            <p:cNvSpPr>
              <a:spLocks noChangeShapeType="1"/>
            </p:cNvSpPr>
            <p:nvPr/>
          </p:nvSpPr>
          <p:spPr bwMode="auto">
            <a:xfrm>
              <a:off x="13415" y="3919"/>
              <a:ext cx="0" cy="14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0" name="Line 154"/>
            <p:cNvSpPr>
              <a:spLocks noChangeShapeType="1"/>
            </p:cNvSpPr>
            <p:nvPr/>
          </p:nvSpPr>
          <p:spPr bwMode="auto">
            <a:xfrm flipV="1">
              <a:off x="13415" y="5332"/>
              <a:ext cx="10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1" name="Line 155"/>
            <p:cNvSpPr>
              <a:spLocks noChangeShapeType="1"/>
            </p:cNvSpPr>
            <p:nvPr/>
          </p:nvSpPr>
          <p:spPr bwMode="auto">
            <a:xfrm>
              <a:off x="14444" y="5332"/>
              <a:ext cx="0" cy="16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2" name="Line 156"/>
            <p:cNvSpPr>
              <a:spLocks noChangeShapeType="1"/>
            </p:cNvSpPr>
            <p:nvPr/>
          </p:nvSpPr>
          <p:spPr bwMode="auto">
            <a:xfrm>
              <a:off x="7463" y="8647"/>
              <a:ext cx="21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3" name="Line 157"/>
            <p:cNvSpPr>
              <a:spLocks noChangeShapeType="1"/>
            </p:cNvSpPr>
            <p:nvPr/>
          </p:nvSpPr>
          <p:spPr bwMode="auto">
            <a:xfrm>
              <a:off x="9801" y="8647"/>
              <a:ext cx="9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4" name="Line 158"/>
            <p:cNvSpPr>
              <a:spLocks noChangeShapeType="1"/>
            </p:cNvSpPr>
            <p:nvPr/>
          </p:nvSpPr>
          <p:spPr bwMode="auto">
            <a:xfrm>
              <a:off x="10876" y="8647"/>
              <a:ext cx="4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5" name="Line 159"/>
            <p:cNvSpPr>
              <a:spLocks noChangeShapeType="1"/>
            </p:cNvSpPr>
            <p:nvPr/>
          </p:nvSpPr>
          <p:spPr bwMode="auto">
            <a:xfrm flipV="1">
              <a:off x="11406" y="7517"/>
              <a:ext cx="0" cy="11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6" name="Line 160"/>
            <p:cNvSpPr>
              <a:spLocks noChangeShapeType="1"/>
            </p:cNvSpPr>
            <p:nvPr/>
          </p:nvSpPr>
          <p:spPr bwMode="auto">
            <a:xfrm>
              <a:off x="11421" y="7547"/>
              <a:ext cx="18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37" name="Text Box 161"/>
            <p:cNvSpPr txBox="1">
              <a:spLocks noChangeArrowheads="1"/>
            </p:cNvSpPr>
            <p:nvPr/>
          </p:nvSpPr>
          <p:spPr bwMode="auto">
            <a:xfrm>
              <a:off x="4726" y="3447"/>
              <a:ext cx="428" cy="3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200" b="1"/>
                <a:t>К-1</a:t>
              </a:r>
              <a:endParaRPr lang="ru-RU"/>
            </a:p>
          </p:txBody>
        </p:sp>
        <p:sp>
          <p:nvSpPr>
            <p:cNvPr id="17538" name="Text Box 162"/>
            <p:cNvSpPr txBox="1">
              <a:spLocks noChangeArrowheads="1"/>
            </p:cNvSpPr>
            <p:nvPr/>
          </p:nvSpPr>
          <p:spPr bwMode="auto">
            <a:xfrm>
              <a:off x="10553" y="3447"/>
              <a:ext cx="428" cy="38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200" b="1"/>
                <a:t>К-2</a:t>
              </a:r>
              <a:endParaRPr lang="ru-RU"/>
            </a:p>
          </p:txBody>
        </p:sp>
        <p:cxnSp>
          <p:nvCxnSpPr>
            <p:cNvPr id="17539" name="AutoShape 163"/>
            <p:cNvCxnSpPr>
              <a:cxnSpLocks noChangeShapeType="1"/>
            </p:cNvCxnSpPr>
            <p:nvPr/>
          </p:nvCxnSpPr>
          <p:spPr bwMode="auto">
            <a:xfrm flipV="1">
              <a:off x="6716" y="2005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0" name="AutoShape 164"/>
            <p:cNvCxnSpPr>
              <a:cxnSpLocks noChangeShapeType="1"/>
            </p:cNvCxnSpPr>
            <p:nvPr/>
          </p:nvCxnSpPr>
          <p:spPr bwMode="auto">
            <a:xfrm flipV="1">
              <a:off x="11521" y="2320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1" name="AutoShape 165"/>
            <p:cNvCxnSpPr>
              <a:cxnSpLocks noChangeShapeType="1"/>
            </p:cNvCxnSpPr>
            <p:nvPr/>
          </p:nvCxnSpPr>
          <p:spPr bwMode="auto">
            <a:xfrm flipV="1">
              <a:off x="8007" y="1883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2" name="AutoShape 166"/>
            <p:cNvCxnSpPr>
              <a:cxnSpLocks noChangeShapeType="1"/>
            </p:cNvCxnSpPr>
            <p:nvPr/>
          </p:nvCxnSpPr>
          <p:spPr bwMode="auto">
            <a:xfrm flipV="1">
              <a:off x="13632" y="2601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3" name="AutoShape 167"/>
            <p:cNvCxnSpPr>
              <a:cxnSpLocks noChangeShapeType="1"/>
            </p:cNvCxnSpPr>
            <p:nvPr/>
          </p:nvCxnSpPr>
          <p:spPr bwMode="auto">
            <a:xfrm flipV="1">
              <a:off x="15159" y="6802"/>
              <a:ext cx="411" cy="2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4" name="AutoShape 168"/>
            <p:cNvCxnSpPr>
              <a:cxnSpLocks noChangeShapeType="1"/>
            </p:cNvCxnSpPr>
            <p:nvPr/>
          </p:nvCxnSpPr>
          <p:spPr bwMode="auto">
            <a:xfrm>
              <a:off x="14444" y="2386"/>
              <a:ext cx="395" cy="21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5" name="AutoShape 169"/>
            <p:cNvCxnSpPr>
              <a:cxnSpLocks noChangeShapeType="1"/>
            </p:cNvCxnSpPr>
            <p:nvPr/>
          </p:nvCxnSpPr>
          <p:spPr bwMode="auto">
            <a:xfrm flipV="1">
              <a:off x="9848" y="6867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7546" name="AutoShape 170"/>
            <p:cNvCxnSpPr>
              <a:cxnSpLocks noChangeShapeType="1"/>
            </p:cNvCxnSpPr>
            <p:nvPr/>
          </p:nvCxnSpPr>
          <p:spPr bwMode="auto">
            <a:xfrm>
              <a:off x="11918" y="8804"/>
              <a:ext cx="278" cy="1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7547" name="Text Box 171"/>
            <p:cNvSpPr txBox="1">
              <a:spLocks noChangeArrowheads="1"/>
            </p:cNvSpPr>
            <p:nvPr/>
          </p:nvSpPr>
          <p:spPr bwMode="auto">
            <a:xfrm>
              <a:off x="6991" y="1773"/>
              <a:ext cx="373" cy="36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1</a:t>
              </a:r>
              <a:endParaRPr lang="ru-RU"/>
            </a:p>
          </p:txBody>
        </p:sp>
        <p:sp>
          <p:nvSpPr>
            <p:cNvPr id="17548" name="Text Box 172"/>
            <p:cNvSpPr txBox="1">
              <a:spLocks noChangeArrowheads="1"/>
            </p:cNvSpPr>
            <p:nvPr/>
          </p:nvSpPr>
          <p:spPr bwMode="auto">
            <a:xfrm>
              <a:off x="8235" y="1644"/>
              <a:ext cx="373" cy="36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2</a:t>
              </a:r>
              <a:endParaRPr lang="ru-RU"/>
            </a:p>
          </p:txBody>
        </p:sp>
        <p:sp>
          <p:nvSpPr>
            <p:cNvPr id="17549" name="Text Box 173"/>
            <p:cNvSpPr txBox="1">
              <a:spLocks noChangeArrowheads="1"/>
            </p:cNvSpPr>
            <p:nvPr/>
          </p:nvSpPr>
          <p:spPr bwMode="auto">
            <a:xfrm>
              <a:off x="11823" y="2077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3</a:t>
              </a:r>
              <a:endParaRPr lang="ru-RU"/>
            </a:p>
          </p:txBody>
        </p:sp>
        <p:sp>
          <p:nvSpPr>
            <p:cNvPr id="17550" name="Text Box 174"/>
            <p:cNvSpPr txBox="1">
              <a:spLocks noChangeArrowheads="1"/>
            </p:cNvSpPr>
            <p:nvPr/>
          </p:nvSpPr>
          <p:spPr bwMode="auto">
            <a:xfrm>
              <a:off x="13860" y="2334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4</a:t>
              </a:r>
              <a:endParaRPr lang="ru-RU"/>
            </a:p>
          </p:txBody>
        </p:sp>
        <p:sp>
          <p:nvSpPr>
            <p:cNvPr id="17551" name="Text Box 175"/>
            <p:cNvSpPr txBox="1">
              <a:spLocks noChangeArrowheads="1"/>
            </p:cNvSpPr>
            <p:nvPr/>
          </p:nvSpPr>
          <p:spPr bwMode="auto">
            <a:xfrm>
              <a:off x="14839" y="2489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5</a:t>
              </a:r>
              <a:endParaRPr lang="ru-RU"/>
            </a:p>
          </p:txBody>
        </p:sp>
        <p:sp>
          <p:nvSpPr>
            <p:cNvPr id="17552" name="Text Box 176"/>
            <p:cNvSpPr txBox="1">
              <a:spLocks noChangeArrowheads="1"/>
            </p:cNvSpPr>
            <p:nvPr/>
          </p:nvSpPr>
          <p:spPr bwMode="auto">
            <a:xfrm>
              <a:off x="15570" y="6640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6</a:t>
              </a:r>
              <a:endParaRPr lang="ru-RU"/>
            </a:p>
          </p:txBody>
        </p:sp>
        <p:sp>
          <p:nvSpPr>
            <p:cNvPr id="17553" name="Text Box 177"/>
            <p:cNvSpPr txBox="1">
              <a:spLocks noChangeArrowheads="1"/>
            </p:cNvSpPr>
            <p:nvPr/>
          </p:nvSpPr>
          <p:spPr bwMode="auto">
            <a:xfrm>
              <a:off x="10076" y="6674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7</a:t>
              </a:r>
              <a:endParaRPr lang="ru-RU"/>
            </a:p>
          </p:txBody>
        </p:sp>
        <p:sp>
          <p:nvSpPr>
            <p:cNvPr id="17554" name="Text Box 178"/>
            <p:cNvSpPr txBox="1">
              <a:spLocks noChangeArrowheads="1"/>
            </p:cNvSpPr>
            <p:nvPr/>
          </p:nvSpPr>
          <p:spPr bwMode="auto">
            <a:xfrm>
              <a:off x="12196" y="8804"/>
              <a:ext cx="481" cy="38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8</a:t>
              </a:r>
              <a:endParaRPr lang="ru-RU"/>
            </a:p>
          </p:txBody>
        </p:sp>
      </p:grpSp>
      <p:sp>
        <p:nvSpPr>
          <p:cNvPr id="17415" name="Rectangle 179"/>
          <p:cNvSpPr>
            <a:spLocks noChangeArrowheads="1"/>
          </p:cNvSpPr>
          <p:nvPr/>
        </p:nvSpPr>
        <p:spPr bwMode="auto">
          <a:xfrm>
            <a:off x="228600" y="5788025"/>
            <a:ext cx="86868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</a:rPr>
              <a:t>К-1 – атмосферная колонна; К-2 – вакуумная колонна; 1, 3 – холодильник; 2, 4 – сепаратор; 5 – вакуумный насос; 6 – емкость очищенного амина; 7 – подогреватель; 8 - насос</a:t>
            </a:r>
          </a:p>
          <a:p>
            <a:pPr algn="just"/>
            <a:r>
              <a:rPr lang="ru-RU" sz="1600">
                <a:latin typeface="Times New Roman" pitchFamily="18" charset="0"/>
              </a:rPr>
              <a:t>Рисунок 9 – Принципиальная технологическая схема установки вакуумной дистилляции раствора ДЭА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F37C7480-64D5-4A93-866B-8683CD3D0637}" type="slidenum">
              <a:rPr lang="ru-RU" smtClean="0">
                <a:latin typeface="Arial" pitchFamily="34" charset="0"/>
              </a:rPr>
              <a:pPr/>
              <a:t>72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11266" name="Object 237"/>
          <p:cNvGraphicFramePr>
            <a:graphicFrameLocks noChangeAspect="1"/>
          </p:cNvGraphicFramePr>
          <p:nvPr/>
        </p:nvGraphicFramePr>
        <p:xfrm>
          <a:off x="4495800" y="2819400"/>
          <a:ext cx="2286000" cy="457200"/>
        </p:xfrm>
        <a:graphic>
          <a:graphicData uri="http://schemas.openxmlformats.org/presentationml/2006/ole">
            <p:oleObj spid="_x0000_s30722" name="ISIS/Draw Sketch" r:id="rId3" imgW="2923540" imgH="666750" progId="">
              <p:embed/>
            </p:oleObj>
          </a:graphicData>
        </a:graphic>
      </p:graphicFrame>
      <p:graphicFrame>
        <p:nvGraphicFramePr>
          <p:cNvPr id="11267" name="Object 236"/>
          <p:cNvGraphicFramePr>
            <a:graphicFrameLocks noChangeAspect="1"/>
          </p:cNvGraphicFramePr>
          <p:nvPr/>
        </p:nvGraphicFramePr>
        <p:xfrm>
          <a:off x="5029200" y="3352800"/>
          <a:ext cx="1371600" cy="533400"/>
        </p:xfrm>
        <a:graphic>
          <a:graphicData uri="http://schemas.openxmlformats.org/presentationml/2006/ole">
            <p:oleObj spid="_x0000_s30723" name="ISIS/Draw Sketch" r:id="rId4" imgW="1643637" imgH="812941" progId="">
              <p:embed/>
            </p:oleObj>
          </a:graphicData>
        </a:graphic>
      </p:graphicFrame>
      <p:graphicFrame>
        <p:nvGraphicFramePr>
          <p:cNvPr id="11268" name="Object 235"/>
          <p:cNvGraphicFramePr>
            <a:graphicFrameLocks noChangeAspect="1"/>
          </p:cNvGraphicFramePr>
          <p:nvPr/>
        </p:nvGraphicFramePr>
        <p:xfrm>
          <a:off x="4648200" y="3962400"/>
          <a:ext cx="2209800" cy="495300"/>
        </p:xfrm>
        <a:graphic>
          <a:graphicData uri="http://schemas.openxmlformats.org/presentationml/2006/ole">
            <p:oleObj spid="_x0000_s30724" name="ISIS/Draw Sketch" r:id="rId5" imgW="2626197" imgH="815202" progId="">
              <p:embed/>
            </p:oleObj>
          </a:graphicData>
        </a:graphic>
      </p:graphicFrame>
      <p:graphicFrame>
        <p:nvGraphicFramePr>
          <p:cNvPr id="11269" name="Object 234"/>
          <p:cNvGraphicFramePr>
            <a:graphicFrameLocks noChangeAspect="1"/>
          </p:cNvGraphicFramePr>
          <p:nvPr/>
        </p:nvGraphicFramePr>
        <p:xfrm>
          <a:off x="4267200" y="4572000"/>
          <a:ext cx="2895600" cy="381000"/>
        </p:xfrm>
        <a:graphic>
          <a:graphicData uri="http://schemas.openxmlformats.org/presentationml/2006/ole">
            <p:oleObj spid="_x0000_s30725" name="ISIS/Draw Sketch" r:id="rId6" imgW="3258820" imgH="482600" progId="">
              <p:embed/>
            </p:oleObj>
          </a:graphicData>
        </a:graphic>
      </p:graphicFrame>
      <p:graphicFrame>
        <p:nvGraphicFramePr>
          <p:cNvPr id="11270" name="Object 233"/>
          <p:cNvGraphicFramePr>
            <a:graphicFrameLocks noChangeAspect="1"/>
          </p:cNvGraphicFramePr>
          <p:nvPr/>
        </p:nvGraphicFramePr>
        <p:xfrm>
          <a:off x="4800600" y="5181600"/>
          <a:ext cx="1752600" cy="390525"/>
        </p:xfrm>
        <a:graphic>
          <a:graphicData uri="http://schemas.openxmlformats.org/presentationml/2006/ole">
            <p:oleObj spid="_x0000_s30726" name="ISIS/Draw Sketch" r:id="rId7" imgW="2029460" imgH="666750" progId="">
              <p:embed/>
            </p:oleObj>
          </a:graphicData>
        </a:graphic>
      </p:graphicFrame>
      <p:sp>
        <p:nvSpPr>
          <p:cNvPr id="11272" name="Rectangle 24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3" name="Rectangle 252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1274" name="Rectangle 25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1275" name="Rectangle 262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6" name="Rectangle 267"/>
          <p:cNvSpPr>
            <a:spLocks noChangeArrowheads="1"/>
          </p:cNvSpPr>
          <p:nvPr/>
        </p:nvSpPr>
        <p:spPr bwMode="auto">
          <a:xfrm>
            <a:off x="723900" y="1116013"/>
            <a:ext cx="2538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742" name="Group 454"/>
          <p:cNvGraphicFramePr>
            <a:graphicFrameLocks noGrp="1"/>
          </p:cNvGraphicFramePr>
          <p:nvPr/>
        </p:nvGraphicFramePr>
        <p:xfrm>
          <a:off x="457200" y="1066800"/>
          <a:ext cx="8382000" cy="5181603"/>
        </p:xfrm>
        <a:graphic>
          <a:graphicData uri="http://schemas.openxmlformats.org/drawingml/2006/table">
            <a:tbl>
              <a:tblPr/>
              <a:tblGrid>
                <a:gridCol w="3683000"/>
                <a:gridCol w="3022600"/>
                <a:gridCol w="798513"/>
                <a:gridCol w="877887"/>
              </a:tblGrid>
              <a:tr h="1123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Компонент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Химическая формула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Мол.  масса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Конц.,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масс.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ДЭА, связанный в виде ПДД, всего,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т.ч.: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диэтанолпиперазин (ДЭП)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(гидроксиэтил)оксазолидон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(ГЭОД)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΄бис(гидроксиэтил)имидазолидон (БГЭИ)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трис(гидроксиэтил)этилендиамин (ТГЭЭД)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гидроксиэтилпиперазин (ГЭП)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24" name="Rectangle 450"/>
          <p:cNvSpPr>
            <a:spLocks noChangeArrowheads="1"/>
          </p:cNvSpPr>
          <p:nvPr/>
        </p:nvSpPr>
        <p:spPr bwMode="auto">
          <a:xfrm>
            <a:off x="1524000" y="457200"/>
            <a:ext cx="6256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b="1" dirty="0">
                <a:latin typeface="Times New Roman" pitchFamily="18" charset="0"/>
              </a:rPr>
              <a:t>Таблица 8 – Состав продуктов деструкции </a:t>
            </a:r>
            <a:r>
              <a:rPr lang="ru-RU" b="1" dirty="0" err="1">
                <a:latin typeface="Times New Roman" pitchFamily="18" charset="0"/>
              </a:rPr>
              <a:t>диэтаноламина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6400800" y="304800"/>
            <a:ext cx="2590800" cy="1752600"/>
          </a:xfrm>
        </p:spPr>
        <p:txBody>
          <a:bodyPr/>
          <a:lstStyle/>
          <a:p>
            <a:pPr algn="just" eaLnBrk="1" hangingPunct="1"/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Рисунок 10 - Зависимость поглотительной способности кубового остатка от его концентрации в технологической жидкости</a:t>
            </a:r>
          </a:p>
        </p:txBody>
      </p:sp>
      <p:graphicFrame>
        <p:nvGraphicFramePr>
          <p:cNvPr id="1229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30188" y="152400"/>
          <a:ext cx="6091237" cy="3551238"/>
        </p:xfrm>
        <a:graphic>
          <a:graphicData uri="http://schemas.openxmlformats.org/presentationml/2006/ole">
            <p:oleObj spid="_x0000_s31746" r:id="rId3" imgW="6096528" imgH="3554276" progId="Excel.Sheet.8">
              <p:embed/>
            </p:oleObj>
          </a:graphicData>
        </a:graphic>
      </p:graphicFrame>
      <p:sp>
        <p:nvSpPr>
          <p:cNvPr id="1229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9E5DA4-C236-4948-BD7F-9A21057E1C0F}" type="slidenum">
              <a:rPr lang="ru-RU" smtClean="0">
                <a:latin typeface="Arial" pitchFamily="34" charset="0"/>
              </a:rPr>
              <a:pPr/>
              <a:t>73</a:t>
            </a:fld>
            <a:endParaRPr lang="ru-RU" smtClean="0">
              <a:latin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" y="3810000"/>
          <a:ext cx="6096000" cy="2823330"/>
        </p:xfrm>
        <a:graphic>
          <a:graphicData uri="http://schemas.openxmlformats.org/drawingml/2006/table">
            <a:tbl>
              <a:tblPr/>
              <a:tblGrid>
                <a:gridCol w="489857"/>
                <a:gridCol w="1755322"/>
                <a:gridCol w="1900464"/>
                <a:gridCol w="1950357"/>
              </a:tblGrid>
              <a:tr h="4788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Реагент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Совместимость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Поглотительная способность, кг Н</a:t>
                      </a:r>
                      <a:r>
                        <a:rPr kumimoji="0" lang="ru-RU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/1 м</a:t>
                      </a:r>
                      <a:r>
                        <a:rPr kumimoji="0" lang="ru-RU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раствора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SAFE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SCAV HS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не реагирует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SAMPLE SV-120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не реагирует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6,6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ПС-1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не реагирует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8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ДЭА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незначительное выделение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2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2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Поглотитель-75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выделение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2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Калан (светлый)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не реагирует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12,3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ЛПЭ-11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пенит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ДАРК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Расслаивается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6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Кубовый остаток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Растворяется, не реагирует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547" marR="6754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50" name="Rectangle 4"/>
          <p:cNvSpPr>
            <a:spLocks noChangeArrowheads="1"/>
          </p:cNvSpPr>
          <p:nvPr/>
        </p:nvSpPr>
        <p:spPr bwMode="auto">
          <a:xfrm>
            <a:off x="6400800" y="3736975"/>
            <a:ext cx="2590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sz="1200" b="1">
                <a:latin typeface="Times New Roman" pitchFamily="18" charset="0"/>
                <a:cs typeface="Times New Roman" pitchFamily="18" charset="0"/>
              </a:rPr>
              <a:t>Таблица 9 – Совместимость и поглотительная способность нейтрализаторов Н</a:t>
            </a:r>
            <a:r>
              <a:rPr lang="ru-RU" sz="1200" b="1" baseline="-30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b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с насыщенным раствором </a:t>
            </a:r>
            <a:r>
              <a:rPr lang="en-US" sz="1200" b="1">
                <a:latin typeface="Times New Roman" pitchFamily="18" charset="0"/>
                <a:cs typeface="Times New Roman" pitchFamily="18" charset="0"/>
              </a:rPr>
              <a:t>NaCl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57200" y="228600"/>
            <a:ext cx="4624388" cy="3184525"/>
            <a:chOff x="2100" y="10500"/>
            <a:chExt cx="7640" cy="5180"/>
          </a:xfrm>
        </p:grpSpPr>
        <p:sp>
          <p:nvSpPr>
            <p:cNvPr id="18439" name="AutoShape 5"/>
            <p:cNvSpPr>
              <a:spLocks noChangeArrowheads="1"/>
            </p:cNvSpPr>
            <p:nvPr/>
          </p:nvSpPr>
          <p:spPr bwMode="auto">
            <a:xfrm>
              <a:off x="7580" y="11560"/>
              <a:ext cx="2160" cy="1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Установка вакуумной дистилляции растворов ДЭА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0" name="AutoShape 6"/>
            <p:cNvSpPr>
              <a:spLocks noChangeArrowheads="1"/>
            </p:cNvSpPr>
            <p:nvPr/>
          </p:nvSpPr>
          <p:spPr bwMode="auto">
            <a:xfrm>
              <a:off x="4540" y="14540"/>
              <a:ext cx="2680" cy="11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Узел приготовления технологических жидкостей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441" name="AutoShape 7"/>
            <p:cNvCxnSpPr>
              <a:cxnSpLocks noChangeShapeType="1"/>
            </p:cNvCxnSpPr>
            <p:nvPr/>
          </p:nvCxnSpPr>
          <p:spPr bwMode="auto">
            <a:xfrm>
              <a:off x="4240" y="12359"/>
              <a:ext cx="332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8442" name="AutoShape 8"/>
            <p:cNvCxnSpPr>
              <a:cxnSpLocks noChangeShapeType="1"/>
            </p:cNvCxnSpPr>
            <p:nvPr/>
          </p:nvCxnSpPr>
          <p:spPr bwMode="auto">
            <a:xfrm flipV="1">
              <a:off x="8340" y="11040"/>
              <a:ext cx="0" cy="5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443" name="AutoShape 9"/>
            <p:cNvCxnSpPr>
              <a:cxnSpLocks noChangeShapeType="1"/>
            </p:cNvCxnSpPr>
            <p:nvPr/>
          </p:nvCxnSpPr>
          <p:spPr bwMode="auto">
            <a:xfrm flipH="1">
              <a:off x="3160" y="11040"/>
              <a:ext cx="518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444" name="AutoShape 10"/>
            <p:cNvCxnSpPr>
              <a:cxnSpLocks noChangeShapeType="1"/>
            </p:cNvCxnSpPr>
            <p:nvPr/>
          </p:nvCxnSpPr>
          <p:spPr bwMode="auto">
            <a:xfrm>
              <a:off x="3160" y="11040"/>
              <a:ext cx="0" cy="6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8445" name="AutoShape 11"/>
            <p:cNvCxnSpPr>
              <a:cxnSpLocks noChangeShapeType="1"/>
            </p:cNvCxnSpPr>
            <p:nvPr/>
          </p:nvCxnSpPr>
          <p:spPr bwMode="auto">
            <a:xfrm>
              <a:off x="8340" y="13060"/>
              <a:ext cx="0" cy="8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446" name="AutoShape 12"/>
            <p:cNvCxnSpPr>
              <a:cxnSpLocks noChangeShapeType="1"/>
            </p:cNvCxnSpPr>
            <p:nvPr/>
          </p:nvCxnSpPr>
          <p:spPr bwMode="auto">
            <a:xfrm flipH="1">
              <a:off x="5960" y="13900"/>
              <a:ext cx="238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447" name="AutoShape 13"/>
            <p:cNvCxnSpPr>
              <a:cxnSpLocks noChangeShapeType="1"/>
            </p:cNvCxnSpPr>
            <p:nvPr/>
          </p:nvCxnSpPr>
          <p:spPr bwMode="auto">
            <a:xfrm>
              <a:off x="5960" y="13900"/>
              <a:ext cx="0" cy="6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8448" name="Text Box 14"/>
            <p:cNvSpPr txBox="1">
              <a:spLocks noChangeArrowheads="1"/>
            </p:cNvSpPr>
            <p:nvPr/>
          </p:nvSpPr>
          <p:spPr bwMode="auto">
            <a:xfrm>
              <a:off x="4260" y="11680"/>
              <a:ext cx="3200" cy="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Загрязненный раствор ДЭА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9" name="Text Box 15"/>
            <p:cNvSpPr txBox="1">
              <a:spLocks noChangeArrowheads="1"/>
            </p:cNvSpPr>
            <p:nvPr/>
          </p:nvSpPr>
          <p:spPr bwMode="auto">
            <a:xfrm>
              <a:off x="4120" y="10500"/>
              <a:ext cx="3200" cy="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Очищенный раствор ДЭА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0" name="Text Box 16"/>
            <p:cNvSpPr txBox="1">
              <a:spLocks noChangeArrowheads="1"/>
            </p:cNvSpPr>
            <p:nvPr/>
          </p:nvSpPr>
          <p:spPr bwMode="auto">
            <a:xfrm>
              <a:off x="5960" y="13340"/>
              <a:ext cx="2220" cy="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Кубовый остаток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1" name="AutoShape 17"/>
            <p:cNvSpPr>
              <a:spLocks noChangeArrowheads="1"/>
            </p:cNvSpPr>
            <p:nvPr/>
          </p:nvSpPr>
          <p:spPr bwMode="auto">
            <a:xfrm>
              <a:off x="2100" y="11680"/>
              <a:ext cx="2160" cy="12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Установка очистки газа от </a:t>
              </a:r>
              <a:r>
                <a:rPr lang="en-US" sz="1100" b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1100" b="1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100" b="1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100" b="1">
                  <a:latin typeface="Times New Roman" pitchFamily="18" charset="0"/>
                  <a:cs typeface="Times New Roman" pitchFamily="18" charset="0"/>
                </a:rPr>
                <a:t> и </a:t>
              </a:r>
              <a:r>
                <a:rPr lang="en-US" sz="1100" b="1">
                  <a:latin typeface="Times New Roman" pitchFamily="18" charset="0"/>
                  <a:cs typeface="Times New Roman" pitchFamily="18" charset="0"/>
                </a:rPr>
                <a:t>CO</a:t>
              </a:r>
              <a:r>
                <a:rPr lang="ru-RU" sz="1100" b="1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35" name="Rectangle 18"/>
          <p:cNvSpPr>
            <a:spLocks noChangeArrowheads="1"/>
          </p:cNvSpPr>
          <p:nvPr/>
        </p:nvSpPr>
        <p:spPr bwMode="auto">
          <a:xfrm>
            <a:off x="5181600" y="263525"/>
            <a:ext cx="3733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61950" algn="just" eaLnBrk="0" hangingPunct="0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Рисунок 11 – Блок-схема варианта промышленного применения кубового остатка вакуумной дистилляции растворов ДЭА</a:t>
            </a:r>
          </a:p>
        </p:txBody>
      </p:sp>
      <p:sp>
        <p:nvSpPr>
          <p:cNvPr id="18436" name="Прямоугольник 19"/>
          <p:cNvSpPr>
            <a:spLocks noChangeArrowheads="1"/>
          </p:cNvSpPr>
          <p:nvPr/>
        </p:nvSpPr>
        <p:spPr bwMode="auto">
          <a:xfrm>
            <a:off x="609600" y="4495800"/>
            <a:ext cx="822960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Чистый дисконтированный доход (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NPV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– 16,7 млн. руб.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Индекс рентабельности инвестиций (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PI)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1,03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Коэффициент эффективности инвестиций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(ARR) – 35.4%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Срок окупаемости инвестиций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РР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) – 3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года 5 месяцев</a:t>
            </a:r>
          </a:p>
          <a:p>
            <a:pPr marL="342900" indent="-342900">
              <a:buFontTx/>
              <a:buAutoNum type="arabicPeriod"/>
            </a:pPr>
            <a:endParaRPr lang="ru-RU"/>
          </a:p>
        </p:txBody>
      </p:sp>
      <p:sp>
        <p:nvSpPr>
          <p:cNvPr id="18437" name="Прямоугольник 20"/>
          <p:cNvSpPr>
            <a:spLocks noChangeArrowheads="1"/>
          </p:cNvSpPr>
          <p:nvPr/>
        </p:nvSpPr>
        <p:spPr bwMode="auto">
          <a:xfrm>
            <a:off x="533400" y="3581400"/>
            <a:ext cx="807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Основные критерии эффективности инвестиционного проекта:</a:t>
            </a:r>
          </a:p>
        </p:txBody>
      </p:sp>
      <p:sp>
        <p:nvSpPr>
          <p:cNvPr id="18438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</p:spPr>
        <p:txBody>
          <a:bodyPr/>
          <a:lstStyle/>
          <a:p>
            <a:fld id="{BD359A1C-2563-469A-B6D4-D6B26466CCC5}" type="slidenum">
              <a:rPr lang="ru-RU" smtClean="0">
                <a:latin typeface="Arial" pitchFamily="34" charset="0"/>
              </a:rPr>
              <a:pPr/>
              <a:t>74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 descr="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Номер слайда 3"/>
          <p:cNvSpPr txBox="1">
            <a:spLocks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ru-RU" sz="200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316" name="Text Box 1028"/>
          <p:cNvSpPr txBox="1">
            <a:spLocks noChangeArrowheads="1"/>
          </p:cNvSpPr>
          <p:nvPr/>
        </p:nvSpPr>
        <p:spPr bwMode="auto">
          <a:xfrm>
            <a:off x="944563" y="1298575"/>
            <a:ext cx="30432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u="sng">
                <a:solidFill>
                  <a:srgbClr val="FF3300"/>
                </a:solidFill>
              </a:rPr>
              <a:t>Отечественные угли</a:t>
            </a:r>
          </a:p>
        </p:txBody>
      </p:sp>
      <p:sp>
        <p:nvSpPr>
          <p:cNvPr id="13317" name="Text Box 1029"/>
          <p:cNvSpPr txBox="1">
            <a:spLocks noChangeArrowheads="1"/>
          </p:cNvSpPr>
          <p:nvPr/>
        </p:nvSpPr>
        <p:spPr bwMode="auto">
          <a:xfrm>
            <a:off x="5759450" y="121602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u="sng">
                <a:solidFill>
                  <a:srgbClr val="FF3300"/>
                </a:solidFill>
              </a:rPr>
              <a:t>Импортные модифицированные  активированные угли</a:t>
            </a:r>
          </a:p>
        </p:txBody>
      </p:sp>
      <p:sp>
        <p:nvSpPr>
          <p:cNvPr id="13318" name="Text Box 1033"/>
          <p:cNvSpPr txBox="1">
            <a:spLocks noChangeArrowheads="1"/>
          </p:cNvSpPr>
          <p:nvPr/>
        </p:nvSpPr>
        <p:spPr bwMode="auto">
          <a:xfrm>
            <a:off x="190500" y="2470150"/>
            <a:ext cx="2662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800" b="1" i="1"/>
              <a:t>гранулированные угли  общего назначения марок АГ-3 (ГОСТ 20464-75), </a:t>
            </a:r>
          </a:p>
          <a:p>
            <a:pPr algn="ctr">
              <a:lnSpc>
                <a:spcPct val="90000"/>
              </a:lnSpc>
            </a:pPr>
            <a:r>
              <a:rPr lang="ru-RU" sz="1800" b="1" i="1"/>
              <a:t>АГ-2 (А, Б) по ГОСТ 23998-80 </a:t>
            </a:r>
          </a:p>
        </p:txBody>
      </p:sp>
      <p:sp>
        <p:nvSpPr>
          <p:cNvPr id="13319" name="Text Box 1034"/>
          <p:cNvSpPr txBox="1">
            <a:spLocks noChangeArrowheads="1"/>
          </p:cNvSpPr>
          <p:nvPr/>
        </p:nvSpPr>
        <p:spPr bwMode="auto">
          <a:xfrm>
            <a:off x="3001963" y="2536825"/>
            <a:ext cx="226695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1800" b="1" i="1"/>
              <a:t>активированный уголь марки Сорбер по ТУ 2162-256-05795731-2006 </a:t>
            </a:r>
          </a:p>
        </p:txBody>
      </p:sp>
      <p:sp>
        <p:nvSpPr>
          <p:cNvPr id="13320" name="Text Box 1037"/>
          <p:cNvSpPr txBox="1">
            <a:spLocks noChangeArrowheads="1"/>
          </p:cNvSpPr>
          <p:nvPr/>
        </p:nvSpPr>
        <p:spPr bwMode="auto">
          <a:xfrm>
            <a:off x="5540375" y="3316288"/>
            <a:ext cx="2867025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1800" b="1" i="1"/>
              <a:t>битуминозный уголь </a:t>
            </a:r>
            <a:r>
              <a:rPr lang="en-US" sz="1800" b="1" i="1"/>
              <a:t>SGL</a:t>
            </a:r>
            <a:r>
              <a:rPr lang="ru-RU" sz="1800" b="1" i="1"/>
              <a:t> канадской фирмы </a:t>
            </a:r>
            <a:r>
              <a:rPr lang="en-US" sz="1800" b="1" i="1"/>
              <a:t>Travis Calgary</a:t>
            </a:r>
            <a:r>
              <a:rPr lang="ru-RU" sz="1800" b="1" i="1"/>
              <a:t>;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1800" b="1" i="1"/>
              <a:t> 207-А французской фирмы </a:t>
            </a:r>
            <a:r>
              <a:rPr lang="en-US" sz="1800" b="1" i="1"/>
              <a:t>Sutclife  Speakmen Carbons Ltd</a:t>
            </a:r>
            <a:r>
              <a:rPr lang="ru-RU" sz="1800" b="1" i="1"/>
              <a:t>. </a:t>
            </a:r>
          </a:p>
        </p:txBody>
      </p:sp>
      <p:sp>
        <p:nvSpPr>
          <p:cNvPr id="13321" name="AutoShape 1038"/>
          <p:cNvSpPr>
            <a:spLocks noChangeArrowheads="1"/>
          </p:cNvSpPr>
          <p:nvPr/>
        </p:nvSpPr>
        <p:spPr bwMode="auto">
          <a:xfrm rot="1979161" flipH="1">
            <a:off x="1512888" y="1657350"/>
            <a:ext cx="258762" cy="1019175"/>
          </a:xfrm>
          <a:prstGeom prst="downArrow">
            <a:avLst>
              <a:gd name="adj1" fmla="val 50000"/>
              <a:gd name="adj2" fmla="val 9846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sz="1800">
              <a:solidFill>
                <a:srgbClr val="9EC1DE"/>
              </a:solidFill>
              <a:latin typeface="Arial" pitchFamily="34" charset="0"/>
            </a:endParaRPr>
          </a:p>
        </p:txBody>
      </p:sp>
      <p:sp>
        <p:nvSpPr>
          <p:cNvPr id="13322" name="AutoShape 1043"/>
          <p:cNvSpPr>
            <a:spLocks noChangeArrowheads="1"/>
          </p:cNvSpPr>
          <p:nvPr/>
        </p:nvSpPr>
        <p:spPr bwMode="auto">
          <a:xfrm rot="18743088" flipH="1">
            <a:off x="3528219" y="1607344"/>
            <a:ext cx="269875" cy="1208087"/>
          </a:xfrm>
          <a:prstGeom prst="downArrow">
            <a:avLst>
              <a:gd name="adj1" fmla="val 50000"/>
              <a:gd name="adj2" fmla="val 111912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ru-RU" sz="1800">
              <a:solidFill>
                <a:srgbClr val="9EC1DE"/>
              </a:solidFill>
              <a:latin typeface="Arial" pitchFamily="34" charset="0"/>
            </a:endParaRPr>
          </a:p>
        </p:txBody>
      </p:sp>
      <p:sp>
        <p:nvSpPr>
          <p:cNvPr id="13323" name="AutoShape 1044"/>
          <p:cNvSpPr>
            <a:spLocks noChangeArrowheads="1"/>
          </p:cNvSpPr>
          <p:nvPr/>
        </p:nvSpPr>
        <p:spPr bwMode="auto">
          <a:xfrm rot="21569714" flipH="1">
            <a:off x="7037388" y="2495550"/>
            <a:ext cx="220662" cy="831850"/>
          </a:xfrm>
          <a:prstGeom prst="downArrow">
            <a:avLst>
              <a:gd name="adj1" fmla="val 50000"/>
              <a:gd name="adj2" fmla="val 94245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sz="1800">
              <a:solidFill>
                <a:srgbClr val="9EC1DE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lnSpc>
                <a:spcPct val="120000"/>
              </a:lnSpc>
              <a:buFontTx/>
              <a:buNone/>
            </a:pPr>
            <a:r>
              <a:rPr lang="ru-RU" b="1" dirty="0" smtClean="0"/>
              <a:t>Удельная поверхность  углей                     Удельная  </a:t>
            </a:r>
            <a:r>
              <a:rPr lang="ru-RU" b="1" u="sng" dirty="0" smtClean="0"/>
              <a:t>                          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ru-RU" b="1" dirty="0" smtClean="0"/>
              <a:t>                                                                          поверхность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ru-RU" b="1" dirty="0" smtClean="0"/>
              <a:t>                                                                        </a:t>
            </a:r>
            <a:r>
              <a:rPr lang="ru-RU" b="1" dirty="0" err="1" smtClean="0"/>
              <a:t>наноматериалов</a:t>
            </a:r>
            <a:endParaRPr lang="ru-RU" b="1" dirty="0" smtClean="0"/>
          </a:p>
          <a:p>
            <a:pPr>
              <a:buFontTx/>
              <a:buNone/>
            </a:pPr>
            <a:r>
              <a:rPr lang="ru-RU" b="1" dirty="0" smtClean="0"/>
              <a:t>  </a:t>
            </a:r>
            <a:r>
              <a:rPr lang="ru-RU" sz="2800" b="1" dirty="0" smtClean="0"/>
              <a:t>АГ-3  -  33,0 м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/г</a:t>
            </a:r>
            <a:r>
              <a:rPr lang="ru-RU" b="1" dirty="0" smtClean="0"/>
              <a:t>                                                   </a:t>
            </a:r>
          </a:p>
          <a:p>
            <a:pPr>
              <a:buFontTx/>
              <a:buNone/>
            </a:pPr>
            <a:r>
              <a:rPr lang="en-US" sz="2800" b="1" dirty="0" smtClean="0"/>
              <a:t>SGL</a:t>
            </a:r>
            <a:r>
              <a:rPr lang="ru-RU" sz="2800" b="1" dirty="0" smtClean="0"/>
              <a:t> - 950АГ-3  -  33,0 м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/г                                                   </a:t>
            </a:r>
          </a:p>
          <a:p>
            <a:pPr>
              <a:buFontTx/>
              <a:buNone/>
            </a:pPr>
            <a:r>
              <a:rPr lang="en-US" sz="2800" b="1" dirty="0" smtClean="0"/>
              <a:t>SGL</a:t>
            </a:r>
            <a:r>
              <a:rPr lang="ru-RU" sz="2800" b="1" dirty="0" smtClean="0"/>
              <a:t> - 950-1050 м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/г                                          250-360 м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/г</a:t>
            </a:r>
          </a:p>
          <a:p>
            <a:pPr>
              <a:buFontTx/>
              <a:buNone/>
            </a:pPr>
            <a:endParaRPr lang="ru-RU" sz="2800" b="1" dirty="0" smtClean="0"/>
          </a:p>
          <a:p>
            <a:pPr>
              <a:buFontTx/>
              <a:buNone/>
            </a:pPr>
            <a:r>
              <a:rPr lang="ru-RU" sz="2800" b="1" dirty="0" smtClean="0"/>
              <a:t>207-А  -  1000-1200 м</a:t>
            </a:r>
            <a:r>
              <a:rPr lang="ru-RU" sz="2800" b="1" baseline="30000" dirty="0" smtClean="0"/>
              <a:t>2</a:t>
            </a:r>
            <a:r>
              <a:rPr lang="ru-RU" sz="2800" b="1" dirty="0" smtClean="0"/>
              <a:t>/г</a:t>
            </a:r>
          </a:p>
          <a:p>
            <a:pPr>
              <a:buFontTx/>
              <a:buNone/>
            </a:pPr>
            <a:r>
              <a:rPr lang="ru-RU" sz="2800" b="1" dirty="0" smtClean="0"/>
              <a:t> </a:t>
            </a:r>
          </a:p>
          <a:p>
            <a:pPr>
              <a:buFontTx/>
              <a:buNone/>
            </a:pPr>
            <a:endParaRPr lang="ru-RU" sz="28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4339" name="Рисунок 8" descr="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/>
              <a:t>Технические характеристики сорбента Техносорб-1 (ТУ 3841538-94)</a:t>
            </a:r>
          </a:p>
        </p:txBody>
      </p:sp>
      <p:graphicFrame>
        <p:nvGraphicFramePr>
          <p:cNvPr id="95501" name="Group 269"/>
          <p:cNvGraphicFramePr>
            <a:graphicFrameLocks noGrp="1"/>
          </p:cNvGraphicFramePr>
          <p:nvPr>
            <p:ph type="tbl" idx="1"/>
          </p:nvPr>
        </p:nvGraphicFramePr>
        <p:xfrm>
          <a:off x="457200" y="1246188"/>
          <a:ext cx="8229600" cy="4996308"/>
        </p:xfrm>
        <a:graphic>
          <a:graphicData uri="http://schemas.openxmlformats.org/drawingml/2006/table">
            <a:tbl>
              <a:tblPr/>
              <a:tblGrid>
                <a:gridCol w="709613"/>
                <a:gridCol w="2976562"/>
                <a:gridCol w="1530350"/>
                <a:gridCol w="1377950"/>
                <a:gridCol w="1635125"/>
              </a:tblGrid>
              <a:tr h="5556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№п/п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Единица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измерения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Фактические данные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Удельная адсорбционная поверхность по фенолу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ru-RU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/г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250-360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Насыпная плотность (в пересчете на сухое вещество)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кг/м</a:t>
                      </a:r>
                      <a:r>
                        <a:rPr kumimoji="0" lang="ru-RU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400-600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Зольность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Массовая доля гранул с размером менее 1,0 мм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Массовая доля гранул с размером   1,0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мм, не менее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7445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Массовая доля гранул с размером   3,0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/>
                          <a:cs typeface="Times New Roman" pitchFamily="18" charset="0"/>
                        </a:rPr>
                        <a:t>–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 мм, не менее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7461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пор по воде (в пересчете на сухое вещество)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r>
                        <a:rPr kumimoji="0" lang="ru-RU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/г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15419" name="Рисунок 8" descr="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0" y="355600"/>
            <a:ext cx="6985000" cy="614363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2200" b="1" smtClean="0"/>
              <a:t>Результаты исследования вспениваемости модельных систем амина после очистки в реакторе с сорбентом  «Техносорб–1»</a:t>
            </a:r>
          </a:p>
        </p:txBody>
      </p:sp>
      <p:pic>
        <p:nvPicPr>
          <p:cNvPr id="1741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90613"/>
            <a:ext cx="4619625" cy="3090862"/>
          </a:xfrm>
          <a:noFill/>
          <a:ln>
            <a:miter lim="800000"/>
            <a:headEnd/>
            <a:tailEnd/>
          </a:ln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3263" y="1090613"/>
            <a:ext cx="4630737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166688" y="4152900"/>
            <a:ext cx="18415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700"/>
          </a:p>
        </p:txBody>
      </p:sp>
      <p:sp>
        <p:nvSpPr>
          <p:cNvPr id="17414" name="Rectangle 9"/>
          <p:cNvSpPr>
            <a:spLocks noChangeArrowheads="1"/>
          </p:cNvSpPr>
          <p:nvPr/>
        </p:nvSpPr>
        <p:spPr bwMode="auto">
          <a:xfrm>
            <a:off x="1206500" y="4271963"/>
            <a:ext cx="193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600" b="1"/>
              <a:t>высота пены, мм</a:t>
            </a:r>
            <a:r>
              <a:rPr lang="ru-RU" b="1"/>
              <a:t> </a:t>
            </a:r>
          </a:p>
        </p:txBody>
      </p:sp>
      <p:sp>
        <p:nvSpPr>
          <p:cNvPr id="17415" name="Rectangle 10"/>
          <p:cNvSpPr>
            <a:spLocks noChangeArrowheads="1"/>
          </p:cNvSpPr>
          <p:nvPr/>
        </p:nvSpPr>
        <p:spPr bwMode="auto">
          <a:xfrm>
            <a:off x="5842000" y="4271963"/>
            <a:ext cx="2379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1600" b="1"/>
              <a:t>стабильность пены, с</a:t>
            </a:r>
          </a:p>
        </p:txBody>
      </p:sp>
      <p:sp>
        <p:nvSpPr>
          <p:cNvPr id="17416" name="Rectangle 11"/>
          <p:cNvSpPr>
            <a:spLocks noChangeArrowheads="1"/>
          </p:cNvSpPr>
          <p:nvPr/>
        </p:nvSpPr>
        <p:spPr bwMode="auto">
          <a:xfrm>
            <a:off x="849313" y="4921250"/>
            <a:ext cx="80994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800100" algn="l"/>
              </a:tabLst>
            </a:pPr>
            <a:r>
              <a:rPr lang="ru-RU" sz="1600" b="1" i="1"/>
              <a:t>1 - высота пены исходной модельной смеси;</a:t>
            </a:r>
          </a:p>
          <a:p>
            <a:pPr>
              <a:tabLst>
                <a:tab pos="800100" algn="l"/>
              </a:tabLst>
            </a:pPr>
            <a:r>
              <a:rPr lang="ru-RU" sz="1600" b="1" i="1"/>
              <a:t>2 - высота пены модельной смеси, прошедшей очистку в реакторе;</a:t>
            </a:r>
          </a:p>
          <a:p>
            <a:pPr>
              <a:tabLst>
                <a:tab pos="800100" algn="l"/>
              </a:tabLst>
            </a:pPr>
            <a:r>
              <a:rPr lang="ru-RU" sz="1600" b="1" i="1"/>
              <a:t>3 - стабильность пены исходной модельной смеси;</a:t>
            </a:r>
          </a:p>
          <a:p>
            <a:pPr>
              <a:tabLst>
                <a:tab pos="800100" algn="l"/>
              </a:tabLst>
            </a:pPr>
            <a:r>
              <a:rPr lang="ru-RU" sz="1600" b="1" i="1"/>
              <a:t>4 - стабильность пены модельной смеси, прошедшей очистку в реакторе</a:t>
            </a:r>
          </a:p>
        </p:txBody>
      </p:sp>
      <p:pic>
        <p:nvPicPr>
          <p:cNvPr id="17417" name="Рисунок 8" descr="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>
          <a:xfrm>
            <a:off x="2022475" y="260350"/>
            <a:ext cx="7121525" cy="641350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2400" b="1" smtClean="0"/>
              <a:t>Результаты исследования   модельных систем амина после очистки в реакторе с  сорбентом  "Техносорб - 1"</a:t>
            </a:r>
          </a:p>
        </p:txBody>
      </p:sp>
      <p:graphicFrame>
        <p:nvGraphicFramePr>
          <p:cNvPr id="1026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2320925" y="1154113"/>
          <a:ext cx="5073650" cy="2800350"/>
        </p:xfrm>
        <a:graphic>
          <a:graphicData uri="http://schemas.openxmlformats.org/presentationml/2006/ole">
            <p:oleObj spid="_x0000_s71682" name="Диаграмма" r:id="rId3" imgW="4676851" imgH="2581351" progId="Excel.Sheet.8">
              <p:embed/>
            </p:oleObj>
          </a:graphicData>
        </a:graphic>
      </p:graphicFrame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481013" y="3910013"/>
            <a:ext cx="8662987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М0</a:t>
            </a:r>
            <a:r>
              <a:rPr lang="ru-RU" sz="1200" b="1" i="1"/>
              <a:t> – 42% водный раствор амина, приготовленный из чистого ДЭА;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М1 </a:t>
            </a:r>
            <a:r>
              <a:rPr lang="ru-RU" sz="1200" b="1" i="1"/>
              <a:t>– модельный раствор, состоящий из 42% водного раствора ДЭА и 200 мг/л </a:t>
            </a:r>
            <a:r>
              <a:rPr lang="en-US" sz="1200" b="1" i="1"/>
              <a:t>FeCl</a:t>
            </a:r>
            <a:r>
              <a:rPr lang="ru-RU" sz="1200" b="1" i="1"/>
              <a:t>3;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М2</a:t>
            </a:r>
            <a:r>
              <a:rPr lang="ru-RU" sz="1200" b="1" i="1"/>
              <a:t> – модельный раствор, состоящий из 42% водного раствора ДЭА и 200 мг/л углеводородов (дизельное топливо);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М3</a:t>
            </a:r>
            <a:r>
              <a:rPr lang="ru-RU" sz="1200" b="1" i="1"/>
              <a:t> – модельный раствор, состоящий из 42% водного раствора ДЭА и 200 мг/л 1% раствора Сульфанола ( высокоактивный ПАВ);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М4 </a:t>
            </a:r>
            <a:r>
              <a:rPr lang="ru-RU" sz="1200" b="1" i="1"/>
              <a:t>– модельный раствор, состоящий из 42% водного раствора ДЭА и 20% масс.ПДД;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М5</a:t>
            </a:r>
            <a:r>
              <a:rPr lang="ru-RU" sz="1200" b="1" i="1"/>
              <a:t> – рабочий раствор аминового абсорбента (40% водный раствор ДЭА);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М6 </a:t>
            </a:r>
            <a:r>
              <a:rPr lang="ru-RU" sz="1200" b="1" i="1"/>
              <a:t> – модельный раствор, состоящий из 42% водного раствора ДЭА и смеси загрязнителей (200 мг/л </a:t>
            </a:r>
            <a:r>
              <a:rPr lang="en-US" sz="1200" b="1" i="1"/>
              <a:t>FeCl</a:t>
            </a:r>
            <a:r>
              <a:rPr lang="ru-RU" sz="1200" b="1" i="1"/>
              <a:t>3, 200 мг/л углеводородов, 200 мг/л 1% раствора Сульфонола, 20% масс.ПДД);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1 </a:t>
            </a:r>
            <a:r>
              <a:rPr lang="ru-RU" sz="1200" b="1" i="1"/>
              <a:t>– показатель поверхностного натяжения на границе раздела фаз «дизельное топливо- амин»  исходной модельной смеси;</a:t>
            </a:r>
          </a:p>
          <a:p>
            <a:pPr indent="449263">
              <a:lnSpc>
                <a:spcPct val="90000"/>
              </a:lnSpc>
            </a:pPr>
            <a:r>
              <a:rPr lang="ru-RU" sz="1200" b="1" i="1" u="sng">
                <a:solidFill>
                  <a:schemeClr val="accent1"/>
                </a:solidFill>
              </a:rPr>
              <a:t>2  </a:t>
            </a:r>
            <a:r>
              <a:rPr lang="ru-RU" sz="1200" b="1" i="1"/>
              <a:t>- показатель поверхностного натяжения на границе раздела фаз «амин - дизельное топливо»  модельной смеси, прошедшей очистку в реакторе</a:t>
            </a:r>
          </a:p>
        </p:txBody>
      </p:sp>
      <p:pic>
        <p:nvPicPr>
          <p:cNvPr id="1029" name="Рисунок 8" descr="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развития современной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газопереработки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Энергетической стратегии России на период до 2030 года.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640960" cy="548716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440160"/>
                <a:gridCol w="1440160"/>
                <a:gridCol w="1440160"/>
                <a:gridCol w="1440160"/>
                <a:gridCol w="1440160"/>
                <a:gridCol w="144016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Показатели </a:t>
                      </a:r>
                      <a:endParaRPr lang="ru-RU" sz="1300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2005 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факт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2008 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факт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1-й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этап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2-й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этап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3-й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этап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Экспорт - всего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(млн.тонн условного топлива)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865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883 </a:t>
                      </a:r>
                      <a:endParaRPr lang="ru-RU" sz="1300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913-943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978-1013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974-985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то же (в процентах к 2005 году)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100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102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106-109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113-117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113-114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в том числе: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 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 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 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 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 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сырая нефть (млн.тонн)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253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243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243-244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240-252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222-248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природный газ (млрд.куб.м)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256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241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270-294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332-341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349-368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уголь (млн.тонн условного топлива)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58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70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72-74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74-75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69-74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электроэнергия (нетто-экспорт,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млрд.кВт·ч)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12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17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18-25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/>
                        <a:t>35 </a:t>
                      </a:r>
                      <a:endParaRPr lang="ru-RU" sz="130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45-60 </a:t>
                      </a:r>
                      <a:endParaRPr lang="ru-RU" sz="1300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/>
              <a:t>Содержание продуктов разложения в модельных смесях</a:t>
            </a:r>
            <a:r>
              <a:rPr lang="ru-RU" sz="2800" b="1" baseline="30000" smtClean="0"/>
              <a:t>*</a:t>
            </a:r>
            <a:endParaRPr lang="ru-RU" sz="2800" b="1" smtClean="0"/>
          </a:p>
        </p:txBody>
      </p:sp>
      <p:graphicFrame>
        <p:nvGraphicFramePr>
          <p:cNvPr id="110754" name="Group 162"/>
          <p:cNvGraphicFramePr>
            <a:graphicFrameLocks noGrp="1"/>
          </p:cNvGraphicFramePr>
          <p:nvPr>
            <p:ph type="tbl" idx="1"/>
          </p:nvPr>
        </p:nvGraphicFramePr>
        <p:xfrm>
          <a:off x="306388" y="1697038"/>
          <a:ext cx="8591550" cy="3179763"/>
        </p:xfrm>
        <a:graphic>
          <a:graphicData uri="http://schemas.openxmlformats.org/drawingml/2006/table">
            <a:tbl>
              <a:tblPr/>
              <a:tblGrid>
                <a:gridCol w="690562"/>
                <a:gridCol w="2892425"/>
                <a:gridCol w="908050"/>
                <a:gridCol w="1287463"/>
                <a:gridCol w="1135062"/>
                <a:gridCol w="1677988"/>
              </a:tblGrid>
              <a:tr h="5556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№п/п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пробы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легкие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тяжелые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(до 285°С)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тяжелые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 (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&gt;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285°С)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Суммарное содержание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Модель 6 проба 2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(до очистки)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0,30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1,41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3,30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5,01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Модель 6 проба 2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(после очистки)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0,35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1,48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3,54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5,37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Модель 6 проба 3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(до очистки)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0,35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2,50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7,30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10,15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Модель 6 проба 3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(после очистки)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0,29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2,20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6,36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Arial Narrow" pitchFamily="34" charset="0"/>
                        </a:rPr>
                        <a:t>8,85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alpha val="19000"/>
                          </a:schemeClr>
                        </a:gs>
                        <a:gs pos="50000">
                          <a:schemeClr val="bg1">
                            <a:alpha val="91000"/>
                          </a:schemeClr>
                        </a:gs>
                        <a:gs pos="100000">
                          <a:schemeClr val="accent1">
                            <a:alpha val="19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8482" name="Text Box 163"/>
          <p:cNvSpPr txBox="1">
            <a:spLocks noChangeArrowheads="1"/>
          </p:cNvSpPr>
          <p:nvPr/>
        </p:nvSpPr>
        <p:spPr bwMode="auto">
          <a:xfrm>
            <a:off x="700088" y="5145088"/>
            <a:ext cx="2425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i="1"/>
              <a:t>* - по данным ЦЗЛ-ОТК</a:t>
            </a:r>
          </a:p>
        </p:txBody>
      </p:sp>
      <p:pic>
        <p:nvPicPr>
          <p:cNvPr id="18483" name="Рисунок 8" descr="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0" y="246063"/>
            <a:ext cx="6985000" cy="750887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2400" b="1" smtClean="0"/>
              <a:t>Сравнительная оценка адсорбционных свойств сорбента "Техносорб - 1" ТУ-3841538-94 и активированного угля АГ-3</a:t>
            </a:r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050" y="1104900"/>
            <a:ext cx="4119563" cy="1806575"/>
          </a:xfrm>
          <a:noFill/>
          <a:ln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0225" y="1117600"/>
            <a:ext cx="4286250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338" y="2935288"/>
            <a:ext cx="4087812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331788" y="4524375"/>
            <a:ext cx="8812212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 i="1" u="sng">
                <a:solidFill>
                  <a:schemeClr val="accent1"/>
                </a:solidFill>
              </a:rPr>
              <a:t>М3 Пр.3</a:t>
            </a:r>
            <a:r>
              <a:rPr lang="ru-RU" sz="1600" b="1" i="1"/>
              <a:t> – модельный раствор, состоящий из 42% водного раствора ДЭА и 200 мг/л 1% раствора Сульфанола ( высокоактивный ПАВ);</a:t>
            </a:r>
          </a:p>
          <a:p>
            <a:pPr algn="just"/>
            <a:r>
              <a:rPr lang="ru-RU" sz="1600" b="1" i="1" u="sng">
                <a:solidFill>
                  <a:schemeClr val="accent1"/>
                </a:solidFill>
              </a:rPr>
              <a:t>М4 Пр.3</a:t>
            </a:r>
            <a:r>
              <a:rPr lang="ru-RU" sz="1600" b="1" i="1"/>
              <a:t> – модельный раствор, состоящий из 42% водного раствора ДЭА и 20% масс. ПДД;</a:t>
            </a:r>
          </a:p>
          <a:p>
            <a:pPr algn="just"/>
            <a:r>
              <a:rPr lang="ru-RU" sz="1600" b="1" i="1" u="sng">
                <a:solidFill>
                  <a:schemeClr val="accent1"/>
                </a:solidFill>
              </a:rPr>
              <a:t>М6</a:t>
            </a:r>
            <a:r>
              <a:rPr lang="ru-RU" sz="1600" b="1" i="1" u="sng"/>
              <a:t> </a:t>
            </a:r>
            <a:r>
              <a:rPr lang="ru-RU" sz="1600" b="1" i="1"/>
              <a:t> – модельный раствор, состоящий из 42% водного раствора ДЭА и смеси загрязнителей (200 мг/л </a:t>
            </a:r>
            <a:r>
              <a:rPr lang="en-US" sz="1600" b="1" i="1"/>
              <a:t>FeCl</a:t>
            </a:r>
            <a:r>
              <a:rPr lang="ru-RU" sz="1600" b="1" i="1"/>
              <a:t>3, 200 мг/л углеводородов, 200 мг/л 1% раствора Сульфанола, 20% масс.ПДД)</a:t>
            </a:r>
          </a:p>
        </p:txBody>
      </p:sp>
      <p:pic>
        <p:nvPicPr>
          <p:cNvPr id="19463" name="Рисунок 8" descr="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2400" b="1" smtClean="0"/>
              <a:t>Сопоставительная оценка адсорбционных свойств сорбента "Техносорб - 1" и активированного угля АГ-3</a:t>
            </a:r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3" y="1228725"/>
            <a:ext cx="3841750" cy="1689100"/>
          </a:xfrm>
          <a:noFill/>
          <a:ln>
            <a:miter lim="800000"/>
            <a:headEnd/>
            <a:tailEnd/>
          </a:ln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625" y="1216025"/>
            <a:ext cx="4087813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" y="3057525"/>
            <a:ext cx="3798888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4248150" y="3105150"/>
            <a:ext cx="48958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 u="sng">
                <a:solidFill>
                  <a:schemeClr val="accent1"/>
                </a:solidFill>
              </a:rPr>
              <a:t>М3 Пр.3</a:t>
            </a:r>
            <a:r>
              <a:rPr lang="ru-RU" sz="1600" b="1" i="1"/>
              <a:t> – модельный раствор, состоящий из 42% водного раствора ДЭА и 200 мг/л 1% раствора Сульфанола ( высокоактивный ПАВ);</a:t>
            </a:r>
          </a:p>
          <a:p>
            <a:r>
              <a:rPr lang="ru-RU" sz="1600" b="1" i="1" u="sng">
                <a:solidFill>
                  <a:schemeClr val="accent1"/>
                </a:solidFill>
              </a:rPr>
              <a:t>М4 Пр.3</a:t>
            </a:r>
            <a:r>
              <a:rPr lang="ru-RU" sz="1600" b="1" i="1"/>
              <a:t> – модельный раствор, состоящий из 42% водного раствора ДЭА и 20% масс.ПДД;</a:t>
            </a:r>
          </a:p>
          <a:p>
            <a:r>
              <a:rPr lang="ru-RU" sz="1600" b="1" i="1" u="sng">
                <a:solidFill>
                  <a:schemeClr val="accent1"/>
                </a:solidFill>
              </a:rPr>
              <a:t>М6</a:t>
            </a:r>
            <a:r>
              <a:rPr lang="ru-RU" sz="1600" b="1" i="1" u="sng"/>
              <a:t> </a:t>
            </a:r>
            <a:r>
              <a:rPr lang="ru-RU" sz="1600" b="1" i="1"/>
              <a:t> – модельный раствор, состоящий из 42% водного раствора ДЭА и смеси загрязни-телей (200 мг/л </a:t>
            </a:r>
            <a:r>
              <a:rPr lang="en-US" sz="1600" b="1" i="1"/>
              <a:t>FeCl</a:t>
            </a:r>
            <a:r>
              <a:rPr lang="ru-RU" sz="1600" b="1" i="1"/>
              <a:t>3, 200 мг/л углеводородов, 200 мг/л 1% раствора Сульфанола, 20% масс. ПДД)</a:t>
            </a:r>
          </a:p>
        </p:txBody>
      </p:sp>
      <p:pic>
        <p:nvPicPr>
          <p:cNvPr id="20487" name="Рисунок 8" descr="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924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</a:rPr>
              <a:t>Результаты исследования адсорбционной емкости сорбента </a:t>
            </a:r>
            <a:r>
              <a:rPr lang="ru-RU" sz="1600" b="1" dirty="0" smtClean="0"/>
              <a:t>Техносорб-1</a:t>
            </a:r>
          </a:p>
        </p:txBody>
      </p:sp>
      <p:pic>
        <p:nvPicPr>
          <p:cNvPr id="2150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93788"/>
            <a:ext cx="4473575" cy="2233612"/>
          </a:xfrm>
          <a:noFill/>
          <a:ln>
            <a:miter lim="800000"/>
            <a:headEnd/>
            <a:tailEnd/>
          </a:ln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613" y="1104900"/>
            <a:ext cx="4351337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97250"/>
            <a:ext cx="4405313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5607050" y="4224338"/>
            <a:ext cx="2654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4000" b="1" u="sng">
                <a:solidFill>
                  <a:srgbClr val="FF0000"/>
                </a:solidFill>
              </a:rPr>
              <a:t>13,5 м</a:t>
            </a:r>
            <a:r>
              <a:rPr lang="ru-RU" sz="4000" b="1" u="sng" baseline="30000">
                <a:solidFill>
                  <a:srgbClr val="FF0000"/>
                </a:solidFill>
              </a:rPr>
              <a:t>3</a:t>
            </a:r>
            <a:r>
              <a:rPr lang="ru-RU" sz="4000" b="1" u="sng">
                <a:solidFill>
                  <a:srgbClr val="FF0000"/>
                </a:solidFill>
              </a:rPr>
              <a:t>/м</a:t>
            </a:r>
            <a:r>
              <a:rPr lang="ru-RU" sz="4000" b="1" u="sng" baseline="3000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 smtClean="0"/>
              <a:t>Сопоставительная оценка адсорбционных свойств сорбента "</a:t>
            </a:r>
            <a:r>
              <a:rPr lang="ru-RU" sz="1600" b="1" dirty="0" err="1" smtClean="0"/>
              <a:t>Техносорб</a:t>
            </a:r>
            <a:r>
              <a:rPr lang="ru-RU" sz="1600" b="1" dirty="0" smtClean="0"/>
              <a:t> - 1" ТУ-3841538-94 </a:t>
            </a:r>
            <a:br>
              <a:rPr lang="ru-RU" sz="1600" b="1" dirty="0" smtClean="0"/>
            </a:br>
            <a:r>
              <a:rPr lang="ru-RU" sz="1600" b="1" dirty="0" smtClean="0"/>
              <a:t>и активированного угля АГ-3</a:t>
            </a:r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4556125" cy="1838325"/>
          </a:xfrm>
          <a:noFill/>
          <a:ln>
            <a:miter lim="800000"/>
            <a:headEnd/>
            <a:tailEnd/>
          </a:ln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1157288"/>
            <a:ext cx="41656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87675"/>
            <a:ext cx="45339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4651375" y="3006725"/>
            <a:ext cx="41973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/>
            <a:r>
              <a:rPr lang="ru-RU" sz="1600" b="1" i="1" u="sng">
                <a:solidFill>
                  <a:schemeClr val="accent1"/>
                </a:solidFill>
              </a:rPr>
              <a:t>М3 Пр.3</a:t>
            </a:r>
            <a:r>
              <a:rPr lang="ru-RU" sz="1600" b="1" i="1"/>
              <a:t> – модельный раствор, состоящий из 42% водного раствора ДЭА и 200 мг/л 1% раствора Сульфанола ( высокоактивный ПАВ);</a:t>
            </a:r>
          </a:p>
          <a:p>
            <a:pPr indent="449263" algn="just"/>
            <a:r>
              <a:rPr lang="ru-RU" sz="1600" b="1" i="1" u="sng">
                <a:solidFill>
                  <a:schemeClr val="accent1"/>
                </a:solidFill>
              </a:rPr>
              <a:t>М4 Пр.3</a:t>
            </a:r>
            <a:r>
              <a:rPr lang="ru-RU" sz="1600" b="1" i="1"/>
              <a:t> – модельный раствор, состоящий из 42% водного раствора ДЭА и 20% масс.ПДД;</a:t>
            </a:r>
          </a:p>
          <a:p>
            <a:pPr indent="449263" algn="just"/>
            <a:r>
              <a:rPr lang="ru-RU" sz="1600" b="1" i="1" u="sng">
                <a:solidFill>
                  <a:schemeClr val="accent1"/>
                </a:solidFill>
              </a:rPr>
              <a:t>М6</a:t>
            </a:r>
            <a:r>
              <a:rPr lang="ru-RU" sz="1600" b="1" i="1"/>
              <a:t>  – модельный раствор, состоящий из 42% водного раствора ДЭА и смеси загрязнителей (200 мг/л </a:t>
            </a:r>
            <a:r>
              <a:rPr lang="en-US" sz="1600" b="1" i="1"/>
              <a:t>FeCl</a:t>
            </a:r>
            <a:r>
              <a:rPr lang="ru-RU" sz="1600" b="1" i="1"/>
              <a:t>3, 200 мг/л углеводородов, 200 мг/л 1% раствора Сульфанола, 20% масс.ПДД)</a:t>
            </a:r>
          </a:p>
          <a:p>
            <a:pPr indent="449263" algn="ctr" eaLnBrk="0" hangingPunct="0"/>
            <a:endParaRPr lang="ru-RU" sz="1600" b="1" i="1"/>
          </a:p>
        </p:txBody>
      </p:sp>
      <p:pic>
        <p:nvPicPr>
          <p:cNvPr id="22535" name="Рисунок 8" descr="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115616" cy="6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0" y="355600"/>
            <a:ext cx="6985000" cy="46355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Достоинства применения сорбента «Техносорб-1»: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2413" y="1039813"/>
            <a:ext cx="8721725" cy="58181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95300" indent="-495300" algn="just">
              <a:lnSpc>
                <a:spcPct val="90000"/>
              </a:lnSpc>
              <a:buFontTx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требуется дополнительная очистка амина от угольной пыли после прохождения реактора, возможна регенерация сорбента; </a:t>
            </a:r>
          </a:p>
          <a:p>
            <a:pPr marL="495300" indent="-495300" algn="just">
              <a:lnSpc>
                <a:spcPct val="90000"/>
              </a:lnSpc>
              <a:buFontTx/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Положительная динамика изменения качества модельных растворов. Особенно заметно  очищение раствора ДЭА от ПАВ, а также амина со смешанным загрязнением;</a:t>
            </a:r>
          </a:p>
          <a:p>
            <a:pPr marL="495300" indent="-495300" algn="just">
              <a:lnSpc>
                <a:spcPct val="90000"/>
              </a:lnSpc>
              <a:buFontTx/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Значительно уменьшается высота и стабильность пены регенерированного амина после очистки;</a:t>
            </a:r>
          </a:p>
          <a:p>
            <a:pPr marL="495300" indent="-495300" algn="just">
              <a:lnSpc>
                <a:spcPct val="90000"/>
              </a:lnSpc>
              <a:buFontTx/>
              <a:buAutoNum type="arabicPeriod" startAt="4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Сорбционная емкость реагента составляет 13,5 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aseline="30000" dirty="0" err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95300" indent="-495300" algn="just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Основной недостаток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предполагаемая высокая стоимость</a:t>
            </a:r>
          </a:p>
          <a:p>
            <a:pPr marL="495300" indent="-495300" algn="just">
              <a:lnSpc>
                <a:spcPct val="90000"/>
              </a:lnSpc>
              <a:buFontTx/>
              <a:buNone/>
            </a:pPr>
            <a:endParaRPr lang="ru-RU" sz="21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95300" indent="-495300" algn="just">
              <a:lnSpc>
                <a:spcPct val="90000"/>
              </a:lnSpc>
              <a:buFontTx/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4437112"/>
            <a:ext cx="8229600" cy="168905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  <a:p>
            <a:endParaRPr lang="ru-RU" smtClean="0"/>
          </a:p>
        </p:txBody>
      </p:sp>
      <p:sp>
        <p:nvSpPr>
          <p:cNvPr id="2458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50850" y="5502275"/>
            <a:ext cx="8461375" cy="476250"/>
          </a:xfrm>
          <a:noFill/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Схема очистки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аминового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раствора в двухслойной адсорбционной колонне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– емкость регенерированного амина;  2 – насос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регенерированоого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амина; 3 – насос узла фильтрации амина; 4 – фильтр очистки амина от механических примесей; 5 – фильтр очистки амина от случайно попавших частиц; 6 – двухслойный адсорбер; 7 – емкость сбора отходов; 8 – насос отгонки отходов регенерации в печь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дожига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чистый амин;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диминерализованная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вода;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регенерированный амин;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амин с узла тонкой очистки;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амин в узел тонкой очистки;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в емкость сбора отходов;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в печь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дожига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дренаж;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пар.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1" name="Содержимое 3" descr="РИс 5-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013" y="692697"/>
            <a:ext cx="673432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Содержимое 3" descr="Рис 5-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9663" y="1128713"/>
            <a:ext cx="7786687" cy="3552825"/>
          </a:xfrm>
          <a:noFill/>
          <a:ln>
            <a:miter lim="800000"/>
            <a:headEnd/>
            <a:tailEnd/>
          </a:ln>
        </p:spPr>
      </p:pic>
      <p:sp>
        <p:nvSpPr>
          <p:cNvPr id="25604" name="Прямоугольник 6"/>
          <p:cNvSpPr>
            <a:spLocks noChangeArrowheads="1"/>
          </p:cNvSpPr>
          <p:nvPr/>
        </p:nvSpPr>
        <p:spPr bwMode="auto">
          <a:xfrm>
            <a:off x="368300" y="4749800"/>
            <a:ext cx="893921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Схема трехступенчатой адсорбционной установки очистки аминовых растворов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1 – фильтр очистки амина от механических примесей; 2 – фильтр с коксовой мелочью; 3 – фильтр с «Техносорбом 1»; 4 – фильтр с активированным углем; 5 – фильтр очистки амина от частиц активированного угля; 6 – емкость регенерированного амина; 7 – емкость сбора отходов; 8 – насос регенерированного фильтра; 9 – насос узла фильтрации амина; 10 – насос откачки отходов в печь дожига;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чистый амин;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диминерализованная вода;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регенерированный амин;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амин с узла тонкой очистки;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амин в узел тонкой очистки;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в емкость сбора отходов;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в печь дожига;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дренаж; </a:t>
            </a:r>
            <a:r>
              <a:rPr lang="en-US" sz="140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– пар.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4"/>
          <p:cNvSpPr>
            <a:spLocks noChangeArrowheads="1" noChangeShapeType="1" noTextEdit="1"/>
          </p:cNvSpPr>
          <p:nvPr/>
        </p:nvSpPr>
        <p:spPr bwMode="auto">
          <a:xfrm>
            <a:off x="1905000" y="2362200"/>
            <a:ext cx="5715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Благодарю за внимание!</a:t>
            </a:r>
          </a:p>
        </p:txBody>
      </p:sp>
      <p:sp>
        <p:nvSpPr>
          <p:cNvPr id="21507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1D5144-03EC-4448-AA37-2311CB688A5E}" type="slidenum">
              <a:rPr lang="ru-RU" smtClean="0">
                <a:latin typeface="Arial" pitchFamily="34" charset="0"/>
              </a:rPr>
              <a:pPr/>
              <a:t>88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764706"/>
          <a:ext cx="8568951" cy="568862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97983"/>
                <a:gridCol w="2123656"/>
                <a:gridCol w="2123656"/>
                <a:gridCol w="2123656"/>
              </a:tblGrid>
              <a:tr h="258574"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Индикаторы/направления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1-й этап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2-й этап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3-й этап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 gridSpan="4"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Прирост запасов нефти (млн.тонн)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Российская Федерация - всего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1854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5597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5122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/>
                        <a:t>Западно-Сибирская</a:t>
                      </a:r>
                      <a:r>
                        <a:rPr lang="ru-RU" sz="1000" b="1" dirty="0"/>
                        <a:t> провинция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1205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2500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2500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Восточная Сибирь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165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Европейский Север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91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330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 gridSpan="4"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Прирост запасов природного газа (млрд.куб.м)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Российская Федерация - всего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4100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5400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6500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Западная Сибирь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3000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Восточная Сибирь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480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1400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моря России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350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1700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2000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 gridSpan="4"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Объемы глубокого бурения (тыс.метров)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Российская Федерация - всего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7350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24100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39850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Западная Сибирь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3300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12250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2300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Тимано-Печорская провинция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1600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Восточная Сибирь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1250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3300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6100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моря России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850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2150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3200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 gridSpan="4"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Объемы сейсморазведки (тыс.км)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Российская Федерация - всего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730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1180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1500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Западная Сибирь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240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500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Восточная Сибирь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190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270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  <a:tr h="258574">
                <a:tc>
                  <a:txBody>
                    <a:bodyPr/>
                    <a:lstStyle/>
                    <a:p>
                      <a:pPr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моря России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180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350 </a:t>
                      </a:r>
                      <a:endParaRPr lang="ru-RU" sz="1000" b="1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500 </a:t>
                      </a:r>
                      <a:endParaRPr lang="ru-RU" sz="1000" b="1" dirty="0">
                        <a:latin typeface="Arial"/>
                        <a:ea typeface="Times New Roman"/>
                      </a:endParaRPr>
                    </a:p>
                  </a:txBody>
                  <a:tcPr marL="17780" marR="17780" marT="72390" marB="72390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Индикаторы стратегического развития минерально-сырьевой базы топливно-энергетического комплекса на период до 2030 года.</a:t>
            </a:r>
            <a:b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2028</TotalTime>
  <Words>5387</Words>
  <Application>Microsoft Office PowerPoint</Application>
  <PresentationFormat>Экран (4:3)</PresentationFormat>
  <Paragraphs>1362</Paragraphs>
  <Slides>88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8</vt:i4>
      </vt:variant>
      <vt:variant>
        <vt:lpstr>Заголовки слайдов</vt:lpstr>
      </vt:variant>
      <vt:variant>
        <vt:i4>88</vt:i4>
      </vt:variant>
    </vt:vector>
  </HeadingPairs>
  <TitlesOfParts>
    <vt:vector size="97" baseType="lpstr">
      <vt:lpstr>Поток</vt:lpstr>
      <vt:lpstr>PHOTO-PAINT</vt:lpstr>
      <vt:lpstr>ISIS/Draw Sketch</vt:lpstr>
      <vt:lpstr>Документ</vt:lpstr>
      <vt:lpstr>CorelDRAW</vt:lpstr>
      <vt:lpstr>Лист</vt:lpstr>
      <vt:lpstr>Visio</vt:lpstr>
      <vt:lpstr>Диаграмма</vt:lpstr>
      <vt:lpstr>Лист Microsoft Office Excel 97-2003</vt:lpstr>
      <vt:lpstr>Слайд 1</vt:lpstr>
      <vt:lpstr>1 Природный газ и общая структура потребления энергоресурсов  </vt:lpstr>
      <vt:lpstr>1 Природный газ и общая структура потребления энергоресурсов  </vt:lpstr>
      <vt:lpstr>1 Природный газ и общая структура потребления энергоресурсов  </vt:lpstr>
      <vt:lpstr>Добыча природного, попутного газа и производство искусственного газа с 1913 по 1995 г.г. </vt:lpstr>
      <vt:lpstr>Объекты по переработке природного газа и газового конденсата по регионам России </vt:lpstr>
      <vt:lpstr>Объекты по переработке природного газа и газового конденсата по регионам России </vt:lpstr>
      <vt:lpstr>Основные направления развития современной газопереработки. Энергетической стратегии России на период до 2030 года. </vt:lpstr>
      <vt:lpstr>Индикаторы стратегического развития минерально-сырьевой базы топливно-энергетического комплекса на период до 2030 года. </vt:lpstr>
      <vt:lpstr>Индикаторы стратегического развития газовой промышленности на период до 2030 года  </vt:lpstr>
      <vt:lpstr> </vt:lpstr>
      <vt:lpstr>Стратегические инициативы развития топливно-энергетического комплекса </vt:lpstr>
      <vt:lpstr>Стратегические инициативы развития топливно-энергетического комплекса </vt:lpstr>
      <vt:lpstr>Развитие сырьевой базы топливно-энергетического комплекса </vt:lpstr>
      <vt:lpstr>Развитие сырьевой базы топливно-энергетического комплекса </vt:lpstr>
      <vt:lpstr>Развитие сырьевой базы топливно-энергетического комплекса </vt:lpstr>
      <vt:lpstr>Нефтяной комплекс </vt:lpstr>
      <vt:lpstr>Нефтяной комплекс </vt:lpstr>
      <vt:lpstr>Нефтяной комплекс </vt:lpstr>
      <vt:lpstr>Газовая промышленность </vt:lpstr>
      <vt:lpstr>Газовая промышленность </vt:lpstr>
      <vt:lpstr>Газовая промышленность </vt:lpstr>
      <vt:lpstr>Газовая промышленность </vt:lpstr>
      <vt:lpstr>Газовая промышленность </vt:lpstr>
      <vt:lpstr>Газовая промышленность </vt:lpstr>
      <vt:lpstr>Газовая промышленность </vt:lpstr>
      <vt:lpstr>Газовая промышленность </vt:lpstr>
      <vt:lpstr>Южный федеральный округ </vt:lpstr>
      <vt:lpstr>Генеральная схема развития</vt:lpstr>
      <vt:lpstr>Генеральная схема развития</vt:lpstr>
      <vt:lpstr>Характеристика сернистых соединений</vt:lpstr>
      <vt:lpstr>Выбор метода очистки</vt:lpstr>
      <vt:lpstr>Методы очистки газов от сероводорода</vt:lpstr>
      <vt:lpstr>Хемосорбционные процессы очистки аминами</vt:lpstr>
      <vt:lpstr>Хемосорбционные процессы очистки аминами</vt:lpstr>
      <vt:lpstr> I-газ на очистку; II-очищенный газ; III -кислый газ; IV- тонко регенерированный амин; V-грубо регенерированный амин; VI-насыщенный амин; VII, VIII-экспанзерные газы; IX-водяной пар; 1-абсорбер; 2, 5,13-холодильники; 3, 4-экспанзеры; 6, 8, 9, 15-насосы; 7, 11-теплообменники; 10-емкость регене- рированного амина; 12 - десорбер; 14 - дефлюксная емкость, 16 – кипятильник. </vt:lpstr>
      <vt:lpstr>Достоинства и недостатки МЭА-очистки</vt:lpstr>
      <vt:lpstr>Достоинства и недостатки МЭА-очистки</vt:lpstr>
      <vt:lpstr>Достоинства и недостатки МЭА-очистки</vt:lpstr>
      <vt:lpstr>Процесс очистки THIOLEX/ REGEN </vt:lpstr>
      <vt:lpstr> Назначение процесса. Извлечение  H2S, COS и СО2 из газов и легких жидких фракций раствором амина с применением контактного устройства FIBER-FLIM. </vt:lpstr>
      <vt:lpstr>Компактная алканоламиновая установка - САР </vt:lpstr>
      <vt:lpstr> Назначение процесса.  Удаление H2S, содержащегося в газе (природный газ, топливный газ НПЗ, циркулирующий или отходящий газ процесса гидрообессеривания нефтепродуктов, газовые потоки с высокой концентрацией  СО2, выделяющиеся вместе с нефтью при взаимодействии на пласт для повышения его нефтеотдачи, и геотермальный газ). Удаление H2S, SО2 и паров серы из отходящих газов установки Клауса. Можно очищать газовые потоки высокого и низкого давления. Данный процесс считают самым экономичным для очистки газов от H2S при мощности установки по сере от 02.25 т/сут. </vt:lpstr>
      <vt:lpstr>   Назначение процесса. В процессе ELIVINATOR (очиститель)  удаляются H2S и легкие меркаптаны из различных технологических газов и жидких потоков безопасным, эффективным и простым способом. </vt:lpstr>
      <vt:lpstr>Процесс очистки газа от H2S с применением растворителя FLEXSORB  Назначение процесса. Селективное удаление H2S или группы кислых примесей (H2S, СО2, СОS, СS 2 и меркаптанов) из разнообразных потоков, в зависимости от применяемого раствора абсорбента.  Технология  FLEXSORB используется на НПЗ, на промыслах природного газа и нефтехимии. </vt:lpstr>
      <vt:lpstr> Назначение процесса. Очистка природного или синтез-газа от СО2 и H2S, очистка от СО2 синтез-газа  производства аммиака, циркулирующего газа установки для получения окиси этилена и т.д. </vt:lpstr>
      <vt:lpstr>Процесс очистки газа SELEXOL  </vt:lpstr>
      <vt:lpstr>Мембранные методы концентрирования и разделения газов</vt:lpstr>
      <vt:lpstr>Слайд 49</vt:lpstr>
      <vt:lpstr>Разложение пеногасителя  ДВ 310</vt:lpstr>
      <vt:lpstr>Примеси в газе сепарации, поступающего на аминовую очистку</vt:lpstr>
      <vt:lpstr>Система СигмаПур</vt:lpstr>
      <vt:lpstr> Раствор на входе    Раствор на выходе   Состав пены</vt:lpstr>
      <vt:lpstr>“Фатима”, компания Shell Nigeria</vt:lpstr>
      <vt:lpstr>Подсоединить к системе амина ???</vt:lpstr>
      <vt:lpstr>Слайд 56</vt:lpstr>
      <vt:lpstr>Слайд 57</vt:lpstr>
      <vt:lpstr> Разработка рациональной технологии очистки водных растворов диэтаноламина при абсорбционном извлечении кислых компонентов из природного газа     </vt:lpstr>
      <vt:lpstr>Цель работы: Исследование и разработка комплексной рациональной технологии очистки рабочих растворов диэтаноламина, позволяющей улучшить качество абсорбента, увеличить производительность установок аминовой очистки газа, а также обеспечить безотходный замкнутый цикл производства за счет вторичного применения образующегося отхода. </vt:lpstr>
      <vt:lpstr>Поставленные задачи решались путем выполнения исследований по следующим направлениям:</vt:lpstr>
      <vt:lpstr>Слайд 61</vt:lpstr>
      <vt:lpstr>Слайд 62</vt:lpstr>
      <vt:lpstr>Факторы, способствующие ухудшению характеристик рабочих растворов ДЭА с течением времени:</vt:lpstr>
      <vt:lpstr>   Таблица 3 – Изменение физико-химических характеристик абсорбента в процессе его эксплуатации </vt:lpstr>
      <vt:lpstr>Рисунок 3 – Изменение удельной скорости образования ПДД в процессе эксплуатации абсорбента </vt:lpstr>
      <vt:lpstr>Рисунок 5 - Блок-схема пилотной электромембранной установки (ПЭУ)</vt:lpstr>
      <vt:lpstr>Таблица 5 - Физико-химические характеристики регенерированного раствора ДЭА </vt:lpstr>
      <vt:lpstr>Рисунок 6 – Хроматограммы состава аминового абсорбента</vt:lpstr>
      <vt:lpstr>Слайд 69</vt:lpstr>
      <vt:lpstr>Слайд 70</vt:lpstr>
      <vt:lpstr>Слайд 71</vt:lpstr>
      <vt:lpstr>Слайд 72</vt:lpstr>
      <vt:lpstr>Рисунок 10 - Зависимость поглотительной способности кубового остатка от его концентрации в технологической жидкости</vt:lpstr>
      <vt:lpstr>Слайд 74</vt:lpstr>
      <vt:lpstr>Слайд 75</vt:lpstr>
      <vt:lpstr>Слайд 76</vt:lpstr>
      <vt:lpstr>Технические характеристики сорбента Техносорб-1 (ТУ 3841538-94)</vt:lpstr>
      <vt:lpstr>Результаты исследования вспениваемости модельных систем амина после очистки в реакторе с сорбентом  «Техносорб–1»</vt:lpstr>
      <vt:lpstr>Результаты исследования   модельных систем амина после очистки в реакторе с  сорбентом  "Техносорб - 1"</vt:lpstr>
      <vt:lpstr>Содержание продуктов разложения в модельных смесях*</vt:lpstr>
      <vt:lpstr>Сравнительная оценка адсорбционных свойств сорбента "Техносорб - 1" ТУ-3841538-94 и активированного угля АГ-3</vt:lpstr>
      <vt:lpstr>Сопоставительная оценка адсорбционных свойств сорбента "Техносорб - 1" и активированного угля АГ-3</vt:lpstr>
      <vt:lpstr>Результаты исследования адсорбционной емкости сорбента Техносорб-1</vt:lpstr>
      <vt:lpstr>Сопоставительная оценка адсорбционных свойств сорбента "Техносорб - 1" ТУ-3841538-94  и активированного угля АГ-3</vt:lpstr>
      <vt:lpstr>Достоинства применения сорбента «Техносорб-1»:</vt:lpstr>
      <vt:lpstr>Слайд 86</vt:lpstr>
      <vt:lpstr>Слайд 87</vt:lpstr>
      <vt:lpstr>Слайд 88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hp1</cp:lastModifiedBy>
  <cp:revision>84</cp:revision>
  <dcterms:modified xsi:type="dcterms:W3CDTF">2017-04-23T18:46:07Z</dcterms:modified>
</cp:coreProperties>
</file>