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86" r:id="rId9"/>
    <p:sldId id="285"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7" r:id="rId32"/>
    <p:sldId id="288" r:id="rId33"/>
    <p:sldId id="289" r:id="rId34"/>
    <p:sldId id="290" r:id="rId35"/>
    <p:sldId id="294" r:id="rId36"/>
    <p:sldId id="295" r:id="rId37"/>
    <p:sldId id="296" r:id="rId38"/>
    <p:sldId id="291" r:id="rId39"/>
    <p:sldId id="292" r:id="rId40"/>
    <p:sldId id="293" r:id="rId41"/>
    <p:sldId id="297" r:id="rId42"/>
    <p:sldId id="298" r:id="rId4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6209DE5-0C76-496F-8EFE-D11AE654D3D4}" type="datetimeFigureOut">
              <a:rPr lang="ru-RU" smtClean="0"/>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1623942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209DE5-0C76-496F-8EFE-D11AE654D3D4}" type="datetimeFigureOut">
              <a:rPr lang="ru-RU" smtClean="0"/>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3248272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209DE5-0C76-496F-8EFE-D11AE654D3D4}" type="datetimeFigureOut">
              <a:rPr lang="ru-RU" smtClean="0"/>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2358636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209DE5-0C76-496F-8EFE-D11AE654D3D4}" type="datetimeFigureOut">
              <a:rPr lang="ru-RU" smtClean="0"/>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2359343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6209DE5-0C76-496F-8EFE-D11AE654D3D4}" type="datetimeFigureOut">
              <a:rPr lang="ru-RU" smtClean="0"/>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246116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6209DE5-0C76-496F-8EFE-D11AE654D3D4}" type="datetimeFigureOut">
              <a:rPr lang="ru-RU" smtClean="0"/>
              <a:t>21.09.2022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2101904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6209DE5-0C76-496F-8EFE-D11AE654D3D4}" type="datetimeFigureOut">
              <a:rPr lang="ru-RU" smtClean="0"/>
              <a:t>21.09.2022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156596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6209DE5-0C76-496F-8EFE-D11AE654D3D4}" type="datetimeFigureOut">
              <a:rPr lang="ru-RU" smtClean="0"/>
              <a:t>21.09.2022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3047360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209DE5-0C76-496F-8EFE-D11AE654D3D4}" type="datetimeFigureOut">
              <a:rPr lang="ru-RU" smtClean="0"/>
              <a:t>21.09.2022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658279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6209DE5-0C76-496F-8EFE-D11AE654D3D4}" type="datetimeFigureOut">
              <a:rPr lang="ru-RU" smtClean="0"/>
              <a:t>21.09.2022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792548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6209DE5-0C76-496F-8EFE-D11AE654D3D4}" type="datetimeFigureOut">
              <a:rPr lang="ru-RU" smtClean="0"/>
              <a:t>21.09.2022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855B6D-8E99-453A-BF19-DDC9DEF928CD}" type="slidenum">
              <a:rPr lang="ru-RU" smtClean="0"/>
              <a:t>‹#›</a:t>
            </a:fld>
            <a:endParaRPr lang="ru-RU"/>
          </a:p>
        </p:txBody>
      </p:sp>
    </p:spTree>
    <p:extLst>
      <p:ext uri="{BB962C8B-B14F-4D97-AF65-F5344CB8AC3E}">
        <p14:creationId xmlns:p14="http://schemas.microsoft.com/office/powerpoint/2010/main" val="1216986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09DE5-0C76-496F-8EFE-D11AE654D3D4}" type="datetimeFigureOut">
              <a:rPr lang="ru-RU" smtClean="0"/>
              <a:t>21.09.2022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855B6D-8E99-453A-BF19-DDC9DEF928CD}" type="slidenum">
              <a:rPr lang="ru-RU" smtClean="0"/>
              <a:t>‹#›</a:t>
            </a:fld>
            <a:endParaRPr lang="ru-RU"/>
          </a:p>
        </p:txBody>
      </p:sp>
    </p:spTree>
    <p:extLst>
      <p:ext uri="{BB962C8B-B14F-4D97-AF65-F5344CB8AC3E}">
        <p14:creationId xmlns:p14="http://schemas.microsoft.com/office/powerpoint/2010/main" val="3987750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tandfonline.com/" TargetMode="External"/><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hyperlink" Target="https://about.jstor.org/oa-and-free/"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www.chemspider.com/" TargetMode="External"/><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hyperlink" Target="http://www.chemspider.com/AboutUs.aspx"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rsc.org/journals-books-databases/open-access/" TargetMode="External"/><Relationship Id="rId2" Type="http://schemas.openxmlformats.org/officeDocument/2006/relationships/hyperlink" Target="https://pubs.rsc.org/en/journals?key=title&amp;value=current" TargetMode="Externa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tg://resolve/?domain=scihubot"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2696" y="253661"/>
            <a:ext cx="11395676" cy="2031325"/>
          </a:xfrm>
          <a:prstGeom prst="rect">
            <a:avLst/>
          </a:prstGeom>
        </p:spPr>
        <p:txBody>
          <a:bodyPr wrap="square">
            <a:spAutoFit/>
          </a:bodyPr>
          <a:lstStyle/>
          <a:p>
            <a:pPr algn="ctr"/>
            <a:r>
              <a:rPr lang="ru-RU" sz="6000" b="1" u="sng" dirty="0" err="1" smtClean="0">
                <a:solidFill>
                  <a:srgbClr val="FF0000"/>
                </a:solidFill>
                <a:effectLst>
                  <a:outerShdw blurRad="38100" dist="38100" dir="2700000" algn="tl">
                    <a:srgbClr val="000000">
                      <a:alpha val="43137"/>
                    </a:srgbClr>
                  </a:outerShdw>
                </a:effectLst>
                <a:cs typeface="Times New Roman" panose="02020603050405020304" pitchFamily="18" charset="0"/>
              </a:rPr>
              <a:t>Наукометрические</a:t>
            </a:r>
            <a:r>
              <a:rPr lang="ru-RU" sz="6000" b="1" u="sng" dirty="0" smtClean="0">
                <a:solidFill>
                  <a:srgbClr val="FF0000"/>
                </a:solidFill>
                <a:effectLst>
                  <a:outerShdw blurRad="38100" dist="38100" dir="2700000" algn="tl">
                    <a:srgbClr val="000000">
                      <a:alpha val="43137"/>
                    </a:srgbClr>
                  </a:outerShdw>
                </a:effectLst>
                <a:cs typeface="Times New Roman" panose="02020603050405020304" pitchFamily="18" charset="0"/>
              </a:rPr>
              <a:t> </a:t>
            </a:r>
            <a:r>
              <a:rPr lang="ru-RU" sz="6000" b="1" u="sng" dirty="0">
                <a:solidFill>
                  <a:srgbClr val="FF0000"/>
                </a:solidFill>
                <a:effectLst>
                  <a:outerShdw blurRad="38100" dist="38100" dir="2700000" algn="tl">
                    <a:srgbClr val="000000">
                      <a:alpha val="43137"/>
                    </a:srgbClr>
                  </a:outerShdw>
                </a:effectLst>
                <a:cs typeface="Times New Roman" panose="02020603050405020304" pitchFamily="18" charset="0"/>
              </a:rPr>
              <a:t>базы данных </a:t>
            </a:r>
          </a:p>
          <a:p>
            <a:pPr algn="ctr"/>
            <a:r>
              <a:rPr lang="ru-RU" sz="6600" b="1" u="sng" dirty="0">
                <a:solidFill>
                  <a:srgbClr val="FF0000"/>
                </a:solidFill>
                <a:effectLst>
                  <a:outerShdw blurRad="38100" dist="38100" dir="2700000" algn="tl">
                    <a:srgbClr val="000000">
                      <a:alpha val="43137"/>
                    </a:srgbClr>
                  </a:outerShdw>
                </a:effectLst>
                <a:cs typeface="Times New Roman" panose="02020603050405020304" pitchFamily="18" charset="0"/>
              </a:rPr>
              <a:t>и работа с ними </a:t>
            </a:r>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632" y="2493992"/>
            <a:ext cx="9848850" cy="408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9036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3421" y="216698"/>
            <a:ext cx="12018577" cy="6555641"/>
          </a:xfrm>
          <a:prstGeom prst="rect">
            <a:avLst/>
          </a:prstGeom>
        </p:spPr>
        <p:txBody>
          <a:bodyPr wrap="square">
            <a:spAutoFit/>
          </a:bodyPr>
          <a:lstStyle/>
          <a:p>
            <a:pPr marL="285750" indent="-285750">
              <a:buFont typeface="Wingdings" panose="05000000000000000000" pitchFamily="2" charset="2"/>
              <a:buChar char="Ø"/>
            </a:pPr>
            <a:r>
              <a:rPr lang="ru-RU" sz="2800" b="1" dirty="0">
                <a:solidFill>
                  <a:srgbClr val="FF0000"/>
                </a:solidFill>
                <a:effectLst>
                  <a:outerShdw blurRad="38100" dist="38100" dir="2700000" algn="tl">
                    <a:srgbClr val="000000">
                      <a:alpha val="43137"/>
                    </a:srgbClr>
                  </a:outerShdw>
                </a:effectLst>
              </a:rPr>
              <a:t>Библиографическая база данных (ББД)</a:t>
            </a:r>
            <a:r>
              <a:rPr lang="ru-RU" sz="2800" dirty="0">
                <a:solidFill>
                  <a:srgbClr val="FF0000"/>
                </a:solidFill>
                <a:effectLst>
                  <a:outerShdw blurRad="38100" dist="38100" dir="2700000" algn="tl">
                    <a:srgbClr val="000000">
                      <a:alpha val="43137"/>
                    </a:srgbClr>
                  </a:outerShdw>
                </a:effectLst>
              </a:rPr>
              <a:t> </a:t>
            </a:r>
            <a:r>
              <a:rPr lang="ru-RU" sz="2800" dirty="0" smtClean="0">
                <a:solidFill>
                  <a:srgbClr val="000000"/>
                </a:solidFill>
              </a:rPr>
              <a:t>характеризуется </a:t>
            </a:r>
            <a:r>
              <a:rPr lang="ru-RU" sz="2800" dirty="0">
                <a:solidFill>
                  <a:srgbClr val="000000"/>
                </a:solidFill>
              </a:rPr>
              <a:t>как «отсылочная документальная база данных, </a:t>
            </a:r>
            <a:r>
              <a:rPr lang="ru-RU" sz="2800" dirty="0" smtClean="0">
                <a:solidFill>
                  <a:srgbClr val="000000"/>
                </a:solidFill>
              </a:rPr>
              <a:t>содержащая </a:t>
            </a:r>
            <a:r>
              <a:rPr lang="ru-RU" sz="2800" dirty="0">
                <a:solidFill>
                  <a:srgbClr val="000000"/>
                </a:solidFill>
              </a:rPr>
              <a:t>библиографические записи</a:t>
            </a:r>
            <a:r>
              <a:rPr lang="ru-RU" sz="2800" dirty="0" smtClean="0">
                <a:solidFill>
                  <a:srgbClr val="000000"/>
                </a:solidFill>
              </a:rPr>
              <a:t>».</a:t>
            </a:r>
          </a:p>
          <a:p>
            <a:pPr marL="285750" indent="-285750">
              <a:buFont typeface="Wingdings" panose="05000000000000000000" pitchFamily="2" charset="2"/>
              <a:buChar char="Ø"/>
            </a:pPr>
            <a:r>
              <a:rPr lang="ru-RU" sz="2800" b="1" dirty="0" smtClean="0">
                <a:solidFill>
                  <a:srgbClr val="00B0F0"/>
                </a:solidFill>
                <a:effectLst>
                  <a:outerShdw blurRad="38100" dist="38100" dir="2700000" algn="tl">
                    <a:srgbClr val="000000">
                      <a:alpha val="43137"/>
                    </a:srgbClr>
                  </a:outerShdw>
                </a:effectLst>
              </a:rPr>
              <a:t>Отсылочная</a:t>
            </a:r>
            <a:r>
              <a:rPr lang="ru-RU" sz="2800" b="1" dirty="0" smtClean="0">
                <a:solidFill>
                  <a:srgbClr val="00B0F0"/>
                </a:solidFill>
              </a:rPr>
              <a:t> </a:t>
            </a:r>
            <a:r>
              <a:rPr lang="ru-RU" sz="2800" b="1" dirty="0">
                <a:solidFill>
                  <a:srgbClr val="00B0F0"/>
                </a:solidFill>
                <a:effectLst>
                  <a:outerShdw blurRad="38100" dist="38100" dir="2700000" algn="tl">
                    <a:srgbClr val="000000">
                      <a:alpha val="43137"/>
                    </a:srgbClr>
                  </a:outerShdw>
                </a:effectLst>
              </a:rPr>
              <a:t>база</a:t>
            </a:r>
            <a:r>
              <a:rPr lang="ru-RU" sz="2800" b="1" dirty="0">
                <a:solidFill>
                  <a:srgbClr val="00B0F0"/>
                </a:solidFill>
              </a:rPr>
              <a:t> </a:t>
            </a:r>
            <a:r>
              <a:rPr lang="ru-RU" sz="2800" b="1" dirty="0" smtClean="0">
                <a:solidFill>
                  <a:srgbClr val="00B0F0"/>
                </a:solidFill>
                <a:effectLst>
                  <a:outerShdw blurRad="38100" dist="38100" dir="2700000" algn="tl">
                    <a:srgbClr val="000000">
                      <a:alpha val="43137"/>
                    </a:srgbClr>
                  </a:outerShdw>
                </a:effectLst>
              </a:rPr>
              <a:t>данных</a:t>
            </a:r>
            <a:r>
              <a:rPr lang="ru-RU" sz="2800" dirty="0" smtClean="0">
                <a:solidFill>
                  <a:srgbClr val="00B0F0"/>
                </a:solidFill>
                <a:effectLst>
                  <a:outerShdw blurRad="38100" dist="38100" dir="2700000" algn="tl">
                    <a:srgbClr val="000000">
                      <a:alpha val="43137"/>
                    </a:srgbClr>
                  </a:outerShdw>
                </a:effectLst>
              </a:rPr>
              <a:t> </a:t>
            </a:r>
            <a:r>
              <a:rPr lang="ru-RU" sz="2800" dirty="0"/>
              <a:t>пересылает пользователя к другим источникам для получения полной или дополнительной информации, а в документальной базе данных каждая запись отражает конкретный документ, содержится его библиографическое описание или другая информация о нём. </a:t>
            </a:r>
            <a:endParaRPr lang="ru-RU" sz="2800" dirty="0" smtClean="0"/>
          </a:p>
          <a:p>
            <a:pPr marL="285750" indent="-285750">
              <a:buFont typeface="Wingdings" panose="05000000000000000000" pitchFamily="2" charset="2"/>
              <a:buChar char="Ø"/>
            </a:pPr>
            <a:r>
              <a:rPr lang="ru-RU" sz="2800" dirty="0" smtClean="0"/>
              <a:t>Библиографическое </a:t>
            </a:r>
            <a:r>
              <a:rPr lang="ru-RU" sz="2800" dirty="0"/>
              <a:t>описание документа сопровождается другими элементами библиографической записи: </a:t>
            </a:r>
            <a:r>
              <a:rPr lang="ru-RU" sz="2800" i="1" dirty="0" smtClean="0"/>
              <a:t>классификационными </a:t>
            </a:r>
            <a:r>
              <a:rPr lang="ru-RU" sz="2800" i="1" dirty="0"/>
              <a:t>индексами, предметными рубриками, ключевыми словами </a:t>
            </a:r>
            <a:r>
              <a:rPr lang="ru-RU" sz="2800" dirty="0"/>
              <a:t>и т.п</a:t>
            </a:r>
            <a:r>
              <a:rPr lang="ru-RU" sz="2800" dirty="0" smtClean="0"/>
              <a:t>.</a:t>
            </a:r>
          </a:p>
          <a:p>
            <a:pPr marL="285750" indent="-285750">
              <a:buFont typeface="Wingdings" panose="05000000000000000000" pitchFamily="2" charset="2"/>
              <a:buChar char="Ø"/>
            </a:pPr>
            <a:r>
              <a:rPr lang="ru-RU" sz="2800" dirty="0" smtClean="0"/>
              <a:t>В </a:t>
            </a:r>
            <a:r>
              <a:rPr lang="ru-RU" sz="2800" dirty="0"/>
              <a:t>зависимости от создания и источников комплектования баз данных их можно </a:t>
            </a:r>
            <a:r>
              <a:rPr lang="ru-RU" sz="2800" dirty="0" smtClean="0"/>
              <a:t>разделить </a:t>
            </a:r>
            <a:r>
              <a:rPr lang="ru-RU" sz="2800" dirty="0"/>
              <a:t>на </a:t>
            </a:r>
            <a:r>
              <a:rPr lang="ru-RU" sz="2800" b="1" dirty="0">
                <a:solidFill>
                  <a:srgbClr val="00B050"/>
                </a:solidFill>
                <a:effectLst>
                  <a:outerShdw blurRad="38100" dist="38100" dir="2700000" algn="tl">
                    <a:srgbClr val="000000">
                      <a:alpha val="43137"/>
                    </a:srgbClr>
                  </a:outerShdw>
                </a:effectLst>
              </a:rPr>
              <a:t>внутренние</a:t>
            </a:r>
            <a:r>
              <a:rPr lang="ru-RU" sz="2800" dirty="0">
                <a:solidFill>
                  <a:srgbClr val="00B050"/>
                </a:solidFill>
                <a:effectLst>
                  <a:outerShdw blurRad="38100" dist="38100" dir="2700000" algn="tl">
                    <a:srgbClr val="000000">
                      <a:alpha val="43137"/>
                    </a:srgbClr>
                  </a:outerShdw>
                </a:effectLst>
              </a:rPr>
              <a:t> </a:t>
            </a:r>
            <a:r>
              <a:rPr lang="ru-RU" sz="2800" dirty="0"/>
              <a:t>(</a:t>
            </a:r>
            <a:r>
              <a:rPr lang="ru-RU" sz="2800" i="1" dirty="0"/>
              <a:t>генерируемые</a:t>
            </a:r>
            <a:r>
              <a:rPr lang="ru-RU" sz="2800" dirty="0"/>
              <a:t>) и внешние (</a:t>
            </a:r>
            <a:r>
              <a:rPr lang="ru-RU" sz="2800" i="1" dirty="0" smtClean="0"/>
              <a:t>приобретаемые</a:t>
            </a:r>
            <a:r>
              <a:rPr lang="ru-RU" sz="2800" dirty="0" smtClean="0"/>
              <a:t> </a:t>
            </a:r>
            <a:r>
              <a:rPr lang="ru-RU" sz="2800" dirty="0"/>
              <a:t>или </a:t>
            </a:r>
            <a:r>
              <a:rPr lang="ru-RU" sz="2800" i="1" dirty="0"/>
              <a:t>открытые</a:t>
            </a:r>
            <a:r>
              <a:rPr lang="ru-RU" sz="2800" dirty="0"/>
              <a:t>). Первые создаются в рамках </a:t>
            </a:r>
            <a:r>
              <a:rPr lang="ru-RU" sz="2800" dirty="0" smtClean="0"/>
              <a:t>конкретного </a:t>
            </a:r>
            <a:r>
              <a:rPr lang="ru-RU" sz="2800" dirty="0"/>
              <a:t>учреждения, в том числе библиотеки, а </a:t>
            </a:r>
            <a:r>
              <a:rPr lang="ru-RU" sz="2800" b="1" dirty="0">
                <a:solidFill>
                  <a:srgbClr val="00B050"/>
                </a:solidFill>
                <a:effectLst>
                  <a:outerShdw blurRad="38100" dist="38100" dir="2700000" algn="tl">
                    <a:srgbClr val="000000">
                      <a:alpha val="43137"/>
                    </a:srgbClr>
                  </a:outerShdw>
                </a:effectLst>
              </a:rPr>
              <a:t>внешние</a:t>
            </a:r>
            <a:r>
              <a:rPr lang="ru-RU" sz="2800" dirty="0">
                <a:effectLst>
                  <a:outerShdw blurRad="38100" dist="38100" dir="2700000" algn="tl">
                    <a:srgbClr val="000000">
                      <a:alpha val="43137"/>
                    </a:srgbClr>
                  </a:outerShdw>
                </a:effectLst>
              </a:rPr>
              <a:t> </a:t>
            </a:r>
            <a:r>
              <a:rPr lang="ru-RU" sz="2800" dirty="0"/>
              <a:t>образуются другими организациями и приобретаются библиотекой. </a:t>
            </a:r>
          </a:p>
        </p:txBody>
      </p:sp>
    </p:spTree>
    <p:extLst>
      <p:ext uri="{BB962C8B-B14F-4D97-AF65-F5344CB8AC3E}">
        <p14:creationId xmlns:p14="http://schemas.microsoft.com/office/powerpoint/2010/main" val="1113276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7408" y="1835609"/>
            <a:ext cx="11030606" cy="3170099"/>
          </a:xfrm>
          <a:prstGeom prst="rect">
            <a:avLst/>
          </a:prstGeom>
        </p:spPr>
        <p:txBody>
          <a:bodyPr wrap="square">
            <a:spAutoFit/>
          </a:bodyPr>
          <a:lstStyle/>
          <a:p>
            <a:r>
              <a:rPr lang="ru-RU" sz="4000" b="1" dirty="0">
                <a:solidFill>
                  <a:srgbClr val="000000"/>
                </a:solidFill>
                <a:effectLst>
                  <a:outerShdw blurRad="38100" dist="38100" dir="2700000" algn="tl">
                    <a:srgbClr val="000000">
                      <a:alpha val="43137"/>
                    </a:srgbClr>
                  </a:outerShdw>
                </a:effectLst>
                <a:latin typeface="Georgia" panose="02040502050405020303" pitchFamily="18" charset="0"/>
              </a:rPr>
              <a:t>Реферативная база данных </a:t>
            </a:r>
            <a:r>
              <a:rPr lang="ru-RU" sz="4000" dirty="0">
                <a:solidFill>
                  <a:srgbClr val="000000"/>
                </a:solidFill>
                <a:latin typeface="Georgia" panose="02040502050405020303" pitchFamily="18" charset="0"/>
              </a:rPr>
              <a:t>(</a:t>
            </a:r>
            <a:r>
              <a:rPr lang="ru-RU" sz="4000" i="1" dirty="0">
                <a:solidFill>
                  <a:srgbClr val="000000"/>
                </a:solidFill>
                <a:effectLst>
                  <a:outerShdw blurRad="38100" dist="38100" dir="2700000" algn="tl">
                    <a:srgbClr val="000000">
                      <a:alpha val="43137"/>
                    </a:srgbClr>
                  </a:outerShdw>
                </a:effectLst>
                <a:latin typeface="Georgia" panose="02040502050405020303" pitchFamily="18" charset="0"/>
              </a:rPr>
              <a:t>частичный доступ к </a:t>
            </a:r>
            <a:r>
              <a:rPr lang="ru-RU" sz="4000" i="1" dirty="0" smtClean="0">
                <a:solidFill>
                  <a:srgbClr val="000000"/>
                </a:solidFill>
                <a:effectLst>
                  <a:outerShdw blurRad="38100" dist="38100" dir="2700000" algn="tl">
                    <a:srgbClr val="000000">
                      <a:alpha val="43137"/>
                    </a:srgbClr>
                  </a:outerShdw>
                </a:effectLst>
                <a:latin typeface="Georgia" panose="02040502050405020303" pitchFamily="18" charset="0"/>
              </a:rPr>
              <a:t>тексту</a:t>
            </a:r>
            <a:r>
              <a:rPr lang="ru-RU" sz="4000" dirty="0">
                <a:solidFill>
                  <a:srgbClr val="000000"/>
                </a:solidFill>
                <a:latin typeface="Georgia" panose="02040502050405020303" pitchFamily="18" charset="0"/>
              </a:rPr>
              <a:t>) – база данных, включающая аннотацию, реферат или иные указания о содержании документа в неполном его доступе </a:t>
            </a:r>
            <a:endParaRPr lang="ru-RU" sz="4000" dirty="0"/>
          </a:p>
        </p:txBody>
      </p:sp>
    </p:spTree>
    <p:extLst>
      <p:ext uri="{BB962C8B-B14F-4D97-AF65-F5344CB8AC3E}">
        <p14:creationId xmlns:p14="http://schemas.microsoft.com/office/powerpoint/2010/main" val="3610596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7503" y="136469"/>
            <a:ext cx="11918731" cy="6309420"/>
          </a:xfrm>
          <a:prstGeom prst="rect">
            <a:avLst/>
          </a:prstGeom>
        </p:spPr>
        <p:txBody>
          <a:bodyPr wrap="square">
            <a:spAutoFit/>
          </a:bodyPr>
          <a:lstStyle/>
          <a:p>
            <a:pPr>
              <a:spcAft>
                <a:spcPts val="1200"/>
              </a:spcAft>
            </a:pPr>
            <a:r>
              <a:rPr lang="ru-RU" sz="3000" dirty="0" smtClean="0">
                <a:solidFill>
                  <a:srgbClr val="000000"/>
                </a:solidFill>
                <a:latin typeface="Times New Roman" panose="02020603050405020304" pitchFamily="18" charset="0"/>
                <a:cs typeface="Times New Roman" panose="02020603050405020304" pitchFamily="18" charset="0"/>
              </a:rPr>
              <a:t>Российский </a:t>
            </a:r>
            <a:r>
              <a:rPr lang="ru-RU" sz="3000" dirty="0">
                <a:solidFill>
                  <a:srgbClr val="000000"/>
                </a:solidFill>
                <a:latin typeface="Times New Roman" panose="02020603050405020304" pitchFamily="18" charset="0"/>
                <a:cs typeface="Times New Roman" panose="02020603050405020304" pitchFamily="18" charset="0"/>
              </a:rPr>
              <a:t>индекс научного цитирования </a:t>
            </a:r>
            <a:r>
              <a:rPr lang="ru-RU" sz="3000" b="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(РИНЦ)</a:t>
            </a:r>
            <a:r>
              <a:rPr lang="ru-RU" sz="3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000" dirty="0">
                <a:solidFill>
                  <a:srgbClr val="000000"/>
                </a:solidFill>
                <a:latin typeface="Times New Roman" panose="02020603050405020304" pitchFamily="18" charset="0"/>
                <a:cs typeface="Times New Roman" panose="02020603050405020304" pitchFamily="18" charset="0"/>
              </a:rPr>
              <a:t>на </a:t>
            </a:r>
            <a:r>
              <a:rPr lang="ru-RU" sz="3000" dirty="0" smtClean="0">
                <a:solidFill>
                  <a:srgbClr val="000000"/>
                </a:solidFill>
                <a:latin typeface="Times New Roman" panose="02020603050405020304" pitchFamily="18" charset="0"/>
                <a:cs typeface="Times New Roman" panose="02020603050405020304" pitchFamily="18" charset="0"/>
              </a:rPr>
              <a:t>научных </a:t>
            </a:r>
            <a:r>
              <a:rPr lang="ru-RU" sz="3000" dirty="0">
                <a:solidFill>
                  <a:srgbClr val="000000"/>
                </a:solidFill>
                <a:latin typeface="Times New Roman" panose="02020603050405020304" pitchFamily="18" charset="0"/>
                <a:cs typeface="Times New Roman" panose="02020603050405020304" pitchFamily="18" charset="0"/>
              </a:rPr>
              <a:t>публикаций учёных различных стран мира: эта база представляет собой национальную </a:t>
            </a:r>
            <a:r>
              <a:rPr lang="ru-RU" sz="3000" dirty="0" smtClean="0">
                <a:solidFill>
                  <a:srgbClr val="000000"/>
                </a:solidFill>
                <a:latin typeface="Times New Roman" panose="02020603050405020304" pitchFamily="18" charset="0"/>
                <a:cs typeface="Times New Roman" panose="02020603050405020304" pitchFamily="18" charset="0"/>
              </a:rPr>
              <a:t>информационно-аналитическую </a:t>
            </a:r>
            <a:r>
              <a:rPr lang="ru-RU" sz="3000" dirty="0">
                <a:solidFill>
                  <a:srgbClr val="000000"/>
                </a:solidFill>
                <a:latin typeface="Times New Roman" panose="02020603050405020304" pitchFamily="18" charset="0"/>
                <a:cs typeface="Times New Roman" panose="02020603050405020304" pitchFamily="18" charset="0"/>
              </a:rPr>
              <a:t>систему, которая собирает </a:t>
            </a:r>
            <a:r>
              <a:rPr lang="ru-RU" sz="3000" dirty="0" smtClean="0">
                <a:solidFill>
                  <a:srgbClr val="000000"/>
                </a:solidFill>
                <a:latin typeface="Times New Roman" panose="02020603050405020304" pitchFamily="18" charset="0"/>
                <a:cs typeface="Times New Roman" panose="02020603050405020304" pitchFamily="18" charset="0"/>
              </a:rPr>
              <a:t>публикации </a:t>
            </a:r>
            <a:r>
              <a:rPr lang="ru-RU" sz="3000" dirty="0">
                <a:solidFill>
                  <a:srgbClr val="000000"/>
                </a:solidFill>
                <a:latin typeface="Times New Roman" panose="02020603050405020304" pitchFamily="18" charset="0"/>
                <a:cs typeface="Times New Roman" panose="02020603050405020304" pitchFamily="18" charset="0"/>
              </a:rPr>
              <a:t>российских авторов (и не только), информацию про цитирование этих публикаций в международных </a:t>
            </a:r>
            <a:r>
              <a:rPr lang="ru-RU" sz="3000" dirty="0" smtClean="0">
                <a:solidFill>
                  <a:srgbClr val="000000"/>
                </a:solidFill>
                <a:latin typeface="Times New Roman" panose="02020603050405020304" pitchFamily="18" charset="0"/>
                <a:cs typeface="Times New Roman" panose="02020603050405020304" pitchFamily="18" charset="0"/>
              </a:rPr>
              <a:t>журналах.</a:t>
            </a:r>
          </a:p>
          <a:p>
            <a:pPr marL="457200" indent="-457200">
              <a:spcAft>
                <a:spcPts val="1200"/>
              </a:spcAft>
              <a:buFont typeface="Arial" panose="020B0604020202020204" pitchFamily="34" charset="0"/>
              <a:buChar char="•"/>
            </a:pPr>
            <a:r>
              <a:rPr lang="ru-RU" sz="3200" dirty="0" smtClean="0">
                <a:solidFill>
                  <a:srgbClr val="000000"/>
                </a:solidFill>
                <a:latin typeface="Times New Roman" panose="02020603050405020304" pitchFamily="18" charset="0"/>
                <a:cs typeface="Times New Roman" panose="02020603050405020304" pitchFamily="18" charset="0"/>
              </a:rPr>
              <a:t>РИНЦ позволяет </a:t>
            </a:r>
            <a:r>
              <a:rPr lang="ru-RU" sz="3200" dirty="0">
                <a:solidFill>
                  <a:srgbClr val="000000"/>
                </a:solidFill>
                <a:latin typeface="Times New Roman" panose="02020603050405020304" pitchFamily="18" charset="0"/>
                <a:cs typeface="Times New Roman" panose="02020603050405020304" pitchFamily="18" charset="0"/>
              </a:rPr>
              <a:t>выполнить оценку </a:t>
            </a:r>
            <a:r>
              <a:rPr lang="ru-RU" sz="3200" dirty="0" smtClean="0">
                <a:solidFill>
                  <a:srgbClr val="000000"/>
                </a:solidFill>
                <a:latin typeface="Times New Roman" panose="02020603050405020304" pitchFamily="18" charset="0"/>
                <a:cs typeface="Times New Roman" panose="02020603050405020304" pitchFamily="18" charset="0"/>
              </a:rPr>
              <a:t>результативности </a:t>
            </a:r>
            <a:r>
              <a:rPr lang="ru-RU" sz="3200" dirty="0">
                <a:solidFill>
                  <a:srgbClr val="000000"/>
                </a:solidFill>
                <a:latin typeface="Times New Roman" panose="02020603050405020304" pitchFamily="18" charset="0"/>
                <a:cs typeface="Times New Roman" panose="02020603050405020304" pitchFamily="18" charset="0"/>
              </a:rPr>
              <a:t>и эффективности деятельности научно-исследовательских организаций; учёных; уровень научных журналов и </a:t>
            </a:r>
            <a:r>
              <a:rPr lang="ru-RU" sz="3200" dirty="0" smtClean="0">
                <a:solidFill>
                  <a:srgbClr val="000000"/>
                </a:solidFill>
                <a:latin typeface="Times New Roman" panose="02020603050405020304" pitchFamily="18" charset="0"/>
                <a:cs typeface="Times New Roman" panose="02020603050405020304" pitchFamily="18" charset="0"/>
              </a:rPr>
              <a:t>др.</a:t>
            </a:r>
          </a:p>
          <a:p>
            <a:pPr marL="457200" indent="-457200">
              <a:spcAft>
                <a:spcPts val="1200"/>
              </a:spcAft>
              <a:buFont typeface="Arial" panose="020B0604020202020204" pitchFamily="34" charset="0"/>
              <a:buChar char="•"/>
            </a:pPr>
            <a:r>
              <a:rPr lang="ru-RU" sz="3200" dirty="0" smtClean="0">
                <a:solidFill>
                  <a:srgbClr val="000000"/>
                </a:solidFill>
                <a:latin typeface="Times New Roman" panose="02020603050405020304" pitchFamily="18" charset="0"/>
                <a:cs typeface="Times New Roman" panose="02020603050405020304" pitchFamily="18" charset="0"/>
              </a:rPr>
              <a:t>Проект </a:t>
            </a:r>
            <a:r>
              <a:rPr lang="ru-RU" sz="3200" dirty="0">
                <a:solidFill>
                  <a:srgbClr val="000000"/>
                </a:solidFill>
                <a:latin typeface="Times New Roman" panose="02020603050405020304" pitchFamily="18" charset="0"/>
                <a:cs typeface="Times New Roman" panose="02020603050405020304" pitchFamily="18" charset="0"/>
              </a:rPr>
              <a:t>РИНЦ с 2005 г. разрабатывается компанией «Научная электронная библиотека» (</a:t>
            </a:r>
            <a:r>
              <a:rPr lang="ru-RU" sz="3200" i="1" dirty="0">
                <a:solidFill>
                  <a:srgbClr val="000000"/>
                </a:solidFill>
                <a:latin typeface="Times New Roman" panose="02020603050405020304" pitchFamily="18" charset="0"/>
                <a:cs typeface="Times New Roman" panose="02020603050405020304" pitchFamily="18" charset="0"/>
              </a:rPr>
              <a:t>elibrary.ru</a:t>
            </a:r>
            <a:r>
              <a:rPr lang="ru-RU" sz="3200" dirty="0" smtClean="0">
                <a:solidFill>
                  <a:srgbClr val="000000"/>
                </a:solidFill>
                <a:latin typeface="Times New Roman" panose="02020603050405020304" pitchFamily="18" charset="0"/>
                <a:cs typeface="Times New Roman" panose="02020603050405020304" pitchFamily="18" charset="0"/>
              </a:rPr>
              <a:t>).</a:t>
            </a:r>
          </a:p>
          <a:p>
            <a:pPr marL="457200" indent="-457200">
              <a:spcAft>
                <a:spcPts val="1200"/>
              </a:spcAft>
              <a:buFont typeface="Arial" panose="020B0604020202020204" pitchFamily="34" charset="0"/>
              <a:buChar char="•"/>
            </a:pPr>
            <a:r>
              <a:rPr lang="ru-RU" sz="3200" dirty="0" smtClean="0">
                <a:latin typeface="Times New Roman" panose="02020603050405020304" pitchFamily="18" charset="0"/>
                <a:cs typeface="Times New Roman" panose="02020603050405020304" pitchFamily="18" charset="0"/>
              </a:rPr>
              <a:t>На </a:t>
            </a:r>
            <a:r>
              <a:rPr lang="ru-RU" sz="3200" dirty="0">
                <a:latin typeface="Times New Roman" panose="02020603050405020304" pitchFamily="18" charset="0"/>
                <a:cs typeface="Times New Roman" panose="02020603050405020304" pitchFamily="18" charset="0"/>
              </a:rPr>
              <a:t>основе базы данных РИНЦ разработан аналитический </a:t>
            </a:r>
            <a:r>
              <a:rPr lang="ru-RU" sz="3200" dirty="0" smtClean="0">
                <a:latin typeface="Times New Roman" panose="02020603050405020304" pitchFamily="18" charset="0"/>
                <a:cs typeface="Times New Roman" panose="02020603050405020304" pitchFamily="18" charset="0"/>
              </a:rPr>
              <a:t>инструментарий </a:t>
            </a:r>
            <a:r>
              <a:rPr lang="ru-RU" sz="3200" b="1" dirty="0" err="1">
                <a:solidFill>
                  <a:srgbClr val="FF0000"/>
                </a:solidFill>
                <a:latin typeface="Times New Roman" panose="02020603050405020304" pitchFamily="18" charset="0"/>
                <a:cs typeface="Times New Roman" panose="02020603050405020304" pitchFamily="18" charset="0"/>
              </a:rPr>
              <a:t>Science</a:t>
            </a:r>
            <a:r>
              <a:rPr lang="ru-RU" sz="3200" b="1" dirty="0">
                <a:solidFill>
                  <a:srgbClr val="FF0000"/>
                </a:solidFill>
                <a:latin typeface="Times New Roman" panose="02020603050405020304" pitchFamily="18" charset="0"/>
                <a:cs typeface="Times New Roman" panose="02020603050405020304" pitchFamily="18" charset="0"/>
              </a:rPr>
              <a:t> </a:t>
            </a:r>
            <a:r>
              <a:rPr lang="ru-RU" sz="3200" b="1" dirty="0" err="1">
                <a:solidFill>
                  <a:srgbClr val="FF0000"/>
                </a:solidFill>
                <a:latin typeface="Times New Roman" panose="02020603050405020304" pitchFamily="18" charset="0"/>
                <a:cs typeface="Times New Roman" panose="02020603050405020304" pitchFamily="18" charset="0"/>
              </a:rPr>
              <a:t>index</a:t>
            </a:r>
            <a:r>
              <a:rPr lang="ru-RU" sz="3200" b="1" dirty="0">
                <a:solidFill>
                  <a:srgbClr val="FF0000"/>
                </a:solidFill>
                <a:latin typeface="Times New Roman" panose="02020603050405020304" pitchFamily="18" charset="0"/>
                <a:cs typeface="Times New Roman" panose="02020603050405020304" pitchFamily="18" charset="0"/>
              </a:rPr>
              <a:t>.</a:t>
            </a:r>
            <a:r>
              <a:rPr lang="ru-RU" sz="3200"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84214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4588" y="0"/>
            <a:ext cx="12077412" cy="6858000"/>
          </a:xfrm>
          <a:prstGeom prst="rect">
            <a:avLst/>
          </a:prstGeom>
        </p:spPr>
      </p:pic>
    </p:spTree>
    <p:extLst>
      <p:ext uri="{BB962C8B-B14F-4D97-AF65-F5344CB8AC3E}">
        <p14:creationId xmlns:p14="http://schemas.microsoft.com/office/powerpoint/2010/main" val="1128477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367675" y="262996"/>
            <a:ext cx="9536035" cy="6595004"/>
          </a:xfrm>
          <a:prstGeom prst="rect">
            <a:avLst/>
          </a:prstGeom>
        </p:spPr>
      </p:pic>
    </p:spTree>
    <p:extLst>
      <p:ext uri="{BB962C8B-B14F-4D97-AF65-F5344CB8AC3E}">
        <p14:creationId xmlns:p14="http://schemas.microsoft.com/office/powerpoint/2010/main" val="39168093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20175" t="6477" r="17368" b="24049"/>
          <a:stretch/>
        </p:blipFill>
        <p:spPr>
          <a:xfrm>
            <a:off x="336884" y="-24063"/>
            <a:ext cx="11421979" cy="6882063"/>
          </a:xfrm>
          <a:prstGeom prst="rect">
            <a:avLst/>
          </a:prstGeom>
        </p:spPr>
      </p:pic>
    </p:spTree>
    <p:extLst>
      <p:ext uri="{BB962C8B-B14F-4D97-AF65-F5344CB8AC3E}">
        <p14:creationId xmlns:p14="http://schemas.microsoft.com/office/powerpoint/2010/main" val="1837755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5310" y="176869"/>
            <a:ext cx="11713780" cy="6671057"/>
          </a:xfrm>
          <a:prstGeom prst="rect">
            <a:avLst/>
          </a:prstGeom>
        </p:spPr>
        <p:txBody>
          <a:bodyPr wrap="square">
            <a:spAutoFit/>
          </a:bodyPr>
          <a:lstStyle/>
          <a:p>
            <a:pPr indent="268288">
              <a:spcAft>
                <a:spcPts val="300"/>
              </a:spcAft>
            </a:pPr>
            <a:r>
              <a:rPr lang="ru-RU" sz="2400" b="1" i="1" dirty="0">
                <a:solidFill>
                  <a:srgbClr val="000000"/>
                </a:solidFill>
                <a:latin typeface="Georgia" panose="02040502050405020303" pitchFamily="18" charset="0"/>
              </a:rPr>
              <a:t>Для регистрации в РИНЦ необходимо </a:t>
            </a:r>
            <a:r>
              <a:rPr lang="ru-RU" sz="2400" b="1" i="1" dirty="0" smtClean="0">
                <a:solidFill>
                  <a:srgbClr val="000000"/>
                </a:solidFill>
                <a:latin typeface="Georgia" panose="02040502050405020303" pitchFamily="18" charset="0"/>
              </a:rPr>
              <a:t>действовать </a:t>
            </a:r>
            <a:r>
              <a:rPr lang="ru-RU" sz="2400" b="1" i="1" dirty="0">
                <a:solidFill>
                  <a:srgbClr val="000000"/>
                </a:solidFill>
                <a:latin typeface="Georgia" panose="02040502050405020303" pitchFamily="18" charset="0"/>
              </a:rPr>
              <a:t>по следующему алгоритму</a:t>
            </a:r>
            <a:r>
              <a:rPr lang="ru-RU" sz="2400" dirty="0">
                <a:solidFill>
                  <a:srgbClr val="000000"/>
                </a:solidFill>
                <a:latin typeface="Georgia" panose="02040502050405020303" pitchFamily="18" charset="0"/>
              </a:rPr>
              <a:t>: </a:t>
            </a:r>
          </a:p>
          <a:p>
            <a:pPr indent="268288">
              <a:spcAft>
                <a:spcPts val="300"/>
              </a:spcAft>
            </a:pPr>
            <a:r>
              <a:rPr lang="ru-RU" sz="2400" dirty="0">
                <a:solidFill>
                  <a:srgbClr val="000000"/>
                </a:solidFill>
                <a:latin typeface="Georgia" panose="02040502050405020303" pitchFamily="18" charset="0"/>
              </a:rPr>
              <a:t>1. Если Вы не регистрировались ранее на </a:t>
            </a:r>
            <a:r>
              <a:rPr lang="ru-RU" sz="2400" b="1" dirty="0">
                <a:solidFill>
                  <a:srgbClr val="000000"/>
                </a:solidFill>
                <a:latin typeface="Georgia" panose="02040502050405020303" pitchFamily="18" charset="0"/>
              </a:rPr>
              <a:t>eLIBRARY.RU,</a:t>
            </a:r>
            <a:r>
              <a:rPr lang="ru-RU" sz="2400" dirty="0">
                <a:solidFill>
                  <a:srgbClr val="000000"/>
                </a:solidFill>
                <a:latin typeface="Georgia" panose="02040502050405020303" pitchFamily="18" charset="0"/>
              </a:rPr>
              <a:t> то нужно: </a:t>
            </a:r>
          </a:p>
          <a:p>
            <a:pPr indent="268288">
              <a:spcAft>
                <a:spcPts val="300"/>
              </a:spcAft>
            </a:pPr>
            <a:r>
              <a:rPr lang="ru-RU" sz="2400" dirty="0">
                <a:solidFill>
                  <a:srgbClr val="000000"/>
                </a:solidFill>
                <a:latin typeface="Georgia" panose="02040502050405020303" pitchFamily="18" charset="0"/>
              </a:rPr>
              <a:t>1.1. Зайти на сайт </a:t>
            </a:r>
            <a:r>
              <a:rPr lang="ru-RU" sz="2400" b="1" dirty="0">
                <a:solidFill>
                  <a:srgbClr val="000000"/>
                </a:solidFill>
                <a:latin typeface="Georgia" panose="02040502050405020303" pitchFamily="18" charset="0"/>
              </a:rPr>
              <a:t>eLIBRARY.RU</a:t>
            </a:r>
            <a:r>
              <a:rPr lang="ru-RU" sz="2400" dirty="0">
                <a:solidFill>
                  <a:srgbClr val="000000"/>
                </a:solidFill>
                <a:latin typeface="Georgia" panose="02040502050405020303" pitchFamily="18" charset="0"/>
              </a:rPr>
              <a:t> (</a:t>
            </a:r>
            <a:r>
              <a:rPr lang="ru-RU" sz="2400" i="1" dirty="0">
                <a:solidFill>
                  <a:srgbClr val="000000"/>
                </a:solidFill>
                <a:latin typeface="Georgia" panose="02040502050405020303" pitchFamily="18" charset="0"/>
              </a:rPr>
              <a:t>http://elibrary.ru/</a:t>
            </a:r>
            <a:r>
              <a:rPr lang="ru-RU" sz="2400" dirty="0">
                <a:solidFill>
                  <a:srgbClr val="000000"/>
                </a:solidFill>
                <a:latin typeface="Georgia" panose="02040502050405020303" pitchFamily="18" charset="0"/>
              </a:rPr>
              <a:t>). </a:t>
            </a:r>
          </a:p>
          <a:p>
            <a:pPr indent="268288">
              <a:spcAft>
                <a:spcPts val="300"/>
              </a:spcAft>
            </a:pPr>
            <a:r>
              <a:rPr lang="ru-RU" sz="2400" dirty="0">
                <a:solidFill>
                  <a:srgbClr val="000000"/>
                </a:solidFill>
                <a:latin typeface="Georgia" panose="02040502050405020303" pitchFamily="18" charset="0"/>
              </a:rPr>
              <a:t>1.2. Слева выбрать пункт меню </a:t>
            </a:r>
            <a:r>
              <a:rPr lang="ru-RU" sz="2400" i="1" dirty="0">
                <a:solidFill>
                  <a:srgbClr val="000000"/>
                </a:solidFill>
                <a:latin typeface="Georgia" panose="02040502050405020303" pitchFamily="18" charset="0"/>
              </a:rPr>
              <a:t>Регистрация</a:t>
            </a:r>
            <a:r>
              <a:rPr lang="ru-RU" sz="2400" dirty="0">
                <a:solidFill>
                  <a:srgbClr val="000000"/>
                </a:solidFill>
                <a:latin typeface="Georgia" panose="02040502050405020303" pitchFamily="18" charset="0"/>
              </a:rPr>
              <a:t>. </a:t>
            </a:r>
          </a:p>
          <a:p>
            <a:pPr indent="268288">
              <a:spcAft>
                <a:spcPts val="300"/>
              </a:spcAft>
            </a:pPr>
            <a:r>
              <a:rPr lang="ru-RU" sz="2400" dirty="0">
                <a:solidFill>
                  <a:srgbClr val="000000"/>
                </a:solidFill>
                <a:latin typeface="Georgia" panose="02040502050405020303" pitchFamily="18" charset="0"/>
              </a:rPr>
              <a:t>1.3. Открыть анкету, перейдя по этой ссылке. </a:t>
            </a:r>
          </a:p>
          <a:p>
            <a:pPr indent="268288">
              <a:spcAft>
                <a:spcPts val="300"/>
              </a:spcAft>
            </a:pPr>
            <a:r>
              <a:rPr lang="ru-RU" sz="2400" dirty="0">
                <a:solidFill>
                  <a:srgbClr val="000000"/>
                </a:solidFill>
                <a:latin typeface="Georgia" panose="02040502050405020303" pitchFamily="18" charset="0"/>
              </a:rPr>
              <a:t>1.4. Заполнить регистрационные поля. При </a:t>
            </a:r>
            <a:r>
              <a:rPr lang="ru-RU" sz="2400" dirty="0" smtClean="0">
                <a:solidFill>
                  <a:srgbClr val="000000"/>
                </a:solidFill>
                <a:latin typeface="Georgia" panose="02040502050405020303" pitchFamily="18" charset="0"/>
              </a:rPr>
              <a:t>заполнении </a:t>
            </a:r>
            <a:r>
              <a:rPr lang="ru-RU" sz="2400" dirty="0">
                <a:solidFill>
                  <a:srgbClr val="000000"/>
                </a:solidFill>
                <a:latin typeface="Georgia" panose="02040502050405020303" pitchFamily="18" charset="0"/>
              </a:rPr>
              <a:t>необходимо обратить внимание на следующие </a:t>
            </a:r>
            <a:r>
              <a:rPr lang="ru-RU" sz="2400" dirty="0" smtClean="0">
                <a:solidFill>
                  <a:srgbClr val="000000"/>
                </a:solidFill>
                <a:latin typeface="Georgia" panose="02040502050405020303" pitchFamily="18" charset="0"/>
              </a:rPr>
              <a:t>важные </a:t>
            </a:r>
            <a:r>
              <a:rPr lang="ru-RU" sz="2400" dirty="0">
                <a:solidFill>
                  <a:srgbClr val="000000"/>
                </a:solidFill>
                <a:latin typeface="Georgia" panose="02040502050405020303" pitchFamily="18" charset="0"/>
              </a:rPr>
              <a:t>моменты: </a:t>
            </a:r>
          </a:p>
          <a:p>
            <a:pPr lvl="1" indent="268288">
              <a:spcAft>
                <a:spcPts val="300"/>
              </a:spcAft>
              <a:buFont typeface="Arial" panose="020B0604020202020204" pitchFamily="34" charset="0"/>
              <a:buChar char="•"/>
            </a:pPr>
            <a:r>
              <a:rPr lang="ru-RU" sz="2200" dirty="0" smtClean="0">
                <a:solidFill>
                  <a:srgbClr val="000000"/>
                </a:solidFill>
                <a:latin typeface="Georgia" panose="02040502050405020303" pitchFamily="18" charset="0"/>
              </a:rPr>
              <a:t>организацию </a:t>
            </a:r>
            <a:r>
              <a:rPr lang="ru-RU" sz="2200" dirty="0">
                <a:solidFill>
                  <a:srgbClr val="000000"/>
                </a:solidFill>
                <a:latin typeface="Georgia" panose="02040502050405020303" pitchFamily="18" charset="0"/>
              </a:rPr>
              <a:t>– место работы выбрать из </a:t>
            </a:r>
            <a:r>
              <a:rPr lang="ru-RU" sz="2200" dirty="0" smtClean="0">
                <a:solidFill>
                  <a:srgbClr val="000000"/>
                </a:solidFill>
                <a:latin typeface="Georgia" panose="02040502050405020303" pitchFamily="18" charset="0"/>
              </a:rPr>
              <a:t>нормативного </a:t>
            </a:r>
            <a:r>
              <a:rPr lang="ru-RU" sz="2200" dirty="0">
                <a:solidFill>
                  <a:srgbClr val="000000"/>
                </a:solidFill>
                <a:latin typeface="Georgia" panose="02040502050405020303" pitchFamily="18" charset="0"/>
              </a:rPr>
              <a:t>списка базы данных, а не вводить вручную; </a:t>
            </a:r>
          </a:p>
          <a:p>
            <a:pPr lvl="1" indent="268288">
              <a:spcAft>
                <a:spcPts val="300"/>
              </a:spcAft>
              <a:buFont typeface="Arial" panose="020B0604020202020204" pitchFamily="34" charset="0"/>
              <a:buChar char="•"/>
            </a:pPr>
            <a:r>
              <a:rPr lang="ru-RU" sz="2200" dirty="0" smtClean="0">
                <a:solidFill>
                  <a:srgbClr val="000000"/>
                </a:solidFill>
                <a:latin typeface="Georgia" panose="02040502050405020303" pitchFamily="18" charset="0"/>
              </a:rPr>
              <a:t>выбрать </a:t>
            </a:r>
            <a:r>
              <a:rPr lang="ru-RU" sz="2200" dirty="0">
                <a:solidFill>
                  <a:srgbClr val="000000"/>
                </a:solidFill>
                <a:latin typeface="Georgia" panose="02040502050405020303" pitchFamily="18" charset="0"/>
              </a:rPr>
              <a:t>имя пользователя, пароль для входа в </a:t>
            </a:r>
            <a:r>
              <a:rPr lang="ru-RU" sz="2200" dirty="0" smtClean="0">
                <a:solidFill>
                  <a:srgbClr val="000000"/>
                </a:solidFill>
                <a:latin typeface="Georgia" panose="02040502050405020303" pitchFamily="18" charset="0"/>
              </a:rPr>
              <a:t>библиотеку </a:t>
            </a:r>
            <a:r>
              <a:rPr lang="ru-RU" sz="2200" dirty="0">
                <a:solidFill>
                  <a:srgbClr val="000000"/>
                </a:solidFill>
                <a:latin typeface="Georgia" panose="02040502050405020303" pitchFamily="18" charset="0"/>
              </a:rPr>
              <a:t>и запомнить их; </a:t>
            </a:r>
          </a:p>
          <a:p>
            <a:pPr lvl="1" indent="268288">
              <a:spcAft>
                <a:spcPts val="300"/>
              </a:spcAft>
              <a:buFont typeface="Arial" panose="020B0604020202020204" pitchFamily="34" charset="0"/>
              <a:buChar char="•"/>
            </a:pPr>
            <a:r>
              <a:rPr lang="ru-RU" sz="2200" dirty="0" smtClean="0">
                <a:solidFill>
                  <a:srgbClr val="000000"/>
                </a:solidFill>
                <a:latin typeface="Georgia" panose="02040502050405020303" pitchFamily="18" charset="0"/>
              </a:rPr>
              <a:t>указать </a:t>
            </a:r>
            <a:r>
              <a:rPr lang="ru-RU" sz="2200" dirty="0">
                <a:solidFill>
                  <a:srgbClr val="000000"/>
                </a:solidFill>
                <a:latin typeface="Georgia" panose="02040502050405020303" pitchFamily="18" charset="0"/>
              </a:rPr>
              <a:t>персональный, уникальный и действующий адрес электронной почты. </a:t>
            </a:r>
          </a:p>
          <a:p>
            <a:pPr indent="268288">
              <a:spcAft>
                <a:spcPts val="300"/>
              </a:spcAft>
            </a:pPr>
            <a:r>
              <a:rPr lang="ru-RU" sz="2400" dirty="0">
                <a:solidFill>
                  <a:srgbClr val="000000"/>
                </a:solidFill>
                <a:latin typeface="Georgia" panose="02040502050405020303" pitchFamily="18" charset="0"/>
              </a:rPr>
              <a:t>1.5. Поставить галочку в поле </a:t>
            </a:r>
            <a:r>
              <a:rPr lang="ru-RU" sz="2400" i="1" dirty="0">
                <a:solidFill>
                  <a:srgbClr val="000000"/>
                </a:solidFill>
                <a:latin typeface="Georgia" panose="02040502050405020303" pitchFamily="18" charset="0"/>
              </a:rPr>
              <a:t>Зарегистрировать меня </a:t>
            </a:r>
            <a:r>
              <a:rPr lang="ru-RU" sz="2400" dirty="0">
                <a:solidFill>
                  <a:srgbClr val="000000"/>
                </a:solidFill>
                <a:latin typeface="Georgia" panose="02040502050405020303" pitchFamily="18" charset="0"/>
              </a:rPr>
              <a:t>в системе SCIENCE INDEX. </a:t>
            </a:r>
          </a:p>
          <a:p>
            <a:pPr indent="268288">
              <a:spcAft>
                <a:spcPts val="300"/>
              </a:spcAft>
            </a:pPr>
            <a:r>
              <a:rPr lang="ru-RU" sz="2400" dirty="0">
                <a:solidFill>
                  <a:srgbClr val="000000"/>
                </a:solidFill>
                <a:latin typeface="Georgia" panose="02040502050405020303" pitchFamily="18" charset="0"/>
              </a:rPr>
              <a:t>1.6. В открывшейся дополнительной части формы заполнить оставшиеся поля. </a:t>
            </a:r>
          </a:p>
          <a:p>
            <a:pPr indent="268288">
              <a:spcAft>
                <a:spcPts val="300"/>
              </a:spcAft>
            </a:pPr>
            <a:r>
              <a:rPr lang="ru-RU" sz="2400" dirty="0">
                <a:solidFill>
                  <a:srgbClr val="000000"/>
                </a:solidFill>
                <a:latin typeface="Georgia" panose="02040502050405020303" pitchFamily="18" charset="0"/>
              </a:rPr>
              <a:t>1.7. Нажать на кнопку </a:t>
            </a:r>
            <a:r>
              <a:rPr lang="ru-RU" sz="2400" i="1" dirty="0">
                <a:solidFill>
                  <a:srgbClr val="000000"/>
                </a:solidFill>
                <a:latin typeface="Georgia" panose="02040502050405020303" pitchFamily="18" charset="0"/>
              </a:rPr>
              <a:t>Сохранить</a:t>
            </a:r>
            <a:r>
              <a:rPr lang="ru-RU" sz="2400" dirty="0">
                <a:solidFill>
                  <a:srgbClr val="000000"/>
                </a:solidFill>
                <a:latin typeface="Georgia" panose="02040502050405020303" pitchFamily="18" charset="0"/>
              </a:rPr>
              <a:t>. </a:t>
            </a:r>
            <a:endParaRPr lang="ru-RU" sz="2400" dirty="0"/>
          </a:p>
        </p:txBody>
      </p:sp>
    </p:spTree>
    <p:extLst>
      <p:ext uri="{BB962C8B-B14F-4D97-AF65-F5344CB8AC3E}">
        <p14:creationId xmlns:p14="http://schemas.microsoft.com/office/powerpoint/2010/main" val="21060585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279" y="301517"/>
            <a:ext cx="11715749" cy="6124754"/>
          </a:xfrm>
          <a:prstGeom prst="rect">
            <a:avLst/>
          </a:prstGeom>
        </p:spPr>
        <p:txBody>
          <a:bodyPr wrap="square">
            <a:spAutoFit/>
          </a:bodyPr>
          <a:lstStyle/>
          <a:p>
            <a:pPr indent="361950"/>
            <a:r>
              <a:rPr lang="ru-RU" sz="2800" dirty="0">
                <a:solidFill>
                  <a:srgbClr val="000000"/>
                </a:solidFill>
                <a:latin typeface="Times New Roman" panose="02020603050405020304" pitchFamily="18" charset="0"/>
                <a:cs typeface="Times New Roman" panose="02020603050405020304" pitchFamily="18" charset="0"/>
              </a:rPr>
              <a:t>2. Если Вы уже зарегистрированы на портале eLIBRARY.RU и хотите зарегистрироваться в качестве пользователя (автора) в системе SCIENCE INDEX, нужно: </a:t>
            </a:r>
            <a:r>
              <a:rPr lang="ru-RU" sz="2800" dirty="0" smtClean="0">
                <a:solidFill>
                  <a:srgbClr val="000000"/>
                </a:solidFill>
                <a:latin typeface="Times New Roman" panose="02020603050405020304" pitchFamily="18" charset="0"/>
                <a:cs typeface="Times New Roman" panose="02020603050405020304" pitchFamily="18" charset="0"/>
              </a:rPr>
              <a:t>и </a:t>
            </a:r>
            <a:r>
              <a:rPr lang="ru-RU" sz="2800" dirty="0">
                <a:solidFill>
                  <a:srgbClr val="000000"/>
                </a:solidFill>
                <a:latin typeface="Times New Roman" panose="02020603050405020304" pitchFamily="18" charset="0"/>
                <a:cs typeface="Times New Roman" panose="02020603050405020304" pitchFamily="18" charset="0"/>
              </a:rPr>
              <a:t>паролем. </a:t>
            </a:r>
          </a:p>
          <a:p>
            <a:pPr indent="361950"/>
            <a:r>
              <a:rPr lang="ru-RU" sz="2800" dirty="0">
                <a:solidFill>
                  <a:srgbClr val="000000"/>
                </a:solidFill>
                <a:latin typeface="Times New Roman" panose="02020603050405020304" pitchFamily="18" charset="0"/>
                <a:cs typeface="Times New Roman" panose="02020603050405020304" pitchFamily="18" charset="0"/>
              </a:rPr>
              <a:t>2.2. Перейти на свою персональную карточку: раздел </a:t>
            </a:r>
            <a:r>
              <a:rPr lang="ru-RU" sz="2800" i="1" dirty="0">
                <a:solidFill>
                  <a:srgbClr val="000000"/>
                </a:solidFill>
                <a:latin typeface="Times New Roman" panose="02020603050405020304" pitchFamily="18" charset="0"/>
                <a:cs typeface="Times New Roman" panose="02020603050405020304" pitchFamily="18" charset="0"/>
              </a:rPr>
              <a:t>Персональный профиль</a:t>
            </a:r>
            <a:r>
              <a:rPr lang="ru-RU" sz="2800" dirty="0">
                <a:solidFill>
                  <a:srgbClr val="000000"/>
                </a:solidFill>
                <a:latin typeface="Times New Roman" panose="02020603050405020304" pitchFamily="18" charset="0"/>
                <a:cs typeface="Times New Roman" panose="02020603050405020304" pitchFamily="18" charset="0"/>
              </a:rPr>
              <a:t>, далее </a:t>
            </a:r>
            <a:r>
              <a:rPr lang="ru-RU" sz="2800" i="1" dirty="0">
                <a:solidFill>
                  <a:srgbClr val="000000"/>
                </a:solidFill>
                <a:latin typeface="Times New Roman" panose="02020603050405020304" pitchFamily="18" charset="0"/>
                <a:cs typeface="Times New Roman" panose="02020603050405020304" pitchFamily="18" charset="0"/>
              </a:rPr>
              <a:t>Персональная карточка</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либо </a:t>
            </a:r>
            <a:r>
              <a:rPr lang="ru-RU" sz="2800" dirty="0">
                <a:latin typeface="Times New Roman" panose="02020603050405020304" pitchFamily="18" charset="0"/>
                <a:cs typeface="Times New Roman" panose="02020603050405020304" pitchFamily="18" charset="0"/>
              </a:rPr>
              <a:t>просто щелкнуть мышью по имени пользователя в панели </a:t>
            </a:r>
            <a:r>
              <a:rPr lang="ru-RU" sz="2800" i="1" dirty="0">
                <a:latin typeface="Times New Roman" panose="02020603050405020304" pitchFamily="18" charset="0"/>
                <a:cs typeface="Times New Roman" panose="02020603050405020304" pitchFamily="18" charset="0"/>
              </a:rPr>
              <a:t>Текущая сессия</a:t>
            </a:r>
            <a:r>
              <a:rPr lang="ru-RU" sz="2800" dirty="0">
                <a:latin typeface="Times New Roman" panose="02020603050405020304" pitchFamily="18" charset="0"/>
                <a:cs typeface="Times New Roman" panose="02020603050405020304" pitchFamily="18" charset="0"/>
              </a:rPr>
              <a:t> слева. </a:t>
            </a:r>
          </a:p>
          <a:p>
            <a:pPr indent="361950"/>
            <a:r>
              <a:rPr lang="ru-RU" sz="2800" dirty="0">
                <a:latin typeface="Times New Roman" panose="02020603050405020304" pitchFamily="18" charset="0"/>
                <a:cs typeface="Times New Roman" panose="02020603050405020304" pitchFamily="18" charset="0"/>
              </a:rPr>
              <a:t>2.3. В открывшейся регистрационной анкете часть </a:t>
            </a:r>
            <a:r>
              <a:rPr lang="ru-RU" sz="2800" dirty="0" smtClean="0">
                <a:latin typeface="Times New Roman" panose="02020603050405020304" pitchFamily="18" charset="0"/>
                <a:cs typeface="Times New Roman" panose="02020603050405020304" pitchFamily="18" charset="0"/>
              </a:rPr>
              <a:t>полей </a:t>
            </a:r>
            <a:r>
              <a:rPr lang="ru-RU" sz="2800" dirty="0">
                <a:latin typeface="Times New Roman" panose="02020603050405020304" pitchFamily="18" charset="0"/>
                <a:cs typeface="Times New Roman" panose="02020603050405020304" pitchFamily="18" charset="0"/>
              </a:rPr>
              <a:t>уже будет заполнена. </a:t>
            </a:r>
          </a:p>
          <a:p>
            <a:pPr indent="361950"/>
            <a:r>
              <a:rPr lang="ru-RU" sz="2800" dirty="0">
                <a:latin typeface="Times New Roman" panose="02020603050405020304" pitchFamily="18" charset="0"/>
                <a:cs typeface="Times New Roman" panose="02020603050405020304" pitchFamily="18" charset="0"/>
              </a:rPr>
              <a:t>2.4. Проверить и, при необходимости, отредактировать эти поля. </a:t>
            </a:r>
          </a:p>
          <a:p>
            <a:pPr indent="361950"/>
            <a:r>
              <a:rPr lang="ru-RU" sz="2800" dirty="0">
                <a:latin typeface="Times New Roman" panose="02020603050405020304" pitchFamily="18" charset="0"/>
                <a:cs typeface="Times New Roman" panose="02020603050405020304" pitchFamily="18" charset="0"/>
              </a:rPr>
              <a:t>2.5. Поставить галочку в поле </a:t>
            </a:r>
            <a:r>
              <a:rPr lang="ru-RU" sz="2800" i="1" dirty="0">
                <a:latin typeface="Times New Roman" panose="02020603050405020304" pitchFamily="18" charset="0"/>
                <a:cs typeface="Times New Roman" panose="02020603050405020304" pitchFamily="18" charset="0"/>
              </a:rPr>
              <a:t>Зарегистрировать меня </a:t>
            </a:r>
            <a:r>
              <a:rPr lang="ru-RU" sz="2800" dirty="0">
                <a:latin typeface="Times New Roman" panose="02020603050405020304" pitchFamily="18" charset="0"/>
                <a:cs typeface="Times New Roman" panose="02020603050405020304" pitchFamily="18" charset="0"/>
              </a:rPr>
              <a:t>в системе SCIENCE INDEX. </a:t>
            </a:r>
          </a:p>
          <a:p>
            <a:pPr indent="361950"/>
            <a:r>
              <a:rPr lang="ru-RU" sz="2800" dirty="0">
                <a:latin typeface="Times New Roman" panose="02020603050405020304" pitchFamily="18" charset="0"/>
                <a:cs typeface="Times New Roman" panose="02020603050405020304" pitchFamily="18" charset="0"/>
              </a:rPr>
              <a:t>2.6. В открывшейся дополнительной части формы </a:t>
            </a:r>
            <a:r>
              <a:rPr lang="ru-RU" sz="2800" dirty="0" smtClean="0">
                <a:latin typeface="Times New Roman" panose="02020603050405020304" pitchFamily="18" charset="0"/>
                <a:cs typeface="Times New Roman" panose="02020603050405020304" pitchFamily="18" charset="0"/>
              </a:rPr>
              <a:t>заполнить </a:t>
            </a:r>
            <a:r>
              <a:rPr lang="ru-RU" sz="2800" dirty="0">
                <a:latin typeface="Times New Roman" panose="02020603050405020304" pitchFamily="18" charset="0"/>
                <a:cs typeface="Times New Roman" panose="02020603050405020304" pitchFamily="18" charset="0"/>
              </a:rPr>
              <a:t>оставшиеся поля. </a:t>
            </a:r>
          </a:p>
          <a:p>
            <a:pPr indent="361950"/>
            <a:r>
              <a:rPr lang="ru-RU" sz="2800" dirty="0">
                <a:latin typeface="Times New Roman" panose="02020603050405020304" pitchFamily="18" charset="0"/>
                <a:cs typeface="Times New Roman" panose="02020603050405020304" pitchFamily="18" charset="0"/>
              </a:rPr>
              <a:t>2.7. Нажать на кнопку </a:t>
            </a:r>
            <a:r>
              <a:rPr lang="ru-RU" sz="2800" i="1" dirty="0">
                <a:latin typeface="Times New Roman" panose="02020603050405020304" pitchFamily="18" charset="0"/>
                <a:cs typeface="Times New Roman" panose="02020603050405020304" pitchFamily="18" charset="0"/>
              </a:rPr>
              <a:t>Сохранить</a:t>
            </a:r>
            <a:r>
              <a:rPr lang="ru-RU"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778928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9689" y="431090"/>
            <a:ext cx="11739399" cy="5632311"/>
          </a:xfrm>
          <a:prstGeom prst="rect">
            <a:avLst/>
          </a:prstGeom>
        </p:spPr>
        <p:txBody>
          <a:bodyPr wrap="square">
            <a:spAutoFit/>
          </a:bodyPr>
          <a:lstStyle/>
          <a:p>
            <a:pPr>
              <a:spcAft>
                <a:spcPts val="1200"/>
              </a:spcAft>
            </a:pPr>
            <a:r>
              <a:rPr lang="ru-RU" sz="3200" dirty="0">
                <a:solidFill>
                  <a:srgbClr val="000000"/>
                </a:solidFill>
                <a:latin typeface="Times New Roman" panose="02020603050405020304" pitchFamily="18" charset="0"/>
                <a:cs typeface="Times New Roman" panose="02020603050405020304" pitchFamily="18" charset="0"/>
              </a:rPr>
              <a:t>3. Если Вы уже были зарегистрированы ранее, но </a:t>
            </a:r>
            <a:r>
              <a:rPr lang="ru-RU" sz="3200" dirty="0" smtClean="0">
                <a:solidFill>
                  <a:srgbClr val="000000"/>
                </a:solidFill>
                <a:latin typeface="Times New Roman" panose="02020603050405020304" pitchFamily="18" charset="0"/>
                <a:cs typeface="Times New Roman" panose="02020603050405020304" pitchFamily="18" charset="0"/>
              </a:rPr>
              <a:t>забыли </a:t>
            </a:r>
            <a:r>
              <a:rPr lang="ru-RU" sz="3200" dirty="0">
                <a:solidFill>
                  <a:srgbClr val="000000"/>
                </a:solidFill>
                <a:latin typeface="Times New Roman" panose="02020603050405020304" pitchFamily="18" charset="0"/>
                <a:cs typeface="Times New Roman" panose="02020603050405020304" pitchFamily="18" charset="0"/>
              </a:rPr>
              <a:t>имя пользователя и/или пароль, нужно: </a:t>
            </a:r>
          </a:p>
          <a:p>
            <a:pPr>
              <a:spcAft>
                <a:spcPts val="1200"/>
              </a:spcAft>
            </a:pPr>
            <a:r>
              <a:rPr lang="ru-RU" sz="3200" dirty="0">
                <a:solidFill>
                  <a:srgbClr val="000000"/>
                </a:solidFill>
                <a:latin typeface="Times New Roman" panose="02020603050405020304" pitchFamily="18" charset="0"/>
                <a:cs typeface="Times New Roman" panose="02020603050405020304" pitchFamily="18" charset="0"/>
              </a:rPr>
              <a:t>3.1. Зайти на сайт eLIBRARY.RU (</a:t>
            </a:r>
            <a:r>
              <a:rPr lang="ru-RU" sz="3200" i="1" dirty="0">
                <a:solidFill>
                  <a:srgbClr val="000000"/>
                </a:solidFill>
                <a:latin typeface="Times New Roman" panose="02020603050405020304" pitchFamily="18" charset="0"/>
                <a:cs typeface="Times New Roman" panose="02020603050405020304" pitchFamily="18" charset="0"/>
              </a:rPr>
              <a:t>http://elibrary.ru/</a:t>
            </a:r>
            <a:r>
              <a:rPr lang="ru-RU" sz="3200" dirty="0">
                <a:solidFill>
                  <a:srgbClr val="000000"/>
                </a:solidFill>
                <a:latin typeface="Times New Roman" panose="02020603050405020304" pitchFamily="18" charset="0"/>
                <a:cs typeface="Times New Roman" panose="02020603050405020304" pitchFamily="18" charset="0"/>
              </a:rPr>
              <a:t>). </a:t>
            </a:r>
          </a:p>
          <a:p>
            <a:pPr>
              <a:spcAft>
                <a:spcPts val="1200"/>
              </a:spcAft>
            </a:pPr>
            <a:r>
              <a:rPr lang="ru-RU" sz="3200" dirty="0">
                <a:solidFill>
                  <a:srgbClr val="000000"/>
                </a:solidFill>
                <a:latin typeface="Times New Roman" panose="02020603050405020304" pitchFamily="18" charset="0"/>
                <a:cs typeface="Times New Roman" panose="02020603050405020304" pitchFamily="18" charset="0"/>
              </a:rPr>
              <a:t>3.2. Слева выбрать пункт меню Забыли пароль? </a:t>
            </a:r>
          </a:p>
          <a:p>
            <a:pPr>
              <a:spcAft>
                <a:spcPts val="1200"/>
              </a:spcAft>
            </a:pPr>
            <a:r>
              <a:rPr lang="ru-RU" sz="3200" dirty="0">
                <a:solidFill>
                  <a:srgbClr val="000000"/>
                </a:solidFill>
                <a:latin typeface="Times New Roman" panose="02020603050405020304" pitchFamily="18" charset="0"/>
                <a:cs typeface="Times New Roman" panose="02020603050405020304" pitchFamily="18" charset="0"/>
              </a:rPr>
              <a:t>3.3. Заполнить открывшуюся форму и отправить </a:t>
            </a:r>
            <a:r>
              <a:rPr lang="ru-RU" sz="3200" dirty="0" smtClean="0">
                <a:solidFill>
                  <a:srgbClr val="000000"/>
                </a:solidFill>
                <a:latin typeface="Times New Roman" panose="02020603050405020304" pitchFamily="18" charset="0"/>
                <a:cs typeface="Times New Roman" panose="02020603050405020304" pitchFamily="18" charset="0"/>
              </a:rPr>
              <a:t>запрос</a:t>
            </a:r>
            <a:r>
              <a:rPr lang="ru-RU" sz="3200" dirty="0">
                <a:solidFill>
                  <a:srgbClr val="000000"/>
                </a:solidFill>
                <a:latin typeface="Times New Roman" panose="02020603050405020304" pitchFamily="18" charset="0"/>
                <a:cs typeface="Times New Roman" panose="02020603050405020304" pitchFamily="18" charset="0"/>
              </a:rPr>
              <a:t>. </a:t>
            </a:r>
          </a:p>
          <a:p>
            <a:pPr>
              <a:spcAft>
                <a:spcPts val="1200"/>
              </a:spcAft>
            </a:pPr>
            <a:r>
              <a:rPr lang="ru-RU" sz="3200" dirty="0">
                <a:solidFill>
                  <a:srgbClr val="000000"/>
                </a:solidFill>
                <a:latin typeface="Times New Roman" panose="02020603050405020304" pitchFamily="18" charset="0"/>
                <a:cs typeface="Times New Roman" panose="02020603050405020304" pitchFamily="18" charset="0"/>
              </a:rPr>
              <a:t>3.4. На адрес электронной почты, указанный Вами при регистрации, будет отправлено письмо с Вашими </a:t>
            </a:r>
            <a:r>
              <a:rPr lang="ru-RU" sz="3200" dirty="0" smtClean="0">
                <a:solidFill>
                  <a:srgbClr val="000000"/>
                </a:solidFill>
                <a:latin typeface="Times New Roman" panose="02020603050405020304" pitchFamily="18" charset="0"/>
                <a:cs typeface="Times New Roman" panose="02020603050405020304" pitchFamily="18" charset="0"/>
              </a:rPr>
              <a:t>регистрационными </a:t>
            </a:r>
            <a:r>
              <a:rPr lang="ru-RU" sz="3200" dirty="0">
                <a:solidFill>
                  <a:srgbClr val="000000"/>
                </a:solidFill>
                <a:latin typeface="Times New Roman" panose="02020603050405020304" pitchFamily="18" charset="0"/>
                <a:cs typeface="Times New Roman" panose="02020603050405020304" pitchFamily="18" charset="0"/>
              </a:rPr>
              <a:t>данными. Если этот адрес уже не доступен, для восстановления доступа нужно обращаться в службу поддержки РИНЦ.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8284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8958" y="170464"/>
            <a:ext cx="11579773" cy="6447406"/>
          </a:xfrm>
          <a:prstGeom prst="rect">
            <a:avLst/>
          </a:prstGeom>
        </p:spPr>
        <p:txBody>
          <a:bodyPr wrap="square">
            <a:spAutoFit/>
          </a:bodyPr>
          <a:lstStyle/>
          <a:p>
            <a:pPr marL="342900" indent="-342900">
              <a:lnSpc>
                <a:spcPct val="150000"/>
              </a:lnSpc>
              <a:spcAft>
                <a:spcPts val="2400"/>
              </a:spcAft>
              <a:buFont typeface="Arial" panose="020B0604020202020204" pitchFamily="34" charset="0"/>
              <a:buChar char="•"/>
            </a:pPr>
            <a:r>
              <a:rPr lang="ru-RU" sz="2800" dirty="0" smtClean="0">
                <a:solidFill>
                  <a:srgbClr val="000000"/>
                </a:solidFill>
                <a:latin typeface="Times New Roman" panose="02020603050405020304" pitchFamily="18" charset="0"/>
                <a:cs typeface="Times New Roman" panose="02020603050405020304" pitchFamily="18" charset="0"/>
              </a:rPr>
              <a:t>После </a:t>
            </a:r>
            <a:r>
              <a:rPr lang="ru-RU" sz="2800" dirty="0">
                <a:solidFill>
                  <a:srgbClr val="000000"/>
                </a:solidFill>
                <a:latin typeface="Times New Roman" panose="02020603050405020304" pitchFamily="18" charset="0"/>
                <a:cs typeface="Times New Roman" panose="02020603050405020304" pitchFamily="18" charset="0"/>
              </a:rPr>
              <a:t>регистрации в системе SCIENCE INDEX на Вашу электронную почту будет отправлено письмо с </a:t>
            </a:r>
            <a:r>
              <a:rPr lang="ru-RU" sz="2800" dirty="0" smtClean="0">
                <a:solidFill>
                  <a:srgbClr val="000000"/>
                </a:solidFill>
                <a:latin typeface="Times New Roman" panose="02020603050405020304" pitchFamily="18" charset="0"/>
                <a:cs typeface="Times New Roman" panose="02020603050405020304" pitchFamily="18" charset="0"/>
              </a:rPr>
              <a:t>сообщением </a:t>
            </a:r>
            <a:r>
              <a:rPr lang="ru-RU" sz="2800" dirty="0">
                <a:solidFill>
                  <a:srgbClr val="000000"/>
                </a:solidFill>
                <a:latin typeface="Times New Roman" panose="02020603050405020304" pitchFamily="18" charset="0"/>
                <a:cs typeface="Times New Roman" panose="02020603050405020304" pitchFamily="18" charset="0"/>
              </a:rPr>
              <a:t>о присвоении Вам персонального идентификационного кода автора (</a:t>
            </a:r>
            <a:r>
              <a:rPr lang="ru-RU" sz="2800" i="1" dirty="0">
                <a:solidFill>
                  <a:srgbClr val="000000"/>
                </a:solidFill>
                <a:latin typeface="Times New Roman" panose="02020603050405020304" pitchFamily="18" charset="0"/>
                <a:cs typeface="Times New Roman" panose="02020603050405020304" pitchFamily="18" charset="0"/>
              </a:rPr>
              <a:t>SPIN-код – </a:t>
            </a:r>
            <a:r>
              <a:rPr lang="ru-RU" sz="2800" i="1" dirty="0" err="1">
                <a:solidFill>
                  <a:srgbClr val="000000"/>
                </a:solidFill>
                <a:latin typeface="Times New Roman" panose="02020603050405020304" pitchFamily="18" charset="0"/>
                <a:cs typeface="Times New Roman" panose="02020603050405020304" pitchFamily="18" charset="0"/>
              </a:rPr>
              <a:t>Scientific</a:t>
            </a:r>
            <a:r>
              <a:rPr lang="ru-RU" sz="2800" i="1" dirty="0">
                <a:solidFill>
                  <a:srgbClr val="000000"/>
                </a:solidFill>
                <a:latin typeface="Times New Roman" panose="02020603050405020304" pitchFamily="18" charset="0"/>
                <a:cs typeface="Times New Roman" panose="02020603050405020304" pitchFamily="18" charset="0"/>
              </a:rPr>
              <a:t> </a:t>
            </a:r>
            <a:r>
              <a:rPr lang="ru-RU" sz="2800" i="1" dirty="0" err="1">
                <a:solidFill>
                  <a:srgbClr val="000000"/>
                </a:solidFill>
                <a:latin typeface="Times New Roman" panose="02020603050405020304" pitchFamily="18" charset="0"/>
                <a:cs typeface="Times New Roman" panose="02020603050405020304" pitchFamily="18" charset="0"/>
              </a:rPr>
              <a:t>Personal</a:t>
            </a:r>
            <a:r>
              <a:rPr lang="ru-RU" sz="2800" i="1" dirty="0">
                <a:solidFill>
                  <a:srgbClr val="000000"/>
                </a:solidFill>
                <a:latin typeface="Times New Roman" panose="02020603050405020304" pitchFamily="18" charset="0"/>
                <a:cs typeface="Times New Roman" panose="02020603050405020304" pitchFamily="18" charset="0"/>
              </a:rPr>
              <a:t> </a:t>
            </a:r>
            <a:r>
              <a:rPr lang="ru-RU" sz="2800" i="1" dirty="0" err="1">
                <a:solidFill>
                  <a:srgbClr val="000000"/>
                </a:solidFill>
                <a:latin typeface="Times New Roman" panose="02020603050405020304" pitchFamily="18" charset="0"/>
                <a:cs typeface="Times New Roman" panose="02020603050405020304" pitchFamily="18" charset="0"/>
              </a:rPr>
              <a:t>Identification</a:t>
            </a:r>
            <a:r>
              <a:rPr lang="ru-RU" sz="2800" i="1" dirty="0">
                <a:solidFill>
                  <a:srgbClr val="000000"/>
                </a:solidFill>
                <a:latin typeface="Times New Roman" panose="02020603050405020304" pitchFamily="18" charset="0"/>
                <a:cs typeface="Times New Roman" panose="02020603050405020304" pitchFamily="18" charset="0"/>
              </a:rPr>
              <a:t> </a:t>
            </a:r>
            <a:r>
              <a:rPr lang="ru-RU" sz="2800" i="1" dirty="0" err="1">
                <a:solidFill>
                  <a:srgbClr val="000000"/>
                </a:solidFill>
                <a:latin typeface="Times New Roman" panose="02020603050405020304" pitchFamily="18" charset="0"/>
                <a:cs typeface="Times New Roman" panose="02020603050405020304" pitchFamily="18" charset="0"/>
              </a:rPr>
              <a:t>Number</a:t>
            </a:r>
            <a:r>
              <a:rPr lang="ru-RU" sz="2800" dirty="0">
                <a:solidFill>
                  <a:srgbClr val="000000"/>
                </a:solidFill>
                <a:latin typeface="Times New Roman" panose="02020603050405020304" pitchFamily="18" charset="0"/>
                <a:cs typeface="Times New Roman" panose="02020603050405020304" pitchFamily="18" charset="0"/>
              </a:rPr>
              <a:t>). </a:t>
            </a:r>
            <a:endParaRPr lang="ru-RU" sz="2800" dirty="0" smtClean="0">
              <a:solidFill>
                <a:srgbClr val="000000"/>
              </a:solidFill>
              <a:latin typeface="Times New Roman" panose="02020603050405020304" pitchFamily="18" charset="0"/>
              <a:cs typeface="Times New Roman" panose="02020603050405020304" pitchFamily="18" charset="0"/>
            </a:endParaRPr>
          </a:p>
          <a:p>
            <a:pPr marL="342900" indent="-342900">
              <a:lnSpc>
                <a:spcPct val="150000"/>
              </a:lnSpc>
              <a:spcAft>
                <a:spcPts val="2400"/>
              </a:spcAft>
              <a:buFont typeface="Arial" panose="020B0604020202020204" pitchFamily="34" charset="0"/>
              <a:buChar char="•"/>
            </a:pPr>
            <a:r>
              <a:rPr lang="ru-RU" sz="2800" dirty="0" smtClean="0">
                <a:solidFill>
                  <a:srgbClr val="000000"/>
                </a:solidFill>
                <a:latin typeface="Times New Roman" panose="02020603050405020304" pitchFamily="18" charset="0"/>
                <a:cs typeface="Times New Roman" panose="02020603050405020304" pitchFamily="18" charset="0"/>
              </a:rPr>
              <a:t>В </a:t>
            </a:r>
            <a:r>
              <a:rPr lang="ru-RU" sz="2800" dirty="0">
                <a:solidFill>
                  <a:srgbClr val="000000"/>
                </a:solidFill>
                <a:latin typeface="Times New Roman" panose="02020603050405020304" pitchFamily="18" charset="0"/>
                <a:cs typeface="Times New Roman" panose="02020603050405020304" pitchFamily="18" charset="0"/>
              </a:rPr>
              <a:t>результате регистрации в SCIENCE INDEX </a:t>
            </a:r>
            <a:r>
              <a:rPr lang="ru-RU" sz="2800" dirty="0" smtClean="0">
                <a:solidFill>
                  <a:srgbClr val="000000"/>
                </a:solidFill>
                <a:latin typeface="Times New Roman" panose="02020603050405020304" pitchFamily="18" charset="0"/>
                <a:cs typeface="Times New Roman" panose="02020603050405020304" pitchFamily="18" charset="0"/>
              </a:rPr>
              <a:t>рядом </a:t>
            </a:r>
            <a:r>
              <a:rPr lang="ru-RU" sz="2800" dirty="0">
                <a:solidFill>
                  <a:srgbClr val="000000"/>
                </a:solidFill>
                <a:latin typeface="Times New Roman" panose="02020603050405020304" pitchFamily="18" charset="0"/>
                <a:cs typeface="Times New Roman" panose="02020603050405020304" pitchFamily="18" charset="0"/>
              </a:rPr>
              <a:t>с фамилией автора появится красная </a:t>
            </a:r>
            <a:r>
              <a:rPr lang="ru-RU" sz="2800" dirty="0" smtClean="0">
                <a:solidFill>
                  <a:srgbClr val="000000"/>
                </a:solidFill>
                <a:latin typeface="Times New Roman" panose="02020603050405020304" pitchFamily="18" charset="0"/>
                <a:cs typeface="Times New Roman" panose="02020603050405020304" pitchFamily="18" charset="0"/>
              </a:rPr>
              <a:t>звездочка.</a:t>
            </a:r>
          </a:p>
          <a:p>
            <a:pPr marL="342900" indent="-342900">
              <a:lnSpc>
                <a:spcPct val="150000"/>
              </a:lnSpc>
              <a:spcAft>
                <a:spcPts val="2400"/>
              </a:spcAft>
              <a:buFont typeface="Arial" panose="020B0604020202020204" pitchFamily="34" charset="0"/>
              <a:buChar char="•"/>
            </a:pPr>
            <a:r>
              <a:rPr lang="ru-RU" sz="2800" dirty="0" smtClean="0">
                <a:solidFill>
                  <a:srgbClr val="000000"/>
                </a:solidFill>
                <a:latin typeface="Times New Roman" panose="02020603050405020304" pitchFamily="18" charset="0"/>
                <a:cs typeface="Times New Roman" panose="02020603050405020304" pitchFamily="18" charset="0"/>
              </a:rPr>
              <a:t>После </a:t>
            </a:r>
            <a:r>
              <a:rPr lang="ru-RU" sz="2800" dirty="0">
                <a:solidFill>
                  <a:srgbClr val="000000"/>
                </a:solidFill>
                <a:latin typeface="Times New Roman" panose="02020603050405020304" pitchFamily="18" charset="0"/>
                <a:cs typeface="Times New Roman" panose="02020603050405020304" pitchFamily="18" charset="0"/>
              </a:rPr>
              <a:t>завершения этих операций автоматически открывается </a:t>
            </a:r>
            <a:r>
              <a:rPr lang="ru-RU" sz="2800" dirty="0" smtClean="0">
                <a:latin typeface="Times New Roman" panose="02020603050405020304" pitchFamily="18" charset="0"/>
                <a:cs typeface="Times New Roman" panose="02020603050405020304" pitchFamily="18" charset="0"/>
              </a:rPr>
              <a:t>доступ </a:t>
            </a:r>
            <a:r>
              <a:rPr lang="ru-RU" sz="2800" dirty="0">
                <a:latin typeface="Times New Roman" panose="02020603050405020304" pitchFamily="18" charset="0"/>
                <a:cs typeface="Times New Roman" panose="02020603050405020304" pitchFamily="18" charset="0"/>
              </a:rPr>
              <a:t>к новым сервисам, которые система SCIENCE INDEX предоставляет для авторов научных публикаций. </a:t>
            </a:r>
          </a:p>
        </p:txBody>
      </p:sp>
    </p:spTree>
    <p:extLst>
      <p:ext uri="{BB962C8B-B14F-4D97-AF65-F5344CB8AC3E}">
        <p14:creationId xmlns:p14="http://schemas.microsoft.com/office/powerpoint/2010/main" val="41746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7700" y="444389"/>
            <a:ext cx="10953750" cy="5940088"/>
          </a:xfrm>
          <a:prstGeom prst="rect">
            <a:avLst/>
          </a:prstGeom>
        </p:spPr>
        <p:txBody>
          <a:bodyPr wrap="square">
            <a:spAutoFit/>
          </a:bodyPr>
          <a:lstStyle/>
          <a:p>
            <a:pPr>
              <a:spcAft>
                <a:spcPts val="1200"/>
              </a:spcAft>
            </a:pPr>
            <a:r>
              <a:rPr lang="ru-RU" sz="4000" b="1" u="sng" spc="300" dirty="0" err="1" smtClean="0">
                <a:solidFill>
                  <a:srgbClr val="FF0000"/>
                </a:solidFill>
                <a:effectLst>
                  <a:outerShdw blurRad="38100" dist="38100" dir="2700000" algn="tl">
                    <a:srgbClr val="000000">
                      <a:alpha val="43137"/>
                    </a:srgbClr>
                  </a:outerShdw>
                </a:effectLst>
                <a:cs typeface="Times New Roman" panose="02020603050405020304" pitchFamily="18" charset="0"/>
              </a:rPr>
              <a:t>Наукометрия</a:t>
            </a:r>
            <a:r>
              <a:rPr lang="ru-RU" sz="4000" dirty="0" smtClean="0">
                <a:solidFill>
                  <a:srgbClr val="000000"/>
                </a:solidFill>
                <a:effectLst>
                  <a:outerShdw blurRad="38100" dist="38100" dir="2700000" algn="tl">
                    <a:srgbClr val="000000">
                      <a:alpha val="43137"/>
                    </a:srgbClr>
                  </a:outerShdw>
                </a:effectLst>
              </a:rPr>
              <a:t> </a:t>
            </a:r>
            <a:r>
              <a:rPr lang="ru-RU" sz="3200" dirty="0">
                <a:solidFill>
                  <a:srgbClr val="000000"/>
                </a:solidFill>
              </a:rPr>
              <a:t>есть научная дисциплина, которая на протяжении многих лет занимается изучением </a:t>
            </a:r>
            <a:r>
              <a:rPr lang="ru-RU" sz="3200" dirty="0" smtClean="0">
                <a:solidFill>
                  <a:srgbClr val="000000"/>
                </a:solidFill>
              </a:rPr>
              <a:t>эволюции </a:t>
            </a:r>
            <a:r>
              <a:rPr lang="ru-RU" sz="3200" dirty="0">
                <a:solidFill>
                  <a:srgbClr val="000000"/>
                </a:solidFill>
              </a:rPr>
              <a:t>науки посредством многократных измерений данных, а также статистической обработки информации, </a:t>
            </a:r>
            <a:r>
              <a:rPr lang="ru-RU" sz="3200" dirty="0" smtClean="0">
                <a:solidFill>
                  <a:srgbClr val="000000"/>
                </a:solidFill>
              </a:rPr>
              <a:t>полученной </a:t>
            </a:r>
            <a:r>
              <a:rPr lang="ru-RU" sz="3200" dirty="0">
                <a:solidFill>
                  <a:srgbClr val="000000"/>
                </a:solidFill>
              </a:rPr>
              <a:t>в результате этих </a:t>
            </a:r>
            <a:r>
              <a:rPr lang="ru-RU" sz="3200" dirty="0" smtClean="0">
                <a:solidFill>
                  <a:srgbClr val="000000"/>
                </a:solidFill>
              </a:rPr>
              <a:t>измерений.</a:t>
            </a:r>
            <a:endParaRPr lang="en-US" sz="3200" dirty="0" smtClean="0">
              <a:solidFill>
                <a:srgbClr val="000000"/>
              </a:solidFill>
            </a:endParaRPr>
          </a:p>
          <a:p>
            <a:pPr>
              <a:spcAft>
                <a:spcPts val="1200"/>
              </a:spcAft>
            </a:pPr>
            <a:r>
              <a:rPr lang="ru-RU" sz="3200" dirty="0" smtClean="0">
                <a:solidFill>
                  <a:srgbClr val="000000"/>
                </a:solidFill>
              </a:rPr>
              <a:t>Объектом </a:t>
            </a:r>
            <a:r>
              <a:rPr lang="ru-RU" sz="3200" dirty="0">
                <a:solidFill>
                  <a:srgbClr val="000000"/>
                </a:solidFill>
              </a:rPr>
              <a:t>измерений </a:t>
            </a:r>
            <a:r>
              <a:rPr lang="ru-RU" sz="3200" dirty="0" err="1">
                <a:solidFill>
                  <a:srgbClr val="000000"/>
                </a:solidFill>
              </a:rPr>
              <a:t>наукометрии</a:t>
            </a:r>
            <a:r>
              <a:rPr lang="ru-RU" sz="3200" dirty="0">
                <a:solidFill>
                  <a:srgbClr val="000000"/>
                </a:solidFill>
              </a:rPr>
              <a:t> являются такие вопросы, как: количество научных статей, опубликованных в определённый период времени, их цитируемость и т.п</a:t>
            </a:r>
            <a:r>
              <a:rPr lang="ru-RU" sz="3200" dirty="0" smtClean="0">
                <a:solidFill>
                  <a:srgbClr val="000000"/>
                </a:solidFill>
              </a:rPr>
              <a:t>.</a:t>
            </a:r>
          </a:p>
          <a:p>
            <a:pPr>
              <a:spcAft>
                <a:spcPts val="1200"/>
              </a:spcAft>
            </a:pPr>
            <a:r>
              <a:rPr lang="ru-RU" sz="3200" b="1" i="1" spc="300" dirty="0" err="1">
                <a:solidFill>
                  <a:srgbClr val="FF0000"/>
                </a:solidFill>
                <a:effectLst>
                  <a:outerShdw blurRad="38100" dist="38100" dir="2700000" algn="tl">
                    <a:srgbClr val="000000">
                      <a:alpha val="43137"/>
                    </a:srgbClr>
                  </a:outerShdw>
                </a:effectLst>
                <a:cs typeface="Times New Roman" panose="02020603050405020304" pitchFamily="18" charset="0"/>
              </a:rPr>
              <a:t>Наукометрические</a:t>
            </a:r>
            <a:r>
              <a:rPr lang="ru-RU" sz="3200" b="1" i="1" spc="300" dirty="0">
                <a:solidFill>
                  <a:srgbClr val="FF0000"/>
                </a:solidFill>
                <a:effectLst>
                  <a:outerShdw blurRad="38100" dist="38100" dir="2700000" algn="tl">
                    <a:srgbClr val="000000">
                      <a:alpha val="43137"/>
                    </a:srgbClr>
                  </a:outerShdw>
                </a:effectLst>
                <a:cs typeface="Times New Roman" panose="02020603050405020304" pitchFamily="18" charset="0"/>
              </a:rPr>
              <a:t> показатели </a:t>
            </a:r>
            <a:r>
              <a:rPr lang="ru-RU" sz="3200" dirty="0">
                <a:cs typeface="Times New Roman" panose="02020603050405020304" pitchFamily="18" charset="0"/>
              </a:rPr>
              <a:t>раскрывают индексы </a:t>
            </a:r>
            <a:r>
              <a:rPr lang="ru-RU" sz="3200" dirty="0" smtClean="0">
                <a:cs typeface="Times New Roman" panose="02020603050405020304" pitchFamily="18" charset="0"/>
              </a:rPr>
              <a:t>активности </a:t>
            </a:r>
            <a:r>
              <a:rPr lang="ru-RU" sz="3200" dirty="0">
                <a:cs typeface="Times New Roman" panose="02020603050405020304" pitchFamily="18" charset="0"/>
              </a:rPr>
              <a:t>публикаций тех или иных авторов, а также </a:t>
            </a:r>
            <a:r>
              <a:rPr lang="ru-RU" sz="3200" dirty="0" smtClean="0">
                <a:cs typeface="Times New Roman" panose="02020603050405020304" pitchFamily="18" charset="0"/>
              </a:rPr>
              <a:t>различных </a:t>
            </a:r>
            <a:r>
              <a:rPr lang="ru-RU" sz="3200" dirty="0">
                <a:cs typeface="Times New Roman" panose="02020603050405020304" pitchFamily="18" charset="0"/>
              </a:rPr>
              <a:t>научно–исследовательских организаций. </a:t>
            </a:r>
          </a:p>
        </p:txBody>
      </p:sp>
    </p:spTree>
    <p:extLst>
      <p:ext uri="{BB962C8B-B14F-4D97-AF65-F5344CB8AC3E}">
        <p14:creationId xmlns:p14="http://schemas.microsoft.com/office/powerpoint/2010/main" val="3952930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3627" y="172430"/>
            <a:ext cx="11408979" cy="6555641"/>
          </a:xfrm>
          <a:prstGeom prst="rect">
            <a:avLst/>
          </a:prstGeom>
        </p:spPr>
        <p:txBody>
          <a:bodyPr wrap="square">
            <a:spAutoFit/>
          </a:bodyPr>
          <a:lstStyle/>
          <a:p>
            <a:pPr indent="361950">
              <a:spcAft>
                <a:spcPts val="2400"/>
              </a:spcAft>
            </a:pPr>
            <a:r>
              <a:rPr lang="ru-RU" sz="3200" b="1" i="1" dirty="0">
                <a:solidFill>
                  <a:srgbClr val="000000"/>
                </a:solidFill>
                <a:latin typeface="Georgia" panose="02040502050405020303" pitchFamily="18" charset="0"/>
              </a:rPr>
              <a:t>Регистрация в РИНЦ позволяет</a:t>
            </a:r>
            <a:r>
              <a:rPr lang="ru-RU" sz="3200" dirty="0">
                <a:solidFill>
                  <a:srgbClr val="000000"/>
                </a:solidFill>
                <a:latin typeface="Georgia" panose="02040502050405020303" pitchFamily="18" charset="0"/>
              </a:rPr>
              <a:t>: </a:t>
            </a:r>
          </a:p>
          <a:p>
            <a:pPr indent="361950">
              <a:spcAft>
                <a:spcPts val="2400"/>
              </a:spcAft>
              <a:buFont typeface="+mj-lt"/>
              <a:buAutoNum type="arabicParenR"/>
            </a:pPr>
            <a:r>
              <a:rPr lang="ru-RU" sz="3200" dirty="0" smtClean="0">
                <a:solidFill>
                  <a:srgbClr val="000000"/>
                </a:solidFill>
                <a:latin typeface="Georgia" panose="02040502050405020303" pitchFamily="18" charset="0"/>
              </a:rPr>
              <a:t>получать </a:t>
            </a:r>
            <a:r>
              <a:rPr lang="ru-RU" sz="3200" dirty="0">
                <a:solidFill>
                  <a:srgbClr val="000000"/>
                </a:solidFill>
                <a:latin typeface="Georgia" panose="02040502050405020303" pitchFamily="18" charset="0"/>
              </a:rPr>
              <a:t>доступ к полным текстам публикаций, размещённых на платформе eLIBRARY.RU; </a:t>
            </a:r>
          </a:p>
          <a:p>
            <a:pPr indent="361950">
              <a:spcAft>
                <a:spcPts val="2400"/>
              </a:spcAft>
              <a:buFont typeface="+mj-lt"/>
              <a:buAutoNum type="arabicParenR"/>
            </a:pPr>
            <a:r>
              <a:rPr lang="ru-RU" sz="3200" dirty="0" smtClean="0">
                <a:solidFill>
                  <a:srgbClr val="000000"/>
                </a:solidFill>
                <a:latin typeface="Georgia" panose="02040502050405020303" pitchFamily="18" charset="0"/>
              </a:rPr>
              <a:t>создавать </a:t>
            </a:r>
            <a:r>
              <a:rPr lang="ru-RU" sz="3200" dirty="0">
                <a:solidFill>
                  <a:srgbClr val="000000"/>
                </a:solidFill>
                <a:latin typeface="Georgia" panose="02040502050405020303" pitchFamily="18" charset="0"/>
              </a:rPr>
              <a:t>персональные подборки журналов, </a:t>
            </a:r>
            <a:r>
              <a:rPr lang="ru-RU" sz="3200" dirty="0" smtClean="0">
                <a:solidFill>
                  <a:srgbClr val="000000"/>
                </a:solidFill>
                <a:latin typeface="Georgia" panose="02040502050405020303" pitchFamily="18" charset="0"/>
              </a:rPr>
              <a:t>статей</a:t>
            </a:r>
            <a:r>
              <a:rPr lang="ru-RU" sz="3200" dirty="0">
                <a:solidFill>
                  <a:srgbClr val="000000"/>
                </a:solidFill>
                <a:latin typeface="Georgia" panose="02040502050405020303" pitchFamily="18" charset="0"/>
              </a:rPr>
              <a:t>; </a:t>
            </a:r>
          </a:p>
          <a:p>
            <a:pPr indent="361950">
              <a:spcAft>
                <a:spcPts val="2400"/>
              </a:spcAft>
              <a:buFont typeface="+mj-lt"/>
              <a:buAutoNum type="arabicParenR"/>
            </a:pPr>
            <a:r>
              <a:rPr lang="ru-RU" sz="3200" dirty="0" smtClean="0">
                <a:solidFill>
                  <a:srgbClr val="000000"/>
                </a:solidFill>
                <a:latin typeface="Georgia" panose="02040502050405020303" pitchFamily="18" charset="0"/>
              </a:rPr>
              <a:t>сохранять </a:t>
            </a:r>
            <a:r>
              <a:rPr lang="ru-RU" sz="3200" dirty="0">
                <a:solidFill>
                  <a:srgbClr val="000000"/>
                </a:solidFill>
                <a:latin typeface="Georgia" panose="02040502050405020303" pitchFamily="18" charset="0"/>
              </a:rPr>
              <a:t>историю личных поисковых запросов, настраивать панель навигатора; </a:t>
            </a:r>
          </a:p>
          <a:p>
            <a:pPr indent="361950">
              <a:spcAft>
                <a:spcPts val="2400"/>
              </a:spcAft>
              <a:buFont typeface="+mj-lt"/>
              <a:buAutoNum type="arabicParenR"/>
            </a:pPr>
            <a:r>
              <a:rPr lang="ru-RU" sz="3200" dirty="0" smtClean="0">
                <a:solidFill>
                  <a:srgbClr val="000000"/>
                </a:solidFill>
                <a:latin typeface="Georgia" panose="02040502050405020303" pitchFamily="18" charset="0"/>
              </a:rPr>
              <a:t>сформировать </a:t>
            </a:r>
            <a:r>
              <a:rPr lang="ru-RU" sz="3200" dirty="0">
                <a:solidFill>
                  <a:srgbClr val="000000"/>
                </a:solidFill>
                <a:latin typeface="Georgia" panose="02040502050405020303" pitchFamily="18" charset="0"/>
              </a:rPr>
              <a:t>список своих публикаций и </a:t>
            </a:r>
            <a:r>
              <a:rPr lang="ru-RU" sz="3200" dirty="0" smtClean="0">
                <a:solidFill>
                  <a:srgbClr val="000000"/>
                </a:solidFill>
                <a:latin typeface="Georgia" panose="02040502050405020303" pitchFamily="18" charset="0"/>
              </a:rPr>
              <a:t>цитирований</a:t>
            </a:r>
            <a:r>
              <a:rPr lang="ru-RU" sz="3200" dirty="0">
                <a:solidFill>
                  <a:srgbClr val="000000"/>
                </a:solidFill>
                <a:latin typeface="Georgia" panose="02040502050405020303" pitchFamily="18" charset="0"/>
              </a:rPr>
              <a:t>; </a:t>
            </a:r>
          </a:p>
          <a:p>
            <a:pPr indent="361950">
              <a:spcAft>
                <a:spcPts val="2400"/>
              </a:spcAft>
              <a:buFont typeface="+mj-lt"/>
              <a:buAutoNum type="arabicParenR"/>
            </a:pPr>
            <a:r>
              <a:rPr lang="ru-RU" sz="3200" dirty="0" smtClean="0">
                <a:solidFill>
                  <a:srgbClr val="000000"/>
                </a:solidFill>
                <a:latin typeface="Georgia" panose="02040502050405020303" pitchFamily="18" charset="0"/>
              </a:rPr>
              <a:t>получать </a:t>
            </a:r>
            <a:r>
              <a:rPr lang="ru-RU" sz="3200" dirty="0">
                <a:solidFill>
                  <a:srgbClr val="000000"/>
                </a:solidFill>
                <a:latin typeface="Georgia" panose="02040502050405020303" pitchFamily="18" charset="0"/>
              </a:rPr>
              <a:t>различные показатели своей </a:t>
            </a:r>
            <a:r>
              <a:rPr lang="ru-RU" sz="3200" dirty="0" smtClean="0">
                <a:solidFill>
                  <a:srgbClr val="000000"/>
                </a:solidFill>
                <a:latin typeface="Georgia" panose="02040502050405020303" pitchFamily="18" charset="0"/>
              </a:rPr>
              <a:t>публикационной </a:t>
            </a:r>
            <a:r>
              <a:rPr lang="ru-RU" sz="3200" dirty="0">
                <a:solidFill>
                  <a:srgbClr val="000000"/>
                </a:solidFill>
                <a:latin typeface="Georgia" panose="02040502050405020303" pitchFamily="18" charset="0"/>
              </a:rPr>
              <a:t>активности; </a:t>
            </a:r>
          </a:p>
        </p:txBody>
      </p:sp>
    </p:spTree>
    <p:extLst>
      <p:ext uri="{BB962C8B-B14F-4D97-AF65-F5344CB8AC3E}">
        <p14:creationId xmlns:p14="http://schemas.microsoft.com/office/powerpoint/2010/main" val="46854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5351" y="208401"/>
            <a:ext cx="11704911" cy="6124754"/>
          </a:xfrm>
          <a:prstGeom prst="rect">
            <a:avLst/>
          </a:prstGeom>
        </p:spPr>
        <p:txBody>
          <a:bodyPr wrap="square">
            <a:spAutoFit/>
          </a:bodyPr>
          <a:lstStyle/>
          <a:p>
            <a:pPr>
              <a:spcAft>
                <a:spcPts val="1200"/>
              </a:spcAft>
            </a:pPr>
            <a:endParaRPr lang="ru-RU" sz="2000" dirty="0">
              <a:solidFill>
                <a:srgbClr val="000000"/>
              </a:solidFill>
              <a:latin typeface="Georgia" panose="02040502050405020303" pitchFamily="18" charset="0"/>
            </a:endParaRPr>
          </a:p>
          <a:p>
            <a:pPr>
              <a:spcAft>
                <a:spcPts val="1200"/>
              </a:spcAft>
            </a:pPr>
            <a:r>
              <a:rPr lang="ru-RU" sz="2400" dirty="0">
                <a:solidFill>
                  <a:srgbClr val="000000"/>
                </a:solidFill>
                <a:latin typeface="Times New Roman" panose="02020603050405020304" pitchFamily="18" charset="0"/>
                <a:cs typeface="Times New Roman" panose="02020603050405020304" pitchFamily="18" charset="0"/>
              </a:rPr>
              <a:t>6) корректировать уже имеющуюся в РИНЦ </a:t>
            </a:r>
            <a:r>
              <a:rPr lang="ru-RU" sz="2400" dirty="0" smtClean="0">
                <a:solidFill>
                  <a:srgbClr val="000000"/>
                </a:solidFill>
                <a:latin typeface="Times New Roman" panose="02020603050405020304" pitchFamily="18" charset="0"/>
                <a:cs typeface="Times New Roman" panose="02020603050405020304" pitchFamily="18" charset="0"/>
              </a:rPr>
              <a:t>информацию </a:t>
            </a:r>
            <a:r>
              <a:rPr lang="ru-RU" sz="2400" dirty="0">
                <a:solidFill>
                  <a:srgbClr val="000000"/>
                </a:solidFill>
                <a:latin typeface="Times New Roman" panose="02020603050405020304" pitchFamily="18" charset="0"/>
                <a:cs typeface="Times New Roman" panose="02020603050405020304" pitchFamily="18" charset="0"/>
              </a:rPr>
              <a:t>о своих публикациях и их цитировании: </a:t>
            </a:r>
          </a:p>
          <a:p>
            <a:pPr>
              <a:spcAft>
                <a:spcPts val="1200"/>
              </a:spcAft>
            </a:pPr>
            <a:r>
              <a:rPr lang="ru-RU" sz="2400" dirty="0">
                <a:solidFill>
                  <a:srgbClr val="000000"/>
                </a:solidFill>
                <a:latin typeface="Times New Roman" panose="02020603050405020304" pitchFamily="18" charset="0"/>
                <a:cs typeface="Times New Roman" panose="02020603050405020304" pitchFamily="18" charset="0"/>
              </a:rPr>
              <a:t>– добавить («привязать») публикации, которые есть в базе РИНЦ, но не соотнесены со списком автора (</a:t>
            </a:r>
            <a:r>
              <a:rPr lang="ru-RU" sz="2400" dirty="0" smtClean="0">
                <a:solidFill>
                  <a:srgbClr val="000000"/>
                </a:solidFill>
                <a:latin typeface="Times New Roman" panose="02020603050405020304" pitchFamily="18" charset="0"/>
                <a:cs typeface="Times New Roman" panose="02020603050405020304" pitchFamily="18" charset="0"/>
              </a:rPr>
              <a:t>например</a:t>
            </a:r>
            <a:r>
              <a:rPr lang="ru-RU" sz="2400" dirty="0">
                <a:solidFill>
                  <a:srgbClr val="000000"/>
                </a:solidFill>
                <a:latin typeface="Times New Roman" panose="02020603050405020304" pitchFamily="18" charset="0"/>
                <a:cs typeface="Times New Roman" panose="02020603050405020304" pitchFamily="18" charset="0"/>
              </a:rPr>
              <a:t>, из-за различного написания инициалов, большого числа соавторов и т.п.); </a:t>
            </a:r>
          </a:p>
          <a:p>
            <a:pPr>
              <a:spcAft>
                <a:spcPts val="1200"/>
              </a:spcAft>
            </a:pPr>
            <a:r>
              <a:rPr lang="ru-RU" sz="2400" dirty="0">
                <a:solidFill>
                  <a:srgbClr val="000000"/>
                </a:solidFill>
                <a:latin typeface="Times New Roman" panose="02020603050405020304" pitchFamily="18" charset="0"/>
                <a:cs typeface="Times New Roman" panose="02020603050405020304" pitchFamily="18" charset="0"/>
              </a:rPr>
              <a:t>– добавить публикации из </a:t>
            </a:r>
            <a:r>
              <a:rPr lang="ru-RU" sz="2400" dirty="0" smtClean="0">
                <a:solidFill>
                  <a:srgbClr val="000000"/>
                </a:solidFill>
                <a:latin typeface="Times New Roman" panose="02020603050405020304" pitchFamily="18" charset="0"/>
                <a:cs typeface="Times New Roman" panose="02020603050405020304" pitchFamily="18" charset="0"/>
              </a:rPr>
              <a:t>о </a:t>
            </a:r>
            <a:r>
              <a:rPr lang="ru-RU" sz="2400" dirty="0">
                <a:solidFill>
                  <a:srgbClr val="000000"/>
                </a:solidFill>
                <a:latin typeface="Times New Roman" panose="02020603050405020304" pitchFamily="18" charset="0"/>
                <a:cs typeface="Times New Roman" panose="02020603050405020304" pitchFamily="18" charset="0"/>
              </a:rPr>
              <a:t>публикационной активности автора, так как в этом случае в список автора попадают и те публикации, </a:t>
            </a:r>
            <a:r>
              <a:rPr lang="ru-RU" sz="2400" dirty="0" smtClean="0">
                <a:solidFill>
                  <a:srgbClr val="000000"/>
                </a:solidFill>
                <a:latin typeface="Times New Roman" panose="02020603050405020304" pitchFamily="18" charset="0"/>
                <a:cs typeface="Times New Roman" panose="02020603050405020304" pitchFamily="18" charset="0"/>
              </a:rPr>
              <a:t>которые </a:t>
            </a:r>
            <a:r>
              <a:rPr lang="ru-RU" sz="2400" dirty="0">
                <a:solidFill>
                  <a:srgbClr val="000000"/>
                </a:solidFill>
                <a:latin typeface="Times New Roman" panose="02020603050405020304" pitchFamily="18" charset="0"/>
                <a:cs typeface="Times New Roman" panose="02020603050405020304" pitchFamily="18" charset="0"/>
              </a:rPr>
              <a:t>отсутствуют в РИНЦ; </a:t>
            </a:r>
          </a:p>
          <a:p>
            <a:pPr>
              <a:spcAft>
                <a:spcPts val="1200"/>
              </a:spcAft>
            </a:pPr>
            <a:r>
              <a:rPr lang="ru-RU" sz="2400" dirty="0">
                <a:solidFill>
                  <a:srgbClr val="000000"/>
                </a:solidFill>
                <a:latin typeface="Times New Roman" panose="02020603050405020304" pitchFamily="18" charset="0"/>
                <a:cs typeface="Times New Roman" panose="02020603050405020304" pitchFamily="18" charset="0"/>
              </a:rPr>
              <a:t>– удалить ошибочно привязанные к профилю автора </a:t>
            </a:r>
            <a:r>
              <a:rPr lang="ru-RU" sz="2400" dirty="0" smtClean="0">
                <a:solidFill>
                  <a:srgbClr val="000000"/>
                </a:solidFill>
                <a:latin typeface="Times New Roman" panose="02020603050405020304" pitchFamily="18" charset="0"/>
                <a:cs typeface="Times New Roman" panose="02020603050405020304" pitchFamily="18" charset="0"/>
              </a:rPr>
              <a:t>статьи; </a:t>
            </a:r>
          </a:p>
          <a:p>
            <a:pPr>
              <a:spcAft>
                <a:spcPts val="1200"/>
              </a:spcAft>
            </a:pPr>
            <a:r>
              <a:rPr lang="ru-RU" sz="2400" dirty="0" smtClean="0">
                <a:solidFill>
                  <a:srgbClr val="000000"/>
                </a:solidFill>
                <a:latin typeface="Times New Roman" panose="02020603050405020304" pitchFamily="18" charset="0"/>
                <a:cs typeface="Times New Roman" panose="02020603050405020304" pitchFamily="18" charset="0"/>
              </a:rPr>
              <a:t>– включить в список цитирований ссылки, которые система не смогла приписать автоматически, или удалить ссылки, которые были приписаны ошибочно; </a:t>
            </a:r>
            <a:endParaRPr lang="ru-RU" sz="2400" dirty="0" smtClean="0">
              <a:latin typeface="Times New Roman" panose="02020603050405020304" pitchFamily="18" charset="0"/>
              <a:cs typeface="Times New Roman" panose="02020603050405020304" pitchFamily="18" charset="0"/>
            </a:endParaRPr>
          </a:p>
          <a:p>
            <a:pPr>
              <a:spcAft>
                <a:spcPts val="1200"/>
              </a:spcAft>
            </a:pP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идентифицировать высшее учебное заведение в </a:t>
            </a:r>
            <a:r>
              <a:rPr lang="ru-RU" sz="2400" dirty="0" smtClean="0">
                <a:latin typeface="Times New Roman" panose="02020603050405020304" pitchFamily="18" charset="0"/>
                <a:cs typeface="Times New Roman" panose="02020603050405020304" pitchFamily="18" charset="0"/>
              </a:rPr>
              <a:t>своих </a:t>
            </a:r>
            <a:r>
              <a:rPr lang="ru-RU" sz="2400" dirty="0">
                <a:latin typeface="Times New Roman" panose="02020603050405020304" pitchFamily="18" charset="0"/>
                <a:cs typeface="Times New Roman" panose="02020603050405020304" pitchFamily="18" charset="0"/>
              </a:rPr>
              <a:t>публикациях: это важно не только для автора, но и для вуза, в котором он работает, так как улучшает показатели организации ВО в РИНЦ, в </a:t>
            </a:r>
            <a:r>
              <a:rPr lang="ru-RU" sz="2400" dirty="0" smtClean="0">
                <a:latin typeface="Times New Roman" panose="02020603050405020304" pitchFamily="18" charset="0"/>
                <a:cs typeface="Times New Roman" panose="02020603050405020304" pitchFamily="18" charset="0"/>
              </a:rPr>
              <a:t>рейтингах и мониторингах высших учебных заведений.</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1749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6402" y="448333"/>
            <a:ext cx="11526564" cy="6001643"/>
          </a:xfrm>
          <a:prstGeom prst="rect">
            <a:avLst/>
          </a:prstGeom>
        </p:spPr>
        <p:txBody>
          <a:bodyPr wrap="square">
            <a:spAutoFit/>
          </a:bodyPr>
          <a:lstStyle/>
          <a:p>
            <a:pPr>
              <a:lnSpc>
                <a:spcPct val="150000"/>
              </a:lnSpc>
            </a:pPr>
            <a:r>
              <a:rPr lang="ru-RU" sz="40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 основным показателям цитируемости относятся: </a:t>
            </a:r>
          </a:p>
          <a:p>
            <a:pPr>
              <a:lnSpc>
                <a:spcPct val="150000"/>
              </a:lnSpc>
            </a:pPr>
            <a:r>
              <a:rPr lang="ru-RU" sz="3600" dirty="0">
                <a:solidFill>
                  <a:srgbClr val="000000"/>
                </a:solidFill>
                <a:latin typeface="Times New Roman" panose="02020603050405020304" pitchFamily="18" charset="0"/>
                <a:cs typeface="Times New Roman" panose="02020603050405020304" pitchFamily="18" charset="0"/>
              </a:rPr>
              <a:t>• число публикаций автора в РИНЦ, </a:t>
            </a:r>
          </a:p>
          <a:p>
            <a:pPr>
              <a:lnSpc>
                <a:spcPct val="150000"/>
              </a:lnSpc>
            </a:pPr>
            <a:r>
              <a:rPr lang="ru-RU" sz="3600" dirty="0">
                <a:solidFill>
                  <a:srgbClr val="000000"/>
                </a:solidFill>
                <a:latin typeface="Times New Roman" panose="02020603050405020304" pitchFamily="18" charset="0"/>
                <a:cs typeface="Times New Roman" panose="02020603050405020304" pitchFamily="18" charset="0"/>
              </a:rPr>
              <a:t>• число цитирований публикаций автора в РИНЦ, </a:t>
            </a:r>
          </a:p>
          <a:p>
            <a:pPr>
              <a:lnSpc>
                <a:spcPct val="150000"/>
              </a:lnSpc>
            </a:pPr>
            <a:r>
              <a:rPr lang="ru-RU" sz="3600" dirty="0">
                <a:solidFill>
                  <a:srgbClr val="000000"/>
                </a:solidFill>
                <a:latin typeface="Times New Roman" panose="02020603050405020304" pitchFamily="18" charset="0"/>
                <a:cs typeface="Times New Roman" panose="02020603050405020304" pitchFamily="18" charset="0"/>
              </a:rPr>
              <a:t>• суммарное число цитирований автора, </a:t>
            </a:r>
          </a:p>
          <a:p>
            <a:pPr>
              <a:lnSpc>
                <a:spcPct val="150000"/>
              </a:lnSpc>
            </a:pPr>
            <a:r>
              <a:rPr lang="ru-RU" sz="3600" dirty="0">
                <a:solidFill>
                  <a:srgbClr val="000000"/>
                </a:solidFill>
                <a:latin typeface="Times New Roman" panose="02020603050405020304" pitchFamily="18" charset="0"/>
                <a:cs typeface="Times New Roman" panose="02020603050405020304" pitchFamily="18" charset="0"/>
              </a:rPr>
              <a:t>• среднее число цитирований в расчёте на одну публикацию, </a:t>
            </a:r>
          </a:p>
          <a:p>
            <a:pPr>
              <a:lnSpc>
                <a:spcPct val="150000"/>
              </a:lnSpc>
            </a:pPr>
            <a:r>
              <a:rPr lang="ru-RU" sz="3600" dirty="0">
                <a:solidFill>
                  <a:srgbClr val="000000"/>
                </a:solidFill>
                <a:latin typeface="Times New Roman" panose="02020603050405020304" pitchFamily="18" charset="0"/>
                <a:cs typeface="Times New Roman" panose="02020603050405020304" pitchFamily="18" charset="0"/>
              </a:rPr>
              <a:t>• индекс </a:t>
            </a:r>
            <a:r>
              <a:rPr lang="ru-RU" sz="3600" dirty="0" err="1">
                <a:solidFill>
                  <a:srgbClr val="000000"/>
                </a:solidFill>
                <a:latin typeface="Times New Roman" panose="02020603050405020304" pitchFamily="18" charset="0"/>
                <a:cs typeface="Times New Roman" panose="02020603050405020304" pitchFamily="18" charset="0"/>
              </a:rPr>
              <a:t>Хирша</a:t>
            </a:r>
            <a:r>
              <a:rPr lang="ru-RU" sz="3600"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1936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5151" y="434667"/>
            <a:ext cx="11630518" cy="6001643"/>
          </a:xfrm>
          <a:prstGeom prst="rect">
            <a:avLst/>
          </a:prstGeom>
        </p:spPr>
        <p:txBody>
          <a:bodyPr wrap="square">
            <a:spAutoFit/>
          </a:bodyPr>
          <a:lstStyle/>
          <a:p>
            <a:pPr marL="457200" indent="-457200">
              <a:lnSpc>
                <a:spcPct val="150000"/>
              </a:lnSpc>
              <a:buFont typeface="Arial" panose="020B0604020202020204" pitchFamily="34" charset="0"/>
              <a:buChar char="•"/>
            </a:pPr>
            <a:r>
              <a:rPr lang="ru-RU" sz="3200" dirty="0">
                <a:solidFill>
                  <a:srgbClr val="000000"/>
                </a:solidFill>
                <a:latin typeface="Times New Roman" panose="02020603050405020304" pitchFamily="18" charset="0"/>
                <a:cs typeface="Times New Roman" panose="02020603050405020304" pitchFamily="18" charset="0"/>
              </a:rPr>
              <a:t>Для эффективного поиска перед началом работы </a:t>
            </a:r>
            <a:r>
              <a:rPr lang="ru-RU" sz="3200" dirty="0" smtClean="0">
                <a:solidFill>
                  <a:srgbClr val="000000"/>
                </a:solidFill>
                <a:latin typeface="Times New Roman" panose="02020603050405020304" pitchFamily="18" charset="0"/>
                <a:cs typeface="Times New Roman" panose="02020603050405020304" pitchFamily="18" charset="0"/>
              </a:rPr>
              <a:t>желательно </a:t>
            </a:r>
            <a:r>
              <a:rPr lang="ru-RU" sz="3200" dirty="0">
                <a:solidFill>
                  <a:srgbClr val="000000"/>
                </a:solidFill>
                <a:latin typeface="Times New Roman" panose="02020603050405020304" pitchFamily="18" charset="0"/>
                <a:cs typeface="Times New Roman" panose="02020603050405020304" pitchFamily="18" charset="0"/>
              </a:rPr>
              <a:t>авторизоваться на платформе </a:t>
            </a:r>
            <a:r>
              <a:rPr lang="ru-RU" sz="3200" dirty="0" smtClean="0">
                <a:solidFill>
                  <a:srgbClr val="000000"/>
                </a:solidFill>
                <a:latin typeface="Times New Roman" panose="02020603050405020304" pitchFamily="18" charset="0"/>
                <a:cs typeface="Times New Roman" panose="02020603050405020304" pitchFamily="18" charset="0"/>
              </a:rPr>
              <a:t>НЭБ.</a:t>
            </a:r>
          </a:p>
          <a:p>
            <a:pPr marL="457200" indent="-457200">
              <a:lnSpc>
                <a:spcPct val="150000"/>
              </a:lnSpc>
              <a:buFont typeface="Arial" panose="020B0604020202020204" pitchFamily="34" charset="0"/>
              <a:buChar char="•"/>
            </a:pPr>
            <a:r>
              <a:rPr lang="ru-RU" sz="3200" dirty="0" smtClean="0">
                <a:solidFill>
                  <a:srgbClr val="000000"/>
                </a:solidFill>
                <a:latin typeface="Times New Roman" panose="02020603050405020304" pitchFamily="18" charset="0"/>
                <a:cs typeface="Times New Roman" panose="02020603050405020304" pitchFamily="18" charset="0"/>
              </a:rPr>
              <a:t>Для </a:t>
            </a:r>
            <a:r>
              <a:rPr lang="ru-RU" sz="3200" dirty="0">
                <a:solidFill>
                  <a:srgbClr val="000000"/>
                </a:solidFill>
                <a:latin typeface="Times New Roman" panose="02020603050405020304" pitchFamily="18" charset="0"/>
                <a:cs typeface="Times New Roman" panose="02020603050405020304" pitchFamily="18" charset="0"/>
              </a:rPr>
              <a:t>этого следует зайти на сайт </a:t>
            </a:r>
            <a:r>
              <a:rPr lang="ru-RU" sz="3200" i="1" dirty="0">
                <a:solidFill>
                  <a:srgbClr val="000000"/>
                </a:solidFill>
                <a:latin typeface="Times New Roman" panose="02020603050405020304" pitchFamily="18" charset="0"/>
                <a:cs typeface="Times New Roman" panose="02020603050405020304" pitchFamily="18" charset="0"/>
              </a:rPr>
              <a:t>http://elibrary.ru/ </a:t>
            </a:r>
            <a:r>
              <a:rPr lang="ru-RU" sz="3200" dirty="0">
                <a:solidFill>
                  <a:srgbClr val="000000"/>
                </a:solidFill>
                <a:latin typeface="Times New Roman" panose="02020603050405020304" pitchFamily="18" charset="0"/>
                <a:cs typeface="Times New Roman" panose="02020603050405020304" pitchFamily="18" charset="0"/>
              </a:rPr>
              <a:t>и ввести на </a:t>
            </a:r>
            <a:r>
              <a:rPr lang="ru-RU" sz="3200" dirty="0" smtClean="0">
                <a:solidFill>
                  <a:srgbClr val="000000"/>
                </a:solidFill>
                <a:latin typeface="Times New Roman" panose="02020603050405020304" pitchFamily="18" charset="0"/>
                <a:cs typeface="Times New Roman" panose="02020603050405020304" pitchFamily="18" charset="0"/>
              </a:rPr>
              <a:t>главной </a:t>
            </a:r>
            <a:r>
              <a:rPr lang="ru-RU" sz="3200" dirty="0">
                <a:solidFill>
                  <a:srgbClr val="000000"/>
                </a:solidFill>
                <a:latin typeface="Times New Roman" panose="02020603050405020304" pitchFamily="18" charset="0"/>
                <a:cs typeface="Times New Roman" panose="02020603050405020304" pitchFamily="18" charset="0"/>
              </a:rPr>
              <a:t>странице имя пользователя и пароль в </a:t>
            </a:r>
            <a:r>
              <a:rPr lang="ru-RU" sz="3200" dirty="0" smtClean="0">
                <a:solidFill>
                  <a:srgbClr val="000000"/>
                </a:solidFill>
                <a:latin typeface="Times New Roman" panose="02020603050405020304" pitchFamily="18" charset="0"/>
                <a:cs typeface="Times New Roman" panose="02020603050405020304" pitchFamily="18" charset="0"/>
              </a:rPr>
              <a:t>соответствующие поля.</a:t>
            </a:r>
          </a:p>
          <a:p>
            <a:pPr marL="457200" indent="-457200">
              <a:lnSpc>
                <a:spcPct val="150000"/>
              </a:lnSpc>
              <a:buFont typeface="Arial" panose="020B0604020202020204" pitchFamily="34" charset="0"/>
              <a:buChar char="•"/>
            </a:pPr>
            <a:r>
              <a:rPr lang="ru-RU" sz="3200" dirty="0" smtClean="0">
                <a:solidFill>
                  <a:srgbClr val="000000"/>
                </a:solidFill>
                <a:latin typeface="Times New Roman" panose="02020603050405020304" pitchFamily="18" charset="0"/>
                <a:cs typeface="Times New Roman" panose="02020603050405020304" pitchFamily="18" charset="0"/>
              </a:rPr>
              <a:t>Если </a:t>
            </a:r>
            <a:r>
              <a:rPr lang="ru-RU" sz="3200" dirty="0">
                <a:solidFill>
                  <a:srgbClr val="000000"/>
                </a:solidFill>
                <a:latin typeface="Times New Roman" panose="02020603050405020304" pitchFamily="18" charset="0"/>
                <a:cs typeface="Times New Roman" panose="02020603050405020304" pitchFamily="18" charset="0"/>
              </a:rPr>
              <a:t>Вы ранее не были зарегистрированы, то заполните регистрационную анкету, корректно указав название организации.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2419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2250" y="309398"/>
            <a:ext cx="11745309" cy="6232475"/>
          </a:xfrm>
          <a:prstGeom prst="rect">
            <a:avLst/>
          </a:prstGeom>
        </p:spPr>
        <p:txBody>
          <a:bodyPr wrap="square">
            <a:spAutoFit/>
          </a:bodyPr>
          <a:lstStyle/>
          <a:p>
            <a:pPr marL="441325" indent="-441325">
              <a:spcAft>
                <a:spcPts val="600"/>
              </a:spcAft>
              <a:buFont typeface="Arial" panose="020B0604020202020204" pitchFamily="34" charset="0"/>
              <a:buChar char="•"/>
            </a:pPr>
            <a:r>
              <a:rPr lang="ru-RU" sz="2600" b="1" i="1" dirty="0">
                <a:solidFill>
                  <a:srgbClr val="000000"/>
                </a:solidFill>
                <a:latin typeface="Times New Roman" panose="02020603050405020304" pitchFamily="18" charset="0"/>
                <a:cs typeface="Times New Roman" panose="02020603050405020304" pitchFamily="18" charset="0"/>
              </a:rPr>
              <a:t>Шаг 1. </a:t>
            </a:r>
            <a:r>
              <a:rPr lang="ru-RU" sz="2600" dirty="0">
                <a:solidFill>
                  <a:srgbClr val="000000"/>
                </a:solidFill>
                <a:latin typeface="Times New Roman" panose="02020603050405020304" pitchFamily="18" charset="0"/>
                <a:cs typeface="Times New Roman" panose="02020603050405020304" pitchFamily="18" charset="0"/>
              </a:rPr>
              <a:t>Выберите раздел «</a:t>
            </a:r>
            <a:r>
              <a:rPr lang="ru-RU" sz="2600" i="1" dirty="0">
                <a:solidFill>
                  <a:srgbClr val="000000"/>
                </a:solidFill>
                <a:latin typeface="Times New Roman" panose="02020603050405020304" pitchFamily="18" charset="0"/>
                <a:cs typeface="Times New Roman" panose="02020603050405020304" pitchFamily="18" charset="0"/>
              </a:rPr>
              <a:t>Авторский указатель</a:t>
            </a:r>
            <a:r>
              <a:rPr lang="ru-RU" sz="2600" dirty="0">
                <a:solidFill>
                  <a:srgbClr val="000000"/>
                </a:solidFill>
                <a:latin typeface="Times New Roman" panose="02020603050405020304" pitchFamily="18" charset="0"/>
                <a:cs typeface="Times New Roman" panose="02020603050405020304" pitchFamily="18" charset="0"/>
              </a:rPr>
              <a:t>». </a:t>
            </a:r>
          </a:p>
          <a:p>
            <a:pPr marL="441325" indent="-441325">
              <a:spcAft>
                <a:spcPts val="600"/>
              </a:spcAft>
              <a:buFont typeface="Arial" panose="020B0604020202020204" pitchFamily="34" charset="0"/>
              <a:buChar char="•"/>
            </a:pPr>
            <a:r>
              <a:rPr lang="ru-RU" sz="2600" b="1" i="1" dirty="0">
                <a:solidFill>
                  <a:srgbClr val="000000"/>
                </a:solidFill>
                <a:latin typeface="Times New Roman" panose="02020603050405020304" pitchFamily="18" charset="0"/>
                <a:cs typeface="Times New Roman" panose="02020603050405020304" pitchFamily="18" charset="0"/>
              </a:rPr>
              <a:t>Шаг 2</a:t>
            </a:r>
            <a:r>
              <a:rPr lang="ru-RU" sz="2600" i="1" dirty="0">
                <a:solidFill>
                  <a:srgbClr val="000000"/>
                </a:solidFill>
                <a:latin typeface="Times New Roman" panose="02020603050405020304" pitchFamily="18" charset="0"/>
                <a:cs typeface="Times New Roman" panose="02020603050405020304" pitchFamily="18" charset="0"/>
              </a:rPr>
              <a:t>. </a:t>
            </a:r>
            <a:r>
              <a:rPr lang="ru-RU" sz="2600" dirty="0">
                <a:solidFill>
                  <a:srgbClr val="000000"/>
                </a:solidFill>
                <a:latin typeface="Times New Roman" panose="02020603050405020304" pitchFamily="18" charset="0"/>
                <a:cs typeface="Times New Roman" panose="02020603050405020304" pitchFamily="18" charset="0"/>
              </a:rPr>
              <a:t>Введите необходимые данные в поле «</a:t>
            </a:r>
            <a:r>
              <a:rPr lang="ru-RU" sz="2600" i="1" dirty="0" smtClean="0">
                <a:solidFill>
                  <a:srgbClr val="000000"/>
                </a:solidFill>
                <a:latin typeface="Times New Roman" panose="02020603050405020304" pitchFamily="18" charset="0"/>
                <a:cs typeface="Times New Roman" panose="02020603050405020304" pitchFamily="18" charset="0"/>
              </a:rPr>
              <a:t>Фамилия</a:t>
            </a:r>
            <a:r>
              <a:rPr lang="ru-RU" sz="2600" dirty="0">
                <a:solidFill>
                  <a:srgbClr val="000000"/>
                </a:solidFill>
                <a:latin typeface="Times New Roman" panose="02020603050405020304" pitchFamily="18" charset="0"/>
                <a:cs typeface="Times New Roman" panose="02020603050405020304" pitchFamily="18" charset="0"/>
              </a:rPr>
              <a:t>»: фамилия, инициалы или полностью фамилия, имя, отчество. Нажмите кнопку «</a:t>
            </a:r>
            <a:r>
              <a:rPr lang="ru-RU" sz="2600" i="1" dirty="0">
                <a:solidFill>
                  <a:srgbClr val="000000"/>
                </a:solidFill>
                <a:latin typeface="Times New Roman" panose="02020603050405020304" pitchFamily="18" charset="0"/>
                <a:cs typeface="Times New Roman" panose="02020603050405020304" pitchFamily="18" charset="0"/>
              </a:rPr>
              <a:t>Поиск</a:t>
            </a:r>
            <a:r>
              <a:rPr lang="ru-RU" sz="2600" dirty="0">
                <a:solidFill>
                  <a:srgbClr val="000000"/>
                </a:solidFill>
                <a:latin typeface="Times New Roman" panose="02020603050405020304" pitchFamily="18" charset="0"/>
                <a:cs typeface="Times New Roman" panose="02020603050405020304" pitchFamily="18" charset="0"/>
              </a:rPr>
              <a:t>». </a:t>
            </a:r>
          </a:p>
          <a:p>
            <a:pPr marL="441325" indent="-441325">
              <a:spcAft>
                <a:spcPts val="600"/>
              </a:spcAft>
              <a:buFont typeface="Arial" panose="020B0604020202020204" pitchFamily="34" charset="0"/>
              <a:buChar char="•"/>
            </a:pPr>
            <a:r>
              <a:rPr lang="ru-RU" sz="2600" b="1" i="1" dirty="0">
                <a:solidFill>
                  <a:srgbClr val="000000"/>
                </a:solidFill>
                <a:latin typeface="Times New Roman" panose="02020603050405020304" pitchFamily="18" charset="0"/>
                <a:cs typeface="Times New Roman" panose="02020603050405020304" pitchFamily="18" charset="0"/>
              </a:rPr>
              <a:t>Шаг 3. </a:t>
            </a:r>
            <a:r>
              <a:rPr lang="ru-RU" sz="2600" dirty="0">
                <a:solidFill>
                  <a:srgbClr val="000000"/>
                </a:solidFill>
                <a:latin typeface="Times New Roman" panose="02020603050405020304" pitchFamily="18" charset="0"/>
                <a:cs typeface="Times New Roman" panose="02020603050405020304" pitchFamily="18" charset="0"/>
              </a:rPr>
              <a:t>Вы увидите результаты поиска: автор (ФИО) и основные показатели публикационной активности. </a:t>
            </a:r>
          </a:p>
          <a:p>
            <a:pPr marL="898525" lvl="2" indent="-441325">
              <a:spcAft>
                <a:spcPts val="600"/>
              </a:spcAft>
              <a:buFont typeface="Arial" panose="020B0604020202020204" pitchFamily="34" charset="0"/>
              <a:buChar char="•"/>
            </a:pPr>
            <a:r>
              <a:rPr lang="ru-RU" sz="2600" dirty="0" smtClean="0">
                <a:solidFill>
                  <a:srgbClr val="000000"/>
                </a:solidFill>
                <a:latin typeface="Times New Roman" panose="02020603050405020304" pitchFamily="18" charset="0"/>
                <a:cs typeface="Times New Roman" panose="02020603050405020304" pitchFamily="18" charset="0"/>
              </a:rPr>
              <a:t>«</a:t>
            </a:r>
            <a:r>
              <a:rPr lang="ru-RU" sz="2600" dirty="0" err="1">
                <a:solidFill>
                  <a:srgbClr val="000000"/>
                </a:solidFill>
                <a:latin typeface="Times New Roman" panose="02020603050405020304" pitchFamily="18" charset="0"/>
                <a:cs typeface="Times New Roman" panose="02020603050405020304" pitchFamily="18" charset="0"/>
              </a:rPr>
              <a:t>Публ</a:t>
            </a:r>
            <a:r>
              <a:rPr lang="ru-RU" sz="2600" dirty="0">
                <a:solidFill>
                  <a:srgbClr val="000000"/>
                </a:solidFill>
                <a:latin typeface="Times New Roman" panose="02020603050405020304" pitchFamily="18" charset="0"/>
                <a:cs typeface="Times New Roman" panose="02020603050405020304" pitchFamily="18" charset="0"/>
              </a:rPr>
              <a:t>.» – количество публикаций автора в базе РИНЦ, </a:t>
            </a:r>
          </a:p>
          <a:p>
            <a:pPr marL="898525" lvl="2" indent="-441325">
              <a:spcAft>
                <a:spcPts val="600"/>
              </a:spcAft>
              <a:buFont typeface="Arial" panose="020B0604020202020204" pitchFamily="34" charset="0"/>
              <a:buChar char="•"/>
            </a:pPr>
            <a:r>
              <a:rPr lang="ru-RU" sz="2600" dirty="0" smtClean="0">
                <a:solidFill>
                  <a:srgbClr val="000000"/>
                </a:solidFill>
                <a:latin typeface="Times New Roman" panose="02020603050405020304" pitchFamily="18" charset="0"/>
                <a:cs typeface="Times New Roman" panose="02020603050405020304" pitchFamily="18" charset="0"/>
              </a:rPr>
              <a:t>общее </a:t>
            </a:r>
            <a:r>
              <a:rPr lang="ru-RU" sz="2600" dirty="0">
                <a:solidFill>
                  <a:srgbClr val="000000"/>
                </a:solidFill>
                <a:latin typeface="Times New Roman" panose="02020603050405020304" pitchFamily="18" charset="0"/>
                <a:cs typeface="Times New Roman" panose="02020603050405020304" pitchFamily="18" charset="0"/>
              </a:rPr>
              <a:t>(суммарное) число цитирований работ </a:t>
            </a:r>
            <a:r>
              <a:rPr lang="ru-RU" sz="2600" dirty="0" smtClean="0">
                <a:solidFill>
                  <a:srgbClr val="000000"/>
                </a:solidFill>
                <a:latin typeface="Times New Roman" panose="02020603050405020304" pitchFamily="18" charset="0"/>
                <a:cs typeface="Times New Roman" panose="02020603050405020304" pitchFamily="18" charset="0"/>
              </a:rPr>
              <a:t>автора</a:t>
            </a:r>
            <a:r>
              <a:rPr lang="ru-RU" sz="2600" dirty="0">
                <a:solidFill>
                  <a:srgbClr val="000000"/>
                </a:solidFill>
                <a:latin typeface="Times New Roman" panose="02020603050405020304" pitchFamily="18" charset="0"/>
                <a:cs typeface="Times New Roman" panose="02020603050405020304" pitchFamily="18" charset="0"/>
              </a:rPr>
              <a:t>. </a:t>
            </a:r>
          </a:p>
          <a:p>
            <a:pPr marL="441325" indent="-441325">
              <a:spcAft>
                <a:spcPts val="600"/>
              </a:spcAft>
              <a:buFont typeface="Arial" panose="020B0604020202020204" pitchFamily="34" charset="0"/>
              <a:buChar char="•"/>
            </a:pPr>
            <a:r>
              <a:rPr lang="ru-RU" sz="2600" b="1" i="1" dirty="0">
                <a:solidFill>
                  <a:srgbClr val="000000"/>
                </a:solidFill>
                <a:latin typeface="Times New Roman" panose="02020603050405020304" pitchFamily="18" charset="0"/>
                <a:cs typeface="Times New Roman" panose="02020603050405020304" pitchFamily="18" charset="0"/>
              </a:rPr>
              <a:t>Шаг 4. </a:t>
            </a:r>
            <a:r>
              <a:rPr lang="ru-RU" sz="2600" dirty="0">
                <a:solidFill>
                  <a:srgbClr val="000000"/>
                </a:solidFill>
                <a:latin typeface="Times New Roman" panose="02020603050405020304" pitchFamily="18" charset="0"/>
                <a:cs typeface="Times New Roman" panose="02020603050405020304" pitchFamily="18" charset="0"/>
              </a:rPr>
              <a:t>Для получения более подробной информации необходимо нажать на цветную гистограмму1. </a:t>
            </a:r>
          </a:p>
          <a:p>
            <a:pPr marL="441325" indent="-441325">
              <a:spcAft>
                <a:spcPts val="600"/>
              </a:spcAft>
              <a:buFont typeface="Arial" panose="020B0604020202020204" pitchFamily="34" charset="0"/>
              <a:buChar char="•"/>
            </a:pPr>
            <a:r>
              <a:rPr lang="ru-RU" sz="2600" b="1" i="1" dirty="0">
                <a:solidFill>
                  <a:srgbClr val="000000"/>
                </a:solidFill>
                <a:latin typeface="Times New Roman" panose="02020603050405020304" pitchFamily="18" charset="0"/>
                <a:cs typeface="Times New Roman" panose="02020603050405020304" pitchFamily="18" charset="0"/>
              </a:rPr>
              <a:t>Шаг 5. </a:t>
            </a:r>
            <a:r>
              <a:rPr lang="ru-RU" sz="2600" dirty="0">
                <a:solidFill>
                  <a:srgbClr val="000000"/>
                </a:solidFill>
                <a:latin typeface="Times New Roman" panose="02020603050405020304" pitchFamily="18" charset="0"/>
                <a:cs typeface="Times New Roman" panose="02020603050405020304" pitchFamily="18" charset="0"/>
              </a:rPr>
              <a:t>Перед Вами откроется страница анализа </a:t>
            </a:r>
            <a:r>
              <a:rPr lang="ru-RU" sz="2600" dirty="0" smtClean="0">
                <a:solidFill>
                  <a:srgbClr val="000000"/>
                </a:solidFill>
                <a:latin typeface="Times New Roman" panose="02020603050405020304" pitchFamily="18" charset="0"/>
                <a:cs typeface="Times New Roman" panose="02020603050405020304" pitchFamily="18" charset="0"/>
              </a:rPr>
              <a:t>публикационной </a:t>
            </a:r>
            <a:r>
              <a:rPr lang="ru-RU" sz="2600" dirty="0">
                <a:solidFill>
                  <a:srgbClr val="000000"/>
                </a:solidFill>
                <a:latin typeface="Times New Roman" panose="02020603050405020304" pitchFamily="18" charset="0"/>
                <a:cs typeface="Times New Roman" panose="02020603050405020304" pitchFamily="18" charset="0"/>
              </a:rPr>
              <a:t>активности автора. Все необходимые </a:t>
            </a:r>
            <a:r>
              <a:rPr lang="ru-RU" sz="2600" dirty="0" smtClean="0">
                <a:solidFill>
                  <a:srgbClr val="000000"/>
                </a:solidFill>
                <a:latin typeface="Times New Roman" panose="02020603050405020304" pitchFamily="18" charset="0"/>
                <a:cs typeface="Times New Roman" panose="02020603050405020304" pitchFamily="18" charset="0"/>
              </a:rPr>
              <a:t>показатели </a:t>
            </a:r>
            <a:r>
              <a:rPr lang="ru-RU" sz="2600" dirty="0">
                <a:solidFill>
                  <a:srgbClr val="000000"/>
                </a:solidFill>
                <a:latin typeface="Times New Roman" panose="02020603050405020304" pitchFamily="18" charset="0"/>
                <a:cs typeface="Times New Roman" panose="02020603050405020304" pitchFamily="18" charset="0"/>
              </a:rPr>
              <a:t>такой активности автора в базе РИНЦ </a:t>
            </a:r>
            <a:r>
              <a:rPr lang="ru-RU" sz="2600" dirty="0" smtClean="0">
                <a:solidFill>
                  <a:srgbClr val="000000"/>
                </a:solidFill>
                <a:latin typeface="Times New Roman" panose="02020603050405020304" pitchFamily="18" charset="0"/>
                <a:cs typeface="Times New Roman" panose="02020603050405020304" pitchFamily="18" charset="0"/>
              </a:rPr>
              <a:t>представлены </a:t>
            </a:r>
            <a:r>
              <a:rPr lang="ru-RU" sz="2600" dirty="0">
                <a:solidFill>
                  <a:srgbClr val="000000"/>
                </a:solidFill>
                <a:latin typeface="Times New Roman" panose="02020603050405020304" pitchFamily="18" charset="0"/>
                <a:cs typeface="Times New Roman" panose="02020603050405020304" pitchFamily="18" charset="0"/>
              </a:rPr>
              <a:t>на этой странице. </a:t>
            </a:r>
          </a:p>
          <a:p>
            <a:pPr marL="441325" indent="-441325">
              <a:spcAft>
                <a:spcPts val="600"/>
              </a:spcAft>
              <a:buFont typeface="Arial" panose="020B0604020202020204" pitchFamily="34" charset="0"/>
              <a:buChar char="•"/>
            </a:pPr>
            <a:r>
              <a:rPr lang="ru-RU" sz="2600" dirty="0">
                <a:solidFill>
                  <a:srgbClr val="000000"/>
                </a:solidFill>
                <a:latin typeface="Times New Roman" panose="02020603050405020304" pitchFamily="18" charset="0"/>
                <a:cs typeface="Times New Roman" panose="02020603050405020304" pitchFamily="18" charset="0"/>
              </a:rPr>
              <a:t>Число публикаций автора в РИНЦ ― количество работ данного автора, которые были загружены в базу РИНЦ. </a:t>
            </a: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0039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0283" y="1495782"/>
            <a:ext cx="11352323" cy="2185214"/>
          </a:xfrm>
          <a:prstGeom prst="rect">
            <a:avLst/>
          </a:prstGeom>
        </p:spPr>
        <p:txBody>
          <a:bodyPr wrap="square">
            <a:spAutoFit/>
          </a:bodyPr>
          <a:lstStyle/>
          <a:p>
            <a:pPr algn="ctr">
              <a:lnSpc>
                <a:spcPct val="200000"/>
              </a:lnSpc>
            </a:pPr>
            <a:r>
              <a:rPr lang="ru-RU" sz="3600" b="1" i="1" dirty="0">
                <a:solidFill>
                  <a:srgbClr val="000000"/>
                </a:solidFill>
                <a:latin typeface="Times New Roman" panose="02020603050405020304" pitchFamily="18" charset="0"/>
                <a:cs typeface="Times New Roman" panose="02020603050405020304" pitchFamily="18" charset="0"/>
              </a:rPr>
              <a:t>Среднее число цитирований = </a:t>
            </a:r>
            <a:endParaRPr lang="ru-RU" sz="3600" b="1" i="1" dirty="0" smtClean="0">
              <a:solidFill>
                <a:srgbClr val="000000"/>
              </a:solidFill>
              <a:latin typeface="Times New Roman" panose="02020603050405020304" pitchFamily="18" charset="0"/>
              <a:cs typeface="Times New Roman" panose="02020603050405020304" pitchFamily="18" charset="0"/>
            </a:endParaRPr>
          </a:p>
          <a:p>
            <a:pPr algn="ctr">
              <a:lnSpc>
                <a:spcPct val="200000"/>
              </a:lnSpc>
            </a:pPr>
            <a:r>
              <a:rPr lang="ru-RU" sz="3200" b="1" i="1" dirty="0" smtClean="0">
                <a:solidFill>
                  <a:srgbClr val="000000"/>
                </a:solidFill>
                <a:latin typeface="Times New Roman" panose="02020603050405020304" pitchFamily="18" charset="0"/>
                <a:cs typeface="Times New Roman" panose="02020603050405020304" pitchFamily="18" charset="0"/>
              </a:rPr>
              <a:t>Число цитирований </a:t>
            </a:r>
            <a:r>
              <a:rPr lang="ru-RU" sz="3200" b="1" i="1" dirty="0">
                <a:solidFill>
                  <a:srgbClr val="000000"/>
                </a:solidFill>
                <a:latin typeface="Times New Roman" panose="02020603050405020304" pitchFamily="18" charset="0"/>
                <a:cs typeface="Times New Roman" panose="02020603050405020304" pitchFamily="18" charset="0"/>
              </a:rPr>
              <a:t>в РИНЦ / Число публикаций в </a:t>
            </a:r>
            <a:r>
              <a:rPr lang="ru-RU" sz="3200" b="1" i="1" dirty="0" smtClean="0">
                <a:solidFill>
                  <a:srgbClr val="000000"/>
                </a:solidFill>
                <a:latin typeface="Times New Roman" panose="02020603050405020304" pitchFamily="18" charset="0"/>
                <a:cs typeface="Times New Roman" panose="02020603050405020304" pitchFamily="18" charset="0"/>
              </a:rPr>
              <a:t>РИНЦ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9327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4019" y="0"/>
            <a:ext cx="11732009" cy="6694140"/>
          </a:xfrm>
          <a:prstGeom prst="rect">
            <a:avLst/>
          </a:prstGeom>
        </p:spPr>
        <p:txBody>
          <a:bodyPr wrap="square">
            <a:spAutoFit/>
          </a:bodyPr>
          <a:lstStyle/>
          <a:p>
            <a:pPr algn="ctr">
              <a:lnSpc>
                <a:spcPct val="150000"/>
              </a:lnSpc>
            </a:pPr>
            <a:r>
              <a:rPr lang="en-US" sz="28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WEB OF SCIENCE </a:t>
            </a:r>
            <a:endPar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lgn="just">
              <a:lnSpc>
                <a:spcPct val="130000"/>
              </a:lnSpc>
              <a:spcAft>
                <a:spcPts val="1800"/>
              </a:spcAft>
              <a:buFont typeface="Arial" panose="020B0604020202020204" pitchFamily="34" charset="0"/>
              <a:buChar char="•"/>
            </a:pPr>
            <a:r>
              <a:rPr lang="en-US" sz="2400" dirty="0">
                <a:solidFill>
                  <a:srgbClr val="000000"/>
                </a:solidFill>
                <a:latin typeface="Times New Roman" panose="02020603050405020304" pitchFamily="18" charset="0"/>
                <a:cs typeface="Times New Roman" panose="02020603050405020304" pitchFamily="18" charset="0"/>
              </a:rPr>
              <a:t>Web of Science (</a:t>
            </a:r>
            <a:r>
              <a:rPr lang="en-US" sz="2400" dirty="0" err="1">
                <a:solidFill>
                  <a:srgbClr val="000000"/>
                </a:solidFill>
                <a:latin typeface="Times New Roman" panose="02020603050405020304" pitchFamily="18" charset="0"/>
                <a:cs typeface="Times New Roman" panose="02020603050405020304" pitchFamily="18" charset="0"/>
              </a:rPr>
              <a:t>WoS</a:t>
            </a:r>
            <a:r>
              <a:rPr lang="en-US" sz="2400" dirty="0" smtClean="0">
                <a:solidFill>
                  <a:srgbClr val="000000"/>
                </a:solidFill>
                <a:latin typeface="Times New Roman" panose="02020603050405020304" pitchFamily="18" charset="0"/>
                <a:cs typeface="Times New Roman" panose="02020603050405020304" pitchFamily="18" charset="0"/>
              </a:rPr>
              <a:t>)</a:t>
            </a:r>
            <a:r>
              <a:rPr lang="ru-RU" sz="2400" dirty="0" smtClean="0">
                <a:solidFill>
                  <a:srgbClr val="000000"/>
                </a:solidFill>
                <a:latin typeface="Times New Roman" panose="02020603050405020304" pitchFamily="18" charset="0"/>
                <a:cs typeface="Times New Roman" panose="02020603050405020304" pitchFamily="18" charset="0"/>
              </a:rPr>
              <a:t>:</a:t>
            </a:r>
            <a:r>
              <a:rPr lang="en-US" sz="2400" dirty="0" smtClean="0">
                <a:solidFill>
                  <a:srgbClr val="000000"/>
                </a:solidFill>
                <a:latin typeface="Times New Roman" panose="02020603050405020304" pitchFamily="18" charset="0"/>
                <a:cs typeface="Times New Roman" panose="02020603050405020304" pitchFamily="18" charset="0"/>
              </a:rPr>
              <a:t> </a:t>
            </a:r>
            <a:r>
              <a:rPr lang="en-US" sz="2400" i="1" dirty="0">
                <a:solidFill>
                  <a:srgbClr val="000000"/>
                </a:solidFill>
                <a:latin typeface="Times New Roman" panose="02020603050405020304" pitchFamily="18" charset="0"/>
                <a:cs typeface="Times New Roman" panose="02020603050405020304" pitchFamily="18" charset="0"/>
              </a:rPr>
              <a:t>http://wokinfo.com/ </a:t>
            </a:r>
          </a:p>
          <a:p>
            <a:pPr marL="342900" indent="-342900" algn="just">
              <a:lnSpc>
                <a:spcPct val="130000"/>
              </a:lnSpc>
              <a:spcAft>
                <a:spcPts val="1800"/>
              </a:spcAft>
              <a:buFont typeface="Arial" panose="020B0604020202020204" pitchFamily="34" charset="0"/>
              <a:buChar char="•"/>
            </a:pPr>
            <a:r>
              <a:rPr lang="ru-RU" sz="2400" dirty="0">
                <a:solidFill>
                  <a:srgbClr val="000000"/>
                </a:solidFill>
                <a:latin typeface="Times New Roman" panose="02020603050405020304" pitchFamily="18" charset="0"/>
                <a:cs typeface="Times New Roman" panose="02020603050405020304" pitchFamily="18" charset="0"/>
              </a:rPr>
              <a:t>Русскоязычный сайт: </a:t>
            </a:r>
            <a:r>
              <a:rPr lang="en-US" sz="2400" i="1" dirty="0">
                <a:solidFill>
                  <a:srgbClr val="000000"/>
                </a:solidFill>
                <a:latin typeface="Times New Roman" panose="02020603050405020304" pitchFamily="18" charset="0"/>
                <a:cs typeface="Times New Roman" panose="02020603050405020304" pitchFamily="18" charset="0"/>
              </a:rPr>
              <a:t>http://wokinfo.com/russian/ </a:t>
            </a:r>
          </a:p>
          <a:p>
            <a:pPr marL="342900" indent="-342900" algn="just">
              <a:lnSpc>
                <a:spcPct val="130000"/>
              </a:lnSpc>
              <a:spcAft>
                <a:spcPts val="1800"/>
              </a:spcAft>
              <a:buFont typeface="Arial" panose="020B0604020202020204" pitchFamily="34" charset="0"/>
              <a:buChar char="•"/>
            </a:pPr>
            <a:r>
              <a:rPr lang="en-US" sz="2400" dirty="0" err="1">
                <a:solidFill>
                  <a:srgbClr val="000000"/>
                </a:solidFill>
                <a:latin typeface="Times New Roman" panose="02020603050405020304" pitchFamily="18" charset="0"/>
                <a:cs typeface="Times New Roman" panose="02020603050405020304" pitchFamily="18" charset="0"/>
              </a:rPr>
              <a:t>ResearcherID</a:t>
            </a:r>
            <a:r>
              <a:rPr lang="en-US" sz="2400" dirty="0">
                <a:solidFill>
                  <a:srgbClr val="000000"/>
                </a:solidFill>
                <a:latin typeface="Times New Roman" panose="02020603050405020304" pitchFamily="18" charset="0"/>
                <a:cs typeface="Times New Roman" panose="02020603050405020304" pitchFamily="18" charset="0"/>
              </a:rPr>
              <a:t>: </a:t>
            </a:r>
            <a:r>
              <a:rPr lang="en-US" sz="2400" i="1" dirty="0">
                <a:solidFill>
                  <a:srgbClr val="000000"/>
                </a:solidFill>
                <a:latin typeface="Times New Roman" panose="02020603050405020304" pitchFamily="18" charset="0"/>
                <a:cs typeface="Times New Roman" panose="02020603050405020304" pitchFamily="18" charset="0"/>
              </a:rPr>
              <a:t>www.researcherid.com </a:t>
            </a:r>
          </a:p>
          <a:p>
            <a:pPr>
              <a:lnSpc>
                <a:spcPct val="130000"/>
              </a:lnSpc>
              <a:spcAft>
                <a:spcPts val="1800"/>
              </a:spcAft>
            </a:pPr>
            <a:r>
              <a:rPr lang="ru-RU" sz="2400" dirty="0" smtClean="0">
                <a:solidFill>
                  <a:srgbClr val="000000"/>
                </a:solidFill>
                <a:latin typeface="Times New Roman" panose="02020603050405020304" pitchFamily="18" charset="0"/>
                <a:cs typeface="Times New Roman" panose="02020603050405020304" pitchFamily="18" charset="0"/>
              </a:rPr>
              <a:t>Права на данную </a:t>
            </a:r>
            <a:r>
              <a:rPr lang="ru-RU" sz="2400" dirty="0" err="1" smtClean="0">
                <a:solidFill>
                  <a:srgbClr val="000000"/>
                </a:solidFill>
                <a:latin typeface="Times New Roman" panose="02020603050405020304" pitchFamily="18" charset="0"/>
                <a:cs typeface="Times New Roman" panose="02020603050405020304" pitchFamily="18" charset="0"/>
              </a:rPr>
              <a:t>наукометрическую</a:t>
            </a:r>
            <a:r>
              <a:rPr lang="ru-RU" sz="2400" dirty="0" smtClean="0">
                <a:solidFill>
                  <a:srgbClr val="000000"/>
                </a:solidFill>
                <a:latin typeface="Times New Roman" panose="02020603050405020304" pitchFamily="18" charset="0"/>
                <a:cs typeface="Times New Roman" panose="02020603050405020304" pitchFamily="18" charset="0"/>
              </a:rPr>
              <a:t> базу данных принадлежат международной корпорации </a:t>
            </a:r>
            <a:r>
              <a:rPr lang="ru-RU" sz="2400" dirty="0" err="1" smtClean="0">
                <a:solidFill>
                  <a:srgbClr val="000000"/>
                </a:solidFill>
                <a:latin typeface="Times New Roman" panose="02020603050405020304" pitchFamily="18" charset="0"/>
                <a:cs typeface="Times New Roman" panose="02020603050405020304" pitchFamily="18" charset="0"/>
              </a:rPr>
              <a:t>Thomson</a:t>
            </a:r>
            <a:r>
              <a:rPr lang="ru-RU" sz="2400" dirty="0" smtClean="0">
                <a:solidFill>
                  <a:srgbClr val="000000"/>
                </a:solidFill>
                <a:latin typeface="Times New Roman" panose="02020603050405020304" pitchFamily="18" charset="0"/>
                <a:cs typeface="Times New Roman" panose="02020603050405020304" pitchFamily="18" charset="0"/>
              </a:rPr>
              <a:t> </a:t>
            </a:r>
            <a:r>
              <a:rPr lang="ru-RU" sz="2400" dirty="0" err="1" smtClean="0">
                <a:solidFill>
                  <a:srgbClr val="000000"/>
                </a:solidFill>
                <a:latin typeface="Times New Roman" panose="02020603050405020304" pitchFamily="18" charset="0"/>
                <a:cs typeface="Times New Roman" panose="02020603050405020304" pitchFamily="18" charset="0"/>
              </a:rPr>
              <a:t>Reuters</a:t>
            </a:r>
            <a:r>
              <a:rPr lang="ru-RU" sz="2400" dirty="0" smtClean="0">
                <a:solidFill>
                  <a:srgbClr val="000000"/>
                </a:solidFill>
                <a:latin typeface="Times New Roman" panose="02020603050405020304" pitchFamily="18" charset="0"/>
                <a:cs typeface="Times New Roman" panose="02020603050405020304" pitchFamily="18" charset="0"/>
              </a:rPr>
              <a:t>. Объёмы </a:t>
            </a:r>
            <a:r>
              <a:rPr lang="en-US" sz="2400" dirty="0" err="1" smtClean="0">
                <a:solidFill>
                  <a:srgbClr val="000000"/>
                </a:solidFill>
                <a:latin typeface="Times New Roman" panose="02020603050405020304" pitchFamily="18" charset="0"/>
                <a:cs typeface="Times New Roman" panose="02020603050405020304" pitchFamily="18" charset="0"/>
              </a:rPr>
              <a:t>WoS</a:t>
            </a:r>
            <a:r>
              <a:rPr lang="en-US" sz="2400" dirty="0" smtClean="0">
                <a:solidFill>
                  <a:srgbClr val="000000"/>
                </a:solidFill>
                <a:latin typeface="Times New Roman" panose="02020603050405020304" pitchFamily="18" charset="0"/>
                <a:cs typeface="Times New Roman" panose="02020603050405020304" pitchFamily="18" charset="0"/>
              </a:rPr>
              <a:t> </a:t>
            </a:r>
            <a:r>
              <a:rPr lang="ru-RU" sz="2400" dirty="0" smtClean="0">
                <a:solidFill>
                  <a:srgbClr val="000000"/>
                </a:solidFill>
                <a:latin typeface="Times New Roman" panose="02020603050405020304" pitchFamily="18" charset="0"/>
                <a:cs typeface="Times New Roman" panose="02020603050405020304" pitchFamily="18" charset="0"/>
              </a:rPr>
              <a:t>включают 12 тысяч названий различных научных журналов, а также собрания трудов многих исследователей.</a:t>
            </a:r>
          </a:p>
          <a:p>
            <a:pPr>
              <a:lnSpc>
                <a:spcPct val="130000"/>
              </a:lnSpc>
              <a:spcAft>
                <a:spcPts val="1800"/>
              </a:spcAft>
            </a:pPr>
            <a:r>
              <a:rPr lang="ru-RU" sz="2400" dirty="0" smtClean="0">
                <a:solidFill>
                  <a:srgbClr val="000000"/>
                </a:solidFill>
                <a:latin typeface="Times New Roman" panose="02020603050405020304" pitchFamily="18" charset="0"/>
                <a:cs typeface="Times New Roman" panose="02020603050405020304" pitchFamily="18" charset="0"/>
              </a:rPr>
              <a:t>Данная </a:t>
            </a:r>
            <a:r>
              <a:rPr lang="ru-RU" sz="2400" dirty="0" err="1" smtClean="0">
                <a:solidFill>
                  <a:srgbClr val="000000"/>
                </a:solidFill>
                <a:latin typeface="Times New Roman" panose="02020603050405020304" pitchFamily="18" charset="0"/>
                <a:cs typeface="Times New Roman" panose="02020603050405020304" pitchFamily="18" charset="0"/>
              </a:rPr>
              <a:t>наукометрическая</a:t>
            </a:r>
            <a:r>
              <a:rPr lang="ru-RU" sz="2400" dirty="0" smtClean="0">
                <a:solidFill>
                  <a:srgbClr val="000000"/>
                </a:solidFill>
                <a:latin typeface="Times New Roman" panose="02020603050405020304" pitchFamily="18" charset="0"/>
                <a:cs typeface="Times New Roman" panose="02020603050405020304" pitchFamily="18" charset="0"/>
              </a:rPr>
              <a:t> база данных является лидером по отслеживанию цитируемости различных науч</a:t>
            </a:r>
            <a:r>
              <a:rPr lang="ru-RU" sz="2400" dirty="0" smtClean="0">
                <a:latin typeface="Times New Roman" panose="02020603050405020304" pitchFamily="18" charset="0"/>
                <a:cs typeface="Times New Roman" panose="02020603050405020304" pitchFamily="18" charset="0"/>
              </a:rPr>
              <a:t>ных </a:t>
            </a:r>
            <a:r>
              <a:rPr lang="ru-RU" sz="2400" dirty="0">
                <a:latin typeface="Times New Roman" panose="02020603050405020304" pitchFamily="18" charset="0"/>
                <a:cs typeface="Times New Roman" panose="02020603050405020304" pitchFamily="18" charset="0"/>
              </a:rPr>
              <a:t>трудов. </a:t>
            </a:r>
            <a:r>
              <a:rPr lang="ru-RU" sz="2400" dirty="0" err="1">
                <a:latin typeface="Times New Roman" panose="02020603050405020304" pitchFamily="18" charset="0"/>
                <a:cs typeface="Times New Roman" panose="02020603050405020304" pitchFamily="18" charset="0"/>
              </a:rPr>
              <a:t>Web</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of</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Science</a:t>
            </a:r>
            <a:r>
              <a:rPr lang="ru-RU" sz="2400" dirty="0">
                <a:latin typeface="Times New Roman" panose="02020603050405020304" pitchFamily="18" charset="0"/>
                <a:cs typeface="Times New Roman" panose="02020603050405020304" pitchFamily="18" charset="0"/>
              </a:rPr>
              <a:t> приоритетно занимается </a:t>
            </a:r>
            <a:r>
              <a:rPr lang="ru-RU" sz="2400" dirty="0" smtClean="0">
                <a:latin typeface="Times New Roman" panose="02020603050405020304" pitchFamily="18" charset="0"/>
                <a:cs typeface="Times New Roman" panose="02020603050405020304" pitchFamily="18" charset="0"/>
              </a:rPr>
              <a:t>исследованием </a:t>
            </a:r>
            <a:r>
              <a:rPr lang="ru-RU" sz="2400" dirty="0">
                <a:latin typeface="Times New Roman" panose="02020603050405020304" pitchFamily="18" charset="0"/>
                <a:cs typeface="Times New Roman" panose="02020603050405020304" pitchFamily="18" charset="0"/>
              </a:rPr>
              <a:t>и индексированием трудов технического </a:t>
            </a:r>
            <a:r>
              <a:rPr lang="ru-RU" sz="2400" dirty="0" smtClean="0">
                <a:latin typeface="Times New Roman" panose="02020603050405020304" pitchFamily="18" charset="0"/>
                <a:cs typeface="Times New Roman" panose="02020603050405020304" pitchFamily="18" charset="0"/>
              </a:rPr>
              <a:t>характера.</a:t>
            </a:r>
          </a:p>
          <a:p>
            <a:pPr>
              <a:lnSpc>
                <a:spcPct val="130000"/>
              </a:lnSpc>
              <a:spcAft>
                <a:spcPts val="1800"/>
              </a:spcAft>
            </a:pPr>
            <a:r>
              <a:rPr lang="ru-RU" sz="2400" dirty="0" smtClean="0">
                <a:latin typeface="Times New Roman" panose="02020603050405020304" pitchFamily="18" charset="0"/>
                <a:cs typeface="Times New Roman" panose="02020603050405020304" pitchFamily="18" charset="0"/>
              </a:rPr>
              <a:t>Описываемая </a:t>
            </a:r>
            <a:r>
              <a:rPr lang="ru-RU" sz="2400" dirty="0" err="1">
                <a:latin typeface="Times New Roman" panose="02020603050405020304" pitchFamily="18" charset="0"/>
                <a:cs typeface="Times New Roman" panose="02020603050405020304" pitchFamily="18" charset="0"/>
              </a:rPr>
              <a:t>наукометрическая</a:t>
            </a:r>
            <a:r>
              <a:rPr lang="ru-RU" sz="2400" dirty="0">
                <a:latin typeface="Times New Roman" panose="02020603050405020304" pitchFamily="18" charset="0"/>
                <a:cs typeface="Times New Roman" panose="02020603050405020304" pitchFamily="18" charset="0"/>
              </a:rPr>
              <a:t> база данных </a:t>
            </a:r>
            <a:r>
              <a:rPr lang="ru-RU" sz="2400" dirty="0" smtClean="0">
                <a:latin typeface="Times New Roman" panose="02020603050405020304" pitchFamily="18" charset="0"/>
                <a:cs typeface="Times New Roman" panose="02020603050405020304" pitchFamily="18" charset="0"/>
              </a:rPr>
              <a:t>содержит </a:t>
            </a:r>
            <a:r>
              <a:rPr lang="ru-RU" sz="2400" dirty="0">
                <a:latin typeface="Times New Roman" panose="02020603050405020304" pitchFamily="18" charset="0"/>
                <a:cs typeface="Times New Roman" panose="02020603050405020304" pitchFamily="18" charset="0"/>
              </a:rPr>
              <a:t>в себе более 150 рубрик. </a:t>
            </a:r>
          </a:p>
        </p:txBody>
      </p:sp>
      <p:pic>
        <p:nvPicPr>
          <p:cNvPr id="5122" name="Picture 2" descr="https://petrsu.ru/files/news_notice_event/2018/4/4/thumbnails/970_1522828656_595c626f18a34.jpg"/>
          <p:cNvPicPr>
            <a:picLocks noChangeAspect="1" noChangeArrowheads="1"/>
          </p:cNvPicPr>
          <p:nvPr/>
        </p:nvPicPr>
        <p:blipFill rotWithShape="1">
          <a:blip r:embed="rId2">
            <a:extLst>
              <a:ext uri="{28A0092B-C50C-407E-A947-70E740481C1C}">
                <a14:useLocalDpi xmlns:a14="http://schemas.microsoft.com/office/drawing/2010/main" val="0"/>
              </a:ext>
            </a:extLst>
          </a:blip>
          <a:srcRect l="27158" t="12114" r="28871" b="14057"/>
          <a:stretch/>
        </p:blipFill>
        <p:spPr bwMode="auto">
          <a:xfrm>
            <a:off x="8765628" y="98624"/>
            <a:ext cx="2420550" cy="2513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178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7775" y="161103"/>
            <a:ext cx="11600956" cy="6432530"/>
          </a:xfrm>
          <a:prstGeom prst="rect">
            <a:avLst/>
          </a:prstGeom>
        </p:spPr>
        <p:txBody>
          <a:bodyPr wrap="square">
            <a:spAutoFit/>
          </a:bodyPr>
          <a:lstStyle/>
          <a:p>
            <a:pPr algn="ctr">
              <a:lnSpc>
                <a:spcPct val="150000"/>
              </a:lnSpc>
              <a:spcAft>
                <a:spcPts val="1200"/>
              </a:spcAft>
            </a:pPr>
            <a:r>
              <a:rPr lang="ru-RU" sz="3200" b="1"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SCOPUS </a:t>
            </a:r>
            <a:endParaRPr lang="en-US" sz="24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spcAft>
                <a:spcPts val="1200"/>
              </a:spcAft>
            </a:pPr>
            <a:r>
              <a:rPr lang="ru-RU" sz="2400" dirty="0" smtClean="0">
                <a:solidFill>
                  <a:srgbClr val="000000"/>
                </a:solidFill>
                <a:latin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cs typeface="Times New Roman" panose="02020603050405020304" pitchFamily="18" charset="0"/>
              </a:rPr>
              <a:t>S</a:t>
            </a:r>
            <a:r>
              <a:rPr lang="ru-RU" sz="2400" dirty="0">
                <a:solidFill>
                  <a:srgbClr val="000000"/>
                </a:solidFill>
                <a:latin typeface="Times New Roman" panose="02020603050405020304" pitchFamily="18" charset="0"/>
                <a:cs typeface="Times New Roman" panose="02020603050405020304" pitchFamily="18" charset="0"/>
              </a:rPr>
              <a:t>с</a:t>
            </a:r>
            <a:r>
              <a:rPr lang="en-US" sz="2400" dirty="0">
                <a:solidFill>
                  <a:srgbClr val="000000"/>
                </a:solidFill>
                <a:latin typeface="Times New Roman" panose="02020603050405020304" pitchFamily="18" charset="0"/>
                <a:cs typeface="Times New Roman" panose="02020603050405020304" pitchFamily="18" charset="0"/>
              </a:rPr>
              <a:t>opus: </a:t>
            </a:r>
            <a:r>
              <a:rPr lang="en-US" sz="2400" i="1" dirty="0">
                <a:solidFill>
                  <a:srgbClr val="000000"/>
                </a:solidFill>
                <a:latin typeface="Times New Roman" panose="02020603050405020304" pitchFamily="18" charset="0"/>
                <a:cs typeface="Times New Roman" panose="02020603050405020304" pitchFamily="18" charset="0"/>
              </a:rPr>
              <a:t>http://www.scopus.com/ </a:t>
            </a:r>
          </a:p>
          <a:p>
            <a:pPr indent="536575">
              <a:lnSpc>
                <a:spcPct val="150000"/>
              </a:lnSpc>
              <a:spcAft>
                <a:spcPts val="1200"/>
              </a:spcAft>
            </a:pPr>
            <a:r>
              <a:rPr lang="ru-RU" sz="2400" dirty="0" err="1" smtClean="0">
                <a:solidFill>
                  <a:srgbClr val="000000"/>
                </a:solidFill>
                <a:latin typeface="Times New Roman" panose="02020603050405020304" pitchFamily="18" charset="0"/>
                <a:cs typeface="Times New Roman" panose="02020603050405020304" pitchFamily="18" charset="0"/>
              </a:rPr>
              <a:t>Науко</a:t>
            </a:r>
            <a:r>
              <a:rPr lang="ru-RU" sz="2400" dirty="0" err="1" smtClean="0">
                <a:latin typeface="Times New Roman" panose="02020603050405020304" pitchFamily="18" charset="0"/>
                <a:cs typeface="Times New Roman" panose="02020603050405020304" pitchFamily="18" charset="0"/>
              </a:rPr>
              <a:t>метрическая</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база данных </a:t>
            </a:r>
            <a:r>
              <a:rPr lang="ru-RU" sz="2400" dirty="0" err="1">
                <a:latin typeface="Times New Roman" panose="02020603050405020304" pitchFamily="18" charset="0"/>
                <a:cs typeface="Times New Roman" panose="02020603050405020304" pitchFamily="18" charset="0"/>
              </a:rPr>
              <a:t>Scopus</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предстаёт – представляет </a:t>
            </a:r>
            <a:r>
              <a:rPr lang="ru-RU" sz="2400" dirty="0">
                <a:latin typeface="Times New Roman" panose="02020603050405020304" pitchFamily="18" charset="0"/>
                <a:cs typeface="Times New Roman" panose="02020603050405020304" pitchFamily="18" charset="0"/>
              </a:rPr>
              <a:t>собой крупнейшую в мире по количеству и качеству рецензируемой </a:t>
            </a:r>
            <a:r>
              <a:rPr lang="ru-RU" sz="2400" dirty="0" smtClean="0">
                <a:latin typeface="Times New Roman" panose="02020603050405020304" pitchFamily="18" charset="0"/>
                <a:cs typeface="Times New Roman" panose="02020603050405020304" pitchFamily="18" charset="0"/>
              </a:rPr>
              <a:t>литературы </a:t>
            </a:r>
            <a:r>
              <a:rPr lang="ru-RU" sz="2400" dirty="0" err="1">
                <a:latin typeface="Times New Roman" panose="02020603050405020304" pitchFamily="18" charset="0"/>
                <a:cs typeface="Times New Roman" panose="02020603050405020304" pitchFamily="18" charset="0"/>
              </a:rPr>
              <a:t>наукометрическую</a:t>
            </a:r>
            <a:r>
              <a:rPr lang="ru-RU" sz="2400" dirty="0">
                <a:latin typeface="Times New Roman" panose="02020603050405020304" pitchFamily="18" charset="0"/>
                <a:cs typeface="Times New Roman" panose="02020603050405020304" pitchFamily="18" charset="0"/>
              </a:rPr>
              <a:t> базу данных. </a:t>
            </a:r>
          </a:p>
          <a:p>
            <a:pPr indent="536575">
              <a:lnSpc>
                <a:spcPct val="150000"/>
              </a:lnSpc>
              <a:spcAft>
                <a:spcPts val="1200"/>
              </a:spcAft>
            </a:pPr>
            <a:r>
              <a:rPr lang="ru-RU" sz="2400" dirty="0" err="1" smtClean="0">
                <a:latin typeface="Times New Roman" panose="02020603050405020304" pitchFamily="18" charset="0"/>
                <a:cs typeface="Times New Roman" panose="02020603050405020304" pitchFamily="18" charset="0"/>
              </a:rPr>
              <a:t>Scopus</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содержит в себе свыше 47 миллионов различных записей на разных языках. Они состоят более чем из 20 тысяч названий различных </a:t>
            </a:r>
            <a:r>
              <a:rPr lang="ru-RU" sz="2400" dirty="0" smtClean="0">
                <a:latin typeface="Times New Roman" panose="02020603050405020304" pitchFamily="18" charset="0"/>
                <a:cs typeface="Times New Roman" panose="02020603050405020304" pitchFamily="18" charset="0"/>
              </a:rPr>
              <a:t>научно-исследовательских </a:t>
            </a:r>
            <a:r>
              <a:rPr lang="ru-RU" sz="2400" dirty="0">
                <a:latin typeface="Times New Roman" panose="02020603050405020304" pitchFamily="18" charset="0"/>
                <a:cs typeface="Times New Roman" panose="02020603050405020304" pitchFamily="18" charset="0"/>
              </a:rPr>
              <a:t>журналов и отражают деятельность 5 тысяч издательств всего </a:t>
            </a:r>
            <a:r>
              <a:rPr lang="ru-RU" sz="2400" dirty="0" smtClean="0">
                <a:latin typeface="Times New Roman" panose="02020603050405020304" pitchFamily="18" charset="0"/>
                <a:cs typeface="Times New Roman" panose="02020603050405020304" pitchFamily="18" charset="0"/>
              </a:rPr>
              <a:t>мира.</a:t>
            </a:r>
          </a:p>
          <a:p>
            <a:pPr indent="536575">
              <a:lnSpc>
                <a:spcPct val="150000"/>
              </a:lnSpc>
              <a:spcAft>
                <a:spcPts val="1200"/>
              </a:spcAft>
            </a:pPr>
            <a:r>
              <a:rPr lang="ru-RU" sz="2400" dirty="0" smtClean="0">
                <a:latin typeface="Times New Roman" panose="02020603050405020304" pitchFamily="18" charset="0"/>
                <a:cs typeface="Times New Roman" panose="02020603050405020304" pitchFamily="18" charset="0"/>
              </a:rPr>
              <a:t>Помимо </a:t>
            </a:r>
            <a:r>
              <a:rPr lang="ru-RU" sz="2400" dirty="0">
                <a:latin typeface="Times New Roman" panose="02020603050405020304" pitchFamily="18" charset="0"/>
                <a:cs typeface="Times New Roman" panose="02020603050405020304" pitchFamily="18" charset="0"/>
              </a:rPr>
              <a:t>этого, </a:t>
            </a:r>
            <a:r>
              <a:rPr lang="ru-RU" sz="2400" dirty="0" err="1">
                <a:latin typeface="Times New Roman" panose="02020603050405020304" pitchFamily="18" charset="0"/>
                <a:cs typeface="Times New Roman" panose="02020603050405020304" pitchFamily="18" charset="0"/>
              </a:rPr>
              <a:t>Scopus</a:t>
            </a:r>
            <a:r>
              <a:rPr lang="ru-RU" sz="2400" dirty="0">
                <a:latin typeface="Times New Roman" panose="02020603050405020304" pitchFamily="18" charset="0"/>
                <a:cs typeface="Times New Roman" panose="02020603050405020304" pitchFamily="18" charset="0"/>
              </a:rPr>
              <a:t> включает более 5 миллионов записей о работе различных научных конференций. </a:t>
            </a:r>
          </a:p>
        </p:txBody>
      </p:sp>
      <p:pic>
        <p:nvPicPr>
          <p:cNvPr id="4100" name="Picture 4" descr="Scopus logo.sv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775" y="222060"/>
            <a:ext cx="5084118" cy="1628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051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4566" y="274420"/>
            <a:ext cx="11685696" cy="6186309"/>
          </a:xfrm>
          <a:prstGeom prst="rect">
            <a:avLst/>
          </a:prstGeom>
        </p:spPr>
        <p:txBody>
          <a:bodyPr wrap="square">
            <a:spAutoFit/>
          </a:bodyPr>
          <a:lstStyle/>
          <a:p>
            <a:pPr marL="95250" indent="630238">
              <a:lnSpc>
                <a:spcPct val="150000"/>
              </a:lnSpc>
              <a:buFont typeface="Arial" panose="020B0604020202020204" pitchFamily="34" charset="0"/>
              <a:buChar char="•"/>
            </a:pPr>
            <a:r>
              <a:rPr lang="ru-RU" sz="2400" dirty="0" err="1">
                <a:solidFill>
                  <a:srgbClr val="FF0000"/>
                </a:solidFill>
                <a:latin typeface="Times New Roman" panose="02020603050405020304" pitchFamily="18" charset="0"/>
                <a:cs typeface="Times New Roman" panose="02020603050405020304" pitchFamily="18" charset="0"/>
              </a:rPr>
              <a:t>Scopus</a:t>
            </a:r>
            <a:r>
              <a:rPr lang="ru-RU" sz="2400" dirty="0">
                <a:solidFill>
                  <a:srgbClr val="000000"/>
                </a:solidFill>
                <a:latin typeface="Times New Roman" panose="02020603050405020304" pitchFamily="18" charset="0"/>
                <a:cs typeface="Times New Roman" panose="02020603050405020304" pitchFamily="18" charset="0"/>
              </a:rPr>
              <a:t> представляет собой составную часть </a:t>
            </a:r>
            <a:r>
              <a:rPr lang="ru-RU" sz="2400" dirty="0" smtClean="0">
                <a:solidFill>
                  <a:srgbClr val="000000"/>
                </a:solidFill>
                <a:latin typeface="Times New Roman" panose="02020603050405020304" pitchFamily="18" charset="0"/>
                <a:cs typeface="Times New Roman" panose="02020603050405020304" pitchFamily="18" charset="0"/>
              </a:rPr>
              <a:t>интегрированной </a:t>
            </a:r>
            <a:r>
              <a:rPr lang="ru-RU" sz="2400" dirty="0">
                <a:solidFill>
                  <a:srgbClr val="000000"/>
                </a:solidFill>
                <a:latin typeface="Times New Roman" panose="02020603050405020304" pitchFamily="18" charset="0"/>
                <a:cs typeface="Times New Roman" panose="02020603050405020304" pitchFamily="18" charset="0"/>
              </a:rPr>
              <a:t>научно-информационной среды </a:t>
            </a:r>
            <a:r>
              <a:rPr lang="ru-RU" sz="2400" dirty="0" err="1">
                <a:solidFill>
                  <a:srgbClr val="000000"/>
                </a:solidFill>
                <a:latin typeface="Times New Roman" panose="02020603050405020304" pitchFamily="18" charset="0"/>
                <a:cs typeface="Times New Roman" panose="02020603050405020304" pitchFamily="18" charset="0"/>
              </a:rPr>
              <a:t>SciVerse</a:t>
            </a:r>
            <a:r>
              <a:rPr lang="ru-RU" sz="2400" dirty="0">
                <a:solidFill>
                  <a:srgbClr val="000000"/>
                </a:solidFill>
                <a:latin typeface="Times New Roman" panose="02020603050405020304" pitchFamily="18" charset="0"/>
                <a:cs typeface="Times New Roman" panose="02020603050405020304" pitchFamily="18" charset="0"/>
              </a:rPr>
              <a:t> (поэтому полное официальное название продукта </a:t>
            </a:r>
            <a:r>
              <a:rPr lang="ru-RU" sz="2400" dirty="0" err="1">
                <a:solidFill>
                  <a:srgbClr val="000000"/>
                </a:solidFill>
                <a:latin typeface="Times New Roman" panose="02020603050405020304" pitchFamily="18" charset="0"/>
                <a:cs typeface="Times New Roman" panose="02020603050405020304" pitchFamily="18" charset="0"/>
              </a:rPr>
              <a:t>SciVerse</a:t>
            </a:r>
            <a:r>
              <a:rPr lang="ru-RU" sz="2400" dirty="0">
                <a:solidFill>
                  <a:srgbClr val="000000"/>
                </a:solidFill>
                <a:latin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cs typeface="Times New Roman" panose="02020603050405020304" pitchFamily="18" charset="0"/>
              </a:rPr>
              <a:t>Scopus</a:t>
            </a:r>
            <a:r>
              <a:rPr lang="ru-RU" sz="2400" dirty="0" smtClean="0">
                <a:solidFill>
                  <a:srgbClr val="000000"/>
                </a:solidFill>
                <a:latin typeface="Times New Roman" panose="02020603050405020304" pitchFamily="18" charset="0"/>
                <a:cs typeface="Times New Roman" panose="02020603050405020304" pitchFamily="18" charset="0"/>
              </a:rPr>
              <a:t>).</a:t>
            </a:r>
          </a:p>
          <a:p>
            <a:pPr marL="95250" indent="630238">
              <a:lnSpc>
                <a:spcPct val="150000"/>
              </a:lnSpc>
              <a:buFont typeface="Arial" panose="020B0604020202020204" pitchFamily="34" charset="0"/>
              <a:buChar char="•"/>
            </a:pPr>
            <a:r>
              <a:rPr lang="ru-RU" sz="2400" dirty="0" smtClean="0">
                <a:solidFill>
                  <a:srgbClr val="000000"/>
                </a:solidFill>
                <a:latin typeface="Times New Roman" panose="02020603050405020304" pitchFamily="18" charset="0"/>
                <a:cs typeface="Times New Roman" panose="02020603050405020304" pitchFamily="18" charset="0"/>
              </a:rPr>
              <a:t>Это </a:t>
            </a:r>
            <a:r>
              <a:rPr lang="ru-RU" sz="2400" dirty="0">
                <a:solidFill>
                  <a:srgbClr val="000000"/>
                </a:solidFill>
                <a:latin typeface="Times New Roman" panose="02020603050405020304" pitchFamily="18" charset="0"/>
                <a:cs typeface="Times New Roman" panose="02020603050405020304" pitchFamily="18" charset="0"/>
              </a:rPr>
              <a:t>― реферативная база данных и </a:t>
            </a:r>
            <a:r>
              <a:rPr lang="ru-RU" sz="2400" dirty="0" err="1">
                <a:solidFill>
                  <a:srgbClr val="000000"/>
                </a:solidFill>
                <a:latin typeface="Times New Roman" panose="02020603050405020304" pitchFamily="18" charset="0"/>
                <a:cs typeface="Times New Roman" panose="02020603050405020304" pitchFamily="18" charset="0"/>
              </a:rPr>
              <a:t>наукометрическая</a:t>
            </a:r>
            <a:r>
              <a:rPr lang="ru-RU" sz="2400" dirty="0">
                <a:solidFill>
                  <a:srgbClr val="000000"/>
                </a:solidFill>
                <a:latin typeface="Times New Roman" panose="02020603050405020304" pitchFamily="18" charset="0"/>
                <a:cs typeface="Times New Roman" panose="02020603050405020304" pitchFamily="18" charset="0"/>
              </a:rPr>
              <a:t> платформа, которая была создана </a:t>
            </a:r>
            <a:r>
              <a:rPr lang="ru-RU" sz="2400" dirty="0">
                <a:solidFill>
                  <a:srgbClr val="FF0000"/>
                </a:solidFill>
                <a:latin typeface="Times New Roman" panose="02020603050405020304" pitchFamily="18" charset="0"/>
                <a:cs typeface="Times New Roman" panose="02020603050405020304" pitchFamily="18" charset="0"/>
              </a:rPr>
              <a:t>в 2004 г. </a:t>
            </a:r>
            <a:r>
              <a:rPr lang="ru-RU" sz="2400" dirty="0">
                <a:solidFill>
                  <a:srgbClr val="000000"/>
                </a:solidFill>
                <a:latin typeface="Times New Roman" panose="02020603050405020304" pitchFamily="18" charset="0"/>
                <a:cs typeface="Times New Roman" panose="02020603050405020304" pitchFamily="18" charset="0"/>
              </a:rPr>
              <a:t>издательской корпорацией </a:t>
            </a:r>
            <a:r>
              <a:rPr lang="ru-RU" sz="2400" dirty="0" err="1" smtClean="0">
                <a:solidFill>
                  <a:srgbClr val="000000"/>
                </a:solidFill>
                <a:latin typeface="Times New Roman" panose="02020603050405020304" pitchFamily="18" charset="0"/>
                <a:cs typeface="Times New Roman" panose="02020603050405020304" pitchFamily="18" charset="0"/>
              </a:rPr>
              <a:t>Elsevier</a:t>
            </a:r>
            <a:r>
              <a:rPr lang="ru-RU" sz="2400" dirty="0" smtClean="0">
                <a:solidFill>
                  <a:srgbClr val="000000"/>
                </a:solidFill>
                <a:latin typeface="Times New Roman" panose="02020603050405020304" pitchFamily="18" charset="0"/>
                <a:cs typeface="Times New Roman" panose="02020603050405020304" pitchFamily="18" charset="0"/>
              </a:rPr>
              <a:t>.</a:t>
            </a:r>
          </a:p>
          <a:p>
            <a:pPr marL="95250" indent="630238">
              <a:lnSpc>
                <a:spcPct val="150000"/>
              </a:lnSpc>
              <a:buFont typeface="Arial" panose="020B0604020202020204" pitchFamily="34" charset="0"/>
              <a:buChar char="•"/>
            </a:pPr>
            <a:r>
              <a:rPr lang="ru-RU" sz="2400" dirty="0" err="1" smtClean="0">
                <a:solidFill>
                  <a:srgbClr val="000000"/>
                </a:solidFill>
                <a:latin typeface="Times New Roman" panose="02020603050405020304" pitchFamily="18" charset="0"/>
                <a:cs typeface="Times New Roman" panose="02020603050405020304" pitchFamily="18" charset="0"/>
              </a:rPr>
              <a:t>Scopus</a:t>
            </a:r>
            <a:r>
              <a:rPr lang="ru-RU" sz="2400" dirty="0" smtClean="0">
                <a:solidFill>
                  <a:srgbClr val="000000"/>
                </a:solidFill>
                <a:latin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cs typeface="Times New Roman" panose="02020603050405020304" pitchFamily="18" charset="0"/>
              </a:rPr>
              <a:t>содержит свыше </a:t>
            </a:r>
            <a:r>
              <a:rPr lang="ru-RU" sz="2400" dirty="0">
                <a:solidFill>
                  <a:srgbClr val="FF0000"/>
                </a:solidFill>
                <a:latin typeface="Times New Roman" panose="02020603050405020304" pitchFamily="18" charset="0"/>
                <a:cs typeface="Times New Roman" panose="02020603050405020304" pitchFamily="18" charset="0"/>
              </a:rPr>
              <a:t>53 млн. </a:t>
            </a:r>
            <a:r>
              <a:rPr lang="ru-RU" sz="2400" dirty="0" smtClean="0">
                <a:solidFill>
                  <a:srgbClr val="000000"/>
                </a:solidFill>
                <a:latin typeface="Times New Roman" panose="02020603050405020304" pitchFamily="18" charset="0"/>
                <a:cs typeface="Times New Roman" panose="02020603050405020304" pitchFamily="18" charset="0"/>
              </a:rPr>
              <a:t>реферативных </a:t>
            </a:r>
            <a:r>
              <a:rPr lang="ru-RU" sz="2400" dirty="0">
                <a:solidFill>
                  <a:srgbClr val="000000"/>
                </a:solidFill>
                <a:latin typeface="Times New Roman" panose="02020603050405020304" pitchFamily="18" charset="0"/>
                <a:cs typeface="Times New Roman" panose="02020603050405020304" pitchFamily="18" charset="0"/>
              </a:rPr>
              <a:t>записей (ежегодно добавляется около </a:t>
            </a:r>
            <a:r>
              <a:rPr lang="ru-RU" sz="2400" dirty="0">
                <a:solidFill>
                  <a:srgbClr val="FF0000"/>
                </a:solidFill>
                <a:latin typeface="Times New Roman" panose="02020603050405020304" pitchFamily="18" charset="0"/>
                <a:cs typeface="Times New Roman" panose="02020603050405020304" pitchFamily="18" charset="0"/>
              </a:rPr>
              <a:t>2 млн</a:t>
            </a:r>
            <a:r>
              <a:rPr lang="ru-RU" sz="2400" dirty="0" smtClean="0">
                <a:solidFill>
                  <a:srgbClr val="000000"/>
                </a:solidFill>
                <a:latin typeface="Times New Roman" panose="02020603050405020304" pitchFamily="18" charset="0"/>
                <a:cs typeface="Times New Roman" panose="02020603050405020304" pitchFamily="18" charset="0"/>
              </a:rPr>
              <a:t>.).</a:t>
            </a:r>
          </a:p>
          <a:p>
            <a:pPr marL="95250" indent="630238">
              <a:lnSpc>
                <a:spcPct val="150000"/>
              </a:lnSpc>
              <a:buFont typeface="Arial" panose="020B0604020202020204" pitchFamily="34" charset="0"/>
              <a:buChar char="•"/>
            </a:pPr>
            <a:r>
              <a:rPr lang="ru-RU" sz="2400" dirty="0" smtClean="0">
                <a:solidFill>
                  <a:srgbClr val="000000"/>
                </a:solidFill>
                <a:latin typeface="Times New Roman" panose="02020603050405020304" pitchFamily="18" charset="0"/>
                <a:cs typeface="Times New Roman" panose="02020603050405020304" pitchFamily="18" charset="0"/>
              </a:rPr>
              <a:t>В </a:t>
            </a:r>
            <a:r>
              <a:rPr lang="ru-RU" sz="2400" dirty="0">
                <a:solidFill>
                  <a:srgbClr val="000000"/>
                </a:solidFill>
                <a:latin typeface="Times New Roman" panose="02020603050405020304" pitchFamily="18" charset="0"/>
                <a:cs typeface="Times New Roman" panose="02020603050405020304" pitchFamily="18" charset="0"/>
              </a:rPr>
              <a:t>базе данных проиндексировано</a:t>
            </a:r>
            <a:r>
              <a:rPr lang="ru-RU" sz="2400" dirty="0">
                <a:solidFill>
                  <a:srgbClr val="FF0000"/>
                </a:solidFill>
                <a:latin typeface="Times New Roman" panose="02020603050405020304" pitchFamily="18" charset="0"/>
                <a:cs typeface="Times New Roman" panose="02020603050405020304" pitchFamily="18" charset="0"/>
              </a:rPr>
              <a:t> 21900 </a:t>
            </a:r>
            <a:r>
              <a:rPr lang="ru-RU" sz="2400" dirty="0">
                <a:solidFill>
                  <a:srgbClr val="000000"/>
                </a:solidFill>
                <a:latin typeface="Times New Roman" panose="02020603050405020304" pitchFamily="18" charset="0"/>
                <a:cs typeface="Times New Roman" panose="02020603050405020304" pitchFamily="18" charset="0"/>
              </a:rPr>
              <a:t>названий научных журналов, 5 тыс. издательств, 350 книжных серий и 5,5 млн. трудов </a:t>
            </a:r>
            <a:r>
              <a:rPr lang="ru-RU" sz="2400" dirty="0" smtClean="0">
                <a:solidFill>
                  <a:srgbClr val="000000"/>
                </a:solidFill>
                <a:latin typeface="Times New Roman" panose="02020603050405020304" pitchFamily="18" charset="0"/>
                <a:cs typeface="Times New Roman" panose="02020603050405020304" pitchFamily="18" charset="0"/>
              </a:rPr>
              <a:t>конференций.</a:t>
            </a:r>
          </a:p>
          <a:p>
            <a:pPr marL="95250" indent="630238">
              <a:lnSpc>
                <a:spcPct val="150000"/>
              </a:lnSpc>
              <a:buFont typeface="Arial" panose="020B0604020202020204" pitchFamily="34" charset="0"/>
              <a:buChar char="•"/>
            </a:pPr>
            <a:r>
              <a:rPr lang="ru-RU" sz="2400" dirty="0" smtClean="0">
                <a:solidFill>
                  <a:srgbClr val="000000"/>
                </a:solidFill>
                <a:latin typeface="Times New Roman" panose="02020603050405020304" pitchFamily="18" charset="0"/>
                <a:cs typeface="Times New Roman" panose="02020603050405020304" pitchFamily="18" charset="0"/>
              </a:rPr>
              <a:t>Хронологический </a:t>
            </a:r>
            <a:r>
              <a:rPr lang="ru-RU" sz="2400" dirty="0">
                <a:solidFill>
                  <a:srgbClr val="000000"/>
                </a:solidFill>
                <a:latin typeface="Times New Roman" panose="02020603050405020304" pitchFamily="18" charset="0"/>
                <a:cs typeface="Times New Roman" panose="02020603050405020304" pitchFamily="18" charset="0"/>
              </a:rPr>
              <a:t>охват </a:t>
            </a:r>
            <a:r>
              <a:rPr lang="ru-RU" sz="2400" dirty="0" smtClean="0">
                <a:solidFill>
                  <a:srgbClr val="000000"/>
                </a:solidFill>
                <a:latin typeface="Times New Roman" panose="02020603050405020304" pitchFamily="18" charset="0"/>
                <a:cs typeface="Times New Roman" panose="02020603050405020304" pitchFamily="18" charset="0"/>
              </a:rPr>
              <a:t>статей </a:t>
            </a:r>
            <a:r>
              <a:rPr lang="ru-RU" sz="2400" dirty="0">
                <a:solidFill>
                  <a:srgbClr val="000000"/>
                </a:solidFill>
                <a:latin typeface="Times New Roman" panose="02020603050405020304" pitchFamily="18" charset="0"/>
                <a:cs typeface="Times New Roman" panose="02020603050405020304" pitchFamily="18" charset="0"/>
              </a:rPr>
              <a:t>начинается с </a:t>
            </a:r>
            <a:r>
              <a:rPr lang="ru-RU" sz="2400" dirty="0">
                <a:solidFill>
                  <a:srgbClr val="FF0000"/>
                </a:solidFill>
                <a:latin typeface="Times New Roman" panose="02020603050405020304" pitchFamily="18" charset="0"/>
                <a:cs typeface="Times New Roman" panose="02020603050405020304" pitchFamily="18" charset="0"/>
              </a:rPr>
              <a:t>1823 г., </a:t>
            </a:r>
            <a:r>
              <a:rPr lang="ru-RU" sz="2400" dirty="0">
                <a:solidFill>
                  <a:srgbClr val="000000"/>
                </a:solidFill>
                <a:latin typeface="Times New Roman" panose="02020603050405020304" pitchFamily="18" charset="0"/>
                <a:cs typeface="Times New Roman" panose="02020603050405020304" pitchFamily="18" charset="0"/>
              </a:rPr>
              <a:t>хронологический охват </a:t>
            </a:r>
            <a:r>
              <a:rPr lang="ru-RU" sz="2400" dirty="0" err="1" smtClean="0">
                <a:solidFill>
                  <a:srgbClr val="000000"/>
                </a:solidFill>
                <a:latin typeface="Times New Roman" panose="02020603050405020304" pitchFamily="18" charset="0"/>
                <a:cs typeface="Times New Roman" panose="02020603050405020304" pitchFamily="18" charset="0"/>
              </a:rPr>
              <a:t>наукометрического</a:t>
            </a:r>
            <a:r>
              <a:rPr lang="ru-RU" sz="2400" dirty="0" smtClean="0">
                <a:solidFill>
                  <a:srgbClr val="000000"/>
                </a:solidFill>
                <a:latin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cs typeface="Times New Roman" panose="02020603050405020304" pitchFamily="18" charset="0"/>
              </a:rPr>
              <a:t>аппарата ― </a:t>
            </a:r>
            <a:r>
              <a:rPr lang="ru-RU" sz="2400" dirty="0">
                <a:solidFill>
                  <a:srgbClr val="FF0000"/>
                </a:solidFill>
                <a:latin typeface="Times New Roman" panose="02020603050405020304" pitchFamily="18" charset="0"/>
                <a:cs typeface="Times New Roman" panose="02020603050405020304" pitchFamily="18" charset="0"/>
              </a:rPr>
              <a:t>с 1996 года. </a:t>
            </a:r>
          </a:p>
        </p:txBody>
      </p:sp>
    </p:spTree>
    <p:extLst>
      <p:ext uri="{BB962C8B-B14F-4D97-AF65-F5344CB8AC3E}">
        <p14:creationId xmlns:p14="http://schemas.microsoft.com/office/powerpoint/2010/main" val="1314966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472" y="277375"/>
            <a:ext cx="11756149" cy="6278642"/>
          </a:xfrm>
          <a:prstGeom prst="rect">
            <a:avLst/>
          </a:prstGeom>
        </p:spPr>
        <p:txBody>
          <a:bodyPr wrap="square">
            <a:spAutoFit/>
          </a:bodyPr>
          <a:lstStyle/>
          <a:p>
            <a:pPr algn="ctr">
              <a:lnSpc>
                <a:spcPct val="150000"/>
              </a:lnSpc>
            </a:pPr>
            <a:r>
              <a:rPr lang="ru-RU" sz="3200" b="1"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GOOGLE </a:t>
            </a: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SCHOLAR </a:t>
            </a:r>
          </a:p>
          <a:p>
            <a:pPr algn="ctr">
              <a:lnSpc>
                <a:spcPct val="150000"/>
              </a:lnSpc>
            </a:pPr>
            <a:r>
              <a:rPr lang="ru-RU" sz="2400" dirty="0" smtClean="0">
                <a:solidFill>
                  <a:srgbClr val="000000"/>
                </a:solidFill>
                <a:latin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cs typeface="Times New Roman" panose="02020603050405020304" pitchFamily="18" charset="0"/>
              </a:rPr>
              <a:t>Google </a:t>
            </a:r>
            <a:r>
              <a:rPr lang="en-US" sz="2400" dirty="0">
                <a:solidFill>
                  <a:srgbClr val="000000"/>
                </a:solidFill>
                <a:latin typeface="Times New Roman" panose="02020603050405020304" pitchFamily="18" charset="0"/>
                <a:cs typeface="Times New Roman" panose="02020603050405020304" pitchFamily="18" charset="0"/>
              </a:rPr>
              <a:t>Scholar (GS) ― </a:t>
            </a:r>
            <a:r>
              <a:rPr lang="en-US" sz="2400" i="1" dirty="0">
                <a:solidFill>
                  <a:srgbClr val="000000"/>
                </a:solidFill>
                <a:latin typeface="Times New Roman" panose="02020603050405020304" pitchFamily="18" charset="0"/>
                <a:cs typeface="Times New Roman" panose="02020603050405020304" pitchFamily="18" charset="0"/>
              </a:rPr>
              <a:t>http://scholar.google.com </a:t>
            </a:r>
          </a:p>
          <a:p>
            <a:pPr>
              <a:lnSpc>
                <a:spcPct val="120000"/>
              </a:lnSpc>
              <a:spcAft>
                <a:spcPts val="1800"/>
              </a:spcAft>
            </a:pPr>
            <a:r>
              <a:rPr lang="ru-RU" sz="2400" dirty="0" err="1">
                <a:solidFill>
                  <a:srgbClr val="000000"/>
                </a:solidFill>
                <a:latin typeface="Times New Roman" panose="02020603050405020304" pitchFamily="18" charset="0"/>
                <a:cs typeface="Times New Roman" panose="02020603050405020304" pitchFamily="18" charset="0"/>
              </a:rPr>
              <a:t>Google</a:t>
            </a:r>
            <a:r>
              <a:rPr lang="ru-RU" sz="2400" dirty="0">
                <a:solidFill>
                  <a:srgbClr val="000000"/>
                </a:solidFill>
                <a:latin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cs typeface="Times New Roman" panose="02020603050405020304" pitchFamily="18" charset="0"/>
              </a:rPr>
              <a:t>Scholar</a:t>
            </a:r>
            <a:r>
              <a:rPr lang="ru-RU" sz="2400" dirty="0">
                <a:solidFill>
                  <a:srgbClr val="000000"/>
                </a:solidFill>
                <a:latin typeface="Times New Roman" panose="02020603050405020304" pitchFamily="18" charset="0"/>
                <a:cs typeface="Times New Roman" panose="02020603050405020304" pitchFamily="18" charset="0"/>
              </a:rPr>
              <a:t> ― поисковая система в свободном </a:t>
            </a:r>
            <a:r>
              <a:rPr lang="ru-RU" sz="2400" dirty="0" smtClean="0">
                <a:solidFill>
                  <a:srgbClr val="000000"/>
                </a:solidFill>
                <a:latin typeface="Times New Roman" panose="02020603050405020304" pitchFamily="18" charset="0"/>
                <a:cs typeface="Times New Roman" panose="02020603050405020304" pitchFamily="18" charset="0"/>
              </a:rPr>
              <a:t>доступе, индексирует </a:t>
            </a:r>
            <a:r>
              <a:rPr lang="ru-RU" sz="2400" dirty="0">
                <a:solidFill>
                  <a:srgbClr val="000000"/>
                </a:solidFill>
                <a:latin typeface="Times New Roman" panose="02020603050405020304" pitchFamily="18" charset="0"/>
                <a:cs typeface="Times New Roman" panose="02020603050405020304" pitchFamily="18" charset="0"/>
              </a:rPr>
              <a:t>полные тексты научных </a:t>
            </a:r>
            <a:r>
              <a:rPr lang="ru-RU" sz="2400" dirty="0" smtClean="0">
                <a:solidFill>
                  <a:srgbClr val="000000"/>
                </a:solidFill>
                <a:latin typeface="Times New Roman" panose="02020603050405020304" pitchFamily="18" charset="0"/>
                <a:cs typeface="Times New Roman" panose="02020603050405020304" pitchFamily="18" charset="0"/>
              </a:rPr>
              <a:t>публикаций </a:t>
            </a:r>
            <a:r>
              <a:rPr lang="ru-RU" sz="2400" dirty="0">
                <a:solidFill>
                  <a:srgbClr val="000000"/>
                </a:solidFill>
                <a:latin typeface="Times New Roman" panose="02020603050405020304" pitchFamily="18" charset="0"/>
                <a:cs typeface="Times New Roman" panose="02020603050405020304" pitchFamily="18" charset="0"/>
              </a:rPr>
              <a:t>всех форматов и дисциплин. </a:t>
            </a:r>
            <a:r>
              <a:rPr lang="ru-RU" sz="2400" dirty="0" err="1">
                <a:solidFill>
                  <a:srgbClr val="000000"/>
                </a:solidFill>
                <a:latin typeface="Times New Roman" panose="02020603050405020304" pitchFamily="18" charset="0"/>
                <a:cs typeface="Times New Roman" panose="02020603050405020304" pitchFamily="18" charset="0"/>
              </a:rPr>
              <a:t>Google</a:t>
            </a:r>
            <a:r>
              <a:rPr lang="ru-RU" sz="2400" dirty="0">
                <a:solidFill>
                  <a:srgbClr val="000000"/>
                </a:solidFill>
                <a:latin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cs typeface="Times New Roman" panose="02020603050405020304" pitchFamily="18" charset="0"/>
              </a:rPr>
              <a:t>Scholar</a:t>
            </a:r>
            <a:r>
              <a:rPr lang="ru-RU" sz="2400" dirty="0">
                <a:solidFill>
                  <a:srgbClr val="000000"/>
                </a:solidFill>
                <a:latin typeface="Times New Roman" panose="02020603050405020304" pitchFamily="18" charset="0"/>
                <a:cs typeface="Times New Roman" panose="02020603050405020304" pitchFamily="18" charset="0"/>
              </a:rPr>
              <a:t> включает статьи, которые опубликованы в журналах, хранятся в </a:t>
            </a:r>
            <a:r>
              <a:rPr lang="ru-RU" sz="2400" dirty="0" err="1" smtClean="0">
                <a:solidFill>
                  <a:srgbClr val="000000"/>
                </a:solidFill>
                <a:latin typeface="Times New Roman" panose="02020603050405020304" pitchFamily="18" charset="0"/>
                <a:cs typeface="Times New Roman" panose="02020603050405020304" pitchFamily="18" charset="0"/>
              </a:rPr>
              <a:t>репозитариях</a:t>
            </a:r>
            <a:r>
              <a:rPr lang="ru-RU" sz="2400" dirty="0" smtClean="0">
                <a:solidFill>
                  <a:srgbClr val="000000"/>
                </a:solidFill>
                <a:latin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cs typeface="Times New Roman" panose="02020603050405020304" pitchFamily="18" charset="0"/>
              </a:rPr>
              <a:t>или находятся на сайтах научных коллективов или отдельных </a:t>
            </a:r>
            <a:r>
              <a:rPr lang="ru-RU" sz="2400" dirty="0" smtClean="0">
                <a:solidFill>
                  <a:srgbClr val="000000"/>
                </a:solidFill>
                <a:latin typeface="Times New Roman" panose="02020603050405020304" pitchFamily="18" charset="0"/>
                <a:cs typeface="Times New Roman" panose="02020603050405020304" pitchFamily="18" charset="0"/>
              </a:rPr>
              <a:t>исследователей.</a:t>
            </a:r>
          </a:p>
          <a:p>
            <a:pPr>
              <a:lnSpc>
                <a:spcPct val="120000"/>
              </a:lnSpc>
              <a:spcAft>
                <a:spcPts val="1800"/>
              </a:spcAft>
            </a:pPr>
            <a:r>
              <a:rPr lang="ru-RU" sz="2400" dirty="0" smtClean="0">
                <a:solidFill>
                  <a:srgbClr val="000000"/>
                </a:solidFill>
                <a:latin typeface="Times New Roman" panose="02020603050405020304" pitchFamily="18" charset="0"/>
                <a:cs typeface="Times New Roman" panose="02020603050405020304" pitchFamily="18" charset="0"/>
              </a:rPr>
              <a:t>В </a:t>
            </a:r>
            <a:r>
              <a:rPr lang="ru-RU" sz="2400" dirty="0">
                <a:solidFill>
                  <a:srgbClr val="000000"/>
                </a:solidFill>
                <a:latin typeface="Times New Roman" panose="02020603050405020304" pitchFamily="18" charset="0"/>
                <a:cs typeface="Times New Roman" panose="02020603050405020304" pitchFamily="18" charset="0"/>
              </a:rPr>
              <a:t>результате поиска </a:t>
            </a:r>
            <a:r>
              <a:rPr lang="ru-RU" sz="2400" dirty="0" smtClean="0">
                <a:solidFill>
                  <a:srgbClr val="000000"/>
                </a:solidFill>
                <a:latin typeface="Times New Roman" panose="02020603050405020304" pitchFamily="18" charset="0"/>
                <a:cs typeface="Times New Roman" panose="02020603050405020304" pitchFamily="18" charset="0"/>
              </a:rPr>
              <a:t>формируется </a:t>
            </a:r>
            <a:r>
              <a:rPr lang="ru-RU" sz="2400" dirty="0">
                <a:solidFill>
                  <a:srgbClr val="000000"/>
                </a:solidFill>
                <a:latin typeface="Times New Roman" panose="02020603050405020304" pitchFamily="18" charset="0"/>
                <a:cs typeface="Times New Roman" panose="02020603050405020304" pitchFamily="18" charset="0"/>
              </a:rPr>
              <a:t>список, в котором источники (статьи, книги, </a:t>
            </a:r>
            <a:r>
              <a:rPr lang="ru-RU" sz="2400" dirty="0" smtClean="0">
                <a:solidFill>
                  <a:srgbClr val="000000"/>
                </a:solidFill>
                <a:latin typeface="Times New Roman" panose="02020603050405020304" pitchFamily="18" charset="0"/>
                <a:cs typeface="Times New Roman" panose="02020603050405020304" pitchFamily="18" charset="0"/>
              </a:rPr>
              <a:t>диссертации</a:t>
            </a:r>
            <a:r>
              <a:rPr lang="ru-RU" sz="2400" dirty="0">
                <a:solidFill>
                  <a:srgbClr val="000000"/>
                </a:solidFill>
                <a:latin typeface="Times New Roman" panose="02020603050405020304" pitchFamily="18" charset="0"/>
                <a:cs typeface="Times New Roman" panose="02020603050405020304" pitchFamily="18" charset="0"/>
              </a:rPr>
              <a:t>) расположены независимо от: места публикации; кем создан документ; какова частота цитирования и как недавно был процитирован документ. </a:t>
            </a:r>
          </a:p>
          <a:p>
            <a:pPr>
              <a:lnSpc>
                <a:spcPct val="120000"/>
              </a:lnSpc>
              <a:spcAft>
                <a:spcPts val="1800"/>
              </a:spcAft>
            </a:pPr>
            <a:r>
              <a:rPr lang="ru-RU" sz="2400" dirty="0">
                <a:solidFill>
                  <a:srgbClr val="000000"/>
                </a:solidFill>
                <a:latin typeface="Times New Roman" panose="02020603050405020304" pitchFamily="18" charset="0"/>
                <a:cs typeface="Times New Roman" panose="02020603050405020304" pitchFamily="18" charset="0"/>
              </a:rPr>
              <a:t>Поисковая система </a:t>
            </a:r>
            <a:r>
              <a:rPr lang="ru-RU" sz="2400" dirty="0" err="1">
                <a:solidFill>
                  <a:srgbClr val="000000"/>
                </a:solidFill>
                <a:latin typeface="Times New Roman" panose="02020603050405020304" pitchFamily="18" charset="0"/>
                <a:cs typeface="Times New Roman" panose="02020603050405020304" pitchFamily="18" charset="0"/>
              </a:rPr>
              <a:t>Google</a:t>
            </a:r>
            <a:r>
              <a:rPr lang="ru-RU" sz="2400" dirty="0">
                <a:solidFill>
                  <a:srgbClr val="000000"/>
                </a:solidFill>
                <a:latin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cs typeface="Times New Roman" panose="02020603050405020304" pitchFamily="18" charset="0"/>
              </a:rPr>
              <a:t>Scholar</a:t>
            </a:r>
            <a:r>
              <a:rPr lang="ru-RU" sz="2400" dirty="0">
                <a:solidFill>
                  <a:srgbClr val="000000"/>
                </a:solidFill>
                <a:latin typeface="Times New Roman" panose="02020603050405020304" pitchFamily="18" charset="0"/>
                <a:cs typeface="Times New Roman" panose="02020603050405020304" pitchFamily="18" charset="0"/>
              </a:rPr>
              <a:t> показывает </a:t>
            </a:r>
            <a:r>
              <a:rPr lang="ru-RU" sz="2400" dirty="0" smtClean="0">
                <a:solidFill>
                  <a:srgbClr val="000000"/>
                </a:solidFill>
                <a:latin typeface="Times New Roman" panose="02020603050405020304" pitchFamily="18" charset="0"/>
                <a:cs typeface="Times New Roman" panose="02020603050405020304" pitchFamily="18" charset="0"/>
              </a:rPr>
              <a:t>пользователю </a:t>
            </a:r>
            <a:r>
              <a:rPr lang="ru-RU" sz="2400" dirty="0">
                <a:solidFill>
                  <a:srgbClr val="000000"/>
                </a:solidFill>
                <a:latin typeface="Times New Roman" panose="02020603050405020304" pitchFamily="18" charset="0"/>
                <a:cs typeface="Times New Roman" panose="02020603050405020304" pitchFamily="18" charset="0"/>
              </a:rPr>
              <a:t>название, фрагмент текста и гиперссылку </a:t>
            </a:r>
            <a:r>
              <a:rPr lang="ru-RU" sz="2400">
                <a:solidFill>
                  <a:srgbClr val="000000"/>
                </a:solidFill>
                <a:latin typeface="Times New Roman" panose="02020603050405020304" pitchFamily="18" charset="0"/>
                <a:cs typeface="Times New Roman" panose="02020603050405020304" pitchFamily="18" charset="0"/>
              </a:rPr>
              <a:t>на </a:t>
            </a:r>
            <a:r>
              <a:rPr lang="ru-RU" sz="2400" smtClean="0">
                <a:solidFill>
                  <a:srgbClr val="000000"/>
                </a:solidFill>
                <a:latin typeface="Times New Roman" panose="02020603050405020304" pitchFamily="18" charset="0"/>
                <a:cs typeface="Times New Roman" panose="02020603050405020304" pitchFamily="18" charset="0"/>
              </a:rPr>
              <a:t>документ</a:t>
            </a:r>
            <a:r>
              <a:rPr lang="ru-RU" sz="2400" dirty="0">
                <a:solidFill>
                  <a:srgbClr val="000000"/>
                </a:solidFill>
                <a:latin typeface="Times New Roman" panose="02020603050405020304" pitchFamily="18" charset="0"/>
                <a:cs typeface="Times New Roman" panose="02020603050405020304" pitchFamily="18" charset="0"/>
              </a:rPr>
              <a:t>. Ссылки на бесплатные полные тексты публикаций имеют значок [PDF</a:t>
            </a:r>
            <a:r>
              <a:rPr lang="ru-RU" sz="2400" dirty="0" smtClean="0">
                <a:solidFill>
                  <a:srgbClr val="000000"/>
                </a:solidFill>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3078" name="Picture 6" descr="https://cdn.arageek.com/magazine/2020/06/%D8%A3%D9%83%D8%AB%D8%B1-%D8%AA%D8%B7%D8%A8%D9%8A%D9%82-%D8%AA%D8%B3%D8%AA%D8%AE%D8%AF%D9%85%D9%87-%D9%87%D8%A7%D9%84%D9%81%D8%AA%D8%B1%D8%A9.....png"/>
          <p:cNvPicPr>
            <a:picLocks noChangeAspect="1" noChangeArrowheads="1"/>
          </p:cNvPicPr>
          <p:nvPr/>
        </p:nvPicPr>
        <p:blipFill rotWithShape="1">
          <a:blip r:embed="rId2">
            <a:extLst>
              <a:ext uri="{28A0092B-C50C-407E-A947-70E740481C1C}">
                <a14:useLocalDpi xmlns:a14="http://schemas.microsoft.com/office/drawing/2010/main" val="0"/>
              </a:ext>
            </a:extLst>
          </a:blip>
          <a:srcRect l="13404" t="19556" r="12935" b="20444"/>
          <a:stretch/>
        </p:blipFill>
        <p:spPr bwMode="auto">
          <a:xfrm>
            <a:off x="304471" y="166886"/>
            <a:ext cx="3483757" cy="141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117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5415" y="195591"/>
            <a:ext cx="11480253" cy="6617196"/>
          </a:xfrm>
          <a:prstGeom prst="rect">
            <a:avLst/>
          </a:prstGeom>
        </p:spPr>
        <p:txBody>
          <a:bodyPr wrap="square">
            <a:spAutoFit/>
          </a:bodyPr>
          <a:lstStyle/>
          <a:p>
            <a:pPr marL="514350" indent="-514350">
              <a:buFont typeface="Wingdings" panose="05000000000000000000" pitchFamily="2" charset="2"/>
              <a:buChar char="Ø"/>
            </a:pPr>
            <a:r>
              <a:rPr lang="ru-RU" sz="3600" b="1" spc="300" dirty="0" err="1">
                <a:solidFill>
                  <a:srgbClr val="FF0000"/>
                </a:solidFill>
                <a:effectLst>
                  <a:outerShdw blurRad="38100" dist="38100" dir="2700000" algn="tl">
                    <a:srgbClr val="000000">
                      <a:alpha val="43137"/>
                    </a:srgbClr>
                  </a:outerShdw>
                </a:effectLst>
                <a:cs typeface="Times New Roman" panose="02020603050405020304" pitchFamily="18" charset="0"/>
              </a:rPr>
              <a:t>Наукометрией</a:t>
            </a:r>
            <a:r>
              <a:rPr lang="ru-RU" sz="3600"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ru-RU" sz="2800" dirty="0">
                <a:solidFill>
                  <a:srgbClr val="000000"/>
                </a:solidFill>
                <a:cs typeface="Times New Roman" panose="02020603050405020304" pitchFamily="18" charset="0"/>
              </a:rPr>
              <a:t>называют «количественные методы </a:t>
            </a:r>
            <a:r>
              <a:rPr lang="ru-RU" sz="2800" dirty="0" smtClean="0">
                <a:solidFill>
                  <a:srgbClr val="000000"/>
                </a:solidFill>
                <a:cs typeface="Times New Roman" panose="02020603050405020304" pitchFamily="18" charset="0"/>
              </a:rPr>
              <a:t>исследования </a:t>
            </a:r>
            <a:r>
              <a:rPr lang="ru-RU" sz="2800" dirty="0">
                <a:solidFill>
                  <a:srgbClr val="000000"/>
                </a:solidFill>
                <a:cs typeface="Times New Roman" panose="02020603050405020304" pitchFamily="18" charset="0"/>
              </a:rPr>
              <a:t>развития науки как информационного </a:t>
            </a:r>
            <a:r>
              <a:rPr lang="ru-RU" sz="2800" dirty="0" smtClean="0">
                <a:solidFill>
                  <a:srgbClr val="000000"/>
                </a:solidFill>
                <a:cs typeface="Times New Roman" panose="02020603050405020304" pitchFamily="18" charset="0"/>
              </a:rPr>
              <a:t>процесса</a:t>
            </a:r>
          </a:p>
          <a:p>
            <a:pPr marL="457200" indent="-457200">
              <a:buFont typeface="Wingdings" panose="05000000000000000000" pitchFamily="2" charset="2"/>
              <a:buChar char="Ø"/>
            </a:pPr>
            <a:r>
              <a:rPr lang="ru-RU" sz="3200" b="1" i="1" dirty="0" err="1">
                <a:solidFill>
                  <a:srgbClr val="002060"/>
                </a:solidFill>
                <a:effectLst>
                  <a:outerShdw blurRad="38100" dist="38100" dir="2700000" algn="tl">
                    <a:srgbClr val="000000">
                      <a:alpha val="43137"/>
                    </a:srgbClr>
                  </a:outerShdw>
                </a:effectLst>
                <a:cs typeface="Times New Roman" panose="02020603050405020304" pitchFamily="18" charset="0"/>
              </a:rPr>
              <a:t>Информетрика</a:t>
            </a:r>
            <a:r>
              <a:rPr lang="ru-RU" sz="3200" i="1" dirty="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2400" dirty="0">
                <a:cs typeface="Times New Roman" panose="02020603050405020304" pitchFamily="18" charset="0"/>
              </a:rPr>
              <a:t>определяется как «изучение приме-нения математических методов к объектам </a:t>
            </a:r>
            <a:r>
              <a:rPr lang="ru-RU" sz="2400" dirty="0" smtClean="0">
                <a:cs typeface="Times New Roman" panose="02020603050405020304" pitchFamily="18" charset="0"/>
              </a:rPr>
              <a:t>информатики». Термин </a:t>
            </a:r>
            <a:r>
              <a:rPr lang="ru-RU" sz="2400" dirty="0" err="1">
                <a:cs typeface="Times New Roman" panose="02020603050405020304" pitchFamily="18" charset="0"/>
              </a:rPr>
              <a:t>информетрика</a:t>
            </a:r>
            <a:r>
              <a:rPr lang="ru-RU" sz="2400" dirty="0">
                <a:cs typeface="Times New Roman" panose="02020603050405020304" pitchFamily="18" charset="0"/>
              </a:rPr>
              <a:t> (фр. </a:t>
            </a:r>
            <a:r>
              <a:rPr lang="ru-RU" sz="2400" i="1" dirty="0" err="1">
                <a:cs typeface="Times New Roman" panose="02020603050405020304" pitchFamily="18" charset="0"/>
              </a:rPr>
              <a:t>Informetrie</a:t>
            </a:r>
            <a:r>
              <a:rPr lang="ru-RU" sz="2400" dirty="0">
                <a:cs typeface="Times New Roman" panose="02020603050405020304" pitchFamily="18" charset="0"/>
              </a:rPr>
              <a:t>) был введён </a:t>
            </a:r>
            <a:r>
              <a:rPr lang="ru-RU" sz="2400" dirty="0" err="1">
                <a:cs typeface="Times New Roman" panose="02020603050405020304" pitchFamily="18" charset="0"/>
              </a:rPr>
              <a:t>Накке</a:t>
            </a:r>
            <a:r>
              <a:rPr lang="ru-RU" sz="2400" dirty="0">
                <a:cs typeface="Times New Roman" panose="02020603050405020304" pitchFamily="18" charset="0"/>
              </a:rPr>
              <a:t> в 1979 году. </a:t>
            </a:r>
            <a:endParaRPr lang="ru-RU" sz="2400" dirty="0" smtClean="0">
              <a:cs typeface="Times New Roman" panose="02020603050405020304" pitchFamily="18" charset="0"/>
            </a:endParaRPr>
          </a:p>
          <a:p>
            <a:pPr marL="457200" indent="-457200">
              <a:buFont typeface="Wingdings" panose="05000000000000000000" pitchFamily="2" charset="2"/>
              <a:buChar char="Ø"/>
            </a:pPr>
            <a:r>
              <a:rPr lang="ru-RU" sz="3200" b="1" i="1" dirty="0" err="1">
                <a:solidFill>
                  <a:srgbClr val="002060"/>
                </a:solidFill>
                <a:effectLst>
                  <a:outerShdw blurRad="38100" dist="38100" dir="2700000" algn="tl">
                    <a:srgbClr val="000000">
                      <a:alpha val="43137"/>
                    </a:srgbClr>
                  </a:outerShdw>
                </a:effectLst>
                <a:cs typeface="Times New Roman" panose="02020603050405020304" pitchFamily="18" charset="0"/>
              </a:rPr>
              <a:t>Вебометрикс</a:t>
            </a:r>
            <a:r>
              <a:rPr lang="ru-RU" sz="3200" i="1" dirty="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2400" dirty="0">
                <a:cs typeface="Times New Roman" panose="02020603050405020304" pitchFamily="18" charset="0"/>
              </a:rPr>
              <a:t>(англ. </a:t>
            </a:r>
            <a:r>
              <a:rPr lang="ru-RU" sz="2400" i="1" dirty="0" err="1">
                <a:cs typeface="Times New Roman" panose="02020603050405020304" pitchFamily="18" charset="0"/>
              </a:rPr>
              <a:t>webometrics</a:t>
            </a:r>
            <a:r>
              <a:rPr lang="ru-RU" sz="2400" dirty="0">
                <a:cs typeface="Times New Roman" panose="02020603050405020304" pitchFamily="18" charset="0"/>
              </a:rPr>
              <a:t>) используют в </a:t>
            </a:r>
            <a:r>
              <a:rPr lang="ru-RU" sz="2400" dirty="0" smtClean="0">
                <a:cs typeface="Times New Roman" panose="02020603050405020304" pitchFamily="18" charset="0"/>
              </a:rPr>
              <a:t>качестве </a:t>
            </a:r>
            <a:r>
              <a:rPr lang="ru-RU" sz="2400" dirty="0">
                <a:cs typeface="Times New Roman" panose="02020603050405020304" pitchFamily="18" charset="0"/>
              </a:rPr>
              <a:t>«изучения количественных аспектов построения и использования информационных ресурсов, структур и технологий в сети с использованием </a:t>
            </a:r>
            <a:r>
              <a:rPr lang="ru-RU" sz="2400" dirty="0" err="1">
                <a:cs typeface="Times New Roman" panose="02020603050405020304" pitchFamily="18" charset="0"/>
              </a:rPr>
              <a:t>библиометрических</a:t>
            </a:r>
            <a:r>
              <a:rPr lang="ru-RU" sz="2400" dirty="0">
                <a:cs typeface="Times New Roman" panose="02020603050405020304" pitchFamily="18" charset="0"/>
              </a:rPr>
              <a:t> и </a:t>
            </a:r>
            <a:r>
              <a:rPr lang="ru-RU" sz="2400" dirty="0" err="1">
                <a:cs typeface="Times New Roman" panose="02020603050405020304" pitchFamily="18" charset="0"/>
              </a:rPr>
              <a:t>информатрических</a:t>
            </a:r>
            <a:r>
              <a:rPr lang="ru-RU" sz="2400" dirty="0">
                <a:cs typeface="Times New Roman" panose="02020603050405020304" pitchFamily="18" charset="0"/>
              </a:rPr>
              <a:t> подходов». Это поле в основном </a:t>
            </a:r>
            <a:r>
              <a:rPr lang="ru-RU" sz="2400" dirty="0" smtClean="0">
                <a:cs typeface="Times New Roman" panose="02020603050405020304" pitchFamily="18" charset="0"/>
              </a:rPr>
              <a:t>касается </a:t>
            </a:r>
            <a:r>
              <a:rPr lang="ru-RU" sz="2400" dirty="0">
                <a:cs typeface="Times New Roman" panose="02020603050405020304" pitchFamily="18" charset="0"/>
              </a:rPr>
              <a:t>анализа веб-страниц, как если бы они были </a:t>
            </a:r>
            <a:r>
              <a:rPr lang="ru-RU" sz="2400" dirty="0" smtClean="0">
                <a:cs typeface="Times New Roman" panose="02020603050405020304" pitchFamily="18" charset="0"/>
              </a:rPr>
              <a:t>документами</a:t>
            </a:r>
            <a:r>
              <a:rPr lang="ru-RU" sz="2400" dirty="0">
                <a:cs typeface="Times New Roman" panose="02020603050405020304" pitchFamily="18" charset="0"/>
              </a:rPr>
              <a:t>. Термин «</a:t>
            </a:r>
            <a:r>
              <a:rPr lang="ru-RU" sz="2400" dirty="0" err="1">
                <a:cs typeface="Times New Roman" panose="02020603050405020304" pitchFamily="18" charset="0"/>
              </a:rPr>
              <a:t>вебометрикс</a:t>
            </a:r>
            <a:r>
              <a:rPr lang="ru-RU" sz="2400" dirty="0">
                <a:cs typeface="Times New Roman" panose="02020603050405020304" pitchFamily="18" charset="0"/>
              </a:rPr>
              <a:t>» был введён Томасом </a:t>
            </a:r>
            <a:r>
              <a:rPr lang="ru-RU" sz="2400" dirty="0" err="1" smtClean="0">
                <a:cs typeface="Times New Roman" panose="02020603050405020304" pitchFamily="18" charset="0"/>
              </a:rPr>
              <a:t>Алминдом</a:t>
            </a:r>
            <a:r>
              <a:rPr lang="ru-RU" sz="2400" dirty="0" smtClean="0">
                <a:cs typeface="Times New Roman" panose="02020603050405020304" pitchFamily="18" charset="0"/>
              </a:rPr>
              <a:t> </a:t>
            </a:r>
            <a:r>
              <a:rPr lang="ru-RU" sz="2400" dirty="0">
                <a:cs typeface="Times New Roman" panose="02020603050405020304" pitchFamily="18" charset="0"/>
              </a:rPr>
              <a:t>в 1997 году. </a:t>
            </a:r>
            <a:endParaRPr lang="ru-RU" sz="2400" dirty="0" smtClean="0">
              <a:cs typeface="Times New Roman" panose="02020603050405020304" pitchFamily="18" charset="0"/>
            </a:endParaRPr>
          </a:p>
          <a:p>
            <a:pPr marL="457200" indent="-457200">
              <a:buFont typeface="Wingdings" panose="05000000000000000000" pitchFamily="2" charset="2"/>
              <a:buChar char="Ø"/>
            </a:pPr>
            <a:r>
              <a:rPr lang="ru-RU" sz="3200" b="1" i="1" dirty="0" err="1" smtClean="0">
                <a:solidFill>
                  <a:srgbClr val="002060"/>
                </a:solidFill>
                <a:effectLst>
                  <a:outerShdw blurRad="38100" dist="38100" dir="2700000" algn="tl">
                    <a:srgbClr val="000000">
                      <a:alpha val="43137"/>
                    </a:srgbClr>
                  </a:outerShdw>
                </a:effectLst>
                <a:cs typeface="Times New Roman" panose="02020603050405020304" pitchFamily="18" charset="0"/>
              </a:rPr>
              <a:t>Альтметрикой</a:t>
            </a:r>
            <a:r>
              <a:rPr lang="ru-RU" sz="3200" i="1" dirty="0" smtClean="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2400" dirty="0">
                <a:cs typeface="Times New Roman" panose="02020603050405020304" pitchFamily="18" charset="0"/>
              </a:rPr>
              <a:t>называют «изучение и </a:t>
            </a:r>
            <a:r>
              <a:rPr lang="ru-RU" sz="2400" dirty="0" smtClean="0">
                <a:cs typeface="Times New Roman" panose="02020603050405020304" pitchFamily="18" charset="0"/>
              </a:rPr>
              <a:t>использование </a:t>
            </a:r>
            <a:r>
              <a:rPr lang="ru-RU" sz="2400" dirty="0">
                <a:cs typeface="Times New Roman" panose="02020603050405020304" pitchFamily="18" charset="0"/>
              </a:rPr>
              <a:t>научных мер воздействия на основе активности в </a:t>
            </a:r>
            <a:r>
              <a:rPr lang="ru-RU" sz="2400" dirty="0" smtClean="0">
                <a:cs typeface="Times New Roman" panose="02020603050405020304" pitchFamily="18" charset="0"/>
              </a:rPr>
              <a:t>онлайн-инструментах </a:t>
            </a:r>
            <a:r>
              <a:rPr lang="ru-RU" sz="2400" dirty="0">
                <a:cs typeface="Times New Roman" panose="02020603050405020304" pitchFamily="18" charset="0"/>
              </a:rPr>
              <a:t>и средах». </a:t>
            </a:r>
            <a:r>
              <a:rPr lang="ru-RU" sz="2400" dirty="0" err="1" smtClean="0">
                <a:cs typeface="Times New Roman" panose="02020603050405020304" pitchFamily="18" charset="0"/>
              </a:rPr>
              <a:t>Альтметрика</a:t>
            </a:r>
            <a:r>
              <a:rPr lang="ru-RU" sz="2400" dirty="0" smtClean="0">
                <a:cs typeface="Times New Roman" panose="02020603050405020304" pitchFamily="18" charset="0"/>
              </a:rPr>
              <a:t> заменяет </a:t>
            </a:r>
            <a:r>
              <a:rPr lang="ru-RU" sz="2400" dirty="0">
                <a:cs typeface="Times New Roman" panose="02020603050405020304" pitchFamily="18" charset="0"/>
              </a:rPr>
              <a:t>цитирование журналов </a:t>
            </a:r>
            <a:r>
              <a:rPr lang="ru-RU" sz="2400" dirty="0" smtClean="0">
                <a:cs typeface="Times New Roman" panose="02020603050405020304" pitchFamily="18" charset="0"/>
              </a:rPr>
              <a:t>воздействием </a:t>
            </a:r>
            <a:r>
              <a:rPr lang="ru-RU" sz="2400" dirty="0">
                <a:cs typeface="Times New Roman" panose="02020603050405020304" pitchFamily="18" charset="0"/>
              </a:rPr>
              <a:t>на инструменты социальных сетей, такие как просмотры, загрузки, «лайки», блоги, </a:t>
            </a:r>
            <a:r>
              <a:rPr lang="ru-RU" sz="2400" dirty="0" err="1">
                <a:cs typeface="Times New Roman" panose="02020603050405020304" pitchFamily="18" charset="0"/>
              </a:rPr>
              <a:t>Twitter</a:t>
            </a:r>
            <a:r>
              <a:rPr lang="ru-RU" sz="2400" dirty="0">
                <a:cs typeface="Times New Roman" panose="02020603050405020304" pitchFamily="18" charset="0"/>
              </a:rPr>
              <a:t>, </a:t>
            </a:r>
            <a:r>
              <a:rPr lang="ru-RU" sz="2400" dirty="0" err="1">
                <a:cs typeface="Times New Roman" panose="02020603050405020304" pitchFamily="18" charset="0"/>
              </a:rPr>
              <a:t>Mendelay</a:t>
            </a:r>
            <a:r>
              <a:rPr lang="ru-RU" sz="2400" dirty="0">
                <a:cs typeface="Times New Roman" panose="02020603050405020304" pitchFamily="18" charset="0"/>
              </a:rPr>
              <a:t>, </a:t>
            </a:r>
            <a:r>
              <a:rPr lang="ru-RU" sz="2400" dirty="0" err="1">
                <a:cs typeface="Times New Roman" panose="02020603050405020304" pitchFamily="18" charset="0"/>
              </a:rPr>
              <a:t>CiteULike</a:t>
            </a:r>
            <a:r>
              <a:rPr lang="ru-RU" sz="2400" dirty="0">
                <a:cs typeface="Times New Roman" panose="02020603050405020304" pitchFamily="18" charset="0"/>
              </a:rPr>
              <a:t>. Термин (англ. </a:t>
            </a:r>
            <a:r>
              <a:rPr lang="ru-RU" sz="2400" i="1" dirty="0" err="1">
                <a:cs typeface="Times New Roman" panose="02020603050405020304" pitchFamily="18" charset="0"/>
              </a:rPr>
              <a:t>altmetrics</a:t>
            </a:r>
            <a:r>
              <a:rPr lang="ru-RU" sz="2400" dirty="0">
                <a:cs typeface="Times New Roman" panose="02020603050405020304" pitchFamily="18" charset="0"/>
              </a:rPr>
              <a:t>) был применён </a:t>
            </a:r>
            <a:r>
              <a:rPr lang="ru-RU" sz="2400" dirty="0" smtClean="0">
                <a:cs typeface="Times New Roman" panose="02020603050405020304" pitchFamily="18" charset="0"/>
              </a:rPr>
              <a:t> </a:t>
            </a:r>
            <a:r>
              <a:rPr lang="ru-RU" sz="2400" dirty="0">
                <a:cs typeface="Times New Roman" panose="02020603050405020304" pitchFamily="18" charset="0"/>
              </a:rPr>
              <a:t>в 2010 </a:t>
            </a:r>
            <a:r>
              <a:rPr lang="ru-RU" sz="2400" dirty="0" smtClean="0">
                <a:cs typeface="Times New Roman" panose="02020603050405020304" pitchFamily="18" charset="0"/>
              </a:rPr>
              <a:t>году. </a:t>
            </a:r>
            <a:endParaRPr lang="ru-RU" sz="2400" dirty="0">
              <a:cs typeface="Times New Roman" panose="02020603050405020304" pitchFamily="18" charset="0"/>
            </a:endParaRPr>
          </a:p>
        </p:txBody>
      </p:sp>
    </p:spTree>
    <p:extLst>
      <p:ext uri="{BB962C8B-B14F-4D97-AF65-F5344CB8AC3E}">
        <p14:creationId xmlns:p14="http://schemas.microsoft.com/office/powerpoint/2010/main" val="3025995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6638" y="1547357"/>
            <a:ext cx="11064437" cy="4893647"/>
          </a:xfrm>
          <a:prstGeom prst="rect">
            <a:avLst/>
          </a:prstGeom>
        </p:spPr>
        <p:txBody>
          <a:bodyPr wrap="square">
            <a:spAutoFit/>
          </a:bodyPr>
          <a:lstStyle/>
          <a:p>
            <a:pPr algn="ctr">
              <a:lnSpc>
                <a:spcPct val="150000"/>
              </a:lnSpc>
            </a:pPr>
            <a:r>
              <a:rPr lang="ru-RU" sz="4000" b="1"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EBSCO </a:t>
            </a:r>
            <a:endPar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nSpc>
                <a:spcPct val="150000"/>
              </a:lnSpc>
            </a:pPr>
            <a:r>
              <a:rPr lang="en-US" sz="2800" dirty="0">
                <a:solidFill>
                  <a:srgbClr val="000000"/>
                </a:solidFill>
                <a:latin typeface="Times New Roman" panose="02020603050405020304" pitchFamily="18" charset="0"/>
                <a:cs typeface="Times New Roman" panose="02020603050405020304" pitchFamily="18" charset="0"/>
              </a:rPr>
              <a:t>EBSCO Information Services </a:t>
            </a:r>
            <a:r>
              <a:rPr lang="ru-RU" sz="2800" dirty="0">
                <a:solidFill>
                  <a:srgbClr val="000000"/>
                </a:solidFill>
                <a:latin typeface="Times New Roman" panose="02020603050405020304" pitchFamily="18" charset="0"/>
                <a:cs typeface="Times New Roman" panose="02020603050405020304" pitchFamily="18" charset="0"/>
              </a:rPr>
              <a:t>является подразделением </a:t>
            </a:r>
            <a:r>
              <a:rPr lang="en-US" sz="2800" dirty="0">
                <a:solidFill>
                  <a:srgbClr val="000000"/>
                </a:solidFill>
                <a:latin typeface="Times New Roman" panose="02020603050405020304" pitchFamily="18" charset="0"/>
                <a:cs typeface="Times New Roman" panose="02020603050405020304" pitchFamily="18" charset="0"/>
              </a:rPr>
              <a:t>EBSCO Industries Inc., </a:t>
            </a:r>
            <a:r>
              <a:rPr lang="ru-RU" sz="2800" dirty="0">
                <a:solidFill>
                  <a:srgbClr val="000000"/>
                </a:solidFill>
                <a:latin typeface="Times New Roman" panose="02020603050405020304" pitchFamily="18" charset="0"/>
                <a:cs typeface="Times New Roman" panose="02020603050405020304" pitchFamily="18" charset="0"/>
              </a:rPr>
              <a:t>компании, основанной в 1944 году Элтоном </a:t>
            </a:r>
            <a:r>
              <a:rPr lang="ru-RU" sz="2800" dirty="0" err="1">
                <a:solidFill>
                  <a:srgbClr val="000000"/>
                </a:solidFill>
                <a:latin typeface="Times New Roman" panose="02020603050405020304" pitchFamily="18" charset="0"/>
                <a:cs typeface="Times New Roman" panose="02020603050405020304" pitchFamily="18" charset="0"/>
              </a:rPr>
              <a:t>Брайсоном</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Стивенсом</a:t>
            </a:r>
            <a:r>
              <a:rPr lang="ru-RU" sz="2800" dirty="0">
                <a:solidFill>
                  <a:srgbClr val="000000"/>
                </a:solidFill>
                <a:latin typeface="Times New Roman" panose="02020603050405020304" pitchFamily="18" charset="0"/>
                <a:cs typeface="Times New Roman" panose="02020603050405020304" pitchFamily="18" charset="0"/>
              </a:rPr>
              <a:t>–старшим, со </a:t>
            </a:r>
            <a:r>
              <a:rPr lang="ru-RU" sz="2800" dirty="0" smtClean="0">
                <a:solidFill>
                  <a:srgbClr val="000000"/>
                </a:solidFill>
                <a:latin typeface="Times New Roman" panose="02020603050405020304" pitchFamily="18" charset="0"/>
                <a:cs typeface="Times New Roman" panose="02020603050405020304" pitchFamily="18" charset="0"/>
              </a:rPr>
              <a:t>штаб–квартирой </a:t>
            </a:r>
            <a:r>
              <a:rPr lang="ru-RU" sz="2800" dirty="0">
                <a:solidFill>
                  <a:srgbClr val="000000"/>
                </a:solidFill>
                <a:latin typeface="Times New Roman" panose="02020603050405020304" pitchFamily="18" charset="0"/>
                <a:cs typeface="Times New Roman" panose="02020603050405020304" pitchFamily="18" charset="0"/>
              </a:rPr>
              <a:t>в Бирмингеме (штат Алабама</a:t>
            </a:r>
            <a:r>
              <a:rPr lang="ru-RU" sz="2800" dirty="0" smtClean="0">
                <a:solidFill>
                  <a:srgbClr val="000000"/>
                </a:solidFill>
                <a:latin typeface="Times New Roman" panose="02020603050405020304" pitchFamily="18" charset="0"/>
                <a:cs typeface="Times New Roman" panose="02020603050405020304" pitchFamily="18" charset="0"/>
              </a:rPr>
              <a:t>).</a:t>
            </a:r>
          </a:p>
          <a:p>
            <a:pPr>
              <a:lnSpc>
                <a:spcPct val="150000"/>
              </a:lnSpc>
            </a:pPr>
            <a:endParaRPr lang="ru-RU" sz="2800" dirty="0" smtClean="0">
              <a:solidFill>
                <a:srgbClr val="000000"/>
              </a:solidFill>
              <a:latin typeface="Times New Roman" panose="02020603050405020304" pitchFamily="18" charset="0"/>
              <a:cs typeface="Times New Roman" panose="02020603050405020304" pitchFamily="18" charset="0"/>
            </a:endParaRPr>
          </a:p>
          <a:p>
            <a:pPr>
              <a:lnSpc>
                <a:spcPct val="150000"/>
              </a:lnSpc>
            </a:pPr>
            <a:r>
              <a:rPr lang="ru-RU" sz="2800" dirty="0" smtClean="0">
                <a:solidFill>
                  <a:srgbClr val="000000"/>
                </a:solidFill>
                <a:latin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cs typeface="Times New Roman" panose="02020603050405020304" pitchFamily="18" charset="0"/>
              </a:rPr>
              <a:t>EBSCO» – </a:t>
            </a:r>
            <a:r>
              <a:rPr lang="ru-RU" sz="2800" dirty="0">
                <a:solidFill>
                  <a:srgbClr val="000000"/>
                </a:solidFill>
                <a:latin typeface="Times New Roman" panose="02020603050405020304" pitchFamily="18" charset="0"/>
                <a:cs typeface="Times New Roman" panose="02020603050405020304" pitchFamily="18" charset="0"/>
              </a:rPr>
              <a:t>это аббревиатура названия компании </a:t>
            </a:r>
            <a:r>
              <a:rPr lang="en-US" sz="2800" dirty="0">
                <a:solidFill>
                  <a:srgbClr val="000000"/>
                </a:solidFill>
                <a:latin typeface="Times New Roman" panose="02020603050405020304" pitchFamily="18" charset="0"/>
                <a:cs typeface="Times New Roman" panose="02020603050405020304" pitchFamily="18" charset="0"/>
              </a:rPr>
              <a:t>Elton B. Stephens. </a:t>
            </a:r>
            <a:endParaRPr lang="ru-RU" sz="2800" dirty="0">
              <a:latin typeface="Times New Roman" panose="02020603050405020304" pitchFamily="18" charset="0"/>
              <a:cs typeface="Times New Roman" panose="02020603050405020304" pitchFamily="18" charset="0"/>
            </a:endParaRPr>
          </a:p>
        </p:txBody>
      </p:sp>
      <p:pic>
        <p:nvPicPr>
          <p:cNvPr id="2050" name="Picture 2" descr="https://upload.wikimedia.org/wikipedia/de/thumb/a/ac/EBSCO_Information_Services_logo.svg/1598px-EBSCO_Information_Services_logo.svg.png?2009110810154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638" y="257626"/>
            <a:ext cx="5278573" cy="2133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3702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9265" y="431073"/>
            <a:ext cx="11483431" cy="3600986"/>
          </a:xfrm>
          <a:prstGeom prst="rect">
            <a:avLst/>
          </a:prstGeom>
        </p:spPr>
        <p:txBody>
          <a:bodyPr wrap="square">
            <a:spAutoFit/>
          </a:bodyPr>
          <a:lstStyle/>
          <a:p>
            <a:r>
              <a:rPr lang="ru-RU" sz="3600" b="1" i="0" dirty="0" smtClean="0">
                <a:solidFill>
                  <a:srgbClr val="333333"/>
                </a:solidFill>
                <a:effectLst>
                  <a:outerShdw blurRad="38100" dist="38100" dir="2700000" algn="tl">
                    <a:srgbClr val="000000">
                      <a:alpha val="43137"/>
                    </a:srgbClr>
                  </a:outerShdw>
                </a:effectLst>
              </a:rPr>
              <a:t>Перечень</a:t>
            </a:r>
            <a:r>
              <a:rPr lang="ru-RU" sz="3600" b="0" i="0" dirty="0" smtClean="0">
                <a:solidFill>
                  <a:srgbClr val="333333"/>
                </a:solidFill>
                <a:effectLst>
                  <a:outerShdw blurRad="38100" dist="38100" dir="2700000" algn="tl">
                    <a:srgbClr val="000000">
                      <a:alpha val="43137"/>
                    </a:srgbClr>
                  </a:outerShdw>
                </a:effectLst>
              </a:rPr>
              <a:t> </a:t>
            </a:r>
            <a:r>
              <a:rPr lang="ru-RU" sz="3600" b="1" i="0" dirty="0" smtClean="0">
                <a:solidFill>
                  <a:srgbClr val="333333"/>
                </a:solidFill>
                <a:effectLst>
                  <a:outerShdw blurRad="38100" dist="38100" dir="2700000" algn="tl">
                    <a:srgbClr val="000000">
                      <a:alpha val="43137"/>
                    </a:srgbClr>
                  </a:outerShdw>
                </a:effectLst>
              </a:rPr>
              <a:t>ВАК</a:t>
            </a:r>
            <a:r>
              <a:rPr lang="ru-RU" sz="3200" b="0" i="0" dirty="0" smtClean="0">
                <a:solidFill>
                  <a:srgbClr val="333333"/>
                </a:solidFill>
                <a:effectLst/>
              </a:rPr>
              <a:t> — </a:t>
            </a:r>
            <a:r>
              <a:rPr lang="ru-RU" sz="3200" b="1" i="0" dirty="0" smtClean="0">
                <a:solidFill>
                  <a:srgbClr val="333333"/>
                </a:solidFill>
                <a:effectLst/>
              </a:rPr>
              <a:t>перечень</a:t>
            </a:r>
            <a:r>
              <a:rPr lang="ru-RU" sz="3200" b="0" i="0" dirty="0" smtClean="0">
                <a:solidFill>
                  <a:srgbClr val="333333"/>
                </a:solidFill>
                <a:effectLst/>
              </a:rPr>
              <a:t> ведущих рецензируемых научных журналов,</a:t>
            </a:r>
            <a:r>
              <a:rPr lang="en-US" sz="3200" b="0" i="0" dirty="0" smtClean="0">
                <a:solidFill>
                  <a:srgbClr val="333333"/>
                </a:solidFill>
                <a:effectLst/>
              </a:rPr>
              <a:t> </a:t>
            </a:r>
            <a:r>
              <a:rPr lang="ru-RU" sz="3200" b="0" i="0" dirty="0" smtClean="0">
                <a:solidFill>
                  <a:srgbClr val="333333"/>
                </a:solidFill>
                <a:effectLst/>
              </a:rPr>
              <a:t>включённых</a:t>
            </a:r>
            <a:r>
              <a:rPr lang="en-US" sz="3200" b="0" i="0" dirty="0" smtClean="0">
                <a:solidFill>
                  <a:srgbClr val="333333"/>
                </a:solidFill>
                <a:effectLst/>
              </a:rPr>
              <a:t> </a:t>
            </a:r>
            <a:r>
              <a:rPr lang="ru-RU" sz="3200" b="1" i="0" dirty="0" smtClean="0">
                <a:solidFill>
                  <a:srgbClr val="333333"/>
                </a:solidFill>
                <a:effectLst/>
              </a:rPr>
              <a:t>Высшей</a:t>
            </a:r>
            <a:r>
              <a:rPr lang="ru-RU" sz="3200" b="0" i="0" dirty="0" smtClean="0">
                <a:solidFill>
                  <a:srgbClr val="333333"/>
                </a:solidFill>
                <a:effectLst/>
              </a:rPr>
              <a:t> </a:t>
            </a:r>
            <a:r>
              <a:rPr lang="ru-RU" sz="3200" b="1" i="0" dirty="0" smtClean="0">
                <a:solidFill>
                  <a:srgbClr val="333333"/>
                </a:solidFill>
                <a:effectLst/>
              </a:rPr>
              <a:t>аттестационной</a:t>
            </a:r>
            <a:r>
              <a:rPr lang="ru-RU" sz="3200" b="0" i="0" dirty="0" smtClean="0">
                <a:solidFill>
                  <a:srgbClr val="333333"/>
                </a:solidFill>
                <a:effectLst/>
              </a:rPr>
              <a:t> </a:t>
            </a:r>
            <a:r>
              <a:rPr lang="ru-RU" sz="3200" b="1" i="0" dirty="0" smtClean="0">
                <a:solidFill>
                  <a:srgbClr val="333333"/>
                </a:solidFill>
                <a:effectLst/>
              </a:rPr>
              <a:t>комиссией</a:t>
            </a:r>
            <a:r>
              <a:rPr lang="ru-RU" sz="3200" b="0" i="0" dirty="0" smtClean="0">
                <a:solidFill>
                  <a:srgbClr val="333333"/>
                </a:solidFill>
                <a:effectLst/>
              </a:rPr>
              <a:t> России в </a:t>
            </a:r>
            <a:r>
              <a:rPr lang="ru-RU" sz="3200" b="1" i="0" dirty="0" smtClean="0">
                <a:solidFill>
                  <a:srgbClr val="333333"/>
                </a:solidFill>
                <a:effectLst/>
              </a:rPr>
              <a:t>список</a:t>
            </a:r>
            <a:r>
              <a:rPr lang="ru-RU" sz="3200" b="0" i="0" dirty="0" smtClean="0">
                <a:solidFill>
                  <a:srgbClr val="333333"/>
                </a:solidFill>
                <a:effectLst/>
              </a:rPr>
              <a:t> изданий, рекомендуемых для опубликования основных научных результатов диссертации на соискание учёной степени кандидата и доктора наук.</a:t>
            </a:r>
          </a:p>
          <a:p>
            <a:r>
              <a:rPr lang="ru-RU" sz="3200" dirty="0">
                <a:solidFill>
                  <a:srgbClr val="333333"/>
                </a:solidFill>
              </a:rPr>
              <a:t>	</a:t>
            </a:r>
            <a:r>
              <a:rPr lang="ru-RU" sz="3200" dirty="0" smtClean="0">
                <a:solidFill>
                  <a:srgbClr val="333333"/>
                </a:solidFill>
              </a:rPr>
              <a:t>							</a:t>
            </a:r>
          </a:p>
          <a:p>
            <a:r>
              <a:rPr lang="ru-RU" sz="3200" b="0" i="0" dirty="0">
                <a:solidFill>
                  <a:srgbClr val="333333"/>
                </a:solidFill>
                <a:effectLst/>
              </a:rPr>
              <a:t>	</a:t>
            </a:r>
            <a:r>
              <a:rPr lang="ru-RU" sz="3200" b="0" i="0" dirty="0" smtClean="0">
                <a:solidFill>
                  <a:srgbClr val="333333"/>
                </a:solidFill>
                <a:effectLst/>
              </a:rPr>
              <a:t>							Введён в 2001 году.</a:t>
            </a:r>
            <a:endParaRPr lang="ru-RU" sz="3200" dirty="0"/>
          </a:p>
        </p:txBody>
      </p:sp>
      <p:pic>
        <p:nvPicPr>
          <p:cNvPr id="1026" name="Picture 2" descr="http://www.philsoc.psu.ru/images/logos/va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266" y="3027317"/>
            <a:ext cx="6543675"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735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3359" y="210575"/>
            <a:ext cx="11804469" cy="6555641"/>
          </a:xfrm>
          <a:prstGeom prst="rect">
            <a:avLst/>
          </a:prstGeom>
        </p:spPr>
        <p:txBody>
          <a:bodyPr wrap="square">
            <a:spAutoFit/>
          </a:bodyPr>
          <a:lstStyle/>
          <a:p>
            <a:pPr algn="ctr" fontAlgn="base"/>
            <a:r>
              <a:rPr lang="ru-RU" sz="3200" b="1" spc="300" dirty="0" smtClean="0">
                <a:solidFill>
                  <a:srgbClr val="333333"/>
                </a:solidFill>
                <a:effectLst>
                  <a:outerShdw blurRad="38100" dist="38100" dir="2700000" algn="tl">
                    <a:srgbClr val="000000">
                      <a:alpha val="43137"/>
                    </a:srgbClr>
                  </a:outerShdw>
                </a:effectLst>
              </a:rPr>
              <a:t>Что такое список журналов ВАК?</a:t>
            </a:r>
          </a:p>
          <a:p>
            <a:pPr indent="444500" fontAlgn="base">
              <a:buFont typeface="Arial" panose="020B0604020202020204" pitchFamily="34" charset="0"/>
              <a:buChar char="•"/>
            </a:pPr>
            <a:r>
              <a:rPr lang="ru-RU" sz="2800" b="0" i="0" dirty="0" smtClean="0">
                <a:solidFill>
                  <a:srgbClr val="333333"/>
                </a:solidFill>
                <a:effectLst/>
              </a:rPr>
              <a:t>Высшая аттестационная комиссия при Министерстве науки и высшего образования – это государственный орган, который ведает научными кадрами.</a:t>
            </a:r>
          </a:p>
          <a:p>
            <a:pPr indent="444500" fontAlgn="base">
              <a:buFont typeface="Arial" panose="020B0604020202020204" pitchFamily="34" charset="0"/>
              <a:buChar char="•"/>
            </a:pPr>
            <a:r>
              <a:rPr lang="ru-RU" sz="2800" b="0" i="0" dirty="0" smtClean="0">
                <a:solidFill>
                  <a:srgbClr val="333333"/>
                </a:solidFill>
                <a:effectLst/>
              </a:rPr>
              <a:t>Он присуждает ученые степени и присваивает ученые звания тем, кто этого достоин, а также лишает указанных регалий тех, кто получил их неправомерным путем.</a:t>
            </a:r>
          </a:p>
          <a:p>
            <a:pPr indent="444500" fontAlgn="base">
              <a:buFont typeface="Arial" panose="020B0604020202020204" pitchFamily="34" charset="0"/>
              <a:buChar char="•"/>
            </a:pPr>
            <a:r>
              <a:rPr lang="ru-RU" sz="2800" b="0" i="0" dirty="0" smtClean="0">
                <a:solidFill>
                  <a:srgbClr val="333333"/>
                </a:solidFill>
                <a:effectLst/>
              </a:rPr>
              <a:t>ВАК лучше всего разбирается в том, как оценивать компетентность ученых. Соответственно, ведомство способно дифференцировать научные работы по уровню качества.</a:t>
            </a:r>
          </a:p>
          <a:p>
            <a:pPr indent="444500" fontAlgn="base">
              <a:buFont typeface="Arial" panose="020B0604020202020204" pitchFamily="34" charset="0"/>
              <a:buChar char="•"/>
            </a:pPr>
            <a:r>
              <a:rPr lang="ru-RU" sz="2800" b="0" i="0" dirty="0" smtClean="0">
                <a:solidFill>
                  <a:srgbClr val="333333"/>
                </a:solidFill>
                <a:effectLst/>
              </a:rPr>
              <a:t>Однако отслеживать каждую статью из множества поступающих со всей страны – занятие трудоёмкое для одного учреждения.</a:t>
            </a:r>
          </a:p>
          <a:p>
            <a:pPr indent="444500" fontAlgn="base">
              <a:buFont typeface="Arial" panose="020B0604020202020204" pitchFamily="34" charset="0"/>
              <a:buChar char="•"/>
            </a:pPr>
            <a:r>
              <a:rPr lang="ru-RU" sz="2800" b="0" i="0" dirty="0" smtClean="0">
                <a:solidFill>
                  <a:srgbClr val="333333"/>
                </a:solidFill>
                <a:effectLst/>
              </a:rPr>
              <a:t>Поэтому государственные эксперты возлагают эту задачу на редакционные советы журналов, которые заслужили их доверие. Эти самые журналы и входят в список ВАК.</a:t>
            </a:r>
            <a:endParaRPr lang="ru-RU" sz="2800" b="0" i="0" dirty="0">
              <a:solidFill>
                <a:srgbClr val="333333"/>
              </a:solidFill>
              <a:effectLst/>
            </a:endParaRPr>
          </a:p>
        </p:txBody>
      </p:sp>
    </p:spTree>
    <p:extLst>
      <p:ext uri="{BB962C8B-B14F-4D97-AF65-F5344CB8AC3E}">
        <p14:creationId xmlns:p14="http://schemas.microsoft.com/office/powerpoint/2010/main" val="290824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7233" y="166028"/>
            <a:ext cx="11869783" cy="6505627"/>
          </a:xfrm>
          <a:prstGeom prst="rect">
            <a:avLst/>
          </a:prstGeom>
        </p:spPr>
        <p:txBody>
          <a:bodyPr wrap="square">
            <a:spAutoFit/>
          </a:bodyPr>
          <a:lstStyle/>
          <a:p>
            <a:pPr algn="ctr" fontAlgn="base"/>
            <a:r>
              <a:rPr lang="ru-RU" sz="3200" b="1" spc="300" dirty="0" smtClean="0">
                <a:solidFill>
                  <a:srgbClr val="333333"/>
                </a:solidFill>
                <a:effectLst>
                  <a:outerShdw blurRad="38100" dist="38100" dir="2700000" algn="tl">
                    <a:srgbClr val="000000">
                      <a:alpha val="43137"/>
                    </a:srgbClr>
                  </a:outerShdw>
                </a:effectLst>
              </a:rPr>
              <a:t>Чем список ВАК не является?</a:t>
            </a:r>
          </a:p>
          <a:p>
            <a:pPr indent="444500" fontAlgn="base">
              <a:lnSpc>
                <a:spcPct val="90000"/>
              </a:lnSpc>
            </a:pPr>
            <a:r>
              <a:rPr lang="ru-RU" sz="2850" b="0" i="0" dirty="0" smtClean="0">
                <a:solidFill>
                  <a:srgbClr val="333333"/>
                </a:solidFill>
                <a:effectLst/>
              </a:rPr>
              <a:t>Вокруг перечня рецензируемых научных изданий постоянно рождаются всевозможные мифы, которые нам предстоит развеять:</a:t>
            </a:r>
          </a:p>
          <a:p>
            <a:pPr indent="444500" fontAlgn="base">
              <a:lnSpc>
                <a:spcPct val="90000"/>
              </a:lnSpc>
              <a:buFont typeface="+mj-lt"/>
              <a:buAutoNum type="arabicPeriod"/>
            </a:pPr>
            <a:r>
              <a:rPr lang="ru-RU" sz="2850" b="0" i="0" u="sng" dirty="0" smtClean="0">
                <a:solidFill>
                  <a:srgbClr val="333333"/>
                </a:solidFill>
                <a:effectLst/>
              </a:rPr>
              <a:t>Это не российская </a:t>
            </a:r>
            <a:r>
              <a:rPr lang="ru-RU" sz="2850" b="0" i="0" u="sng" dirty="0" err="1" smtClean="0">
                <a:solidFill>
                  <a:srgbClr val="333333"/>
                </a:solidFill>
                <a:effectLst/>
              </a:rPr>
              <a:t>наукометрическая</a:t>
            </a:r>
            <a:r>
              <a:rPr lang="ru-RU" sz="2850" b="0" i="0" u="sng" dirty="0" smtClean="0">
                <a:solidFill>
                  <a:srgbClr val="333333"/>
                </a:solidFill>
                <a:effectLst/>
              </a:rPr>
              <a:t> база</a:t>
            </a:r>
            <a:r>
              <a:rPr lang="ru-RU" sz="2850" b="0" i="0" dirty="0" smtClean="0">
                <a:solidFill>
                  <a:srgbClr val="333333"/>
                </a:solidFill>
                <a:effectLst/>
              </a:rPr>
              <a:t>. Здесь не считают количество работ по авторам, индекс </a:t>
            </a:r>
            <a:r>
              <a:rPr lang="ru-RU" sz="2850" b="0" i="0" dirty="0" err="1" smtClean="0">
                <a:solidFill>
                  <a:srgbClr val="333333"/>
                </a:solidFill>
                <a:effectLst/>
              </a:rPr>
              <a:t>Хирша</a:t>
            </a:r>
            <a:r>
              <a:rPr lang="ru-RU" sz="2850" b="0" i="0" dirty="0" smtClean="0">
                <a:solidFill>
                  <a:srgbClr val="333333"/>
                </a:solidFill>
                <a:effectLst/>
              </a:rPr>
              <a:t> и другие показатели. Это просто список.</a:t>
            </a:r>
          </a:p>
          <a:p>
            <a:pPr indent="444500" fontAlgn="base">
              <a:lnSpc>
                <a:spcPct val="90000"/>
              </a:lnSpc>
              <a:buFont typeface="+mj-lt"/>
              <a:buAutoNum type="arabicPeriod"/>
            </a:pPr>
            <a:r>
              <a:rPr lang="ru-RU" sz="2850" b="0" i="0" u="sng" dirty="0" smtClean="0">
                <a:solidFill>
                  <a:srgbClr val="333333"/>
                </a:solidFill>
                <a:effectLst/>
              </a:rPr>
              <a:t>Это не аналог </a:t>
            </a:r>
            <a:r>
              <a:rPr lang="ru-RU" sz="2850" b="0" i="1" u="sng" dirty="0" err="1" smtClean="0">
                <a:solidFill>
                  <a:srgbClr val="333333"/>
                </a:solidFill>
                <a:effectLst/>
              </a:rPr>
              <a:t>Scopus</a:t>
            </a:r>
            <a:r>
              <a:rPr lang="ru-RU" sz="2850" b="0" i="1" u="sng" dirty="0" smtClean="0">
                <a:solidFill>
                  <a:srgbClr val="333333"/>
                </a:solidFill>
                <a:effectLst/>
              </a:rPr>
              <a:t> </a:t>
            </a:r>
            <a:r>
              <a:rPr lang="ru-RU" sz="2850" b="0" i="0" u="sng" dirty="0" smtClean="0">
                <a:solidFill>
                  <a:srgbClr val="333333"/>
                </a:solidFill>
                <a:effectLst/>
              </a:rPr>
              <a:t>или </a:t>
            </a:r>
            <a:r>
              <a:rPr lang="ru-RU" sz="2850" b="0" i="1" u="sng" dirty="0" err="1" smtClean="0">
                <a:solidFill>
                  <a:srgbClr val="333333"/>
                </a:solidFill>
                <a:effectLst/>
              </a:rPr>
              <a:t>Web</a:t>
            </a:r>
            <a:r>
              <a:rPr lang="ru-RU" sz="2850" b="0" i="1" u="sng" dirty="0" smtClean="0">
                <a:solidFill>
                  <a:srgbClr val="333333"/>
                </a:solidFill>
                <a:effectLst/>
              </a:rPr>
              <a:t> </a:t>
            </a:r>
            <a:r>
              <a:rPr lang="ru-RU" sz="2850" b="0" i="1" u="sng" dirty="0" err="1" smtClean="0">
                <a:solidFill>
                  <a:srgbClr val="333333"/>
                </a:solidFill>
                <a:effectLst/>
              </a:rPr>
              <a:t>of</a:t>
            </a:r>
            <a:r>
              <a:rPr lang="ru-RU" sz="2850" b="0" i="1" u="sng" dirty="0" smtClean="0">
                <a:solidFill>
                  <a:srgbClr val="333333"/>
                </a:solidFill>
                <a:effectLst/>
              </a:rPr>
              <a:t> </a:t>
            </a:r>
            <a:r>
              <a:rPr lang="ru-RU" sz="2850" b="0" i="1" u="sng" dirty="0" err="1" smtClean="0">
                <a:solidFill>
                  <a:srgbClr val="333333"/>
                </a:solidFill>
                <a:effectLst/>
              </a:rPr>
              <a:t>Science</a:t>
            </a:r>
            <a:r>
              <a:rPr lang="ru-RU" sz="2850" b="0" i="0" dirty="0" smtClean="0">
                <a:solidFill>
                  <a:srgbClr val="333333"/>
                </a:solidFill>
                <a:effectLst/>
              </a:rPr>
              <a:t>. Причина – аналогичная названной в пункте 1. Хотя стоит признать, что включение в одну из этих баз гарантирует и попадание в список ВАК.</a:t>
            </a:r>
          </a:p>
          <a:p>
            <a:pPr indent="444500" fontAlgn="base">
              <a:lnSpc>
                <a:spcPct val="90000"/>
              </a:lnSpc>
              <a:buFont typeface="+mj-lt"/>
              <a:buAutoNum type="arabicPeriod"/>
            </a:pPr>
            <a:r>
              <a:rPr lang="ru-RU" sz="2850" b="0" i="0" u="sng" dirty="0" smtClean="0">
                <a:solidFill>
                  <a:srgbClr val="333333"/>
                </a:solidFill>
                <a:effectLst/>
              </a:rPr>
              <a:t>Это не документ</a:t>
            </a:r>
            <a:r>
              <a:rPr lang="ru-RU" sz="2850" b="0" i="0" dirty="0" smtClean="0">
                <a:solidFill>
                  <a:srgbClr val="333333"/>
                </a:solidFill>
                <a:effectLst/>
              </a:rPr>
              <a:t>. У него нет номера и даты. Ведомство лишь указывает, на какую дату информация актуальна.</a:t>
            </a:r>
          </a:p>
          <a:p>
            <a:pPr indent="444500" fontAlgn="base">
              <a:lnSpc>
                <a:spcPct val="90000"/>
              </a:lnSpc>
              <a:buFont typeface="+mj-lt"/>
              <a:buAutoNum type="arabicPeriod"/>
            </a:pPr>
            <a:r>
              <a:rPr lang="ru-RU" sz="2850" b="0" i="0" u="sng" dirty="0" smtClean="0">
                <a:solidFill>
                  <a:srgbClr val="333333"/>
                </a:solidFill>
                <a:effectLst/>
              </a:rPr>
              <a:t>Это не список журналов одного издательства</a:t>
            </a:r>
            <a:r>
              <a:rPr lang="ru-RU" sz="2850" b="0" i="0" dirty="0" smtClean="0">
                <a:solidFill>
                  <a:srgbClr val="333333"/>
                </a:solidFill>
                <a:effectLst/>
              </a:rPr>
              <a:t>. ВАК – это контролирующий орган, сам он не выпускает научные издания (которых, кстати, насчитывается около 2,5 тысяч).</a:t>
            </a:r>
          </a:p>
          <a:p>
            <a:pPr indent="444500" fontAlgn="base">
              <a:lnSpc>
                <a:spcPct val="90000"/>
              </a:lnSpc>
            </a:pPr>
            <a:r>
              <a:rPr lang="ru-RU" sz="2850" b="0" i="0" dirty="0" smtClean="0">
                <a:solidFill>
                  <a:srgbClr val="333333"/>
                </a:solidFill>
                <a:effectLst/>
              </a:rPr>
              <a:t>Также отметим, что перечень ВАК </a:t>
            </a:r>
            <a:r>
              <a:rPr lang="ru-RU" sz="2850" b="0" i="0" u="sng" dirty="0" smtClean="0">
                <a:solidFill>
                  <a:srgbClr val="333333"/>
                </a:solidFill>
                <a:effectLst/>
              </a:rPr>
              <a:t>не утверждается раз и навсегда</a:t>
            </a:r>
            <a:r>
              <a:rPr lang="ru-RU" sz="2850" b="0" i="0" dirty="0" smtClean="0">
                <a:solidFill>
                  <a:srgbClr val="333333"/>
                </a:solidFill>
                <a:effectLst/>
              </a:rPr>
              <a:t>. Он </a:t>
            </a:r>
            <a:r>
              <a:rPr lang="ru-RU" sz="2850" b="0" i="0" u="sng" dirty="0" smtClean="0">
                <a:solidFill>
                  <a:srgbClr val="333333"/>
                </a:solidFill>
                <a:effectLst/>
              </a:rPr>
              <a:t>динамичен</a:t>
            </a:r>
            <a:r>
              <a:rPr lang="ru-RU" sz="2850" b="0" i="0" dirty="0" smtClean="0">
                <a:solidFill>
                  <a:srgbClr val="333333"/>
                </a:solidFill>
                <a:effectLst/>
              </a:rPr>
              <a:t>, и состав его регулярно меняется (обычно на несколько десятков наименований).</a:t>
            </a:r>
            <a:endParaRPr lang="ru-RU" sz="2850" b="0" i="0" dirty="0">
              <a:solidFill>
                <a:srgbClr val="333333"/>
              </a:solidFill>
              <a:effectLst/>
            </a:endParaRPr>
          </a:p>
        </p:txBody>
      </p:sp>
    </p:spTree>
    <p:extLst>
      <p:ext uri="{BB962C8B-B14F-4D97-AF65-F5344CB8AC3E}">
        <p14:creationId xmlns:p14="http://schemas.microsoft.com/office/powerpoint/2010/main" val="340932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422" y="150122"/>
            <a:ext cx="11778343" cy="6506397"/>
          </a:xfrm>
          <a:prstGeom prst="rect">
            <a:avLst/>
          </a:prstGeom>
        </p:spPr>
        <p:txBody>
          <a:bodyPr wrap="square">
            <a:spAutoFit/>
          </a:bodyPr>
          <a:lstStyle/>
          <a:p>
            <a:pPr algn="ctr" fontAlgn="base"/>
            <a:r>
              <a:rPr lang="ru-RU" sz="2800" b="1" spc="300" dirty="0" smtClean="0">
                <a:solidFill>
                  <a:srgbClr val="333333"/>
                </a:solidFill>
                <a:effectLst>
                  <a:outerShdw blurRad="38100" dist="38100" dir="2700000" algn="tl">
                    <a:srgbClr val="000000">
                      <a:alpha val="43137"/>
                    </a:srgbClr>
                  </a:outerShdw>
                </a:effectLst>
              </a:rPr>
              <a:t>Что должно насторожить</a:t>
            </a:r>
          </a:p>
          <a:p>
            <a:pPr indent="444500" fontAlgn="base">
              <a:lnSpc>
                <a:spcPct val="90000"/>
              </a:lnSpc>
            </a:pPr>
            <a:r>
              <a:rPr lang="ru-RU" sz="2400" b="0" i="0" dirty="0" smtClean="0">
                <a:solidFill>
                  <a:srgbClr val="333333"/>
                </a:solidFill>
                <a:effectLst/>
              </a:rPr>
              <a:t>Итак, вы выбрали журнал для публикации научной статьи. Однако нет никакой гарантии, что за время рассмотрения заявки он не будет исключен из перечня ВАК. Будет очень обидно потратить материал высокого качества. Поэтому рекомендуем оценить риски такого исхода:</a:t>
            </a:r>
          </a:p>
          <a:p>
            <a:pPr indent="444500" fontAlgn="base">
              <a:lnSpc>
                <a:spcPct val="90000"/>
              </a:lnSpc>
              <a:buFont typeface="+mj-lt"/>
              <a:buAutoNum type="arabicPeriod"/>
            </a:pPr>
            <a:r>
              <a:rPr lang="ru-RU" sz="2400" b="0" i="0" dirty="0" smtClean="0">
                <a:solidFill>
                  <a:srgbClr val="333333"/>
                </a:solidFill>
                <a:effectLst/>
              </a:rPr>
              <a:t>Удостоверьтесь, что выпуски продолжают размещаться в РИНЦ. Как минимум там должны быть названия, аннотации, ключевые слова и данные авторов.</a:t>
            </a:r>
          </a:p>
          <a:p>
            <a:pPr indent="444500" fontAlgn="base">
              <a:lnSpc>
                <a:spcPct val="90000"/>
              </a:lnSpc>
              <a:buFont typeface="+mj-lt"/>
              <a:buAutoNum type="arabicPeriod"/>
            </a:pPr>
            <a:r>
              <a:rPr lang="ru-RU" sz="2400" b="0" i="0" dirty="0" smtClean="0">
                <a:solidFill>
                  <a:srgbClr val="333333"/>
                </a:solidFill>
                <a:effectLst/>
              </a:rPr>
              <a:t>Найдите на сайте журнала правила предоставления материалов. Возьмите любую статью из последнего опубликованного номера и проверьте, соответствует ли она требованиям (по объему, структуре, количеству источников, оформлению).</a:t>
            </a:r>
          </a:p>
          <a:p>
            <a:pPr indent="444500" fontAlgn="base">
              <a:lnSpc>
                <a:spcPct val="90000"/>
              </a:lnSpc>
              <a:buFont typeface="+mj-lt"/>
              <a:buAutoNum type="arabicPeriod"/>
            </a:pPr>
            <a:r>
              <a:rPr lang="ru-RU" sz="2400" b="0" i="0" dirty="0" smtClean="0">
                <a:solidFill>
                  <a:srgbClr val="333333"/>
                </a:solidFill>
                <a:effectLst/>
              </a:rPr>
              <a:t>Обратите внимание на требования к оформлению материалов. Убедитесь, что статья должна иметь аннотацию, ключевые слова и сведения об авторе на русском и английском языках.</a:t>
            </a:r>
          </a:p>
          <a:p>
            <a:pPr indent="444500" fontAlgn="base">
              <a:lnSpc>
                <a:spcPct val="90000"/>
              </a:lnSpc>
              <a:buFont typeface="+mj-lt"/>
              <a:buAutoNum type="arabicPeriod"/>
            </a:pPr>
            <a:r>
              <a:rPr lang="ru-RU" sz="2400" b="0" i="0" dirty="0" smtClean="0">
                <a:solidFill>
                  <a:srgbClr val="333333"/>
                </a:solidFill>
                <a:effectLst/>
              </a:rPr>
              <a:t>Ознакомьтесь с составом редакционной коллегии. В нее должны входить учёные. Проверьте несколько произвольно выбранных имен с помощью поисковой системы: занимаются ли эти люди наукой, преподают ли в вузах, публикуют ли работы.</a:t>
            </a:r>
          </a:p>
          <a:p>
            <a:pPr indent="444500" fontAlgn="base">
              <a:lnSpc>
                <a:spcPct val="90000"/>
              </a:lnSpc>
            </a:pPr>
            <a:r>
              <a:rPr lang="ru-RU" sz="2400" b="0" i="0" dirty="0" smtClean="0">
                <a:solidFill>
                  <a:srgbClr val="333333"/>
                </a:solidFill>
                <a:effectLst/>
              </a:rPr>
              <a:t>Самый подозрительный знак – взимание платы с аспирантов за публикацию. ВАК это запрещает, следовательно, у такого журнала велики шансы покинуть перечень рекомендованных изданий.</a:t>
            </a:r>
            <a:endParaRPr lang="ru-RU" sz="2400" b="0" i="0" dirty="0">
              <a:solidFill>
                <a:srgbClr val="333333"/>
              </a:solidFill>
              <a:effectLst/>
            </a:endParaRPr>
          </a:p>
        </p:txBody>
      </p:sp>
    </p:spTree>
    <p:extLst>
      <p:ext uri="{BB962C8B-B14F-4D97-AF65-F5344CB8AC3E}">
        <p14:creationId xmlns:p14="http://schemas.microsoft.com/office/powerpoint/2010/main" val="76627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moluch.ru/media/uploads/images/85d8573140471e45e82a734b08e6c9b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7825" y="889858"/>
            <a:ext cx="7946025" cy="4449774"/>
          </a:xfrm>
          <a:prstGeom prst="rect">
            <a:avLst/>
          </a:prstGeom>
          <a:ln>
            <a:noFill/>
          </a:ln>
          <a:effectLst>
            <a:outerShdw blurRad="482600" dist="177800" dir="4560000" sx="107000" sy="107000" algn="tl" rotWithShape="0">
              <a:srgbClr val="333333">
                <a:alpha val="3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1650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651" y="456843"/>
            <a:ext cx="11695814" cy="6093976"/>
          </a:xfrm>
          <a:prstGeom prst="rect">
            <a:avLst/>
          </a:prstGeom>
        </p:spPr>
        <p:txBody>
          <a:bodyPr wrap="square">
            <a:spAutoFit/>
          </a:bodyPr>
          <a:lstStyle/>
          <a:p>
            <a:pPr algn="ctr" fontAlgn="base">
              <a:lnSpc>
                <a:spcPct val="150000"/>
              </a:lnSpc>
            </a:pPr>
            <a:r>
              <a:rPr lang="ru-RU" sz="4400" b="1" dirty="0" smtClean="0">
                <a:solidFill>
                  <a:srgbClr val="FF0000"/>
                </a:solidFill>
                <a:effectLst>
                  <a:outerShdw blurRad="38100" dist="38100" dir="2700000" algn="tl">
                    <a:srgbClr val="000000">
                      <a:alpha val="43137"/>
                    </a:srgbClr>
                  </a:outerShdw>
                </a:effectLst>
                <a:cs typeface="Times New Roman" panose="02020603050405020304" pitchFamily="18" charset="0"/>
              </a:rPr>
              <a:t>DOI</a:t>
            </a:r>
            <a:endParaRPr lang="ru-RU" sz="4400" b="1" dirty="0">
              <a:solidFill>
                <a:srgbClr val="FF0000"/>
              </a:solidFill>
              <a:effectLst>
                <a:outerShdw blurRad="38100" dist="38100" dir="2700000" algn="tl">
                  <a:srgbClr val="000000">
                    <a:alpha val="43137"/>
                  </a:srgbClr>
                </a:outerShdw>
              </a:effectLst>
              <a:cs typeface="Times New Roman" panose="02020603050405020304" pitchFamily="18" charset="0"/>
            </a:endParaRPr>
          </a:p>
          <a:p>
            <a:pPr indent="361950" algn="just" fontAlgn="base">
              <a:lnSpc>
                <a:spcPct val="150000"/>
              </a:lnSpc>
              <a:buFont typeface="Arial" panose="020B0604020202020204" pitchFamily="34" charset="0"/>
              <a:buChar char="•"/>
            </a:pPr>
            <a:r>
              <a:rPr lang="ru-RU" sz="2400" b="1" dirty="0" smtClean="0">
                <a:solidFill>
                  <a:srgbClr val="002060"/>
                </a:solidFill>
                <a:effectLst>
                  <a:outerShdw blurRad="38100" dist="38100" dir="2700000" algn="tl">
                    <a:srgbClr val="000000">
                      <a:alpha val="43137"/>
                    </a:srgbClr>
                  </a:outerShdw>
                </a:effectLst>
                <a:cs typeface="Times New Roman" panose="02020603050405020304" pitchFamily="18" charset="0"/>
              </a:rPr>
              <a:t>«</a:t>
            </a:r>
            <a:r>
              <a:rPr lang="ru-RU" sz="2400" b="1" dirty="0" err="1" smtClean="0">
                <a:solidFill>
                  <a:srgbClr val="002060"/>
                </a:solidFill>
                <a:effectLst>
                  <a:outerShdw blurRad="38100" dist="38100" dir="2700000" algn="tl">
                    <a:srgbClr val="000000">
                      <a:alpha val="43137"/>
                    </a:srgbClr>
                  </a:outerShdw>
                </a:effectLst>
                <a:cs typeface="Times New Roman" panose="02020603050405020304" pitchFamily="18" charset="0"/>
              </a:rPr>
              <a:t>Digital</a:t>
            </a:r>
            <a:r>
              <a:rPr lang="ru-RU" sz="2400" b="1" dirty="0" smtClean="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2400" b="1" dirty="0" err="1">
                <a:solidFill>
                  <a:srgbClr val="002060"/>
                </a:solidFill>
                <a:effectLst>
                  <a:outerShdw blurRad="38100" dist="38100" dir="2700000" algn="tl">
                    <a:srgbClr val="000000">
                      <a:alpha val="43137"/>
                    </a:srgbClr>
                  </a:outerShdw>
                </a:effectLst>
                <a:cs typeface="Times New Roman" panose="02020603050405020304" pitchFamily="18" charset="0"/>
              </a:rPr>
              <a:t>Object</a:t>
            </a:r>
            <a:r>
              <a:rPr lang="ru-RU" sz="2400" b="1" dirty="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2400" b="1" dirty="0" err="1" smtClean="0">
                <a:solidFill>
                  <a:srgbClr val="002060"/>
                </a:solidFill>
                <a:effectLst>
                  <a:outerShdw blurRad="38100" dist="38100" dir="2700000" algn="tl">
                    <a:srgbClr val="000000">
                      <a:alpha val="43137"/>
                    </a:srgbClr>
                  </a:outerShdw>
                </a:effectLst>
                <a:cs typeface="Times New Roman" panose="02020603050405020304" pitchFamily="18" charset="0"/>
              </a:rPr>
              <a:t>Identifier</a:t>
            </a:r>
            <a:r>
              <a:rPr lang="ru-RU" sz="2400" b="1" dirty="0" smtClean="0">
                <a:solidFill>
                  <a:srgbClr val="002060"/>
                </a:solidFill>
                <a:effectLst>
                  <a:outerShdw blurRad="38100" dist="38100" dir="2700000" algn="tl">
                    <a:srgbClr val="000000">
                      <a:alpha val="43137"/>
                    </a:srgbClr>
                  </a:outerShdw>
                </a:effectLst>
                <a:cs typeface="Times New Roman" panose="02020603050405020304" pitchFamily="18" charset="0"/>
              </a:rPr>
              <a:t>»,</a:t>
            </a:r>
            <a:r>
              <a:rPr lang="ru-RU" sz="2400" dirty="0" smtClean="0">
                <a:solidFill>
                  <a:schemeClr val="accent1"/>
                </a:solidFill>
                <a:cs typeface="Times New Roman" panose="02020603050405020304" pitchFamily="18" charset="0"/>
              </a:rPr>
              <a:t> </a:t>
            </a:r>
            <a:r>
              <a:rPr lang="ru-RU" sz="2400" dirty="0">
                <a:solidFill>
                  <a:srgbClr val="333333"/>
                </a:solidFill>
                <a:cs typeface="Times New Roman" panose="02020603050405020304" pitchFamily="18" charset="0"/>
              </a:rPr>
              <a:t>то есть цифровой идентификатор объекта. Как видим, это не исключительно научное понятие. Оно связано с определением места документов в виртуальном пространстве.</a:t>
            </a:r>
          </a:p>
          <a:p>
            <a:pPr indent="361950" algn="just" fontAlgn="base">
              <a:lnSpc>
                <a:spcPct val="150000"/>
              </a:lnSpc>
              <a:buFont typeface="Arial" panose="020B0604020202020204" pitchFamily="34" charset="0"/>
              <a:buChar char="•"/>
            </a:pPr>
            <a:r>
              <a:rPr lang="ru-RU" sz="2400" i="1" dirty="0">
                <a:solidFill>
                  <a:srgbClr val="00B050"/>
                </a:solidFill>
                <a:effectLst>
                  <a:outerShdw blurRad="38100" dist="38100" dir="2700000" algn="tl">
                    <a:srgbClr val="000000">
                      <a:alpha val="43137"/>
                    </a:srgbClr>
                  </a:outerShdw>
                </a:effectLst>
                <a:cs typeface="Times New Roman" panose="02020603050405020304" pitchFamily="18" charset="0"/>
              </a:rPr>
              <a:t>В официальном русскоязычном переводе аббревиатура расшифровывается как «Дискретный Идентификатор Объекта». Однако на практике буква </a:t>
            </a:r>
            <a:r>
              <a:rPr lang="ru-RU" sz="2400" i="1" dirty="0" smtClean="0">
                <a:solidFill>
                  <a:srgbClr val="00B050"/>
                </a:solidFill>
                <a:effectLst>
                  <a:outerShdw blurRad="38100" dist="38100" dir="2700000" algn="tl">
                    <a:srgbClr val="000000">
                      <a:alpha val="43137"/>
                    </a:srgbClr>
                  </a:outerShdw>
                </a:effectLst>
                <a:cs typeface="Times New Roman" panose="02020603050405020304" pitchFamily="18" charset="0"/>
              </a:rPr>
              <a:t>«D» </a:t>
            </a:r>
            <a:r>
              <a:rPr lang="ru-RU" sz="2400" i="1" dirty="0">
                <a:solidFill>
                  <a:srgbClr val="00B050"/>
                </a:solidFill>
                <a:effectLst>
                  <a:outerShdw blurRad="38100" dist="38100" dir="2700000" algn="tl">
                    <a:srgbClr val="000000">
                      <a:alpha val="43137"/>
                    </a:srgbClr>
                  </a:outerShdw>
                </a:effectLst>
                <a:cs typeface="Times New Roman" panose="02020603050405020304" pitchFamily="18" charset="0"/>
              </a:rPr>
              <a:t>чаще трактуется как «цифровой», что ближе к сути.</a:t>
            </a:r>
            <a:endParaRPr lang="ru-RU" sz="2400" dirty="0">
              <a:solidFill>
                <a:srgbClr val="00B050"/>
              </a:solidFill>
              <a:effectLst>
                <a:outerShdw blurRad="38100" dist="38100" dir="2700000" algn="tl">
                  <a:srgbClr val="000000">
                    <a:alpha val="43137"/>
                  </a:srgbClr>
                </a:outerShdw>
              </a:effectLst>
              <a:cs typeface="Times New Roman" panose="02020603050405020304" pitchFamily="18" charset="0"/>
            </a:endParaRPr>
          </a:p>
          <a:p>
            <a:pPr indent="361950" algn="just" fontAlgn="base">
              <a:lnSpc>
                <a:spcPct val="150000"/>
              </a:lnSpc>
              <a:buFont typeface="Arial" panose="020B0604020202020204" pitchFamily="34" charset="0"/>
              <a:buChar char="•"/>
            </a:pPr>
            <a:r>
              <a:rPr lang="ru-RU" sz="2400" dirty="0">
                <a:solidFill>
                  <a:srgbClr val="333333"/>
                </a:solidFill>
                <a:cs typeface="Times New Roman" panose="02020603050405020304" pitchFamily="18" charset="0"/>
              </a:rPr>
              <a:t>Автором и правообладателем системы является </a:t>
            </a:r>
            <a:r>
              <a:rPr lang="ru-RU" sz="2400" b="1" dirty="0">
                <a:solidFill>
                  <a:srgbClr val="333333"/>
                </a:solidFill>
                <a:effectLst>
                  <a:outerShdw blurRad="38100" dist="38100" dir="2700000" algn="tl">
                    <a:srgbClr val="000000">
                      <a:alpha val="43137"/>
                    </a:srgbClr>
                  </a:outerShdw>
                </a:effectLst>
                <a:cs typeface="Times New Roman" panose="02020603050405020304" pitchFamily="18" charset="0"/>
              </a:rPr>
              <a:t>Международный фонд DOI</a:t>
            </a:r>
            <a:r>
              <a:rPr lang="ru-RU" sz="2400" dirty="0">
                <a:solidFill>
                  <a:srgbClr val="333333"/>
                </a:solidFill>
                <a:cs typeface="Times New Roman" panose="02020603050405020304" pitchFamily="18" charset="0"/>
              </a:rPr>
              <a:t>. Это некоммерческое объединение издателей, ставшее надзорным органом для регистрационных агентств, имеющих право присваивать такие коды.</a:t>
            </a:r>
            <a:endParaRPr lang="ru-RU" sz="2400" b="0" i="0" dirty="0">
              <a:solidFill>
                <a:srgbClr val="333333"/>
              </a:solidFill>
              <a:effectLst/>
              <a:cs typeface="Times New Roman" panose="02020603050405020304" pitchFamily="18" charset="0"/>
            </a:endParaRPr>
          </a:p>
        </p:txBody>
      </p:sp>
    </p:spTree>
    <p:extLst>
      <p:ext uri="{BB962C8B-B14F-4D97-AF65-F5344CB8AC3E}">
        <p14:creationId xmlns:p14="http://schemas.microsoft.com/office/powerpoint/2010/main" val="384563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5814" y="184057"/>
            <a:ext cx="11632019" cy="4985980"/>
          </a:xfrm>
          <a:prstGeom prst="rect">
            <a:avLst/>
          </a:prstGeom>
        </p:spPr>
        <p:txBody>
          <a:bodyPr wrap="square">
            <a:spAutoFit/>
          </a:bodyPr>
          <a:lstStyle/>
          <a:p>
            <a:pPr algn="ctr" fontAlgn="base">
              <a:lnSpc>
                <a:spcPct val="150000"/>
              </a:lnSpc>
            </a:pPr>
            <a:r>
              <a:rPr lang="ru-RU" sz="4000" b="1" dirty="0">
                <a:solidFill>
                  <a:srgbClr val="FF0000"/>
                </a:solidFill>
                <a:effectLst>
                  <a:outerShdw blurRad="38100" dist="38100" dir="2700000" algn="tl">
                    <a:srgbClr val="000000">
                      <a:alpha val="43137"/>
                    </a:srgbClr>
                  </a:outerShdw>
                </a:effectLst>
                <a:cs typeface="Times New Roman" panose="02020603050405020304" pitchFamily="18" charset="0"/>
              </a:rPr>
              <a:t>Для чего </a:t>
            </a:r>
            <a:r>
              <a:rPr lang="ru-RU" sz="4000" b="1" dirty="0" smtClean="0">
                <a:solidFill>
                  <a:srgbClr val="FF0000"/>
                </a:solidFill>
                <a:effectLst>
                  <a:outerShdw blurRad="38100" dist="38100" dir="2700000" algn="tl">
                    <a:srgbClr val="000000">
                      <a:alpha val="43137"/>
                    </a:srgbClr>
                  </a:outerShdw>
                </a:effectLst>
                <a:cs typeface="Times New Roman" panose="02020603050405020304" pitchFamily="18" charset="0"/>
              </a:rPr>
              <a:t>нужен</a:t>
            </a:r>
            <a:r>
              <a:rPr lang="en-US" sz="4000" b="1" dirty="0" smtClean="0">
                <a:solidFill>
                  <a:srgbClr val="FF0000"/>
                </a:solidFill>
                <a:effectLst>
                  <a:outerShdw blurRad="38100" dist="38100" dir="2700000" algn="tl">
                    <a:srgbClr val="000000">
                      <a:alpha val="43137"/>
                    </a:srgbClr>
                  </a:outerShdw>
                </a:effectLst>
                <a:cs typeface="Times New Roman" panose="02020603050405020304" pitchFamily="18" charset="0"/>
              </a:rPr>
              <a:t> </a:t>
            </a:r>
            <a:r>
              <a:rPr lang="ru-RU" sz="4000" b="1" dirty="0">
                <a:solidFill>
                  <a:srgbClr val="FF0000"/>
                </a:solidFill>
                <a:effectLst>
                  <a:outerShdw blurRad="38100" dist="38100" dir="2700000" algn="tl">
                    <a:srgbClr val="000000">
                      <a:alpha val="43137"/>
                    </a:srgbClr>
                  </a:outerShdw>
                </a:effectLst>
                <a:cs typeface="Times New Roman" panose="02020603050405020304" pitchFamily="18" charset="0"/>
              </a:rPr>
              <a:t>DOI</a:t>
            </a:r>
          </a:p>
          <a:p>
            <a:pPr indent="361950" algn="just" fontAlgn="base">
              <a:lnSpc>
                <a:spcPct val="150000"/>
              </a:lnSpc>
            </a:pPr>
            <a:r>
              <a:rPr lang="ru-RU" sz="2400" dirty="0">
                <a:solidFill>
                  <a:srgbClr val="333333"/>
                </a:solidFill>
                <a:cs typeface="Times New Roman" panose="02020603050405020304" pitchFamily="18" charset="0"/>
              </a:rPr>
              <a:t>Система DOI позволяет создать максимально точную и прозрачную модель данных, при которой определенный контент можно предельно точно идентифицировать в </a:t>
            </a:r>
            <a:r>
              <a:rPr lang="ru-RU" sz="2400" dirty="0" smtClean="0">
                <a:solidFill>
                  <a:srgbClr val="333333"/>
                </a:solidFill>
                <a:cs typeface="Times New Roman" panose="02020603050405020304" pitchFamily="18" charset="0"/>
              </a:rPr>
              <a:t>интернет-пространстве.</a:t>
            </a:r>
          </a:p>
          <a:p>
            <a:pPr indent="361950" algn="just" fontAlgn="base">
              <a:lnSpc>
                <a:spcPct val="150000"/>
              </a:lnSpc>
            </a:pPr>
            <a:r>
              <a:rPr lang="ru-RU" sz="2400" dirty="0" smtClean="0">
                <a:solidFill>
                  <a:srgbClr val="333333"/>
                </a:solidFill>
                <a:cs typeface="Times New Roman" panose="02020603050405020304" pitchFamily="18" charset="0"/>
              </a:rPr>
              <a:t>Проще </a:t>
            </a:r>
            <a:r>
              <a:rPr lang="ru-RU" sz="2400" dirty="0">
                <a:solidFill>
                  <a:srgbClr val="333333"/>
                </a:solidFill>
                <a:cs typeface="Times New Roman" panose="02020603050405020304" pitchFamily="18" charset="0"/>
              </a:rPr>
              <a:t>говоря, если документу присваивается DOI, он в Глобальной сети уже не потеряется, даже если забудется его автор или перефразируется </a:t>
            </a:r>
            <a:r>
              <a:rPr lang="ru-RU" sz="2400" dirty="0" smtClean="0">
                <a:solidFill>
                  <a:srgbClr val="333333"/>
                </a:solidFill>
                <a:cs typeface="Times New Roman" panose="02020603050405020304" pitchFamily="18" charset="0"/>
              </a:rPr>
              <a:t>название.</a:t>
            </a:r>
          </a:p>
          <a:p>
            <a:pPr algn="just" fontAlgn="base">
              <a:lnSpc>
                <a:spcPct val="150000"/>
              </a:lnSpc>
            </a:pPr>
            <a:endParaRPr lang="ru-RU" sz="2400" dirty="0">
              <a:solidFill>
                <a:srgbClr val="333333"/>
              </a:solidFill>
              <a:cs typeface="Times New Roman" panose="02020603050405020304" pitchFamily="18" charset="0"/>
            </a:endParaRPr>
          </a:p>
          <a:p>
            <a:pPr algn="ctr" fontAlgn="base">
              <a:lnSpc>
                <a:spcPct val="150000"/>
              </a:lnSpc>
            </a:pPr>
            <a:r>
              <a:rPr lang="ru-RU" sz="2800" b="1" u="sng" dirty="0" smtClean="0">
                <a:solidFill>
                  <a:srgbClr val="00B050"/>
                </a:solidFill>
                <a:effectLst>
                  <a:outerShdw blurRad="38100" dist="38100" dir="2700000" algn="tl">
                    <a:srgbClr val="000000">
                      <a:alpha val="43137"/>
                    </a:srgbClr>
                  </a:outerShdw>
                </a:effectLst>
                <a:cs typeface="Times New Roman" panose="02020603050405020304" pitchFamily="18" charset="0"/>
              </a:rPr>
              <a:t>DOI </a:t>
            </a:r>
            <a:r>
              <a:rPr lang="ru-RU" sz="2800" b="1" u="sng" dirty="0">
                <a:solidFill>
                  <a:srgbClr val="00B050"/>
                </a:solidFill>
                <a:effectLst>
                  <a:outerShdw blurRad="38100" dist="38100" dir="2700000" algn="tl">
                    <a:srgbClr val="000000">
                      <a:alpha val="43137"/>
                    </a:srgbClr>
                  </a:outerShdw>
                </a:effectLst>
                <a:cs typeface="Times New Roman" panose="02020603050405020304" pitchFamily="18" charset="0"/>
              </a:rPr>
              <a:t>нельзя изменить: он присваивается материалу раз и навсегда.</a:t>
            </a:r>
            <a:endParaRPr lang="ru-RU" sz="2800" b="1" i="0" u="sng" dirty="0">
              <a:solidFill>
                <a:srgbClr val="00B050"/>
              </a:solidFill>
              <a:effectLst>
                <a:outerShdw blurRad="38100" dist="38100" dir="2700000" algn="tl">
                  <a:srgbClr val="000000">
                    <a:alpha val="43137"/>
                  </a:srgbClr>
                </a:outerShdw>
              </a:effectLst>
              <a:cs typeface="Times New Roman" panose="02020603050405020304" pitchFamily="18" charset="0"/>
            </a:endParaRPr>
          </a:p>
        </p:txBody>
      </p:sp>
    </p:spTree>
    <p:extLst>
      <p:ext uri="{BB962C8B-B14F-4D97-AF65-F5344CB8AC3E}">
        <p14:creationId xmlns:p14="http://schemas.microsoft.com/office/powerpoint/2010/main" val="2516968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025" name="Рисунок 9" descr="https://podpiska.rfbr.ru/img/resources_logo/resource_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607" y="347240"/>
            <a:ext cx="5316282" cy="115636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253408" y="1499107"/>
            <a:ext cx="11685184"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en-US" altLang="ru-RU" sz="4000" b="1" i="0" u="none" strike="noStrike" cap="none" spc="30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Taylor</a:t>
            </a:r>
            <a:r>
              <a:rPr kumimoji="0" lang="ru-RU" altLang="ru-RU" sz="4000" b="1" i="0" u="none" strike="noStrike" cap="none" spc="30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&amp; </a:t>
            </a:r>
            <a:r>
              <a:rPr kumimoji="0" lang="en-US" altLang="ru-RU" sz="4000" b="1" i="0" u="none" strike="noStrike" cap="none" spc="30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Francis</a:t>
            </a:r>
            <a:r>
              <a:rPr kumimoji="0" lang="ru-RU" altLang="ru-RU" sz="4000" b="1" i="0" u="none" strike="noStrike" cap="none" spc="30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kumimoji="0" lang="en-US" altLang="ru-RU" sz="4000" b="1" i="0" u="none" strike="noStrike" cap="none" spc="30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Open access journals</a:t>
            </a:r>
            <a:endParaRPr kumimoji="0" lang="ru-RU" altLang="ru-RU" sz="4000" b="0" i="0" u="none" strike="noStrike" cap="none" spc="300" normalizeH="0" baseline="0" dirty="0" smtClean="0">
              <a:ln>
                <a:noFill/>
              </a:ln>
              <a:solidFill>
                <a:schemeClr val="tx1"/>
              </a:solidFill>
              <a:effectLst>
                <a:outerShdw blurRad="38100" dist="38100" dir="2700000" algn="tl">
                  <a:srgbClr val="000000">
                    <a:alpha val="43137"/>
                  </a:srgbClr>
                </a:outerShdw>
              </a:effectLst>
              <a:cs typeface="Times New Roman" panose="02020603050405020304"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Портфолио издательства включает около 180 журналов с полностью открытым доступом, в том числе междисциплинарную  серию </a:t>
            </a:r>
            <a:r>
              <a:rPr kumimoji="0" lang="en-US"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Cogent OA</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которая состоит из 15 электронных журналов.</a:t>
            </a:r>
          </a:p>
          <a:p>
            <a:pPr marR="0" lvl="0" indent="361950" algn="just" defTabSz="914400" rtl="0" eaLnBrk="0" fontAlgn="base" latinLnBrk="0" hangingPunct="0">
              <a:lnSpc>
                <a:spcPct val="15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Издательство публикует статьи открытого доступа во всех 2300 подписных журналах, которые охватывают большое количество научных областей: историю, культурологию, образование, политику, право, экономику, финансы, бизнес, религию, философию, физические науки,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бионауки</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науки о земле, сельское хозяйство, </a:t>
            </a:r>
            <a:r>
              <a:rPr kumimoji="0" lang="ru-RU" altLang="ru-RU" sz="2000" b="0" i="0" u="none" strike="noStrike" cap="none" normalizeH="0" baseline="0" dirty="0" smtClean="0">
                <a:ln>
                  <a:noFill/>
                </a:ln>
                <a:solidFill>
                  <a:srgbClr val="FF0000"/>
                </a:solidFill>
                <a:effectLst/>
                <a:ea typeface="Calibri" panose="020F0502020204030204" pitchFamily="34" charset="0"/>
                <a:cs typeface="Times New Roman" panose="02020603050405020304" pitchFamily="18" charset="0"/>
              </a:rPr>
              <a:t>инженерные науки, </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компьютерные науки, спорт, туризм и многие другие.</a:t>
            </a:r>
            <a:endParaRPr kumimoji="0" lang="ru-RU" altLang="ru-RU" sz="2000" b="0" i="0" u="none" strike="noStrike" cap="none" normalizeH="0" baseline="0" dirty="0" smtClean="0">
              <a:ln>
                <a:noFill/>
              </a:ln>
              <a:solidFill>
                <a:schemeClr val="tx1"/>
              </a:solidFill>
              <a:effectLst/>
              <a:cs typeface="Times New Roman" panose="02020603050405020304" pitchFamily="18" charset="0"/>
            </a:endParaRP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pP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Ссылка на ресурс: </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hlinkClick r:id="rId3"/>
              </a:rPr>
              <a:t>https://www.tandfonline.com/</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endPar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cs typeface="Times New Roman" panose="02020603050405020304" pitchFamily="18" charset="0"/>
            </a:endParaRP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pP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Ссылка на раздел </a:t>
            </a:r>
            <a:r>
              <a:rPr kumimoji="0" lang="ru-RU" altLang="ru-RU" sz="2400" b="1" i="0"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Open</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access</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hlinkClick r:id="rId4"/>
              </a:rPr>
              <a:t>https://about.jstor.org/oa-and-free/</a:t>
            </a:r>
            <a:endPar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628609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49" name="Рисунок 2" descr="https://podpiska.rfbr.ru/img/resources_logo/resource_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753" y="95693"/>
            <a:ext cx="4833049" cy="17969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0753" y="2169753"/>
            <a:ext cx="11748977" cy="4124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4000" b="1" i="0" u="none" strike="noStrike" cap="none" spc="600" normalizeH="0" baseline="0" dirty="0" err="1"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ChemSpider</a:t>
            </a:r>
            <a:endParaRPr kumimoji="0" lang="ru-RU" altLang="ru-RU" sz="2000" b="0" i="0" u="none" strike="noStrike" cap="none" spc="600" normalizeH="0" baseline="0" dirty="0" smtClean="0">
              <a:ln>
                <a:noFill/>
              </a:ln>
              <a:solidFill>
                <a:schemeClr val="tx1"/>
              </a:solidFill>
              <a:effectLst>
                <a:outerShdw blurRad="38100" dist="38100" dir="2700000" algn="tl">
                  <a:srgbClr val="000000">
                    <a:alpha val="43137"/>
                  </a:srgbClr>
                </a:outerShdw>
              </a:effectLst>
              <a:cs typeface="Times New Roman" panose="02020603050405020304"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ChemSpider</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 открытая база данных по химическим структурам от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Royal</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Society</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of</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Chemistry</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обеспечивающая быстрый доступ к более чем 100 миллионам структур, наиболее полные свободно доступные химические данные с помощью единого онлайн-поиска.</a:t>
            </a:r>
            <a:endParaRPr kumimoji="0" lang="ru-RU" altLang="ru-RU" sz="2000" b="0" i="0" u="none" strike="noStrike" cap="none" normalizeH="0" baseline="0" dirty="0" smtClean="0">
              <a:ln>
                <a:noFill/>
              </a:ln>
              <a:solidFill>
                <a:schemeClr val="tx1"/>
              </a:solidFill>
              <a:effectLst/>
              <a:cs typeface="Times New Roman" panose="02020603050405020304"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Платформа интегрирована с базами данных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Royal</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Society</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of</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Chemistry</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PubMed</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и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Google</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Schola</a:t>
            </a:r>
            <a:r>
              <a:rPr kumimoji="0" lang="en-US"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r</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и содержит прямые ссылки на публикации.</a:t>
            </a:r>
            <a:endParaRPr kumimoji="0" lang="ru-RU" altLang="ru-RU" sz="2000" b="0" i="0" u="none" strike="noStrike" cap="none" normalizeH="0" baseline="0" dirty="0" smtClean="0">
              <a:ln>
                <a:noFill/>
              </a:ln>
              <a:solidFill>
                <a:schemeClr val="tx1"/>
              </a:solidFill>
              <a:effectLst/>
              <a:cs typeface="Times New Roman" panose="02020603050405020304" pitchFamily="18" charset="0"/>
            </a:endParaRP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pP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Ссылка на ресурс: </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hlinkClick r:id="rId3"/>
              </a:rPr>
              <a:t>http://www.chemspider.com</a:t>
            </a:r>
            <a:endPar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cs typeface="Times New Roman" panose="02020603050405020304" pitchFamily="18" charset="0"/>
            </a:endParaRP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pP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Ссылка на раздел </a:t>
            </a:r>
            <a:r>
              <a:rPr kumimoji="0" lang="ru-RU" altLang="ru-RU" sz="2400" b="1" i="0"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Open</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access</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hlinkClick r:id="rId4"/>
              </a:rPr>
              <a:t>http://www.chemspider.com/AboutUs.aspx</a:t>
            </a:r>
            <a:endPar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9837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2975" y="553118"/>
            <a:ext cx="10829924" cy="1323439"/>
          </a:xfrm>
          <a:prstGeom prst="rect">
            <a:avLst/>
          </a:prstGeom>
        </p:spPr>
        <p:txBody>
          <a:bodyPr wrap="square">
            <a:spAutoFit/>
          </a:bodyPr>
          <a:lstStyle/>
          <a:p>
            <a:r>
              <a:rPr lang="ru-RU" sz="4000"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«Индекс научного цитирования» (</a:t>
            </a:r>
            <a:r>
              <a:rPr lang="en-US" sz="4000"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Science Citation Index – SCI) </a:t>
            </a:r>
            <a:r>
              <a:rPr lang="ru-RU" sz="4000"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1950-х гг.</a:t>
            </a:r>
          </a:p>
        </p:txBody>
      </p:sp>
      <p:sp>
        <p:nvSpPr>
          <p:cNvPr id="4" name="Прямоугольник 3"/>
          <p:cNvSpPr/>
          <p:nvPr/>
        </p:nvSpPr>
        <p:spPr>
          <a:xfrm>
            <a:off x="974506" y="2414586"/>
            <a:ext cx="10029825" cy="4001095"/>
          </a:xfrm>
          <a:prstGeom prst="rect">
            <a:avLst/>
          </a:prstGeom>
        </p:spPr>
        <p:txBody>
          <a:bodyPr wrap="square">
            <a:spAutoFit/>
          </a:bodyPr>
          <a:lstStyle/>
          <a:p>
            <a:pPr>
              <a:spcAft>
                <a:spcPts val="1800"/>
              </a:spcAft>
            </a:pPr>
            <a:r>
              <a:rPr lang="ru-RU" sz="2800" i="1" dirty="0">
                <a:solidFill>
                  <a:srgbClr val="000000"/>
                </a:solidFill>
                <a:latin typeface="Times New Roman" panose="02020603050405020304" pitchFamily="18" charset="0"/>
                <a:cs typeface="Times New Roman" panose="02020603050405020304" pitchFamily="18" charset="0"/>
              </a:rPr>
              <a:t>Индекс цитирования (SCI). </a:t>
            </a:r>
            <a:r>
              <a:rPr lang="ru-RU" sz="2800" dirty="0">
                <a:solidFill>
                  <a:srgbClr val="000000"/>
                </a:solidFill>
                <a:latin typeface="Times New Roman" panose="02020603050405020304" pitchFamily="18" charset="0"/>
                <a:cs typeface="Times New Roman" panose="02020603050405020304" pitchFamily="18" charset="0"/>
              </a:rPr>
              <a:t>Так называется принятая в научном мире мера «значимости» научной работы какого-нибудь исследователя или научного </a:t>
            </a:r>
            <a:r>
              <a:rPr lang="ru-RU" sz="2800" dirty="0" smtClean="0">
                <a:solidFill>
                  <a:srgbClr val="000000"/>
                </a:solidFill>
                <a:latin typeface="Times New Roman" panose="02020603050405020304" pitchFamily="18" charset="0"/>
                <a:cs typeface="Times New Roman" panose="02020603050405020304" pitchFamily="18" charset="0"/>
              </a:rPr>
              <a:t>коллектива.</a:t>
            </a:r>
            <a:endParaRPr lang="en-US" sz="2800" dirty="0" smtClean="0">
              <a:solidFill>
                <a:srgbClr val="000000"/>
              </a:solidFill>
              <a:latin typeface="Times New Roman" panose="02020603050405020304" pitchFamily="18" charset="0"/>
              <a:cs typeface="Times New Roman" panose="02020603050405020304" pitchFamily="18" charset="0"/>
            </a:endParaRPr>
          </a:p>
          <a:p>
            <a:pPr marL="457200" indent="-457200">
              <a:spcAft>
                <a:spcPts val="1800"/>
              </a:spcAft>
              <a:buFont typeface="Arial" panose="020B0604020202020204" pitchFamily="34" charset="0"/>
              <a:buChar char="•"/>
            </a:pPr>
            <a:r>
              <a:rPr lang="ru-RU" sz="2800" dirty="0" smtClean="0">
                <a:solidFill>
                  <a:srgbClr val="000000"/>
                </a:solidFill>
                <a:latin typeface="Times New Roman" panose="02020603050405020304" pitchFamily="18" charset="0"/>
                <a:cs typeface="Times New Roman" panose="02020603050405020304" pitchFamily="18" charset="0"/>
              </a:rPr>
              <a:t>Величина </a:t>
            </a:r>
            <a:r>
              <a:rPr lang="ru-RU" sz="2800" dirty="0">
                <a:solidFill>
                  <a:srgbClr val="000000"/>
                </a:solidFill>
                <a:latin typeface="Times New Roman" panose="02020603050405020304" pitchFamily="18" charset="0"/>
                <a:cs typeface="Times New Roman" panose="02020603050405020304" pitchFamily="18" charset="0"/>
              </a:rPr>
              <a:t>индекса цитирования определяется количеством ссылок на публикацию или фамилию автора в других </a:t>
            </a:r>
            <a:r>
              <a:rPr lang="ru-RU" sz="2800" dirty="0" smtClean="0">
                <a:solidFill>
                  <a:srgbClr val="000000"/>
                </a:solidFill>
                <a:latin typeface="Times New Roman" panose="02020603050405020304" pitchFamily="18" charset="0"/>
                <a:cs typeface="Times New Roman" panose="02020603050405020304" pitchFamily="18" charset="0"/>
              </a:rPr>
              <a:t>источниках.</a:t>
            </a:r>
            <a:endParaRPr lang="en-US" sz="2800" dirty="0" smtClean="0">
              <a:solidFill>
                <a:srgbClr val="000000"/>
              </a:solidFill>
              <a:latin typeface="Times New Roman" panose="02020603050405020304" pitchFamily="18" charset="0"/>
              <a:cs typeface="Times New Roman" panose="02020603050405020304" pitchFamily="18" charset="0"/>
            </a:endParaRPr>
          </a:p>
          <a:p>
            <a:pPr marL="457200" indent="-457200">
              <a:spcAft>
                <a:spcPts val="1800"/>
              </a:spcAft>
              <a:buFont typeface="Arial" panose="020B0604020202020204" pitchFamily="34" charset="0"/>
              <a:buChar char="•"/>
            </a:pPr>
            <a:r>
              <a:rPr lang="ru-RU" sz="2800" dirty="0" smtClean="0">
                <a:solidFill>
                  <a:srgbClr val="000000"/>
                </a:solidFill>
                <a:latin typeface="Times New Roman" panose="02020603050405020304" pitchFamily="18" charset="0"/>
                <a:cs typeface="Times New Roman" panose="02020603050405020304" pitchFamily="18" charset="0"/>
              </a:rPr>
              <a:t>SCI </a:t>
            </a:r>
            <a:r>
              <a:rPr lang="ru-RU" sz="2800" dirty="0">
                <a:solidFill>
                  <a:srgbClr val="000000"/>
                </a:solidFill>
                <a:latin typeface="Times New Roman" panose="02020603050405020304" pitchFamily="18" charset="0"/>
                <a:cs typeface="Times New Roman" panose="02020603050405020304" pitchFamily="18" charset="0"/>
              </a:rPr>
              <a:t>представляет собой один из самых распространённых </a:t>
            </a:r>
            <a:r>
              <a:rPr lang="ru-RU" sz="2800" dirty="0" err="1">
                <a:solidFill>
                  <a:srgbClr val="000000"/>
                </a:solidFill>
                <a:latin typeface="Times New Roman" panose="02020603050405020304" pitchFamily="18" charset="0"/>
                <a:cs typeface="Times New Roman" panose="02020603050405020304" pitchFamily="18" charset="0"/>
              </a:rPr>
              <a:t>наукометрических</a:t>
            </a:r>
            <a:r>
              <a:rPr lang="ru-RU" sz="2800" dirty="0">
                <a:solidFill>
                  <a:srgbClr val="000000"/>
                </a:solidFill>
                <a:latin typeface="Times New Roman" panose="02020603050405020304" pitchFamily="18" charset="0"/>
                <a:cs typeface="Times New Roman" panose="02020603050405020304" pitchFamily="18" charset="0"/>
              </a:rPr>
              <a:t> показателей.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7043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Rectangle 3"/>
          <p:cNvSpPr>
            <a:spLocks noChangeArrowheads="1"/>
          </p:cNvSpPr>
          <p:nvPr/>
        </p:nvSpPr>
        <p:spPr bwMode="auto">
          <a:xfrm>
            <a:off x="180752" y="1818792"/>
            <a:ext cx="11706447"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en-US" altLang="ru-RU" sz="3200" b="1" i="0" u="none" strike="noStrike" cap="none" spc="30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Royal Society of Chemistry. Open access journals</a:t>
            </a:r>
            <a:endParaRPr kumimoji="0" lang="ru-RU" altLang="ru-RU" sz="3200" b="0" i="0" u="none" strike="noStrike" cap="none" spc="300" normalizeH="0" baseline="0" dirty="0" smtClean="0">
              <a:ln>
                <a:noFill/>
              </a:ln>
              <a:solidFill>
                <a:schemeClr val="tx1"/>
              </a:solidFill>
              <a:effectLst>
                <a:outerShdw blurRad="38100" dist="38100" dir="2700000" algn="tl">
                  <a:srgbClr val="000000">
                    <a:alpha val="43137"/>
                  </a:srgbClr>
                </a:outerShdw>
              </a:effectLst>
              <a:cs typeface="Times New Roman" panose="02020603050405020304"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Портфолио </a:t>
            </a:r>
            <a:r>
              <a:rPr kumimoji="0" lang="en-US"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The Royal Society of Chemistry</a:t>
            </a: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включает 12 журналов «золотого» открытого доступа, кроме того, все журналы общества являются гибридными и в них могут публиковаться материалы открытого доступа. </a:t>
            </a:r>
            <a:endParaRPr kumimoji="0" lang="ru-RU" altLang="ru-RU" sz="2000" b="0" i="0" u="none" strike="noStrike" cap="none" normalizeH="0" baseline="0" dirty="0" smtClean="0">
              <a:ln>
                <a:noFill/>
              </a:ln>
              <a:solidFill>
                <a:schemeClr val="tx1"/>
              </a:solidFill>
              <a:effectLst/>
              <a:cs typeface="Times New Roman" panose="02020603050405020304"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Журналы общества охватывают основные химические науки, включая смежные области, такие как биология, биофизика, энергетика и окружающая среда, машиностроение, материаловедение, медицина и физика. </a:t>
            </a:r>
            <a:endParaRPr kumimoji="0" lang="ru-RU" altLang="ru-RU" sz="2000" b="0" i="0" u="none" strike="noStrike" cap="none" normalizeH="0" baseline="0" dirty="0" smtClean="0">
              <a:ln>
                <a:noFill/>
              </a:ln>
              <a:solidFill>
                <a:schemeClr val="tx1"/>
              </a:solidFill>
              <a:effectLst/>
              <a:cs typeface="Times New Roman" panose="02020603050405020304" pitchFamily="18" charset="0"/>
            </a:endParaRP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pP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Ссылка на ресурс: </a:t>
            </a:r>
            <a:r>
              <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hlinkClick r:id="rId2"/>
              </a:rPr>
              <a:t>https://pubs.rsc.org/en/journals?key=title&amp;value=current</a:t>
            </a:r>
            <a:endParaRPr kumimoji="0" lang="ru-RU" altLang="ru-RU" sz="2400" b="1" i="0" u="none" strike="noStrike" cap="none" normalizeH="0" baseline="0" dirty="0" smtClean="0">
              <a:ln>
                <a:noFill/>
              </a:ln>
              <a:solidFill>
                <a:schemeClr val="tx1"/>
              </a:solidFill>
              <a:effectLst>
                <a:outerShdw blurRad="38100" dist="38100" dir="2700000" algn="tl">
                  <a:srgbClr val="000000">
                    <a:alpha val="43137"/>
                  </a:srgbClr>
                </a:outerShdw>
              </a:effectLst>
              <a:cs typeface="Times New Roman" panose="02020603050405020304" pitchFamily="18" charset="0"/>
            </a:endParaRPr>
          </a:p>
          <a:p>
            <a:pPr marL="285750" marR="0" lvl="0" indent="-285750" algn="just" defTabSz="914400" rtl="0" eaLnBrk="0" fontAlgn="base" latinLnBrk="0" hangingPunct="0">
              <a:lnSpc>
                <a:spcPct val="150000"/>
              </a:lnSpc>
              <a:spcBef>
                <a:spcPct val="0"/>
              </a:spcBef>
              <a:spcAft>
                <a:spcPct val="0"/>
              </a:spcAft>
              <a:buClrTx/>
              <a:buSzTx/>
              <a:buFont typeface="Wingdings" panose="05000000000000000000" pitchFamily="2" charset="2"/>
              <a:buChar char="Ø"/>
              <a:tabLst/>
            </a:pPr>
            <a:r>
              <a:rPr kumimoji="0" lang="ru-RU" altLang="ru-RU" sz="2400" b="1" i="0" u="none" strike="noStrike" cap="none" spc="-15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Ссылка на раздел </a:t>
            </a:r>
            <a:r>
              <a:rPr kumimoji="0" lang="ru-RU" altLang="ru-RU" sz="2400" b="1" i="0" u="none" strike="noStrike" cap="none" spc="-150" normalizeH="0" baseline="0" dirty="0" err="1"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Open</a:t>
            </a:r>
            <a:r>
              <a:rPr kumimoji="0" lang="ru-RU" altLang="ru-RU" sz="2400" b="1" i="0" u="none" strike="noStrike" cap="none" spc="-15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kumimoji="0" lang="ru-RU" altLang="ru-RU" sz="2400" b="1" i="0" u="none" strike="noStrike" cap="none" spc="-150" normalizeH="0" baseline="0" dirty="0" err="1"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access</a:t>
            </a:r>
            <a:r>
              <a:rPr kumimoji="0" lang="ru-RU" altLang="ru-RU" sz="2400" b="1" i="0" u="none" strike="noStrike" cap="none" spc="-15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kumimoji="0" lang="ru-RU" altLang="ru-RU" sz="2400" b="1" i="0" u="none" strike="noStrike" cap="none" spc="-150" normalizeH="0" baseline="0" dirty="0" smtClean="0">
                <a:ln>
                  <a:noFill/>
                </a:ln>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hlinkClick r:id="rId3"/>
              </a:rPr>
              <a:t>https://www.rsc.org/journals-books-databases/open-access/</a:t>
            </a:r>
            <a:endParaRPr kumimoji="0" lang="ru-RU" altLang="ru-RU" sz="2400" b="1" i="0" u="none" strike="noStrike" cap="none" spc="-150" normalizeH="0" baseline="0" dirty="0" smtClean="0">
              <a:ln>
                <a:noFill/>
              </a:ln>
              <a:solidFill>
                <a:schemeClr val="tx1"/>
              </a:solidFill>
              <a:effectLst>
                <a:outerShdw blurRad="38100" dist="38100" dir="2700000" algn="tl">
                  <a:srgbClr val="000000">
                    <a:alpha val="43137"/>
                  </a:srgbClr>
                </a:outerShdw>
              </a:effectLst>
              <a:cs typeface="Times New Roman" panose="02020603050405020304" pitchFamily="18" charset="0"/>
            </a:endParaRPr>
          </a:p>
        </p:txBody>
      </p:sp>
      <p:pic>
        <p:nvPicPr>
          <p:cNvPr id="5" name="Рисунок 2" descr="https://podpiska.rfbr.ru/img/resources_logo/resource_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753" y="95693"/>
            <a:ext cx="4833049" cy="1796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358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6362" y="4090020"/>
            <a:ext cx="5670571" cy="232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3600" b="1" i="0" u="none" strike="noStrike" cap="none" spc="300" normalizeH="0" baseline="0" dirty="0" smtClean="0">
                <a:ln>
                  <a:noFill/>
                </a:ln>
                <a:solidFill>
                  <a:srgbClr val="C00000"/>
                </a:solidFill>
                <a:effectLst>
                  <a:outerShdw blurRad="38100" dist="38100" dir="2700000" algn="tl">
                    <a:srgbClr val="000000">
                      <a:alpha val="43137"/>
                    </a:srgbClr>
                  </a:outerShdw>
                </a:effectLst>
                <a:latin typeface="Roboto"/>
              </a:rPr>
              <a:t>S</a:t>
            </a:r>
            <a:r>
              <a:rPr kumimoji="0" lang="ru-RU" altLang="ru-RU" sz="3600" b="1" i="0" u="none" strike="noStrike" cap="none" spc="300" normalizeH="0" baseline="0" dirty="0" err="1" smtClean="0">
                <a:ln>
                  <a:noFill/>
                </a:ln>
                <a:solidFill>
                  <a:srgbClr val="C00000"/>
                </a:solidFill>
                <a:effectLst>
                  <a:outerShdw blurRad="38100" dist="38100" dir="2700000" algn="tl">
                    <a:srgbClr val="000000">
                      <a:alpha val="43137"/>
                    </a:srgbClr>
                  </a:outerShdw>
                </a:effectLst>
                <a:latin typeface="Roboto"/>
              </a:rPr>
              <a:t>ci-Hub</a:t>
            </a:r>
            <a:endParaRPr lang="en-US" altLang="ru-RU" sz="2000" b="1" spc="300" dirty="0">
              <a:solidFill>
                <a:srgbClr val="C00000"/>
              </a:solidFill>
              <a:effectLst>
                <a:outerShdw blurRad="38100" dist="38100" dir="2700000" algn="tl">
                  <a:srgbClr val="000000">
                    <a:alpha val="43137"/>
                  </a:srgbClr>
                </a:outerShdw>
              </a:effectLst>
              <a:latin typeface="Roboto"/>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smtClean="0">
                <a:ln>
                  <a:noFill/>
                </a:ln>
                <a:solidFill>
                  <a:srgbClr val="000000"/>
                </a:solidFill>
                <a:effectLst>
                  <a:outerShdw blurRad="38100" dist="38100" dir="2700000" algn="tl">
                    <a:srgbClr val="000000">
                      <a:alpha val="43137"/>
                    </a:srgbClr>
                  </a:outerShdw>
                </a:effectLst>
                <a:latin typeface="+mn-lt"/>
              </a:rPr>
              <a:t>@</a:t>
            </a:r>
            <a:r>
              <a:rPr kumimoji="0" lang="ru-RU" altLang="ru-RU" sz="2800" b="1" i="0" u="none" strike="noStrike" cap="none" normalizeH="0" baseline="0" dirty="0" err="1" smtClean="0">
                <a:ln>
                  <a:noFill/>
                </a:ln>
                <a:solidFill>
                  <a:srgbClr val="000000"/>
                </a:solidFill>
                <a:effectLst>
                  <a:outerShdw blurRad="38100" dist="38100" dir="2700000" algn="tl">
                    <a:srgbClr val="000000">
                      <a:alpha val="43137"/>
                    </a:srgbClr>
                  </a:outerShdw>
                </a:effectLst>
                <a:latin typeface="+mn-lt"/>
              </a:rPr>
              <a:t>scihubot</a:t>
            </a:r>
            <a:endParaRPr kumimoji="0" lang="ru-RU" altLang="ru-RU" sz="1600" b="1" i="0" u="none" strike="noStrike" cap="none" normalizeH="0" baseline="0" dirty="0" smtClean="0">
              <a:ln>
                <a:noFill/>
              </a:ln>
              <a:solidFill>
                <a:srgbClr val="000000"/>
              </a:solidFill>
              <a:effectLst>
                <a:outerShdw blurRad="38100" dist="38100" dir="2700000" algn="tl">
                  <a:srgbClr val="000000">
                    <a:alpha val="43137"/>
                  </a:srgbClr>
                </a:outerShdw>
              </a:effectLst>
              <a:latin typeface="+mn-lt"/>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mn-lt"/>
              </a:rPr>
              <a:t>Официальный бот сервиса </a:t>
            </a:r>
            <a:r>
              <a:rPr kumimoji="0" lang="ru-RU" altLang="ru-RU" b="0" i="0" u="none" strike="noStrike" cap="none" normalizeH="0" baseline="0" dirty="0" err="1" smtClean="0">
                <a:ln>
                  <a:noFill/>
                </a:ln>
                <a:solidFill>
                  <a:srgbClr val="000000"/>
                </a:solidFill>
                <a:effectLst/>
                <a:latin typeface="+mn-lt"/>
              </a:rPr>
              <a:t>Sci-Hub</a:t>
            </a:r>
            <a:r>
              <a:rPr kumimoji="0" lang="ru-RU" altLang="ru-RU" b="0" i="0" u="none" strike="noStrike" cap="none" normalizeH="0" baseline="0" dirty="0" smtClean="0">
                <a:ln>
                  <a:noFill/>
                </a:ln>
                <a:solidFill>
                  <a:srgbClr val="000000"/>
                </a:solidFill>
                <a:effectLst/>
                <a:latin typeface="+mn-lt"/>
              </a:rPr>
              <a:t>. </a:t>
            </a:r>
            <a:endParaRPr kumimoji="0" lang="en-US" altLang="ru-RU" b="0" i="0" u="none" strike="noStrike" cap="none" normalizeH="0" baseline="0" dirty="0" smtClean="0">
              <a:ln>
                <a:noFill/>
              </a:ln>
              <a:solidFill>
                <a:srgbClr val="000000"/>
              </a:solidFill>
              <a:effectLst/>
              <a:latin typeface="+mn-lt"/>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mn-lt"/>
              </a:rPr>
              <a:t>Бесплатный доступ к научным публикациям.</a:t>
            </a:r>
            <a:endParaRPr kumimoji="0" lang="en-US" altLang="ru-RU" b="0" i="0" u="none" strike="noStrike" cap="none" normalizeH="0" baseline="0" dirty="0" smtClean="0">
              <a:ln>
                <a:noFill/>
              </a:ln>
              <a:solidFill>
                <a:srgbClr val="000000"/>
              </a:solidFill>
              <a:effectLst/>
              <a:latin typeface="+mn-lt"/>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mn-lt"/>
              </a:rPr>
              <a:t> </a:t>
            </a:r>
            <a:r>
              <a:rPr kumimoji="0" lang="ru-RU" altLang="ru-RU" b="0" i="0" u="none" strike="noStrike" cap="none" normalizeH="0" baseline="0" dirty="0" err="1" smtClean="0">
                <a:ln>
                  <a:noFill/>
                </a:ln>
                <a:solidFill>
                  <a:srgbClr val="000000"/>
                </a:solidFill>
                <a:effectLst/>
                <a:latin typeface="+mn-lt"/>
              </a:rPr>
              <a:t>Sci-Hub</a:t>
            </a:r>
            <a:r>
              <a:rPr kumimoji="0" lang="ru-RU" altLang="ru-RU" b="0" i="0" u="none" strike="noStrike" cap="none" normalizeH="0" baseline="0" dirty="0" smtClean="0">
                <a:ln>
                  <a:noFill/>
                </a:ln>
                <a:solidFill>
                  <a:srgbClr val="000000"/>
                </a:solidFill>
                <a:effectLst/>
                <a:latin typeface="+mn-lt"/>
              </a:rPr>
              <a:t> </a:t>
            </a:r>
            <a:r>
              <a:rPr kumimoji="0" lang="ru-RU" altLang="ru-RU" b="0" i="0" u="none" strike="noStrike" cap="none" normalizeH="0" baseline="0" dirty="0" err="1" smtClean="0">
                <a:ln>
                  <a:noFill/>
                </a:ln>
                <a:solidFill>
                  <a:srgbClr val="000000"/>
                </a:solidFill>
                <a:effectLst/>
                <a:latin typeface="+mn-lt"/>
              </a:rPr>
              <a:t>bot</a:t>
            </a:r>
            <a:r>
              <a:rPr kumimoji="0" lang="ru-RU" altLang="ru-RU" b="0" i="0" u="none" strike="noStrike" cap="none" normalizeH="0" baseline="0" dirty="0" smtClean="0">
                <a:ln>
                  <a:noFill/>
                </a:ln>
                <a:solidFill>
                  <a:srgbClr val="000000"/>
                </a:solidFill>
                <a:effectLst/>
                <a:latin typeface="+mn-lt"/>
              </a:rPr>
              <a:t>. </a:t>
            </a:r>
            <a:r>
              <a:rPr kumimoji="0" lang="ru-RU" altLang="ru-RU" b="0" i="0" u="none" strike="noStrike" cap="none" normalizeH="0" baseline="0" dirty="0" err="1" smtClean="0">
                <a:ln>
                  <a:noFill/>
                </a:ln>
                <a:solidFill>
                  <a:srgbClr val="000000"/>
                </a:solidFill>
                <a:effectLst/>
                <a:latin typeface="+mn-lt"/>
              </a:rPr>
              <a:t>Break</a:t>
            </a:r>
            <a:r>
              <a:rPr kumimoji="0" lang="ru-RU" altLang="ru-RU" b="0" i="0" u="none" strike="noStrike" cap="none" normalizeH="0" baseline="0" dirty="0" smtClean="0">
                <a:ln>
                  <a:noFill/>
                </a:ln>
                <a:solidFill>
                  <a:srgbClr val="000000"/>
                </a:solidFill>
                <a:effectLst/>
                <a:latin typeface="+mn-lt"/>
              </a:rPr>
              <a:t> </a:t>
            </a:r>
            <a:r>
              <a:rPr kumimoji="0" lang="ru-RU" altLang="ru-RU" b="0" i="0" u="none" strike="noStrike" cap="none" normalizeH="0" baseline="0" dirty="0" err="1" smtClean="0">
                <a:ln>
                  <a:noFill/>
                </a:ln>
                <a:solidFill>
                  <a:srgbClr val="000000"/>
                </a:solidFill>
                <a:effectLst/>
                <a:latin typeface="+mn-lt"/>
              </a:rPr>
              <a:t>academic</a:t>
            </a:r>
            <a:r>
              <a:rPr kumimoji="0" lang="ru-RU" altLang="ru-RU" b="0" i="0" u="none" strike="noStrike" cap="none" normalizeH="0" baseline="0" dirty="0" smtClean="0">
                <a:ln>
                  <a:noFill/>
                </a:ln>
                <a:solidFill>
                  <a:srgbClr val="000000"/>
                </a:solidFill>
                <a:effectLst/>
                <a:latin typeface="+mn-lt"/>
              </a:rPr>
              <a:t> </a:t>
            </a:r>
            <a:r>
              <a:rPr kumimoji="0" lang="ru-RU" altLang="ru-RU" b="0" i="0" u="none" strike="noStrike" cap="none" normalizeH="0" baseline="0" dirty="0" err="1" smtClean="0">
                <a:ln>
                  <a:noFill/>
                </a:ln>
                <a:solidFill>
                  <a:srgbClr val="000000"/>
                </a:solidFill>
                <a:effectLst/>
                <a:latin typeface="+mn-lt"/>
              </a:rPr>
              <a:t>paywalls</a:t>
            </a:r>
            <a:endParaRPr kumimoji="0" lang="ru-RU" altLang="ru-RU" sz="1050" b="0" i="0" u="none" strike="noStrike" cap="none" normalizeH="0" baseline="0" dirty="0" smtClean="0">
              <a:ln>
                <a:noFill/>
              </a:ln>
              <a:solidFill>
                <a:schemeClr val="tx1"/>
              </a:solidFill>
              <a:effectLst/>
              <a:latin typeface="+mn-lt"/>
            </a:endParaRPr>
          </a:p>
        </p:txBody>
      </p:sp>
      <p:pic>
        <p:nvPicPr>
          <p:cNvPr id="5122" name="Picture 2" descr="https://cdn4.telegram-cdn.org/file/bWqgged2TEs_MgqruQbH0eikF8B8iIvpVUDO1mvrPARB9tqyg2P27XaycTVQqvPv4I-4wCWSgMY0xqfvOrRNyEsd52t0g-tjbCew6z9y3PiT866ZYiSivx51tueUbS-woL_IST12mq7-yhs4oldjCM6WU8jrX4w4lGqcIyrNaxDTWhRlf4aQx0xBR1PCHkwoYmPEeHxfnbed8bsA3_2ylwF7_ixG5mdPiKh_Kkqm5sci8llQNHPCuOjhQvskRtO3KG16KTJQmnWfniCsic9ajFGbSpJkBT1ZJO2Pn5kWhJrNNvyAjDiRL0e1ZQl-ixrHiWldt47Lu3rd8MX4lWGQDA.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297" y="116958"/>
            <a:ext cx="3655964" cy="365596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973" t="8674" r="9676"/>
          <a:stretch/>
        </p:blipFill>
        <p:spPr bwMode="auto">
          <a:xfrm>
            <a:off x="6266811" y="1944939"/>
            <a:ext cx="5395539" cy="32012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2648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428" y="369903"/>
            <a:ext cx="5035734" cy="60275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4" descr="https://sun9-77.userapi.com/impg/t1GfzXc-XSiig7Nbo_c0UYdcaqFsec-kcqrLDg/l0IGYock_hA.jpg?size=640x640&amp;quality=95&amp;sign=9298bc0069b5b4aab71bbb321ba2e180&amp;type=albu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362" y="7937"/>
            <a:ext cx="4649972" cy="4649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1"/>
          <p:cNvSpPr>
            <a:spLocks noChangeArrowheads="1"/>
          </p:cNvSpPr>
          <p:nvPr/>
        </p:nvSpPr>
        <p:spPr bwMode="auto">
          <a:xfrm>
            <a:off x="307975" y="5160387"/>
            <a:ext cx="528475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smtClean="0">
                <a:ln>
                  <a:noFill/>
                </a:ln>
                <a:solidFill>
                  <a:srgbClr val="000000"/>
                </a:solidFill>
                <a:effectLst>
                  <a:outerShdw blurRad="38100" dist="38100" dir="2700000" algn="tl">
                    <a:srgbClr val="000000">
                      <a:alpha val="43137"/>
                    </a:srgbClr>
                  </a:outerShdw>
                </a:effectLst>
                <a:latin typeface="+mn-lt"/>
              </a:rPr>
              <a:t>@</a:t>
            </a:r>
            <a:r>
              <a:rPr lang="en-US" altLang="ru-RU" sz="2800" b="1" dirty="0" smtClean="0">
                <a:solidFill>
                  <a:srgbClr val="000000"/>
                </a:solidFill>
                <a:effectLst>
                  <a:outerShdw blurRad="38100" dist="38100" dir="2700000" algn="tl">
                    <a:srgbClr val="000000">
                      <a:alpha val="43137"/>
                    </a:srgbClr>
                  </a:outerShdw>
                </a:effectLst>
                <a:latin typeface="+mn-lt"/>
              </a:rPr>
              <a:t>libgen_scihub_2_bot</a:t>
            </a:r>
            <a:endParaRPr kumimoji="0" lang="ru-RU" altLang="ru-RU" sz="1600" b="1" i="0" u="none" strike="noStrike" cap="none" normalizeH="0" baseline="0" dirty="0" smtClean="0">
              <a:ln>
                <a:noFill/>
              </a:ln>
              <a:solidFill>
                <a:srgbClr val="000000"/>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842831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38517" y="1048899"/>
            <a:ext cx="10927966" cy="4493538"/>
          </a:xfrm>
          <a:prstGeom prst="rect">
            <a:avLst/>
          </a:prstGeom>
        </p:spPr>
        <p:txBody>
          <a:bodyPr wrap="square">
            <a:spAutoFit/>
          </a:bodyPr>
          <a:lstStyle/>
          <a:p>
            <a:pPr>
              <a:spcAft>
                <a:spcPts val="1800"/>
              </a:spcAft>
            </a:pPr>
            <a:r>
              <a:rPr lang="ru-RU" sz="4000" b="1" i="1" u="sng" dirty="0">
                <a:solidFill>
                  <a:srgbClr val="FF0000"/>
                </a:solidFill>
                <a:effectLst>
                  <a:outerShdw blurRad="38100" dist="38100" dir="2700000" algn="tl">
                    <a:srgbClr val="000000">
                      <a:alpha val="43137"/>
                    </a:srgbClr>
                  </a:outerShdw>
                </a:effectLst>
                <a:latin typeface="Georgia" panose="02040502050405020303" pitchFamily="18" charset="0"/>
              </a:rPr>
              <a:t>Индекс </a:t>
            </a:r>
            <a:r>
              <a:rPr lang="ru-RU" sz="4000" b="1" i="1" u="sng" dirty="0" err="1">
                <a:solidFill>
                  <a:srgbClr val="FF0000"/>
                </a:solidFill>
                <a:effectLst>
                  <a:outerShdw blurRad="38100" dist="38100" dir="2700000" algn="tl">
                    <a:srgbClr val="000000">
                      <a:alpha val="43137"/>
                    </a:srgbClr>
                  </a:outerShdw>
                </a:effectLst>
                <a:latin typeface="Georgia" panose="02040502050405020303" pitchFamily="18" charset="0"/>
              </a:rPr>
              <a:t>Xирша</a:t>
            </a:r>
            <a:r>
              <a:rPr lang="ru-RU" sz="4000" b="1" i="1" u="sng" dirty="0">
                <a:solidFill>
                  <a:srgbClr val="FF0000"/>
                </a:solidFill>
                <a:effectLst>
                  <a:outerShdw blurRad="38100" dist="38100" dir="2700000" algn="tl">
                    <a:srgbClr val="000000">
                      <a:alpha val="43137"/>
                    </a:srgbClr>
                  </a:outerShdw>
                </a:effectLst>
                <a:latin typeface="Georgia" panose="02040502050405020303" pitchFamily="18" charset="0"/>
              </a:rPr>
              <a:t> (h-</a:t>
            </a:r>
            <a:r>
              <a:rPr lang="ru-RU" sz="4000" b="1" i="1" u="sng" dirty="0" err="1">
                <a:solidFill>
                  <a:srgbClr val="FF0000"/>
                </a:solidFill>
                <a:effectLst>
                  <a:outerShdw blurRad="38100" dist="38100" dir="2700000" algn="tl">
                    <a:srgbClr val="000000">
                      <a:alpha val="43137"/>
                    </a:srgbClr>
                  </a:outerShdw>
                </a:effectLst>
                <a:latin typeface="Georgia" panose="02040502050405020303" pitchFamily="18" charset="0"/>
              </a:rPr>
              <a:t>index</a:t>
            </a:r>
            <a:r>
              <a:rPr lang="ru-RU" sz="4000" b="1" i="1" u="sng" dirty="0">
                <a:solidFill>
                  <a:srgbClr val="FF0000"/>
                </a:solidFill>
                <a:effectLst>
                  <a:outerShdw blurRad="38100" dist="38100" dir="2700000" algn="tl">
                    <a:srgbClr val="000000">
                      <a:alpha val="43137"/>
                    </a:srgbClr>
                  </a:outerShdw>
                </a:effectLst>
                <a:latin typeface="Georgia" panose="02040502050405020303" pitchFamily="18" charset="0"/>
              </a:rPr>
              <a:t>) </a:t>
            </a:r>
            <a:r>
              <a:rPr lang="ru-RU" sz="3600" dirty="0">
                <a:solidFill>
                  <a:srgbClr val="000000"/>
                </a:solidFill>
                <a:latin typeface="Georgia" panose="02040502050405020303" pitchFamily="18" charset="0"/>
              </a:rPr>
              <a:t>есть количественная </a:t>
            </a:r>
            <a:r>
              <a:rPr lang="ru-RU" sz="3600" dirty="0" smtClean="0">
                <a:solidFill>
                  <a:srgbClr val="000000"/>
                </a:solidFill>
                <a:latin typeface="Georgia" panose="02040502050405020303" pitchFamily="18" charset="0"/>
              </a:rPr>
              <a:t>характеристика </a:t>
            </a:r>
            <a:r>
              <a:rPr lang="ru-RU" sz="3600" dirty="0">
                <a:solidFill>
                  <a:srgbClr val="000000"/>
                </a:solidFill>
                <a:latin typeface="Georgia" panose="02040502050405020303" pitchFamily="18" charset="0"/>
              </a:rPr>
              <a:t>исследователя, основанная на количестве его </a:t>
            </a:r>
            <a:r>
              <a:rPr lang="ru-RU" sz="3600" dirty="0" smtClean="0">
                <a:solidFill>
                  <a:srgbClr val="000000"/>
                </a:solidFill>
                <a:latin typeface="Georgia" panose="02040502050405020303" pitchFamily="18" charset="0"/>
              </a:rPr>
              <a:t>публикаций </a:t>
            </a:r>
            <a:r>
              <a:rPr lang="ru-RU" sz="3600" dirty="0">
                <a:solidFill>
                  <a:srgbClr val="000000"/>
                </a:solidFill>
                <a:latin typeface="Georgia" panose="02040502050405020303" pitchFamily="18" charset="0"/>
              </a:rPr>
              <a:t>и количестве цитирований его </a:t>
            </a:r>
            <a:r>
              <a:rPr lang="ru-RU" sz="3600" dirty="0" smtClean="0">
                <a:solidFill>
                  <a:srgbClr val="000000"/>
                </a:solidFill>
                <a:latin typeface="Georgia" panose="02040502050405020303" pitchFamily="18" charset="0"/>
              </a:rPr>
              <a:t>публикаций.</a:t>
            </a:r>
            <a:endParaRPr lang="en-US" sz="3600" dirty="0" smtClean="0">
              <a:solidFill>
                <a:srgbClr val="000000"/>
              </a:solidFill>
              <a:latin typeface="Georgia" panose="02040502050405020303" pitchFamily="18" charset="0"/>
            </a:endParaRPr>
          </a:p>
          <a:p>
            <a:pPr marL="571500" indent="-571500">
              <a:spcAft>
                <a:spcPts val="1800"/>
              </a:spcAft>
              <a:buFont typeface="Arial" panose="020B0604020202020204" pitchFamily="34" charset="0"/>
              <a:buChar char="•"/>
            </a:pPr>
            <a:r>
              <a:rPr lang="ru-RU" sz="3600" dirty="0" smtClean="0">
                <a:solidFill>
                  <a:srgbClr val="000000"/>
                </a:solidFill>
                <a:latin typeface="Georgia" panose="02040502050405020303" pitchFamily="18" charset="0"/>
              </a:rPr>
              <a:t>Рассчитывается </a:t>
            </a:r>
            <a:r>
              <a:rPr lang="ru-RU" sz="3600" dirty="0">
                <a:solidFill>
                  <a:srgbClr val="000000"/>
                </a:solidFill>
                <a:latin typeface="Georgia" panose="02040502050405020303" pitchFamily="18" charset="0"/>
              </a:rPr>
              <a:t>по специальной </a:t>
            </a:r>
            <a:r>
              <a:rPr lang="ru-RU" sz="3600" dirty="0" smtClean="0">
                <a:solidFill>
                  <a:srgbClr val="000000"/>
                </a:solidFill>
                <a:latin typeface="Georgia" panose="02040502050405020303" pitchFamily="18" charset="0"/>
              </a:rPr>
              <a:t>формуле.</a:t>
            </a:r>
            <a:endParaRPr lang="en-US" sz="3600" dirty="0" smtClean="0">
              <a:solidFill>
                <a:srgbClr val="000000"/>
              </a:solidFill>
              <a:latin typeface="Georgia" panose="02040502050405020303" pitchFamily="18" charset="0"/>
            </a:endParaRPr>
          </a:p>
          <a:p>
            <a:pPr marL="571500" indent="-571500">
              <a:spcAft>
                <a:spcPts val="1800"/>
              </a:spcAft>
              <a:buFont typeface="Arial" panose="020B0604020202020204" pitchFamily="34" charset="0"/>
              <a:buChar char="•"/>
            </a:pPr>
            <a:r>
              <a:rPr lang="ru-RU" sz="3600" dirty="0" smtClean="0">
                <a:solidFill>
                  <a:srgbClr val="000000"/>
                </a:solidFill>
                <a:latin typeface="Georgia" panose="02040502050405020303" pitchFamily="18" charset="0"/>
              </a:rPr>
              <a:t>Индекс </a:t>
            </a:r>
            <a:r>
              <a:rPr lang="ru-RU" sz="3600" dirty="0">
                <a:solidFill>
                  <a:srgbClr val="000000"/>
                </a:solidFill>
                <a:latin typeface="Georgia" panose="02040502050405020303" pitchFamily="18" charset="0"/>
              </a:rPr>
              <a:t>был введён </a:t>
            </a:r>
            <a:r>
              <a:rPr lang="ru-RU" sz="3600" dirty="0" err="1">
                <a:solidFill>
                  <a:srgbClr val="000000"/>
                </a:solidFill>
                <a:latin typeface="Times New Roman" panose="02020603050405020304" pitchFamily="18" charset="0"/>
                <a:cs typeface="Times New Roman" panose="02020603050405020304" pitchFamily="18" charset="0"/>
              </a:rPr>
              <a:t>аргентино</a:t>
            </a:r>
            <a:r>
              <a:rPr lang="ru-RU" sz="3600" dirty="0">
                <a:solidFill>
                  <a:srgbClr val="000000"/>
                </a:solidFill>
                <a:latin typeface="Times New Roman" panose="02020603050405020304" pitchFamily="18" charset="0"/>
                <a:cs typeface="Times New Roman" panose="02020603050405020304" pitchFamily="18" charset="0"/>
              </a:rPr>
              <a:t>-американским</a:t>
            </a:r>
            <a:r>
              <a:rPr lang="ru-RU" sz="3600" dirty="0">
                <a:solidFill>
                  <a:srgbClr val="000000"/>
                </a:solidFill>
                <a:latin typeface="Georgia" panose="02040502050405020303" pitchFamily="18" charset="0"/>
              </a:rPr>
              <a:t> физиком Хорхе </a:t>
            </a:r>
            <a:r>
              <a:rPr lang="ru-RU" sz="3600" dirty="0" err="1">
                <a:solidFill>
                  <a:srgbClr val="000000"/>
                </a:solidFill>
                <a:latin typeface="Georgia" panose="02040502050405020303" pitchFamily="18" charset="0"/>
              </a:rPr>
              <a:t>Хиршем</a:t>
            </a:r>
            <a:r>
              <a:rPr lang="ru-RU" sz="3600" dirty="0">
                <a:solidFill>
                  <a:srgbClr val="000000"/>
                </a:solidFill>
                <a:latin typeface="Georgia" panose="02040502050405020303" pitchFamily="18" charset="0"/>
              </a:rPr>
              <a:t> в 2005 году. </a:t>
            </a:r>
            <a:endParaRPr lang="ru-RU" sz="3600" dirty="0"/>
          </a:p>
        </p:txBody>
      </p:sp>
    </p:spTree>
    <p:extLst>
      <p:ext uri="{BB962C8B-B14F-4D97-AF65-F5344CB8AC3E}">
        <p14:creationId xmlns:p14="http://schemas.microsoft.com/office/powerpoint/2010/main" val="1443601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Прямоугольник 43"/>
          <p:cNvSpPr/>
          <p:nvPr/>
        </p:nvSpPr>
        <p:spPr>
          <a:xfrm>
            <a:off x="274420" y="177855"/>
            <a:ext cx="11770435" cy="6617196"/>
          </a:xfrm>
          <a:prstGeom prst="rect">
            <a:avLst/>
          </a:prstGeom>
        </p:spPr>
        <p:txBody>
          <a:bodyPr wrap="square">
            <a:spAutoFit/>
          </a:bodyPr>
          <a:lstStyle/>
          <a:p>
            <a:pPr algn="ctr">
              <a:spcAft>
                <a:spcPts val="1200"/>
              </a:spcAft>
            </a:pPr>
            <a:r>
              <a:rPr lang="ru-RU" sz="3600" b="1" i="1" dirty="0">
                <a:solidFill>
                  <a:srgbClr val="000000"/>
                </a:solidFill>
                <a:cs typeface="Times New Roman" panose="02020603050405020304" pitchFamily="18" charset="0"/>
              </a:rPr>
              <a:t>Метод расчёта индекса </a:t>
            </a:r>
            <a:r>
              <a:rPr lang="ru-RU" sz="3600" b="1" i="1" dirty="0" err="1">
                <a:solidFill>
                  <a:srgbClr val="000000"/>
                </a:solidFill>
                <a:cs typeface="Times New Roman" panose="02020603050405020304" pitchFamily="18" charset="0"/>
              </a:rPr>
              <a:t>Хирша</a:t>
            </a:r>
            <a:r>
              <a:rPr lang="ru-RU" sz="3600" b="1" i="1" dirty="0">
                <a:solidFill>
                  <a:srgbClr val="000000"/>
                </a:solidFill>
                <a:cs typeface="Times New Roman" panose="02020603050405020304" pitchFamily="18" charset="0"/>
              </a:rPr>
              <a:t> </a:t>
            </a:r>
            <a:endParaRPr lang="ru-RU" sz="3600" i="1" dirty="0">
              <a:solidFill>
                <a:srgbClr val="000000"/>
              </a:solidFill>
              <a:cs typeface="Times New Roman" panose="02020603050405020304" pitchFamily="18" charset="0"/>
            </a:endParaRPr>
          </a:p>
          <a:p>
            <a:pPr>
              <a:spcAft>
                <a:spcPts val="1200"/>
              </a:spcAft>
            </a:pPr>
            <a:r>
              <a:rPr lang="ru-RU" sz="2800" dirty="0" smtClean="0">
                <a:solidFill>
                  <a:srgbClr val="000000"/>
                </a:solidFill>
                <a:latin typeface="Times New Roman" panose="02020603050405020304" pitchFamily="18" charset="0"/>
                <a:cs typeface="Times New Roman" panose="02020603050405020304" pitchFamily="18" charset="0"/>
              </a:rPr>
              <a:t>Индекс </a:t>
            </a:r>
            <a:r>
              <a:rPr lang="ru-RU" sz="2800" dirty="0" err="1">
                <a:solidFill>
                  <a:srgbClr val="000000"/>
                </a:solidFill>
                <a:latin typeface="Times New Roman" panose="02020603050405020304" pitchFamily="18" charset="0"/>
                <a:cs typeface="Times New Roman" panose="02020603050405020304" pitchFamily="18" charset="0"/>
              </a:rPr>
              <a:t>Хирша</a:t>
            </a:r>
            <a:r>
              <a:rPr lang="ru-RU" sz="2800" dirty="0">
                <a:solidFill>
                  <a:srgbClr val="000000"/>
                </a:solidFill>
                <a:latin typeface="Times New Roman" panose="02020603050405020304" pitchFamily="18" charset="0"/>
                <a:cs typeface="Times New Roman" panose="02020603050405020304" pitchFamily="18" charset="0"/>
              </a:rPr>
              <a:t> (h-индекс) вычисляется на основе </a:t>
            </a:r>
            <a:r>
              <a:rPr lang="ru-RU" sz="2800" dirty="0" smtClean="0">
                <a:solidFill>
                  <a:srgbClr val="000000"/>
                </a:solidFill>
                <a:latin typeface="Times New Roman" panose="02020603050405020304" pitchFamily="18" charset="0"/>
                <a:cs typeface="Times New Roman" panose="02020603050405020304" pitchFamily="18" charset="0"/>
              </a:rPr>
              <a:t>распределения </a:t>
            </a:r>
            <a:r>
              <a:rPr lang="ru-RU" sz="2800" dirty="0">
                <a:solidFill>
                  <a:srgbClr val="000000"/>
                </a:solidFill>
                <a:latin typeface="Times New Roman" panose="02020603050405020304" pitchFamily="18" charset="0"/>
                <a:cs typeface="Times New Roman" panose="02020603050405020304" pitchFamily="18" charset="0"/>
              </a:rPr>
              <a:t>цитирований работ конкретного </a:t>
            </a:r>
            <a:r>
              <a:rPr lang="ru-RU" sz="2800" dirty="0" smtClean="0">
                <a:solidFill>
                  <a:srgbClr val="000000"/>
                </a:solidFill>
                <a:latin typeface="Times New Roman" panose="02020603050405020304" pitchFamily="18" charset="0"/>
                <a:cs typeface="Times New Roman" panose="02020603050405020304" pitchFamily="18" charset="0"/>
              </a:rPr>
              <a:t>исследователя.</a:t>
            </a:r>
            <a:endParaRPr lang="en-US" sz="2800" dirty="0" smtClean="0">
              <a:solidFill>
                <a:srgbClr val="000000"/>
              </a:solidFill>
              <a:latin typeface="Times New Roman" panose="02020603050405020304" pitchFamily="18" charset="0"/>
              <a:cs typeface="Times New Roman" panose="02020603050405020304" pitchFamily="18" charset="0"/>
            </a:endParaRPr>
          </a:p>
          <a:p>
            <a:pPr marL="342900" indent="-342900">
              <a:spcAft>
                <a:spcPts val="1200"/>
              </a:spcAft>
              <a:buFont typeface="Wingdings" panose="05000000000000000000" pitchFamily="2" charset="2"/>
              <a:buChar char="Ø"/>
            </a:pPr>
            <a:r>
              <a:rPr lang="ru-RU" sz="2400" dirty="0" smtClean="0">
                <a:solidFill>
                  <a:srgbClr val="000000"/>
                </a:solidFill>
                <a:latin typeface="Times New Roman" panose="02020603050405020304" pitchFamily="18" charset="0"/>
                <a:cs typeface="Times New Roman" panose="02020603050405020304" pitchFamily="18" charset="0"/>
              </a:rPr>
              <a:t>Согласно </a:t>
            </a:r>
            <a:r>
              <a:rPr lang="ru-RU" sz="2400" dirty="0" err="1">
                <a:solidFill>
                  <a:srgbClr val="000000"/>
                </a:solidFill>
                <a:latin typeface="Times New Roman" panose="02020603050405020304" pitchFamily="18" charset="0"/>
                <a:cs typeface="Times New Roman" panose="02020603050405020304" pitchFamily="18" charset="0"/>
              </a:rPr>
              <a:t>Хиршу</a:t>
            </a:r>
            <a:r>
              <a:rPr lang="ru-RU" sz="2400" dirty="0">
                <a:solidFill>
                  <a:srgbClr val="000000"/>
                </a:solidFill>
                <a:latin typeface="Times New Roman" panose="02020603050405020304" pitchFamily="18" charset="0"/>
                <a:cs typeface="Times New Roman" panose="02020603050405020304" pitchFamily="18" charset="0"/>
              </a:rPr>
              <a:t>: исследователь имеет индекс h, если h из его </a:t>
            </a:r>
            <a:r>
              <a:rPr lang="ru-RU" sz="2400" dirty="0" err="1">
                <a:solidFill>
                  <a:srgbClr val="000000"/>
                </a:solidFill>
                <a:latin typeface="Times New Roman" panose="02020603050405020304" pitchFamily="18" charset="0"/>
                <a:cs typeface="Times New Roman" panose="02020603050405020304" pitchFamily="18" charset="0"/>
              </a:rPr>
              <a:t>Np</a:t>
            </a:r>
            <a:r>
              <a:rPr lang="ru-RU" sz="2400" dirty="0">
                <a:solidFill>
                  <a:srgbClr val="000000"/>
                </a:solidFill>
                <a:latin typeface="Times New Roman" panose="02020603050405020304" pitchFamily="18" charset="0"/>
                <a:cs typeface="Times New Roman" panose="02020603050405020304" pitchFamily="18" charset="0"/>
              </a:rPr>
              <a:t> статей цитируются как минимум h раз каждая, в то время как оставшиеся (</a:t>
            </a:r>
            <a:r>
              <a:rPr lang="ru-RU" sz="2400" dirty="0" err="1">
                <a:solidFill>
                  <a:srgbClr val="000000"/>
                </a:solidFill>
                <a:latin typeface="Times New Roman" panose="02020603050405020304" pitchFamily="18" charset="0"/>
                <a:cs typeface="Times New Roman" panose="02020603050405020304" pitchFamily="18" charset="0"/>
              </a:rPr>
              <a:t>Np</a:t>
            </a:r>
            <a:r>
              <a:rPr lang="ru-RU" sz="2400" dirty="0">
                <a:solidFill>
                  <a:srgbClr val="000000"/>
                </a:solidFill>
                <a:latin typeface="Times New Roman" panose="02020603050405020304" pitchFamily="18" charset="0"/>
                <a:cs typeface="Times New Roman" panose="02020603050405020304" pitchFamily="18" charset="0"/>
              </a:rPr>
              <a:t> – h) статей цитируются не более чем h раз </a:t>
            </a:r>
            <a:r>
              <a:rPr lang="ru-RU" sz="2400" dirty="0" smtClean="0">
                <a:solidFill>
                  <a:srgbClr val="000000"/>
                </a:solidFill>
                <a:latin typeface="Times New Roman" panose="02020603050405020304" pitchFamily="18" charset="0"/>
                <a:cs typeface="Times New Roman" panose="02020603050405020304" pitchFamily="18" charset="0"/>
              </a:rPr>
              <a:t>каждая.</a:t>
            </a:r>
            <a:endParaRPr lang="en-US" sz="2400" dirty="0" smtClean="0">
              <a:solidFill>
                <a:srgbClr val="000000"/>
              </a:solidFill>
              <a:latin typeface="Times New Roman" panose="02020603050405020304" pitchFamily="18" charset="0"/>
              <a:cs typeface="Times New Roman" panose="02020603050405020304" pitchFamily="18" charset="0"/>
            </a:endParaRPr>
          </a:p>
          <a:p>
            <a:pPr marL="342900" indent="-342900">
              <a:spcAft>
                <a:spcPts val="1200"/>
              </a:spcAft>
              <a:buFont typeface="Wingdings" panose="05000000000000000000" pitchFamily="2" charset="2"/>
              <a:buChar char="Ø"/>
            </a:pPr>
            <a:r>
              <a:rPr lang="ru-RU" sz="2400" dirty="0" smtClean="0">
                <a:solidFill>
                  <a:srgbClr val="000000"/>
                </a:solidFill>
                <a:latin typeface="Times New Roman" panose="02020603050405020304" pitchFamily="18" charset="0"/>
                <a:cs typeface="Times New Roman" panose="02020603050405020304" pitchFamily="18" charset="0"/>
              </a:rPr>
              <a:t>Иными </a:t>
            </a:r>
            <a:r>
              <a:rPr lang="ru-RU" sz="2400" dirty="0">
                <a:solidFill>
                  <a:srgbClr val="000000"/>
                </a:solidFill>
                <a:latin typeface="Times New Roman" panose="02020603050405020304" pitchFamily="18" charset="0"/>
                <a:cs typeface="Times New Roman" panose="02020603050405020304" pitchFamily="18" charset="0"/>
              </a:rPr>
              <a:t>словами, учёный с </a:t>
            </a:r>
            <a:r>
              <a:rPr lang="ru-RU" sz="2400" dirty="0" smtClean="0">
                <a:solidFill>
                  <a:srgbClr val="000000"/>
                </a:solidFill>
                <a:latin typeface="Times New Roman" panose="02020603050405020304" pitchFamily="18" charset="0"/>
                <a:cs typeface="Times New Roman" panose="02020603050405020304" pitchFamily="18" charset="0"/>
              </a:rPr>
              <a:t>индексом </a:t>
            </a:r>
            <a:r>
              <a:rPr lang="ru-RU" sz="2400" dirty="0">
                <a:solidFill>
                  <a:srgbClr val="000000"/>
                </a:solidFill>
                <a:latin typeface="Times New Roman" panose="02020603050405020304" pitchFamily="18" charset="0"/>
                <a:cs typeface="Times New Roman" panose="02020603050405020304" pitchFamily="18" charset="0"/>
              </a:rPr>
              <a:t>h опубликовал h статей, на каждую из которых </a:t>
            </a:r>
            <a:r>
              <a:rPr lang="ru-RU" sz="2400" dirty="0" smtClean="0">
                <a:solidFill>
                  <a:srgbClr val="000000"/>
                </a:solidFill>
                <a:latin typeface="Times New Roman" panose="02020603050405020304" pitchFamily="18" charset="0"/>
                <a:cs typeface="Times New Roman" panose="02020603050405020304" pitchFamily="18" charset="0"/>
              </a:rPr>
              <a:t>сослались </a:t>
            </a:r>
            <a:r>
              <a:rPr lang="ru-RU" sz="2400" dirty="0">
                <a:solidFill>
                  <a:srgbClr val="000000"/>
                </a:solidFill>
                <a:latin typeface="Times New Roman" panose="02020603050405020304" pitchFamily="18" charset="0"/>
                <a:cs typeface="Times New Roman" panose="02020603050405020304" pitchFamily="18" charset="0"/>
              </a:rPr>
              <a:t>как минимум h </a:t>
            </a:r>
            <a:r>
              <a:rPr lang="ru-RU" sz="2400" dirty="0" smtClean="0">
                <a:solidFill>
                  <a:srgbClr val="000000"/>
                </a:solidFill>
                <a:latin typeface="Times New Roman" panose="02020603050405020304" pitchFamily="18" charset="0"/>
                <a:cs typeface="Times New Roman" panose="02020603050405020304" pitchFamily="18" charset="0"/>
              </a:rPr>
              <a:t>раз.</a:t>
            </a:r>
            <a:endParaRPr lang="en-US" sz="2400" dirty="0" smtClean="0">
              <a:solidFill>
                <a:srgbClr val="000000"/>
              </a:solidFill>
              <a:latin typeface="Times New Roman" panose="02020603050405020304" pitchFamily="18" charset="0"/>
              <a:cs typeface="Times New Roman" panose="02020603050405020304" pitchFamily="18" charset="0"/>
            </a:endParaRPr>
          </a:p>
          <a:p>
            <a:pPr marL="342900" indent="-342900">
              <a:spcAft>
                <a:spcPts val="1200"/>
              </a:spcAft>
              <a:buFont typeface="Wingdings" panose="05000000000000000000" pitchFamily="2" charset="2"/>
              <a:buChar char="Ø"/>
            </a:pPr>
            <a:r>
              <a:rPr lang="ru-RU" sz="2400" dirty="0" smtClean="0">
                <a:solidFill>
                  <a:srgbClr val="000000"/>
                </a:solidFill>
                <a:latin typeface="Times New Roman" panose="02020603050405020304" pitchFamily="18" charset="0"/>
                <a:cs typeface="Times New Roman" panose="02020603050405020304" pitchFamily="18" charset="0"/>
              </a:rPr>
              <a:t>Так</a:t>
            </a:r>
            <a:r>
              <a:rPr lang="ru-RU" sz="2400" dirty="0">
                <a:solidFill>
                  <a:srgbClr val="000000"/>
                </a:solidFill>
                <a:latin typeface="Times New Roman" panose="02020603050405020304" pitchFamily="18" charset="0"/>
                <a:cs typeface="Times New Roman" panose="02020603050405020304" pitchFamily="18" charset="0"/>
              </a:rPr>
              <a:t>, если у данного </a:t>
            </a:r>
            <a:r>
              <a:rPr lang="ru-RU" sz="2400" dirty="0" smtClean="0">
                <a:solidFill>
                  <a:srgbClr val="000000"/>
                </a:solidFill>
                <a:latin typeface="Times New Roman" panose="02020603050405020304" pitchFamily="18" charset="0"/>
                <a:cs typeface="Times New Roman" panose="02020603050405020304" pitchFamily="18" charset="0"/>
              </a:rPr>
              <a:t>исследователя </a:t>
            </a:r>
            <a:r>
              <a:rPr lang="ru-RU" sz="2400" dirty="0">
                <a:solidFill>
                  <a:srgbClr val="000000"/>
                </a:solidFill>
                <a:latin typeface="Times New Roman" panose="02020603050405020304" pitchFamily="18" charset="0"/>
                <a:cs typeface="Times New Roman" panose="02020603050405020304" pitchFamily="18" charset="0"/>
              </a:rPr>
              <a:t>опубликовано 100 статей, на каждую из которых </a:t>
            </a:r>
            <a:r>
              <a:rPr lang="ru-RU" sz="2400" dirty="0" smtClean="0">
                <a:solidFill>
                  <a:srgbClr val="000000"/>
                </a:solidFill>
                <a:latin typeface="Times New Roman" panose="02020603050405020304" pitchFamily="18" charset="0"/>
                <a:cs typeface="Times New Roman" panose="02020603050405020304" pitchFamily="18" charset="0"/>
              </a:rPr>
              <a:t>имеется </a:t>
            </a:r>
            <a:r>
              <a:rPr lang="ru-RU" sz="2400" dirty="0">
                <a:solidFill>
                  <a:srgbClr val="000000"/>
                </a:solidFill>
                <a:latin typeface="Times New Roman" panose="02020603050405020304" pitchFamily="18" charset="0"/>
                <a:cs typeface="Times New Roman" panose="02020603050405020304" pitchFamily="18" charset="0"/>
              </a:rPr>
              <a:t>лишь одна ссылка, его h-индекс равен </a:t>
            </a:r>
            <a:r>
              <a:rPr lang="ru-RU" sz="2400" dirty="0" smtClean="0">
                <a:solidFill>
                  <a:srgbClr val="000000"/>
                </a:solidFill>
                <a:latin typeface="Times New Roman" panose="02020603050405020304" pitchFamily="18" charset="0"/>
                <a:cs typeface="Times New Roman" panose="02020603050405020304" pitchFamily="18" charset="0"/>
              </a:rPr>
              <a:t>1.</a:t>
            </a:r>
            <a:endParaRPr lang="en-US" sz="2400" dirty="0" smtClean="0">
              <a:solidFill>
                <a:srgbClr val="000000"/>
              </a:solidFill>
              <a:latin typeface="Times New Roman" panose="02020603050405020304" pitchFamily="18" charset="0"/>
              <a:cs typeface="Times New Roman" panose="02020603050405020304" pitchFamily="18" charset="0"/>
            </a:endParaRPr>
          </a:p>
          <a:p>
            <a:pPr marL="342900" indent="-342900">
              <a:spcAft>
                <a:spcPts val="1200"/>
              </a:spcAft>
              <a:buFont typeface="Wingdings" panose="05000000000000000000" pitchFamily="2" charset="2"/>
              <a:buChar char="Ø"/>
            </a:pPr>
            <a:r>
              <a:rPr lang="ru-RU" sz="2400" dirty="0" smtClean="0">
                <a:solidFill>
                  <a:srgbClr val="000000"/>
                </a:solidFill>
                <a:latin typeface="Times New Roman" panose="02020603050405020304" pitchFamily="18" charset="0"/>
                <a:cs typeface="Times New Roman" panose="02020603050405020304" pitchFamily="18" charset="0"/>
              </a:rPr>
              <a:t>Таким </a:t>
            </a:r>
            <a:r>
              <a:rPr lang="ru-RU" sz="2400" dirty="0">
                <a:solidFill>
                  <a:srgbClr val="000000"/>
                </a:solidFill>
                <a:latin typeface="Times New Roman" panose="02020603050405020304" pitchFamily="18" charset="0"/>
                <a:cs typeface="Times New Roman" panose="02020603050405020304" pitchFamily="18" charset="0"/>
              </a:rPr>
              <a:t>же будет h-индекс исследователя, опубликовавшего одну статью, на которую сослались 100 раз. </a:t>
            </a:r>
          </a:p>
          <a:p>
            <a:pPr>
              <a:spcAft>
                <a:spcPts val="1200"/>
              </a:spcAft>
            </a:pPr>
            <a:r>
              <a:rPr lang="ru-RU" sz="28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Формула: </a:t>
            </a:r>
            <a:r>
              <a:rPr lang="ru-RU" sz="2800" b="1" i="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учёный имеет индекс h, если h из его N статей цитируются как минимум h раз каждая</a:t>
            </a:r>
            <a:r>
              <a:rPr lang="ru-RU" sz="28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8550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2300" y="128939"/>
            <a:ext cx="11715259" cy="6555641"/>
          </a:xfrm>
          <a:prstGeom prst="rect">
            <a:avLst/>
          </a:prstGeom>
        </p:spPr>
        <p:txBody>
          <a:bodyPr wrap="square">
            <a:spAutoFit/>
          </a:bodyPr>
          <a:lstStyle/>
          <a:p>
            <a:pPr>
              <a:lnSpc>
                <a:spcPct val="150000"/>
              </a:lnSpc>
            </a:pPr>
            <a:r>
              <a:rPr lang="en-US" sz="3600" b="1" u="sng" spc="600" dirty="0" smtClean="0">
                <a:solidFill>
                  <a:srgbClr val="000000"/>
                </a:solidFill>
                <a:latin typeface="Times New Roman" panose="02020603050405020304" pitchFamily="18" charset="0"/>
                <a:cs typeface="Times New Roman" panose="02020603050405020304" pitchFamily="18" charset="0"/>
              </a:rPr>
              <a:t>C</a:t>
            </a:r>
            <a:r>
              <a:rPr lang="ru-RU" sz="3600" b="1" u="sng" spc="600" dirty="0" err="1" smtClean="0">
                <a:solidFill>
                  <a:srgbClr val="000000"/>
                </a:solidFill>
                <a:latin typeface="Times New Roman" panose="02020603050405020304" pitchFamily="18" charset="0"/>
                <a:cs typeface="Times New Roman" panose="02020603050405020304" pitchFamily="18" charset="0"/>
              </a:rPr>
              <a:t>реднемировые</a:t>
            </a:r>
            <a:r>
              <a:rPr lang="ru-RU" sz="3600" b="1" u="sng" spc="600" dirty="0" smtClean="0">
                <a:solidFill>
                  <a:srgbClr val="000000"/>
                </a:solidFill>
                <a:latin typeface="Times New Roman" panose="02020603050405020304" pitchFamily="18" charset="0"/>
                <a:cs typeface="Times New Roman" panose="02020603050405020304" pitchFamily="18" charset="0"/>
              </a:rPr>
              <a:t> </a:t>
            </a:r>
            <a:r>
              <a:rPr lang="ru-RU" sz="3600" b="1" u="sng" spc="600" dirty="0">
                <a:solidFill>
                  <a:srgbClr val="000000"/>
                </a:solidFill>
                <a:latin typeface="Times New Roman" panose="02020603050405020304" pitchFamily="18" charset="0"/>
                <a:cs typeface="Times New Roman" panose="02020603050405020304" pitchFamily="18" charset="0"/>
              </a:rPr>
              <a:t>значения: </a:t>
            </a:r>
          </a:p>
          <a:p>
            <a:pPr marL="457200" indent="-457200">
              <a:lnSpc>
                <a:spcPct val="150000"/>
              </a:lnSpc>
              <a:buFont typeface="Wingdings" panose="05000000000000000000" pitchFamily="2" charset="2"/>
              <a:buChar char="ü"/>
            </a:pPr>
            <a:r>
              <a:rPr lang="en-US" sz="3200" dirty="0">
                <a:solidFill>
                  <a:srgbClr val="000000"/>
                </a:solidFill>
                <a:latin typeface="Times New Roman" panose="02020603050405020304" pitchFamily="18" charset="0"/>
                <a:cs typeface="Times New Roman" panose="02020603050405020304" pitchFamily="18" charset="0"/>
              </a:rPr>
              <a:t>h-</a:t>
            </a:r>
            <a:r>
              <a:rPr lang="ru-RU" sz="3200" dirty="0">
                <a:solidFill>
                  <a:srgbClr val="000000"/>
                </a:solidFill>
                <a:latin typeface="Times New Roman" panose="02020603050405020304" pitchFamily="18" charset="0"/>
                <a:cs typeface="Times New Roman" panose="02020603050405020304" pitchFamily="18" charset="0"/>
              </a:rPr>
              <a:t>индекс = </a:t>
            </a:r>
            <a:r>
              <a:rPr lang="ru-RU" sz="36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0-5</a:t>
            </a:r>
            <a:r>
              <a:rPr lang="ru-RU" sz="3200" dirty="0">
                <a:solidFill>
                  <a:srgbClr val="000000"/>
                </a:solidFill>
                <a:latin typeface="Times New Roman" panose="02020603050405020304" pitchFamily="18" charset="0"/>
                <a:cs typeface="Times New Roman" panose="02020603050405020304" pitchFamily="18" charset="0"/>
              </a:rPr>
              <a:t> — аспирант; </a:t>
            </a:r>
          </a:p>
          <a:p>
            <a:pPr marL="457200" indent="-457200">
              <a:lnSpc>
                <a:spcPct val="150000"/>
              </a:lnSpc>
              <a:buFont typeface="Wingdings" panose="05000000000000000000" pitchFamily="2" charset="2"/>
              <a:buChar char="ü"/>
            </a:pPr>
            <a:r>
              <a:rPr lang="ru-RU" sz="3200" dirty="0">
                <a:solidFill>
                  <a:srgbClr val="000000"/>
                </a:solidFill>
                <a:latin typeface="Times New Roman" panose="02020603050405020304" pitchFamily="18" charset="0"/>
                <a:cs typeface="Times New Roman" panose="02020603050405020304" pitchFamily="18" charset="0"/>
              </a:rPr>
              <a:t>h-индекс = </a:t>
            </a:r>
            <a:r>
              <a:rPr lang="ru-RU" sz="36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5-10</a:t>
            </a:r>
            <a:r>
              <a:rPr lang="ru-RU" sz="3200" dirty="0">
                <a:solidFill>
                  <a:srgbClr val="000000"/>
                </a:solidFill>
                <a:latin typeface="Times New Roman" panose="02020603050405020304" pitchFamily="18" charset="0"/>
                <a:cs typeface="Times New Roman" panose="02020603050405020304" pitchFamily="18" charset="0"/>
              </a:rPr>
              <a:t> — кандидат наук, доцент; </a:t>
            </a:r>
          </a:p>
          <a:p>
            <a:pPr marL="457200" indent="-457200">
              <a:lnSpc>
                <a:spcPct val="150000"/>
              </a:lnSpc>
              <a:buFont typeface="Wingdings" panose="05000000000000000000" pitchFamily="2" charset="2"/>
              <a:buChar char="ü"/>
            </a:pPr>
            <a:r>
              <a:rPr lang="en-US" sz="3200" dirty="0">
                <a:solidFill>
                  <a:srgbClr val="000000"/>
                </a:solidFill>
                <a:latin typeface="Times New Roman" panose="02020603050405020304" pitchFamily="18" charset="0"/>
                <a:cs typeface="Times New Roman" panose="02020603050405020304" pitchFamily="18" charset="0"/>
              </a:rPr>
              <a:t>h-</a:t>
            </a:r>
            <a:r>
              <a:rPr lang="ru-RU" sz="3200" dirty="0">
                <a:solidFill>
                  <a:srgbClr val="000000"/>
                </a:solidFill>
                <a:latin typeface="Times New Roman" panose="02020603050405020304" pitchFamily="18" charset="0"/>
                <a:cs typeface="Times New Roman" panose="02020603050405020304" pitchFamily="18" charset="0"/>
              </a:rPr>
              <a:t>индекс = </a:t>
            </a:r>
            <a:r>
              <a:rPr lang="ru-RU" sz="36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a:t>
            </a:r>
            <a:r>
              <a:rPr lang="ru-RU" sz="3200" dirty="0">
                <a:solidFill>
                  <a:srgbClr val="000000"/>
                </a:solidFill>
                <a:latin typeface="Times New Roman" panose="02020603050405020304" pitchFamily="18" charset="0"/>
                <a:cs typeface="Times New Roman" panose="02020603050405020304" pitchFamily="18" charset="0"/>
              </a:rPr>
              <a:t> — успешный учёный; </a:t>
            </a:r>
          </a:p>
          <a:p>
            <a:pPr marL="457200" indent="-457200">
              <a:lnSpc>
                <a:spcPct val="150000"/>
              </a:lnSpc>
              <a:buFont typeface="Wingdings" panose="05000000000000000000" pitchFamily="2" charset="2"/>
              <a:buChar char="ü"/>
            </a:pPr>
            <a:r>
              <a:rPr lang="ru-RU" sz="3200" dirty="0">
                <a:solidFill>
                  <a:srgbClr val="000000"/>
                </a:solidFill>
                <a:latin typeface="Times New Roman" panose="02020603050405020304" pitchFamily="18" charset="0"/>
                <a:cs typeface="Times New Roman" panose="02020603050405020304" pitchFamily="18" charset="0"/>
              </a:rPr>
              <a:t>h-индекс = </a:t>
            </a:r>
            <a:r>
              <a:rPr lang="ru-RU" sz="36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10-15</a:t>
            </a:r>
            <a:r>
              <a:rPr lang="ru-RU" sz="3200" dirty="0">
                <a:solidFill>
                  <a:srgbClr val="000000"/>
                </a:solidFill>
                <a:latin typeface="Times New Roman" panose="02020603050405020304" pitchFamily="18" charset="0"/>
                <a:cs typeface="Times New Roman" panose="02020603050405020304" pitchFamily="18" charset="0"/>
              </a:rPr>
              <a:t> и выше — доктор наук, профессор, </a:t>
            </a:r>
            <a:r>
              <a:rPr lang="ru-RU" sz="3200" dirty="0" smtClean="0">
                <a:solidFill>
                  <a:srgbClr val="000000"/>
                </a:solidFill>
                <a:latin typeface="Times New Roman" panose="02020603050405020304" pitchFamily="18" charset="0"/>
                <a:cs typeface="Times New Roman" panose="02020603050405020304" pitchFamily="18" charset="0"/>
              </a:rPr>
              <a:t>заведующий </a:t>
            </a:r>
            <a:r>
              <a:rPr lang="ru-RU" sz="3200" dirty="0">
                <a:solidFill>
                  <a:srgbClr val="000000"/>
                </a:solidFill>
                <a:latin typeface="Times New Roman" panose="02020603050405020304" pitchFamily="18" charset="0"/>
                <a:cs typeface="Times New Roman" panose="02020603050405020304" pitchFamily="18" charset="0"/>
              </a:rPr>
              <a:t>лабораторией, основоположник научной </a:t>
            </a:r>
            <a:r>
              <a:rPr lang="ru-RU" sz="3200" dirty="0" smtClean="0">
                <a:solidFill>
                  <a:srgbClr val="000000"/>
                </a:solidFill>
                <a:latin typeface="Times New Roman" panose="02020603050405020304" pitchFamily="18" charset="0"/>
                <a:cs typeface="Times New Roman" panose="02020603050405020304" pitchFamily="18" charset="0"/>
              </a:rPr>
              <a:t>школы</a:t>
            </a:r>
            <a:r>
              <a:rPr lang="ru-RU" sz="3200" dirty="0">
                <a:solidFill>
                  <a:srgbClr val="000000"/>
                </a:solidFill>
                <a:latin typeface="Times New Roman" panose="02020603050405020304" pitchFamily="18" charset="0"/>
                <a:cs typeface="Times New Roman" panose="02020603050405020304" pitchFamily="18" charset="0"/>
              </a:rPr>
              <a:t>; </a:t>
            </a:r>
          </a:p>
          <a:p>
            <a:pPr marL="457200" indent="-457200">
              <a:lnSpc>
                <a:spcPct val="150000"/>
              </a:lnSpc>
              <a:buFont typeface="Wingdings" panose="05000000000000000000" pitchFamily="2" charset="2"/>
              <a:buChar char="ü"/>
            </a:pPr>
            <a:r>
              <a:rPr lang="ru-RU" sz="3200" dirty="0">
                <a:solidFill>
                  <a:srgbClr val="000000"/>
                </a:solidFill>
                <a:latin typeface="Times New Roman" panose="02020603050405020304" pitchFamily="18" charset="0"/>
                <a:cs typeface="Times New Roman" panose="02020603050405020304" pitchFamily="18" charset="0"/>
              </a:rPr>
              <a:t>h-индекс = </a:t>
            </a:r>
            <a:r>
              <a:rPr lang="ru-RU" sz="36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r>
              <a:rPr lang="ru-RU" sz="3200" dirty="0">
                <a:solidFill>
                  <a:srgbClr val="000000"/>
                </a:solidFill>
                <a:latin typeface="Times New Roman" panose="02020603050405020304" pitchFamily="18" charset="0"/>
                <a:cs typeface="Times New Roman" panose="02020603050405020304" pitchFamily="18" charset="0"/>
              </a:rPr>
              <a:t> — уровень нобелевского лауреата (у 84% Нобелевских лауреатов h-индекс выше 30).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75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7719" y="168494"/>
            <a:ext cx="7453149" cy="6401753"/>
          </a:xfrm>
          <a:prstGeom prst="rect">
            <a:avLst/>
          </a:prstGeom>
        </p:spPr>
        <p:txBody>
          <a:bodyPr wrap="square">
            <a:spAutoFit/>
          </a:bodyPr>
          <a:lstStyle/>
          <a:p>
            <a:pPr>
              <a:spcAft>
                <a:spcPts val="1200"/>
              </a:spcAft>
            </a:pPr>
            <a:r>
              <a:rPr lang="ru-RU" sz="4000"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Импакт</a:t>
            </a:r>
            <a:r>
              <a:rPr lang="ru-RU" sz="4000"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-фактор (ІФ или </a:t>
            </a:r>
            <a:r>
              <a:rPr lang="en-US" sz="4000"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IF</a:t>
            </a:r>
            <a:r>
              <a:rPr lang="en-US" sz="4000" b="1" i="1" u="sng"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4000" b="1" u="sng"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4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smtClean="0">
                <a:solidFill>
                  <a:srgbClr val="000000"/>
                </a:solidFill>
                <a:latin typeface="Times New Roman" panose="02020603050405020304" pitchFamily="18" charset="0"/>
                <a:cs typeface="Times New Roman" panose="02020603050405020304" pitchFamily="18" charset="0"/>
              </a:rPr>
              <a:t>На </a:t>
            </a:r>
            <a:r>
              <a:rPr lang="ru-RU" sz="3600" dirty="0">
                <a:solidFill>
                  <a:srgbClr val="000000"/>
                </a:solidFill>
                <a:latin typeface="Times New Roman" panose="02020603050405020304" pitchFamily="18" charset="0"/>
                <a:cs typeface="Times New Roman" panose="02020603050405020304" pitchFamily="18" charset="0"/>
              </a:rPr>
              <a:t>сегодняшний день существует огромное количество международных систем цитирования (</a:t>
            </a:r>
            <a:r>
              <a:rPr lang="ru-RU" sz="3600" i="1" dirty="0">
                <a:solidFill>
                  <a:srgbClr val="000000"/>
                </a:solidFill>
                <a:latin typeface="Times New Roman" panose="02020603050405020304" pitchFamily="18" charset="0"/>
                <a:cs typeface="Times New Roman" panose="02020603050405020304" pitchFamily="18" charset="0"/>
              </a:rPr>
              <a:t>библиографических баз</a:t>
            </a:r>
            <a:r>
              <a:rPr lang="ru-RU" sz="3600" dirty="0" smtClean="0">
                <a:solidFill>
                  <a:srgbClr val="000000"/>
                </a:solidFill>
                <a:latin typeface="Times New Roman" panose="02020603050405020304" pitchFamily="18" charset="0"/>
                <a:cs typeface="Times New Roman" panose="02020603050405020304" pitchFamily="18" charset="0"/>
              </a:rPr>
              <a:t>)</a:t>
            </a:r>
            <a:r>
              <a:rPr lang="en-US" sz="3600" dirty="0" smtClean="0">
                <a:solidFill>
                  <a:srgbClr val="000000"/>
                </a:solidFill>
                <a:latin typeface="Times New Roman" panose="02020603050405020304" pitchFamily="18" charset="0"/>
                <a:cs typeface="Times New Roman" panose="02020603050405020304" pitchFamily="18" charset="0"/>
              </a:rPr>
              <a:t> </a:t>
            </a:r>
          </a:p>
          <a:p>
            <a:pPr>
              <a:spcAft>
                <a:spcPts val="1200"/>
              </a:spcAft>
            </a:pPr>
            <a:r>
              <a:rPr lang="ru-RU" sz="3600" dirty="0" smtClean="0">
                <a:solidFill>
                  <a:srgbClr val="000000"/>
                </a:solidFill>
                <a:latin typeface="Times New Roman" panose="02020603050405020304" pitchFamily="18" charset="0"/>
                <a:cs typeface="Times New Roman" panose="02020603050405020304" pitchFamily="18" charset="0"/>
              </a:rPr>
              <a:t>Наиболее </a:t>
            </a:r>
            <a:r>
              <a:rPr lang="ru-RU" sz="3600" dirty="0">
                <a:solidFill>
                  <a:srgbClr val="000000"/>
                </a:solidFill>
                <a:latin typeface="Times New Roman" panose="02020603050405020304" pitchFamily="18" charset="0"/>
                <a:cs typeface="Times New Roman" panose="02020603050405020304" pitchFamily="18" charset="0"/>
              </a:rPr>
              <a:t>авторитетными и полными считаются базы данных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Web of Science </a:t>
            </a:r>
            <a:r>
              <a:rPr lang="ru-RU" sz="36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Scopus</a:t>
            </a:r>
            <a:r>
              <a:rPr lang="en-US" sz="3600" dirty="0">
                <a:solidFill>
                  <a:srgbClr val="000000"/>
                </a:solidFill>
                <a:latin typeface="Times New Roman" panose="02020603050405020304" pitchFamily="18" charset="0"/>
                <a:cs typeface="Times New Roman" panose="02020603050405020304" pitchFamily="18" charset="0"/>
              </a:rPr>
              <a:t>. </a:t>
            </a:r>
            <a:r>
              <a:rPr lang="ru-RU" sz="3600" dirty="0" err="1">
                <a:solidFill>
                  <a:srgbClr val="000000"/>
                </a:solidFill>
                <a:latin typeface="Times New Roman" panose="02020603050405020304" pitchFamily="18" charset="0"/>
                <a:cs typeface="Times New Roman" panose="02020603050405020304" pitchFamily="18" charset="0"/>
              </a:rPr>
              <a:t>Импакт</a:t>
            </a:r>
            <a:r>
              <a:rPr lang="ru-RU" sz="3600" dirty="0">
                <a:solidFill>
                  <a:srgbClr val="000000"/>
                </a:solidFill>
                <a:latin typeface="Times New Roman" panose="02020603050405020304" pitchFamily="18" charset="0"/>
                <a:cs typeface="Times New Roman" panose="02020603050405020304" pitchFamily="18" charset="0"/>
              </a:rPr>
              <a:t>-фактор впервые был введён Юджином </a:t>
            </a:r>
            <a:r>
              <a:rPr lang="ru-RU" sz="3600" dirty="0" err="1">
                <a:solidFill>
                  <a:srgbClr val="000000"/>
                </a:solidFill>
                <a:latin typeface="Times New Roman" panose="02020603050405020304" pitchFamily="18" charset="0"/>
                <a:cs typeface="Times New Roman" panose="02020603050405020304" pitchFamily="18" charset="0"/>
              </a:rPr>
              <a:t>Гарфилдом</a:t>
            </a:r>
            <a:r>
              <a:rPr lang="ru-RU" sz="3600" dirty="0">
                <a:solidFill>
                  <a:srgbClr val="000000"/>
                </a:solidFill>
                <a:latin typeface="Times New Roman" panose="02020603050405020304" pitchFamily="18" charset="0"/>
                <a:cs typeface="Times New Roman" panose="02020603050405020304" pitchFamily="18" charset="0"/>
              </a:rPr>
              <a:t> в Институте научной информации в США. </a:t>
            </a:r>
            <a:endParaRPr lang="ru-RU" sz="3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930055" y="168494"/>
            <a:ext cx="4099035" cy="6494085"/>
          </a:xfrm>
          <a:prstGeom prst="rect">
            <a:avLst/>
          </a:prstGeom>
          <a:ln>
            <a:solidFill>
              <a:schemeClr val="tx1"/>
            </a:solidFill>
          </a:ln>
        </p:spPr>
        <p:txBody>
          <a:bodyPr wrap="square">
            <a:spAutoFit/>
          </a:bodyPr>
          <a:lstStyle/>
          <a:p>
            <a:pPr marL="285750" indent="-285750">
              <a:lnSpc>
                <a:spcPct val="130000"/>
              </a:lnSpc>
              <a:buFont typeface="Wingdings" panose="05000000000000000000" pitchFamily="2" charset="2"/>
              <a:buChar char="q"/>
            </a:pPr>
            <a:r>
              <a:rPr lang="ru-RU"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РИНЦ</a:t>
            </a:r>
            <a:endPar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Web of Science</a:t>
            </a: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Scopus</a:t>
            </a: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Web of Knowledge</a:t>
            </a: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Astrophysics</a:t>
            </a: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Mathematics</a:t>
            </a: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Chemical Abstracts</a:t>
            </a: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PubMed, Springer</a:t>
            </a:r>
          </a:p>
          <a:p>
            <a:pPr marL="285750" indent="-285750">
              <a:lnSpc>
                <a:spcPct val="130000"/>
              </a:lnSpc>
              <a:buFont typeface="Wingdings" panose="05000000000000000000" pitchFamily="2" charset="2"/>
              <a:buChar char="q"/>
            </a:pPr>
            <a:r>
              <a:rPr lang="en-US" sz="3200" b="1" dirty="0" err="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Agris</a:t>
            </a:r>
            <a:endPar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lnSpc>
                <a:spcPct val="130000"/>
              </a:lnSpc>
              <a:buFont typeface="Wingdings" panose="05000000000000000000" pitchFamily="2" charset="2"/>
              <a:buChar char="q"/>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GeoRef. </a:t>
            </a:r>
            <a:endParaRPr lang="ru-RU" sz="3200" b="1" dirty="0">
              <a:effectLst>
                <a:outerShdw blurRad="38100" dist="38100" dir="2700000" algn="tl">
                  <a:srgbClr val="000000">
                    <a:alpha val="43137"/>
                  </a:srgbClr>
                </a:outerShdw>
              </a:effectLst>
            </a:endParaRPr>
          </a:p>
        </p:txBody>
      </p:sp>
      <p:sp>
        <p:nvSpPr>
          <p:cNvPr id="4" name="Стрелка вправо 3"/>
          <p:cNvSpPr/>
          <p:nvPr/>
        </p:nvSpPr>
        <p:spPr>
          <a:xfrm>
            <a:off x="5785945" y="2601311"/>
            <a:ext cx="2144109" cy="594639"/>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961972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30628"/>
            <a:ext cx="12004766" cy="6474759"/>
          </a:xfrm>
          <a:prstGeom prst="rect">
            <a:avLst/>
          </a:prstGeom>
          <a:noFill/>
          <a:ln>
            <a:noFill/>
          </a:ln>
          <a:effectLst/>
          <a:extLst/>
        </p:spPr>
        <p:txBody>
          <a:bodyPr vert="horz" wrap="square" lIns="253920" tIns="0" rIns="0" bIns="2856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spcAft>
                <a:spcPts val="1200"/>
              </a:spcAft>
            </a:pPr>
            <a:r>
              <a:rPr lang="ru-RU" altLang="ru-RU" sz="3200" b="1" u="sng" dirty="0">
                <a:solidFill>
                  <a:srgbClr val="FF0000"/>
                </a:solidFill>
                <a:effectLst>
                  <a:outerShdw blurRad="38100" dist="38100" dir="2700000" algn="tl">
                    <a:srgbClr val="000000">
                      <a:alpha val="43137"/>
                    </a:srgbClr>
                  </a:outerShdw>
                </a:effectLst>
                <a:latin typeface="+mn-lt"/>
                <a:cs typeface="Times New Roman" panose="02020603050405020304" pitchFamily="18" charset="0"/>
              </a:rPr>
              <a:t>Что такое квартиль научного журнала и как определить его по базам данных </a:t>
            </a:r>
            <a:r>
              <a:rPr lang="ru-RU" altLang="ru-RU" sz="3200" b="1" u="sng" dirty="0" err="1">
                <a:solidFill>
                  <a:srgbClr val="FF0000"/>
                </a:solidFill>
                <a:effectLst>
                  <a:outerShdw blurRad="38100" dist="38100" dir="2700000" algn="tl">
                    <a:srgbClr val="000000">
                      <a:alpha val="43137"/>
                    </a:srgbClr>
                  </a:outerShdw>
                </a:effectLst>
                <a:latin typeface="+mn-lt"/>
                <a:cs typeface="Times New Roman" panose="02020603050405020304" pitchFamily="18" charset="0"/>
              </a:rPr>
              <a:t>Web</a:t>
            </a:r>
            <a:r>
              <a:rPr lang="ru-RU" altLang="ru-RU" sz="3200" b="1" u="sng" dirty="0">
                <a:solidFill>
                  <a:srgbClr val="FF0000"/>
                </a:solidFill>
                <a:effectLst>
                  <a:outerShdw blurRad="38100" dist="38100" dir="2700000" algn="tl">
                    <a:srgbClr val="000000">
                      <a:alpha val="43137"/>
                    </a:srgbClr>
                  </a:outerShdw>
                </a:effectLst>
                <a:latin typeface="+mn-lt"/>
                <a:cs typeface="Times New Roman" panose="02020603050405020304" pitchFamily="18" charset="0"/>
              </a:rPr>
              <a:t> </a:t>
            </a:r>
            <a:r>
              <a:rPr lang="ru-RU" altLang="ru-RU" sz="3200" b="1" u="sng" dirty="0" err="1">
                <a:solidFill>
                  <a:srgbClr val="FF0000"/>
                </a:solidFill>
                <a:effectLst>
                  <a:outerShdw blurRad="38100" dist="38100" dir="2700000" algn="tl">
                    <a:srgbClr val="000000">
                      <a:alpha val="43137"/>
                    </a:srgbClr>
                  </a:outerShdw>
                </a:effectLst>
                <a:latin typeface="+mn-lt"/>
                <a:cs typeface="Times New Roman" panose="02020603050405020304" pitchFamily="18" charset="0"/>
              </a:rPr>
              <a:t>of</a:t>
            </a:r>
            <a:r>
              <a:rPr lang="ru-RU" altLang="ru-RU" sz="3200" b="1" u="sng" dirty="0">
                <a:solidFill>
                  <a:srgbClr val="FF0000"/>
                </a:solidFill>
                <a:effectLst>
                  <a:outerShdw blurRad="38100" dist="38100" dir="2700000" algn="tl">
                    <a:srgbClr val="000000">
                      <a:alpha val="43137"/>
                    </a:srgbClr>
                  </a:outerShdw>
                </a:effectLst>
                <a:latin typeface="+mn-lt"/>
                <a:cs typeface="Times New Roman" panose="02020603050405020304" pitchFamily="18" charset="0"/>
              </a:rPr>
              <a:t> </a:t>
            </a:r>
            <a:r>
              <a:rPr lang="ru-RU" altLang="ru-RU" sz="3200" b="1" u="sng" dirty="0" err="1">
                <a:solidFill>
                  <a:srgbClr val="FF0000"/>
                </a:solidFill>
                <a:effectLst>
                  <a:outerShdw blurRad="38100" dist="38100" dir="2700000" algn="tl">
                    <a:srgbClr val="000000">
                      <a:alpha val="43137"/>
                    </a:srgbClr>
                  </a:outerShdw>
                </a:effectLst>
                <a:latin typeface="+mn-lt"/>
                <a:cs typeface="Times New Roman" panose="02020603050405020304" pitchFamily="18" charset="0"/>
              </a:rPr>
              <a:t>Science</a:t>
            </a:r>
            <a:r>
              <a:rPr lang="ru-RU" altLang="ru-RU" sz="3200" b="1" u="sng" dirty="0">
                <a:solidFill>
                  <a:srgbClr val="FF0000"/>
                </a:solidFill>
                <a:effectLst>
                  <a:outerShdw blurRad="38100" dist="38100" dir="2700000" algn="tl">
                    <a:srgbClr val="000000">
                      <a:alpha val="43137"/>
                    </a:srgbClr>
                  </a:outerShdw>
                </a:effectLst>
                <a:latin typeface="+mn-lt"/>
                <a:cs typeface="Times New Roman" panose="02020603050405020304" pitchFamily="18" charset="0"/>
              </a:rPr>
              <a:t> </a:t>
            </a:r>
            <a:r>
              <a:rPr lang="ru-RU" altLang="ru-RU" sz="3200" b="1" u="sng" dirty="0" smtClean="0">
                <a:solidFill>
                  <a:srgbClr val="FF0000"/>
                </a:solidFill>
                <a:effectLst>
                  <a:outerShdw blurRad="38100" dist="38100" dir="2700000" algn="tl">
                    <a:srgbClr val="000000">
                      <a:alpha val="43137"/>
                    </a:srgbClr>
                  </a:outerShdw>
                </a:effectLst>
                <a:latin typeface="+mn-lt"/>
                <a:cs typeface="Times New Roman" panose="02020603050405020304" pitchFamily="18" charset="0"/>
              </a:rPr>
              <a:t>и </a:t>
            </a:r>
            <a:r>
              <a:rPr lang="ru-RU" altLang="ru-RU" sz="3200" b="1" u="sng" dirty="0" err="1">
                <a:solidFill>
                  <a:srgbClr val="FF0000"/>
                </a:solidFill>
                <a:effectLst>
                  <a:outerShdw blurRad="38100" dist="38100" dir="2700000" algn="tl">
                    <a:srgbClr val="000000">
                      <a:alpha val="43137"/>
                    </a:srgbClr>
                  </a:outerShdw>
                </a:effectLst>
                <a:latin typeface="+mn-lt"/>
                <a:cs typeface="Times New Roman" panose="02020603050405020304" pitchFamily="18" charset="0"/>
              </a:rPr>
              <a:t>Scopus</a:t>
            </a:r>
            <a:endParaRPr lang="ru-RU" altLang="ru-RU" sz="3200" b="1" u="sng" dirty="0">
              <a:solidFill>
                <a:srgbClr val="FF0000"/>
              </a:solidFill>
              <a:effectLst>
                <a:outerShdw blurRad="38100" dist="38100" dir="2700000" algn="tl">
                  <a:srgbClr val="000000">
                    <a:alpha val="43137"/>
                  </a:srgbClr>
                </a:outerShdw>
              </a:effectLst>
              <a:latin typeface="+mn-lt"/>
              <a:cs typeface="Times New Roman" panose="02020603050405020304" pitchFamily="18" charset="0"/>
            </a:endParaRPr>
          </a:p>
          <a:p>
            <a:pPr marL="342900" lvl="0" indent="-342900">
              <a:spcAft>
                <a:spcPts val="1200"/>
              </a:spcAft>
              <a:buFont typeface="Wingdings" panose="05000000000000000000" pitchFamily="2" charset="2"/>
              <a:buChar char="v"/>
            </a:pPr>
            <a:r>
              <a:rPr lang="ru-RU" altLang="ru-RU" sz="2400" b="1" dirty="0">
                <a:solidFill>
                  <a:srgbClr val="333333"/>
                </a:solidFill>
                <a:effectLst>
                  <a:outerShdw blurRad="38100" dist="38100" dir="2700000" algn="tl">
                    <a:srgbClr val="000000">
                      <a:alpha val="43137"/>
                    </a:srgbClr>
                  </a:outerShdw>
                </a:effectLst>
                <a:latin typeface="+mn-lt"/>
                <a:cs typeface="Times New Roman" panose="02020603050405020304" pitchFamily="18" charset="0"/>
              </a:rPr>
              <a:t>Квартиль (четверть) Q </a:t>
            </a:r>
            <a:r>
              <a:rPr lang="ru-RU" altLang="ru-RU" sz="2400" dirty="0">
                <a:solidFill>
                  <a:srgbClr val="333333"/>
                </a:solidFill>
                <a:latin typeface="+mn-lt"/>
                <a:cs typeface="Times New Roman" panose="02020603050405020304" pitchFamily="18" charset="0"/>
              </a:rPr>
              <a:t>— это категория научных журналов, которую определяют </a:t>
            </a:r>
            <a:r>
              <a:rPr lang="ru-RU" altLang="ru-RU" sz="2400" dirty="0" err="1">
                <a:solidFill>
                  <a:srgbClr val="333333"/>
                </a:solidFill>
                <a:latin typeface="+mn-lt"/>
                <a:cs typeface="Times New Roman" panose="02020603050405020304" pitchFamily="18" charset="0"/>
              </a:rPr>
              <a:t>библиометрические</a:t>
            </a:r>
            <a:r>
              <a:rPr lang="ru-RU" altLang="ru-RU" sz="2400" dirty="0">
                <a:solidFill>
                  <a:srgbClr val="333333"/>
                </a:solidFill>
                <a:latin typeface="+mn-lt"/>
                <a:cs typeface="Times New Roman" panose="02020603050405020304" pitchFamily="18" charset="0"/>
              </a:rPr>
              <a:t> </a:t>
            </a:r>
            <a:r>
              <a:rPr lang="ru-RU" altLang="ru-RU" sz="2400" dirty="0" smtClean="0">
                <a:solidFill>
                  <a:srgbClr val="333333"/>
                </a:solidFill>
                <a:latin typeface="+mn-lt"/>
                <a:cs typeface="Times New Roman" panose="02020603050405020304" pitchFamily="18" charset="0"/>
              </a:rPr>
              <a:t>показатели</a:t>
            </a:r>
            <a:r>
              <a:rPr lang="ru-RU" altLang="ru-RU" sz="2400" dirty="0">
                <a:solidFill>
                  <a:srgbClr val="333333"/>
                </a:solidFill>
                <a:latin typeface="+mn-lt"/>
                <a:cs typeface="Times New Roman" panose="02020603050405020304" pitchFamily="18" charset="0"/>
              </a:rPr>
              <a:t>, отражающие уровень цитируемости, то есть  востребованность журнала научным сообществом.</a:t>
            </a:r>
          </a:p>
          <a:p>
            <a:pPr marL="342900" lvl="0" indent="-342900">
              <a:spcAft>
                <a:spcPts val="1200"/>
              </a:spcAft>
              <a:buFont typeface="Wingdings" panose="05000000000000000000" pitchFamily="2" charset="2"/>
              <a:buChar char="v"/>
            </a:pPr>
            <a:r>
              <a:rPr lang="ru-RU" altLang="ru-RU" sz="2400" dirty="0">
                <a:solidFill>
                  <a:srgbClr val="333333"/>
                </a:solidFill>
                <a:latin typeface="+mn-lt"/>
                <a:cs typeface="Times New Roman" panose="02020603050405020304" pitchFamily="18" charset="0"/>
              </a:rPr>
              <a:t>Журналы по узкой предметной области ранжируются по убыванию соответствующего показателя:</a:t>
            </a:r>
          </a:p>
          <a:p>
            <a:pPr marL="800100" lvl="1" indent="-342900">
              <a:spcAft>
                <a:spcPts val="1200"/>
              </a:spcAft>
              <a:buFont typeface="Wingdings" panose="05000000000000000000" pitchFamily="2" charset="2"/>
              <a:buChar char="Ø"/>
            </a:pPr>
            <a:r>
              <a:rPr lang="ru-RU" altLang="ru-RU" sz="2400" dirty="0" err="1">
                <a:solidFill>
                  <a:srgbClr val="333333"/>
                </a:solidFill>
                <a:latin typeface="+mn-lt"/>
                <a:cs typeface="Times New Roman" panose="02020603050405020304" pitchFamily="18" charset="0"/>
              </a:rPr>
              <a:t>импакт</a:t>
            </a:r>
            <a:r>
              <a:rPr lang="ru-RU" altLang="ru-RU" sz="2400" dirty="0">
                <a:solidFill>
                  <a:srgbClr val="333333"/>
                </a:solidFill>
                <a:latin typeface="+mn-lt"/>
                <a:cs typeface="Times New Roman" panose="02020603050405020304" pitchFamily="18" charset="0"/>
              </a:rPr>
              <a:t>-фактор </a:t>
            </a:r>
            <a:r>
              <a:rPr lang="ru-RU" altLang="ru-RU" sz="2400" i="1" dirty="0" err="1">
                <a:solidFill>
                  <a:srgbClr val="333333"/>
                </a:solidFill>
                <a:latin typeface="+mn-lt"/>
                <a:cs typeface="Times New Roman" panose="02020603050405020304" pitchFamily="18" charset="0"/>
              </a:rPr>
              <a:t>Journal</a:t>
            </a:r>
            <a:r>
              <a:rPr lang="ru-RU" altLang="ru-RU" sz="2400" i="1" dirty="0">
                <a:solidFill>
                  <a:srgbClr val="333333"/>
                </a:solidFill>
                <a:latin typeface="+mn-lt"/>
                <a:cs typeface="Times New Roman" panose="02020603050405020304" pitchFamily="18" charset="0"/>
              </a:rPr>
              <a:t> </a:t>
            </a:r>
            <a:r>
              <a:rPr lang="ru-RU" altLang="ru-RU" sz="2400" i="1" dirty="0" err="1">
                <a:solidFill>
                  <a:srgbClr val="333333"/>
                </a:solidFill>
                <a:latin typeface="+mn-lt"/>
                <a:cs typeface="Times New Roman" panose="02020603050405020304" pitchFamily="18" charset="0"/>
              </a:rPr>
              <a:t>Citation</a:t>
            </a:r>
            <a:r>
              <a:rPr lang="ru-RU" altLang="ru-RU" sz="2400" i="1" dirty="0">
                <a:solidFill>
                  <a:srgbClr val="333333"/>
                </a:solidFill>
                <a:latin typeface="+mn-lt"/>
                <a:cs typeface="Times New Roman" panose="02020603050405020304" pitchFamily="18" charset="0"/>
              </a:rPr>
              <a:t> </a:t>
            </a:r>
            <a:r>
              <a:rPr lang="ru-RU" altLang="ru-RU" sz="2400" i="1" dirty="0" err="1">
                <a:solidFill>
                  <a:srgbClr val="333333"/>
                </a:solidFill>
                <a:latin typeface="+mn-lt"/>
                <a:cs typeface="Times New Roman" panose="02020603050405020304" pitchFamily="18" charset="0"/>
              </a:rPr>
              <a:t>Reports</a:t>
            </a:r>
            <a:r>
              <a:rPr lang="ru-RU" altLang="ru-RU" sz="2400" i="1" dirty="0">
                <a:solidFill>
                  <a:srgbClr val="333333"/>
                </a:solidFill>
                <a:latin typeface="+mn-lt"/>
                <a:cs typeface="Times New Roman" panose="02020603050405020304" pitchFamily="18" charset="0"/>
              </a:rPr>
              <a:t> (JCR) </a:t>
            </a:r>
            <a:r>
              <a:rPr lang="ru-RU" altLang="ru-RU" sz="2400" dirty="0">
                <a:solidFill>
                  <a:srgbClr val="333333"/>
                </a:solidFill>
                <a:latin typeface="+mn-lt"/>
                <a:cs typeface="Times New Roman" panose="02020603050405020304" pitchFamily="18" charset="0"/>
              </a:rPr>
              <a:t>— для базы данных </a:t>
            </a:r>
            <a:r>
              <a:rPr lang="ru-RU" altLang="ru-RU" sz="2400" b="1" dirty="0" err="1">
                <a:solidFill>
                  <a:srgbClr val="333333"/>
                </a:solidFill>
                <a:effectLst>
                  <a:outerShdw blurRad="38100" dist="38100" dir="2700000" algn="tl">
                    <a:srgbClr val="000000">
                      <a:alpha val="43137"/>
                    </a:srgbClr>
                  </a:outerShdw>
                </a:effectLst>
                <a:latin typeface="+mn-lt"/>
                <a:cs typeface="Times New Roman" panose="02020603050405020304" pitchFamily="18" charset="0"/>
              </a:rPr>
              <a:t>Web</a:t>
            </a:r>
            <a:r>
              <a:rPr lang="ru-RU" altLang="ru-RU" sz="2400" b="1" dirty="0">
                <a:solidFill>
                  <a:srgbClr val="333333"/>
                </a:solidFill>
                <a:effectLst>
                  <a:outerShdw blurRad="38100" dist="38100" dir="2700000" algn="tl">
                    <a:srgbClr val="000000">
                      <a:alpha val="43137"/>
                    </a:srgbClr>
                  </a:outerShdw>
                </a:effectLst>
                <a:latin typeface="+mn-lt"/>
                <a:cs typeface="Times New Roman" panose="02020603050405020304" pitchFamily="18" charset="0"/>
              </a:rPr>
              <a:t> </a:t>
            </a:r>
            <a:r>
              <a:rPr lang="ru-RU" altLang="ru-RU" sz="2400" b="1" dirty="0" err="1">
                <a:solidFill>
                  <a:srgbClr val="333333"/>
                </a:solidFill>
                <a:effectLst>
                  <a:outerShdw blurRad="38100" dist="38100" dir="2700000" algn="tl">
                    <a:srgbClr val="000000">
                      <a:alpha val="43137"/>
                    </a:srgbClr>
                  </a:outerShdw>
                </a:effectLst>
                <a:latin typeface="+mn-lt"/>
                <a:cs typeface="Times New Roman" panose="02020603050405020304" pitchFamily="18" charset="0"/>
              </a:rPr>
              <a:t>of</a:t>
            </a:r>
            <a:r>
              <a:rPr lang="ru-RU" altLang="ru-RU" sz="2400" b="1" dirty="0">
                <a:solidFill>
                  <a:srgbClr val="333333"/>
                </a:solidFill>
                <a:effectLst>
                  <a:outerShdw blurRad="38100" dist="38100" dir="2700000" algn="tl">
                    <a:srgbClr val="000000">
                      <a:alpha val="43137"/>
                    </a:srgbClr>
                  </a:outerShdw>
                </a:effectLst>
                <a:latin typeface="+mn-lt"/>
                <a:cs typeface="Times New Roman" panose="02020603050405020304" pitchFamily="18" charset="0"/>
              </a:rPr>
              <a:t> </a:t>
            </a:r>
            <a:r>
              <a:rPr lang="ru-RU" altLang="ru-RU" sz="2400" b="1" dirty="0" err="1">
                <a:solidFill>
                  <a:srgbClr val="333333"/>
                </a:solidFill>
                <a:effectLst>
                  <a:outerShdw blurRad="38100" dist="38100" dir="2700000" algn="tl">
                    <a:srgbClr val="000000">
                      <a:alpha val="43137"/>
                    </a:srgbClr>
                  </a:outerShdw>
                </a:effectLst>
                <a:latin typeface="+mn-lt"/>
                <a:cs typeface="Times New Roman" panose="02020603050405020304" pitchFamily="18" charset="0"/>
              </a:rPr>
              <a:t>Science</a:t>
            </a:r>
            <a:r>
              <a:rPr lang="ru-RU" altLang="ru-RU" sz="2400" dirty="0">
                <a:solidFill>
                  <a:srgbClr val="333333"/>
                </a:solidFill>
                <a:latin typeface="+mn-lt"/>
                <a:cs typeface="Times New Roman" panose="02020603050405020304" pitchFamily="18" charset="0"/>
              </a:rPr>
              <a:t>, индексирующей около 12 500 журналов;</a:t>
            </a:r>
          </a:p>
          <a:p>
            <a:pPr marL="800100" lvl="1" indent="-342900">
              <a:spcAft>
                <a:spcPts val="1200"/>
              </a:spcAft>
              <a:buFont typeface="Wingdings" panose="05000000000000000000" pitchFamily="2" charset="2"/>
              <a:buChar char="Ø"/>
            </a:pPr>
            <a:r>
              <a:rPr lang="ru-RU" altLang="ru-RU" sz="2400" i="1" dirty="0" err="1">
                <a:solidFill>
                  <a:srgbClr val="333333"/>
                </a:solidFill>
                <a:latin typeface="+mn-lt"/>
                <a:cs typeface="Times New Roman" panose="02020603050405020304" pitchFamily="18" charset="0"/>
              </a:rPr>
              <a:t>SCIMago</a:t>
            </a:r>
            <a:r>
              <a:rPr lang="ru-RU" altLang="ru-RU" sz="2400" i="1" dirty="0">
                <a:solidFill>
                  <a:srgbClr val="333333"/>
                </a:solidFill>
                <a:latin typeface="+mn-lt"/>
                <a:cs typeface="Times New Roman" panose="02020603050405020304" pitchFamily="18" charset="0"/>
              </a:rPr>
              <a:t> </a:t>
            </a:r>
            <a:r>
              <a:rPr lang="ru-RU" altLang="ru-RU" sz="2400" i="1" dirty="0" err="1">
                <a:solidFill>
                  <a:srgbClr val="333333"/>
                </a:solidFill>
                <a:latin typeface="+mn-lt"/>
                <a:cs typeface="Times New Roman" panose="02020603050405020304" pitchFamily="18" charset="0"/>
              </a:rPr>
              <a:t>Journal</a:t>
            </a:r>
            <a:r>
              <a:rPr lang="ru-RU" altLang="ru-RU" sz="2400" i="1" dirty="0">
                <a:solidFill>
                  <a:srgbClr val="333333"/>
                </a:solidFill>
                <a:latin typeface="+mn-lt"/>
                <a:cs typeface="Times New Roman" panose="02020603050405020304" pitchFamily="18" charset="0"/>
              </a:rPr>
              <a:t> </a:t>
            </a:r>
            <a:r>
              <a:rPr lang="ru-RU" altLang="ru-RU" sz="2400" i="1" dirty="0" err="1">
                <a:solidFill>
                  <a:srgbClr val="333333"/>
                </a:solidFill>
                <a:latin typeface="+mn-lt"/>
                <a:cs typeface="Times New Roman" panose="02020603050405020304" pitchFamily="18" charset="0"/>
              </a:rPr>
              <a:t>Rank</a:t>
            </a:r>
            <a:r>
              <a:rPr lang="ru-RU" altLang="ru-RU" sz="2400" i="1" dirty="0">
                <a:solidFill>
                  <a:srgbClr val="333333"/>
                </a:solidFill>
                <a:latin typeface="+mn-lt"/>
                <a:cs typeface="Times New Roman" panose="02020603050405020304" pitchFamily="18" charset="0"/>
              </a:rPr>
              <a:t> (SJR) </a:t>
            </a:r>
            <a:r>
              <a:rPr lang="ru-RU" altLang="ru-RU" sz="2400" dirty="0">
                <a:solidFill>
                  <a:srgbClr val="333333"/>
                </a:solidFill>
                <a:latin typeface="+mn-lt"/>
                <a:cs typeface="Times New Roman" panose="02020603050405020304" pitchFamily="18" charset="0"/>
              </a:rPr>
              <a:t>— для базы данных </a:t>
            </a:r>
            <a:r>
              <a:rPr lang="ru-RU" altLang="ru-RU" sz="2400" b="1" dirty="0" err="1">
                <a:solidFill>
                  <a:srgbClr val="333333"/>
                </a:solidFill>
                <a:effectLst>
                  <a:outerShdw blurRad="38100" dist="38100" dir="2700000" algn="tl">
                    <a:srgbClr val="000000">
                      <a:alpha val="43137"/>
                    </a:srgbClr>
                  </a:outerShdw>
                </a:effectLst>
                <a:latin typeface="+mn-lt"/>
                <a:cs typeface="Times New Roman" panose="02020603050405020304" pitchFamily="18" charset="0"/>
              </a:rPr>
              <a:t>Scopus</a:t>
            </a:r>
            <a:r>
              <a:rPr lang="ru-RU" altLang="ru-RU" sz="2400" dirty="0">
                <a:solidFill>
                  <a:srgbClr val="333333"/>
                </a:solidFill>
                <a:latin typeface="+mn-lt"/>
                <a:cs typeface="Times New Roman" panose="02020603050405020304" pitchFamily="18" charset="0"/>
              </a:rPr>
              <a:t>, индексирующей около 21 000 журналов.</a:t>
            </a:r>
          </a:p>
          <a:p>
            <a:pPr marL="342900" lvl="0" indent="-342900">
              <a:spcAft>
                <a:spcPts val="1200"/>
              </a:spcAft>
              <a:buFont typeface="Wingdings" panose="05000000000000000000" pitchFamily="2" charset="2"/>
              <a:buChar char="v"/>
            </a:pPr>
            <a:r>
              <a:rPr lang="ru-RU" altLang="ru-RU" sz="2400" b="1" dirty="0">
                <a:solidFill>
                  <a:srgbClr val="333333"/>
                </a:solidFill>
                <a:latin typeface="+mn-lt"/>
                <a:cs typeface="Times New Roman" panose="02020603050405020304" pitchFamily="18" charset="0"/>
              </a:rPr>
              <a:t>Полученный </a:t>
            </a:r>
            <a:r>
              <a:rPr lang="ru-RU" altLang="ru-RU" sz="2400" dirty="0">
                <a:solidFill>
                  <a:srgbClr val="333333"/>
                </a:solidFill>
                <a:latin typeface="+mn-lt"/>
                <a:cs typeface="Times New Roman" panose="02020603050405020304" pitchFamily="18" charset="0"/>
              </a:rPr>
              <a:t>список делится на 4 равные части. В результате ранжирования каждый журнал попадает в </a:t>
            </a:r>
            <a:r>
              <a:rPr lang="ru-RU" altLang="ru-RU" sz="2400" dirty="0" smtClean="0">
                <a:solidFill>
                  <a:srgbClr val="333333"/>
                </a:solidFill>
                <a:latin typeface="+mn-lt"/>
                <a:cs typeface="Times New Roman" panose="02020603050405020304" pitchFamily="18" charset="0"/>
              </a:rPr>
              <a:t>один</a:t>
            </a:r>
            <a:r>
              <a:rPr lang="en-US" altLang="ru-RU" sz="2400" dirty="0" smtClean="0">
                <a:solidFill>
                  <a:srgbClr val="333333"/>
                </a:solidFill>
                <a:latin typeface="+mn-lt"/>
                <a:cs typeface="Times New Roman" panose="02020603050405020304" pitchFamily="18" charset="0"/>
              </a:rPr>
              <a:t> </a:t>
            </a:r>
            <a:r>
              <a:rPr lang="ru-RU" altLang="ru-RU" sz="2400" dirty="0" smtClean="0">
                <a:solidFill>
                  <a:srgbClr val="333333"/>
                </a:solidFill>
                <a:latin typeface="+mn-lt"/>
                <a:cs typeface="Times New Roman" panose="02020603050405020304" pitchFamily="18" charset="0"/>
              </a:rPr>
              <a:t>из </a:t>
            </a:r>
            <a:r>
              <a:rPr lang="ru-RU" altLang="ru-RU" sz="2400" dirty="0">
                <a:solidFill>
                  <a:srgbClr val="333333"/>
                </a:solidFill>
                <a:latin typeface="+mn-lt"/>
                <a:cs typeface="Times New Roman" panose="02020603050405020304" pitchFamily="18" charset="0"/>
              </a:rPr>
              <a:t>четырёх </a:t>
            </a:r>
            <a:r>
              <a:rPr lang="ru-RU" altLang="ru-RU" sz="2400" dirty="0" smtClean="0">
                <a:solidFill>
                  <a:srgbClr val="333333"/>
                </a:solidFill>
                <a:latin typeface="+mn-lt"/>
                <a:cs typeface="Times New Roman" panose="02020603050405020304" pitchFamily="18" charset="0"/>
              </a:rPr>
              <a:t>квартилей </a:t>
            </a:r>
            <a:r>
              <a:rPr lang="ru-RU" altLang="ru-RU" sz="2400" dirty="0">
                <a:solidFill>
                  <a:srgbClr val="333333"/>
                </a:solidFill>
                <a:latin typeface="+mn-lt"/>
                <a:cs typeface="Times New Roman" panose="02020603050405020304" pitchFamily="18" charset="0"/>
              </a:rPr>
              <a:t>от </a:t>
            </a:r>
            <a:r>
              <a:rPr lang="ru-RU" altLang="ru-RU" sz="2800" b="1" dirty="0">
                <a:solidFill>
                  <a:srgbClr val="333333"/>
                </a:solidFill>
                <a:effectLst>
                  <a:outerShdw blurRad="38100" dist="38100" dir="2700000" algn="tl">
                    <a:srgbClr val="000000">
                      <a:alpha val="43137"/>
                    </a:srgbClr>
                  </a:outerShdw>
                </a:effectLst>
                <a:latin typeface="+mn-lt"/>
                <a:cs typeface="Times New Roman" panose="02020603050405020304" pitchFamily="18" charset="0"/>
              </a:rPr>
              <a:t>Q1</a:t>
            </a:r>
            <a:r>
              <a:rPr lang="ru-RU" altLang="ru-RU" sz="2400" dirty="0">
                <a:solidFill>
                  <a:srgbClr val="333333"/>
                </a:solidFill>
                <a:latin typeface="+mn-lt"/>
                <a:cs typeface="Times New Roman" panose="02020603050405020304" pitchFamily="18" charset="0"/>
              </a:rPr>
              <a:t> (самый высокий качество — уровень журнала вне зависимости от предметной </a:t>
            </a:r>
            <a:r>
              <a:rPr lang="ru-RU" altLang="ru-RU" sz="2400" dirty="0" smtClean="0">
                <a:solidFill>
                  <a:srgbClr val="333333"/>
                </a:solidFill>
                <a:latin typeface="+mn-lt"/>
                <a:cs typeface="Times New Roman" panose="02020603050405020304" pitchFamily="18" charset="0"/>
              </a:rPr>
              <a:t>области.</a:t>
            </a:r>
            <a:endParaRPr kumimoji="0" lang="ru-RU" altLang="ru-RU" sz="2400" b="0" i="0" u="none" strike="noStrike" cap="none" normalizeH="0" baseline="0" dirty="0" smtClean="0">
              <a:ln>
                <a:noFill/>
              </a:ln>
              <a:solidFill>
                <a:schemeClr val="tx1"/>
              </a:solidFill>
              <a:effectLst/>
              <a:latin typeface="+mn-lt"/>
              <a:cs typeface="Times New Roman" panose="02020603050405020304" pitchFamily="18" charset="0"/>
            </a:endParaRPr>
          </a:p>
        </p:txBody>
      </p:sp>
    </p:spTree>
    <p:extLst>
      <p:ext uri="{BB962C8B-B14F-4D97-AF65-F5344CB8AC3E}">
        <p14:creationId xmlns:p14="http://schemas.microsoft.com/office/powerpoint/2010/main" val="3048055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TotalTime>
  <Words>2830</Words>
  <Application>Microsoft Office PowerPoint</Application>
  <PresentationFormat>Широкоэкранный</PresentationFormat>
  <Paragraphs>194</Paragraphs>
  <Slides>42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42</vt:i4>
      </vt:variant>
    </vt:vector>
  </HeadingPairs>
  <TitlesOfParts>
    <vt:vector size="50" baseType="lpstr">
      <vt:lpstr>Arial</vt:lpstr>
      <vt:lpstr>Calibri</vt:lpstr>
      <vt:lpstr>Calibri Light</vt:lpstr>
      <vt:lpstr>Georgia</vt:lpstr>
      <vt:lpstr>Roboto</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АГТУ</dc:creator>
  <cp:lastModifiedBy>АГТУ</cp:lastModifiedBy>
  <cp:revision>32</cp:revision>
  <dcterms:created xsi:type="dcterms:W3CDTF">2022-09-06T06:27:12Z</dcterms:created>
  <dcterms:modified xsi:type="dcterms:W3CDTF">2022-09-21T10:42:20Z</dcterms:modified>
</cp:coreProperties>
</file>