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65" r:id="rId3"/>
    <p:sldId id="277" r:id="rId4"/>
    <p:sldId id="278" r:id="rId5"/>
    <p:sldId id="279" r:id="rId6"/>
    <p:sldId id="258" r:id="rId7"/>
    <p:sldId id="266" r:id="rId8"/>
    <p:sldId id="272" r:id="rId9"/>
    <p:sldId id="259" r:id="rId10"/>
    <p:sldId id="260" r:id="rId11"/>
    <p:sldId id="280" r:id="rId12"/>
    <p:sldId id="261" r:id="rId13"/>
    <p:sldId id="269" r:id="rId14"/>
    <p:sldId id="270" r:id="rId15"/>
    <p:sldId id="268" r:id="rId16"/>
    <p:sldId id="273" r:id="rId17"/>
    <p:sldId id="275" r:id="rId18"/>
    <p:sldId id="274" r:id="rId19"/>
    <p:sldId id="276" r:id="rId20"/>
    <p:sldId id="263" r:id="rId21"/>
    <p:sldId id="264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309" r:id="rId30"/>
    <p:sldId id="310" r:id="rId31"/>
    <p:sldId id="288" r:id="rId32"/>
    <p:sldId id="289" r:id="rId33"/>
    <p:sldId id="290" r:id="rId34"/>
    <p:sldId id="291" r:id="rId35"/>
    <p:sldId id="292" r:id="rId36"/>
    <p:sldId id="293" r:id="rId37"/>
    <p:sldId id="311" r:id="rId38"/>
    <p:sldId id="294" r:id="rId39"/>
    <p:sldId id="295" r:id="rId40"/>
    <p:sldId id="297" r:id="rId41"/>
    <p:sldId id="296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1A2B1-5650-45AB-A3B5-BA7866864F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BB23E-DE83-43D7-AFE8-77EC2B88F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400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021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602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513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261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25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42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19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07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956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08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590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526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697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8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331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987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54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90396-A83E-4175-B91A-928F45466825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E7C94-054D-48B0-9256-526055CEF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78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2373" y="420614"/>
            <a:ext cx="10193078" cy="2769154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Методология научных исследований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574158" y="3848418"/>
            <a:ext cx="11334307" cy="2499219"/>
          </a:xfrm>
          <a:prstGeom prst="verticalScroll">
            <a:avLst>
              <a:gd name="adj" fmla="val 1760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6539" y="4368846"/>
            <a:ext cx="100796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u="sng" spc="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Методология науки</a:t>
            </a:r>
            <a:r>
              <a:rPr lang="ru-RU" sz="2800" b="1" spc="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учение о принципах построения, способах и формах научного познания, т.е. это учение о структуре, логической организации, средствах и методах научной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09020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наук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6935" y="191068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600" dirty="0"/>
              <a:t>В настоящее время различают науки </a:t>
            </a:r>
            <a:r>
              <a:rPr lang="ru-RU" sz="3600" dirty="0" smtClean="0"/>
              <a:t>в </a:t>
            </a:r>
            <a:r>
              <a:rPr lang="ru-RU" sz="3600" dirty="0"/>
              <a:t>зависимости от сферы, предмета и метода познания</a:t>
            </a:r>
            <a:r>
              <a:rPr lang="ru-RU" sz="3600" dirty="0" smtClean="0"/>
              <a:t>: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ru-RU" sz="3600" i="1" dirty="0" smtClean="0"/>
              <a:t>о </a:t>
            </a:r>
            <a:r>
              <a:rPr lang="ru-RU" sz="3600" i="1" dirty="0"/>
              <a:t>природе </a:t>
            </a:r>
            <a:r>
              <a:rPr lang="ru-RU" sz="3600" dirty="0"/>
              <a:t>– естественные</a:t>
            </a:r>
            <a:r>
              <a:rPr lang="ru-RU" sz="3600" dirty="0" smtClean="0"/>
              <a:t>;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ru-RU" sz="3600" i="1" dirty="0" smtClean="0"/>
              <a:t>об </a:t>
            </a:r>
            <a:r>
              <a:rPr lang="ru-RU" sz="3600" i="1" dirty="0"/>
              <a:t>обществе </a:t>
            </a:r>
            <a:r>
              <a:rPr lang="ru-RU" sz="3600" dirty="0"/>
              <a:t>– гуманитарные и социальные</a:t>
            </a:r>
            <a:r>
              <a:rPr lang="ru-RU" sz="3600" dirty="0" smtClean="0"/>
              <a:t>;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ru-RU" sz="3600" i="1" dirty="0" smtClean="0"/>
              <a:t>о мышлении </a:t>
            </a:r>
            <a:r>
              <a:rPr lang="ru-RU" sz="3600" i="1" dirty="0"/>
              <a:t>и познании </a:t>
            </a:r>
            <a:r>
              <a:rPr lang="ru-RU" sz="3600" dirty="0"/>
              <a:t>– логика, гносеология, эпистемология и </a:t>
            </a:r>
            <a:r>
              <a:rPr lang="ru-RU" sz="3600" dirty="0" smtClean="0"/>
              <a:t>др.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81310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1919288" y="188913"/>
            <a:ext cx="8280400" cy="1223962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65880" anchor="b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3600" b="1">
                <a:solidFill>
                  <a:srgbClr val="006666"/>
                </a:solidFill>
                <a:latin typeface="Times New Roman" panose="02020603050405020304" pitchFamily="18" charset="0"/>
              </a:rPr>
              <a:t>Различные направления в науке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endParaRPr lang="ru-RU" altLang="ru-RU" sz="3600" b="1">
              <a:solidFill>
                <a:srgbClr val="0066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2208214" y="2349500"/>
            <a:ext cx="2160587" cy="647700"/>
          </a:xfrm>
          <a:prstGeom prst="rect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660" rIns="90000" bIns="46800" anchor="ctr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Естественные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науки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4943475" y="2349500"/>
            <a:ext cx="2305050" cy="647700"/>
          </a:xfrm>
          <a:prstGeom prst="rect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660" rIns="90000" bIns="46800" anchor="ctr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Технические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науки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7896226" y="2349500"/>
            <a:ext cx="2303463" cy="647700"/>
          </a:xfrm>
          <a:prstGeom prst="rect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660" rIns="90000" bIns="46800" anchor="ctr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Математические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науки</a:t>
            </a:r>
          </a:p>
        </p:txBody>
      </p:sp>
      <p:sp>
        <p:nvSpPr>
          <p:cNvPr id="18438" name="Line 5"/>
          <p:cNvSpPr>
            <a:spLocks noChangeShapeType="1"/>
          </p:cNvSpPr>
          <p:nvPr/>
        </p:nvSpPr>
        <p:spPr bwMode="auto">
          <a:xfrm>
            <a:off x="6096000" y="2060575"/>
            <a:ext cx="1588" cy="311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9" name="Line 6"/>
          <p:cNvSpPr>
            <a:spLocks noChangeShapeType="1"/>
          </p:cNvSpPr>
          <p:nvPr/>
        </p:nvSpPr>
        <p:spPr bwMode="auto">
          <a:xfrm>
            <a:off x="3287714" y="2060575"/>
            <a:ext cx="1587" cy="311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0" name="Line 7"/>
          <p:cNvSpPr>
            <a:spLocks noChangeShapeType="1"/>
          </p:cNvSpPr>
          <p:nvPr/>
        </p:nvSpPr>
        <p:spPr bwMode="auto">
          <a:xfrm>
            <a:off x="8975725" y="2060575"/>
            <a:ext cx="1588" cy="311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1" name="Line 8"/>
          <p:cNvSpPr>
            <a:spLocks noChangeShapeType="1"/>
          </p:cNvSpPr>
          <p:nvPr/>
        </p:nvSpPr>
        <p:spPr bwMode="auto">
          <a:xfrm>
            <a:off x="3287713" y="2060575"/>
            <a:ext cx="5688012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2" name="Rectangle 9"/>
          <p:cNvSpPr>
            <a:spLocks noChangeArrowheads="1"/>
          </p:cNvSpPr>
          <p:nvPr/>
        </p:nvSpPr>
        <p:spPr bwMode="auto">
          <a:xfrm>
            <a:off x="2495550" y="3717925"/>
            <a:ext cx="2520950" cy="863600"/>
          </a:xfrm>
          <a:prstGeom prst="rect">
            <a:avLst/>
          </a:prstGeom>
          <a:solidFill>
            <a:srgbClr val="CCEC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660" rIns="90000" bIns="46800" anchor="ctr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Фундаментальные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науки</a:t>
            </a:r>
          </a:p>
        </p:txBody>
      </p:sp>
      <p:sp>
        <p:nvSpPr>
          <p:cNvPr id="18443" name="Rectangle 10"/>
          <p:cNvSpPr>
            <a:spLocks noChangeArrowheads="1"/>
          </p:cNvSpPr>
          <p:nvPr/>
        </p:nvSpPr>
        <p:spPr bwMode="auto">
          <a:xfrm>
            <a:off x="2640014" y="5373688"/>
            <a:ext cx="2232025" cy="792162"/>
          </a:xfrm>
          <a:prstGeom prst="rect">
            <a:avLst/>
          </a:prstGeom>
          <a:solidFill>
            <a:srgbClr val="CCFFCC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660" rIns="90000" bIns="46800" anchor="ctr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Теоретически-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прикладные</a:t>
            </a:r>
          </a:p>
        </p:txBody>
      </p:sp>
      <p:sp>
        <p:nvSpPr>
          <p:cNvPr id="18444" name="Rectangle 11"/>
          <p:cNvSpPr>
            <a:spLocks noChangeArrowheads="1"/>
          </p:cNvSpPr>
          <p:nvPr/>
        </p:nvSpPr>
        <p:spPr bwMode="auto">
          <a:xfrm>
            <a:off x="6959600" y="3717926"/>
            <a:ext cx="2160588" cy="792163"/>
          </a:xfrm>
          <a:prstGeom prst="rect">
            <a:avLst/>
          </a:prstGeom>
          <a:solidFill>
            <a:srgbClr val="CCEC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660" rIns="90000" bIns="46800" anchor="ctr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Прикладные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науки</a:t>
            </a:r>
          </a:p>
        </p:txBody>
      </p:sp>
      <p:sp>
        <p:nvSpPr>
          <p:cNvPr id="18445" name="Rectangle 12"/>
          <p:cNvSpPr>
            <a:spLocks noChangeArrowheads="1"/>
          </p:cNvSpPr>
          <p:nvPr/>
        </p:nvSpPr>
        <p:spPr bwMode="auto">
          <a:xfrm>
            <a:off x="6959600" y="5373688"/>
            <a:ext cx="2376488" cy="792162"/>
          </a:xfrm>
          <a:prstGeom prst="rect">
            <a:avLst/>
          </a:prstGeom>
          <a:solidFill>
            <a:srgbClr val="CCFFCC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660" rIns="90000" bIns="46800" anchor="ctr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Практически-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прикладные</a:t>
            </a:r>
          </a:p>
        </p:txBody>
      </p:sp>
      <p:sp>
        <p:nvSpPr>
          <p:cNvPr id="18446" name="Line 13"/>
          <p:cNvSpPr>
            <a:spLocks noChangeShapeType="1"/>
          </p:cNvSpPr>
          <p:nvPr/>
        </p:nvSpPr>
        <p:spPr bwMode="auto">
          <a:xfrm>
            <a:off x="3719514" y="2997201"/>
            <a:ext cx="1587" cy="7207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7" name="Line 14"/>
          <p:cNvSpPr>
            <a:spLocks noChangeShapeType="1"/>
          </p:cNvSpPr>
          <p:nvPr/>
        </p:nvSpPr>
        <p:spPr bwMode="auto">
          <a:xfrm>
            <a:off x="4079876" y="2997201"/>
            <a:ext cx="3529013" cy="7207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8" name="Line 15"/>
          <p:cNvSpPr>
            <a:spLocks noChangeShapeType="1"/>
          </p:cNvSpPr>
          <p:nvPr/>
        </p:nvSpPr>
        <p:spPr bwMode="auto">
          <a:xfrm>
            <a:off x="8040689" y="4510088"/>
            <a:ext cx="1587" cy="863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9" name="Line 16"/>
          <p:cNvSpPr>
            <a:spLocks noChangeShapeType="1"/>
          </p:cNvSpPr>
          <p:nvPr/>
        </p:nvSpPr>
        <p:spPr bwMode="auto">
          <a:xfrm flipH="1">
            <a:off x="4222750" y="4510088"/>
            <a:ext cx="3530600" cy="863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81335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121" y="192754"/>
            <a:ext cx="11770242" cy="998093"/>
          </a:xfrm>
        </p:spPr>
        <p:txBody>
          <a:bodyPr/>
          <a:lstStyle/>
          <a:p>
            <a:r>
              <a:rPr lang="ru-RU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Наука </a:t>
            </a:r>
            <a:r>
              <a:rPr lang="ru-RU" sz="4000" b="1" spc="3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по методу познания </a:t>
            </a:r>
            <a:r>
              <a:rPr lang="ru-RU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подра</a:t>
            </a:r>
            <a:r>
              <a:rPr lang="ru-RU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зделяет</a:t>
            </a:r>
            <a:r>
              <a:rPr lang="ru-RU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633" y="1262098"/>
            <a:ext cx="11484934" cy="5340721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эмпирические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науки.</a:t>
            </a:r>
          </a:p>
          <a:p>
            <a:pPr marL="0" indent="0">
              <a:buNone/>
            </a:pPr>
            <a:r>
              <a:rPr lang="ru-RU" dirty="0">
                <a:cs typeface="Times New Roman" panose="02020603050405020304" pitchFamily="18" charset="0"/>
              </a:rPr>
              <a:t>Главными методами эмпирических наук являются </a:t>
            </a:r>
            <a:r>
              <a:rPr lang="ru-RU" i="1" dirty="0">
                <a:cs typeface="Times New Roman" panose="02020603050405020304" pitchFamily="18" charset="0"/>
              </a:rPr>
              <a:t>наблюдения, измерения и </a:t>
            </a:r>
            <a:r>
              <a:rPr lang="ru-RU" i="1" dirty="0" smtClean="0">
                <a:cs typeface="Times New Roman" panose="02020603050405020304" pitchFamily="18" charset="0"/>
              </a:rPr>
              <a:t>эксперименты</a:t>
            </a:r>
            <a:r>
              <a:rPr lang="ru-RU" dirty="0" smtClean="0"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теоретическое знание</a:t>
            </a:r>
            <a:r>
              <a:rPr lang="ru-RU" dirty="0">
                <a:cs typeface="Times New Roman" panose="02020603050405020304" pitchFamily="18" charset="0"/>
              </a:rPr>
              <a:t>, которое является результатом обобщения эмпирических данных</a:t>
            </a:r>
            <a:r>
              <a:rPr lang="ru-RU" dirty="0" smtClean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cs typeface="Times New Roman" panose="02020603050405020304" pitchFamily="18" charset="0"/>
              </a:rPr>
              <a:t>Теоретическое знание всегда опирается </a:t>
            </a:r>
            <a:r>
              <a:rPr lang="ru-RU" dirty="0">
                <a:cs typeface="Times New Roman" panose="02020603050405020304" pitchFamily="18" charset="0"/>
              </a:rPr>
              <a:t>на </a:t>
            </a:r>
            <a:r>
              <a:rPr lang="ru-RU" i="1" dirty="0">
                <a:cs typeface="Times New Roman" panose="02020603050405020304" pitchFamily="18" charset="0"/>
              </a:rPr>
              <a:t>эмпирическую действительность</a:t>
            </a:r>
            <a:r>
              <a:rPr lang="ru-RU" dirty="0">
                <a:cs typeface="Times New Roman" panose="02020603050405020304" pitchFamily="18" charset="0"/>
              </a:rPr>
              <a:t>. </a:t>
            </a:r>
            <a:endParaRPr lang="ru-RU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</a:t>
            </a:r>
            <a:r>
              <a:rPr lang="ru-RU" sz="35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отношению к практике </a:t>
            </a:r>
            <a:r>
              <a:rPr lang="ru-RU" dirty="0">
                <a:cs typeface="Times New Roman" panose="02020603050405020304" pitchFamily="18" charset="0"/>
              </a:rPr>
              <a:t>– науки подразделяют на фундаментальные и прикладные</a:t>
            </a:r>
            <a:r>
              <a:rPr lang="ru-RU" dirty="0" smtClean="0"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Цель фундаментальных наук </a:t>
            </a:r>
            <a:r>
              <a:rPr lang="ru-RU" dirty="0">
                <a:cs typeface="Times New Roman" panose="02020603050405020304" pitchFamily="18" charset="0"/>
              </a:rPr>
              <a:t>– познание основных законов природы, </a:t>
            </a:r>
            <a:r>
              <a:rPr lang="ru-RU" dirty="0" smtClean="0">
                <a:cs typeface="Times New Roman" panose="02020603050405020304" pitchFamily="18" charset="0"/>
              </a:rPr>
              <a:t>общества </a:t>
            </a:r>
            <a:r>
              <a:rPr lang="ru-RU" dirty="0">
                <a:cs typeface="Times New Roman" panose="02020603050405020304" pitchFamily="18" charset="0"/>
              </a:rPr>
              <a:t>и мышления, </a:t>
            </a:r>
            <a:endParaRPr lang="ru-RU" dirty="0" smtClean="0"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Цель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прикладных наук </a:t>
            </a:r>
            <a:r>
              <a:rPr lang="ru-RU" dirty="0" smtClean="0">
                <a:cs typeface="Times New Roman" panose="02020603050405020304" pitchFamily="18" charset="0"/>
              </a:rPr>
              <a:t>– </a:t>
            </a:r>
            <a:r>
              <a:rPr lang="ru-RU" dirty="0">
                <a:cs typeface="Times New Roman" panose="02020603050405020304" pitchFamily="18" charset="0"/>
              </a:rPr>
              <a:t>практическая реализация результатов деятельности </a:t>
            </a:r>
            <a:r>
              <a:rPr lang="ru-RU" dirty="0" smtClean="0">
                <a:cs typeface="Times New Roman" panose="02020603050405020304" pitchFamily="18" charset="0"/>
              </a:rPr>
              <a:t>фундаментальных </a:t>
            </a:r>
            <a:r>
              <a:rPr lang="ru-RU" dirty="0">
                <a:cs typeface="Times New Roman" panose="02020603050405020304" pitchFamily="18" charset="0"/>
              </a:rPr>
              <a:t>отраслей науки</a:t>
            </a:r>
            <a:r>
              <a:rPr lang="ru-RU" dirty="0" smtClean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206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465" y="439554"/>
            <a:ext cx="10515600" cy="199530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Научная или научно-исследовательская деятельность 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направлена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получение новых знаний.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018" y="2644330"/>
            <a:ext cx="11038367" cy="3756469"/>
          </a:xfrm>
        </p:spPr>
        <p:txBody>
          <a:bodyPr>
            <a:noAutofit/>
          </a:bodyPr>
          <a:lstStyle/>
          <a:p>
            <a:pPr marL="446088" indent="-446088">
              <a:buFont typeface="Wingdings" panose="05000000000000000000" pitchFamily="2" charset="2"/>
              <a:buChar char="Ø"/>
            </a:pPr>
            <a:r>
              <a:rPr lang="ru-RU" sz="3600" dirty="0"/>
              <a:t>В теории познания выделяют два уровня исследования: </a:t>
            </a:r>
            <a:r>
              <a:rPr lang="ru-RU" sz="3600" b="1" dirty="0"/>
              <a:t>теоретический</a:t>
            </a:r>
            <a:r>
              <a:rPr lang="ru-RU" sz="3600" dirty="0"/>
              <a:t> </a:t>
            </a:r>
            <a:r>
              <a:rPr lang="ru-RU" sz="3600" dirty="0" smtClean="0"/>
              <a:t>и </a:t>
            </a:r>
            <a:r>
              <a:rPr lang="ru-RU" sz="3600" b="1" dirty="0" smtClean="0"/>
              <a:t>эмпирический</a:t>
            </a:r>
            <a:r>
              <a:rPr lang="ru-RU" sz="3600" dirty="0"/>
              <a:t>. </a:t>
            </a:r>
          </a:p>
          <a:p>
            <a:pPr marL="446088" indent="-446088">
              <a:buFont typeface="Wingdings" panose="05000000000000000000" pitchFamily="2" charset="2"/>
              <a:buChar char="Ø"/>
            </a:pPr>
            <a:r>
              <a:rPr lang="ru-RU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Теоретический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/>
              <a:t>уровень исследования характеризуется преобладанием логических методов </a:t>
            </a:r>
            <a:r>
              <a:rPr lang="ru-RU" sz="3600" dirty="0" smtClean="0"/>
              <a:t>познания.</a:t>
            </a:r>
          </a:p>
          <a:p>
            <a:pPr marL="446088" indent="-446088">
              <a:buFont typeface="Wingdings" panose="05000000000000000000" pitchFamily="2" charset="2"/>
              <a:buChar char="Ø"/>
            </a:pPr>
            <a:r>
              <a:rPr lang="ru-RU" sz="3600" dirty="0" smtClean="0"/>
              <a:t>Структурными </a:t>
            </a:r>
            <a:r>
              <a:rPr lang="ru-RU" sz="3600" dirty="0"/>
              <a:t>компонентами теоретического познания являются </a:t>
            </a:r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проблема, гипотеза и теория. 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44538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078" y="195003"/>
            <a:ext cx="11536325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Эмпирический уровень исследования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305" y="1559810"/>
            <a:ext cx="11623159" cy="49792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характеризуется </a:t>
            </a:r>
            <a:r>
              <a:rPr lang="ru-RU" dirty="0"/>
              <a:t>преобладанием </a:t>
            </a:r>
            <a:r>
              <a:rPr lang="ru-RU" dirty="0" smtClean="0"/>
              <a:t>чувственного </a:t>
            </a:r>
            <a:r>
              <a:rPr lang="ru-RU" dirty="0"/>
              <a:t>познания (</a:t>
            </a:r>
            <a:r>
              <a:rPr lang="ru-RU" i="1" dirty="0"/>
              <a:t>изучения внешнего мира посредством органов чувств</a:t>
            </a:r>
            <a:r>
              <a:rPr lang="ru-RU" dirty="0"/>
              <a:t>). </a:t>
            </a:r>
            <a:r>
              <a:rPr lang="ru-RU" dirty="0" smtClean="0"/>
              <a:t>На </a:t>
            </a:r>
            <a:r>
              <a:rPr lang="ru-RU" dirty="0"/>
              <a:t>этом уровне формы теоретического познания присутствуют, но имеют </a:t>
            </a:r>
            <a:r>
              <a:rPr lang="ru-RU" dirty="0" smtClean="0"/>
              <a:t>подчиненное </a:t>
            </a:r>
            <a:r>
              <a:rPr lang="ru-RU" dirty="0"/>
              <a:t>значение</a:t>
            </a:r>
            <a:r>
              <a:rPr lang="ru-RU" dirty="0" smtClean="0"/>
              <a:t>.</a:t>
            </a:r>
          </a:p>
          <a:p>
            <a:pPr marL="446088" indent="-446088">
              <a:buFont typeface="Wingdings" panose="05000000000000000000" pitchFamily="2" charset="2"/>
              <a:buChar char="v"/>
            </a:pPr>
            <a:r>
              <a:rPr lang="ru-RU" dirty="0"/>
              <a:t>Эмпирический уровень предполагает непосредственное взаимодействие между </a:t>
            </a:r>
            <a:r>
              <a:rPr lang="ru-RU" dirty="0" smtClean="0"/>
              <a:t>исследователем </a:t>
            </a:r>
            <a:r>
              <a:rPr lang="ru-RU" dirty="0"/>
              <a:t>и изучаемым </a:t>
            </a:r>
            <a:r>
              <a:rPr lang="ru-RU" dirty="0" smtClean="0"/>
              <a:t>объектом.</a:t>
            </a:r>
          </a:p>
          <a:p>
            <a:pPr marL="903288" lvl="1" indent="-446088">
              <a:buFont typeface="Wingdings" panose="05000000000000000000" pitchFamily="2" charset="2"/>
              <a:buChar char="v"/>
            </a:pPr>
            <a:r>
              <a:rPr lang="ru-RU" dirty="0" smtClean="0"/>
              <a:t>Включает </a:t>
            </a:r>
            <a:r>
              <a:rPr lang="ru-RU" dirty="0"/>
              <a:t>в себя приборы и установки для </a:t>
            </a:r>
            <a:r>
              <a:rPr lang="ru-RU" dirty="0" smtClean="0"/>
              <a:t>наблюдения </a:t>
            </a:r>
            <a:r>
              <a:rPr lang="ru-RU" dirty="0"/>
              <a:t>и эксперимента. Взаимодействие эмпирического и теоретического уровней </a:t>
            </a:r>
            <a:r>
              <a:rPr lang="ru-RU" dirty="0" smtClean="0"/>
              <a:t>исследования </a:t>
            </a:r>
            <a:r>
              <a:rPr lang="ru-RU" dirty="0"/>
              <a:t>заключается в том, </a:t>
            </a:r>
            <a:r>
              <a:rPr lang="ru-RU" dirty="0" smtClean="0"/>
              <a:t>что  </a:t>
            </a:r>
            <a:r>
              <a:rPr lang="ru-RU" dirty="0"/>
              <a:t>совокупность фактов составляет практическую основу теории или </a:t>
            </a:r>
            <a:r>
              <a:rPr lang="ru-RU" dirty="0" smtClean="0"/>
              <a:t>гипотезы.</a:t>
            </a:r>
          </a:p>
          <a:p>
            <a:pPr marL="446088" indent="-446088">
              <a:buFont typeface="Wingdings" panose="05000000000000000000" pitchFamily="2" charset="2"/>
              <a:buChar char="v"/>
            </a:pPr>
            <a:r>
              <a:rPr lang="ru-RU" dirty="0"/>
              <a:t>В отличие от теоретических законов, которые раскрывают </a:t>
            </a:r>
            <a:r>
              <a:rPr lang="ru-RU" dirty="0" smtClean="0"/>
              <a:t>существенные связи действительности, эмпирические законы отражают более поверхностный </a:t>
            </a:r>
            <a:r>
              <a:rPr lang="ru-RU" dirty="0"/>
              <a:t>уровень зависимости. </a:t>
            </a:r>
          </a:p>
        </p:txBody>
      </p:sp>
    </p:spTree>
    <p:extLst>
      <p:ext uri="{BB962C8B-B14F-4D97-AF65-F5344CB8AC3E}">
        <p14:creationId xmlns:p14="http://schemas.microsoft.com/office/powerpoint/2010/main" val="3923640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78421"/>
            <a:ext cx="914400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87078" y="195004"/>
            <a:ext cx="11536325" cy="983417"/>
          </a:xfrm>
        </p:spPr>
        <p:txBody>
          <a:bodyPr>
            <a:normAutofit/>
          </a:bodyPr>
          <a:lstStyle/>
          <a:p>
            <a:pPr algn="ctr"/>
            <a:r>
              <a:rPr lang="ru-RU" sz="5400" b="1" spc="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науки</a:t>
            </a:r>
            <a:endParaRPr lang="ru-RU" sz="54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845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7" b="45584"/>
          <a:stretch/>
        </p:blipFill>
        <p:spPr bwMode="auto">
          <a:xfrm>
            <a:off x="194930" y="659219"/>
            <a:ext cx="11912143" cy="494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9292856" y="5284382"/>
            <a:ext cx="276446" cy="75491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1072038" y="5284383"/>
            <a:ext cx="276446" cy="754908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631932" y="6039291"/>
            <a:ext cx="3340328" cy="53864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слайд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783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814735"/>
            <a:ext cx="11896725" cy="396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2892056" y="1254642"/>
            <a:ext cx="276446" cy="75491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9859926" y="1254644"/>
            <a:ext cx="276446" cy="754908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951188" y="716000"/>
            <a:ext cx="4158182" cy="53864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Абстрактное мышление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419328" y="716000"/>
            <a:ext cx="4158182" cy="5386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рассуждения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931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" y="1499191"/>
            <a:ext cx="11591925" cy="376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9431079" y="4109482"/>
            <a:ext cx="276446" cy="75491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34221" y="4901608"/>
            <a:ext cx="3340328" cy="53864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слайд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409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754371" y="327915"/>
            <a:ext cx="8452883" cy="7831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b="1" spc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Теория</a:t>
            </a:r>
            <a:endParaRPr lang="ru-RU" b="1" spc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89098"/>
            <a:ext cx="12039600" cy="489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2562447" y="1111107"/>
            <a:ext cx="276446" cy="754908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9530317" y="1111107"/>
            <a:ext cx="276446" cy="754908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412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833" y="195004"/>
            <a:ext cx="10515600" cy="1091535"/>
          </a:xfrm>
        </p:spPr>
        <p:txBody>
          <a:bodyPr>
            <a:normAutofit/>
          </a:bodyPr>
          <a:lstStyle/>
          <a:p>
            <a:pPr algn="ctr"/>
            <a:r>
              <a:rPr lang="ru-RU" sz="6000" b="1" spc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  <a:endParaRPr lang="ru-RU" sz="6000" b="1" spc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4284" y="1283363"/>
            <a:ext cx="11240386" cy="5351353"/>
          </a:xfrm>
        </p:spPr>
        <p:txBody>
          <a:bodyPr>
            <a:normAutofit fontScale="77500" lnSpcReduction="20000"/>
          </a:bodyPr>
          <a:lstStyle/>
          <a:p>
            <a:pPr marL="0" indent="446088">
              <a:lnSpc>
                <a:spcPct val="120000"/>
              </a:lnSpc>
              <a:buFont typeface="+mj-lt"/>
              <a:buAutoNum type="arabicPeriod"/>
            </a:pPr>
            <a:r>
              <a:rPr lang="ru-RU" b="1" dirty="0" err="1" smtClean="0"/>
              <a:t>Рузавин</a:t>
            </a:r>
            <a:r>
              <a:rPr lang="ru-RU" b="1" dirty="0"/>
              <a:t>, Г.И. </a:t>
            </a:r>
            <a:r>
              <a:rPr lang="ru-RU" i="1" dirty="0"/>
              <a:t>Методология научного познания</a:t>
            </a:r>
            <a:r>
              <a:rPr lang="ru-RU" dirty="0"/>
              <a:t>: Уч. пособие для вузов / Г.И. </a:t>
            </a:r>
            <a:r>
              <a:rPr lang="ru-RU" dirty="0" err="1"/>
              <a:t>Рузавин</a:t>
            </a:r>
            <a:r>
              <a:rPr lang="ru-RU" dirty="0"/>
              <a:t>. –  М.: ЮНИТИ-ДАНА, 2015</a:t>
            </a:r>
            <a:r>
              <a:rPr lang="ru-RU" dirty="0" smtClean="0"/>
              <a:t>., 286 с.</a:t>
            </a:r>
          </a:p>
          <a:p>
            <a:pPr marL="0" indent="446088">
              <a:lnSpc>
                <a:spcPct val="120000"/>
              </a:lnSpc>
              <a:buFont typeface="+mj-lt"/>
              <a:buAutoNum type="arabicPeriod"/>
            </a:pPr>
            <a:r>
              <a:rPr lang="ru-RU" b="1" dirty="0" smtClean="0"/>
              <a:t>Кукушкина</a:t>
            </a:r>
            <a:r>
              <a:rPr lang="ru-RU" b="1" dirty="0"/>
              <a:t>, В.В. </a:t>
            </a:r>
            <a:r>
              <a:rPr lang="ru-RU" i="1" dirty="0"/>
              <a:t>Организация </a:t>
            </a:r>
            <a:r>
              <a:rPr lang="ru-RU" i="1" dirty="0" smtClean="0"/>
              <a:t>научно-исследовательской </a:t>
            </a:r>
            <a:r>
              <a:rPr lang="ru-RU" i="1" dirty="0"/>
              <a:t>работы студентов (магистров): </a:t>
            </a:r>
            <a:r>
              <a:rPr lang="ru-RU" dirty="0"/>
              <a:t>Уч. пособие для вузов / В.В. Кукушкина. –  М.: Инфра-М, 2016. – 264 </a:t>
            </a:r>
            <a:r>
              <a:rPr lang="en-US" dirty="0"/>
              <a:t>c</a:t>
            </a:r>
            <a:r>
              <a:rPr lang="ru-RU" dirty="0"/>
              <a:t>.  – </a:t>
            </a:r>
            <a:r>
              <a:rPr lang="en-US" dirty="0"/>
              <a:t>ISBN</a:t>
            </a:r>
            <a:r>
              <a:rPr lang="ru-RU" dirty="0"/>
              <a:t> 978-5-1610-1630-5. </a:t>
            </a:r>
            <a:r>
              <a:rPr lang="ru-RU" dirty="0" smtClean="0"/>
              <a:t> </a:t>
            </a:r>
            <a:endParaRPr lang="ru-RU" dirty="0"/>
          </a:p>
          <a:p>
            <a:pPr marL="0" indent="446088">
              <a:lnSpc>
                <a:spcPct val="120000"/>
              </a:lnSpc>
              <a:buFont typeface="+mj-lt"/>
              <a:buAutoNum type="arabicPeriod"/>
            </a:pPr>
            <a:r>
              <a:rPr lang="x-none" b="1" smtClean="0"/>
              <a:t>Лебедев</a:t>
            </a:r>
            <a:r>
              <a:rPr lang="x-none" b="1" dirty="0"/>
              <a:t>, С.А. </a:t>
            </a:r>
            <a:r>
              <a:rPr lang="x-none" i="1" dirty="0"/>
              <a:t>Методы </a:t>
            </a:r>
            <a:r>
              <a:rPr lang="x-none" i="1"/>
              <a:t>научного </a:t>
            </a:r>
            <a:r>
              <a:rPr lang="x-none" i="1" smtClean="0"/>
              <a:t>познания</a:t>
            </a:r>
            <a:r>
              <a:rPr lang="x-none" smtClean="0"/>
              <a:t>: </a:t>
            </a:r>
            <a:r>
              <a:rPr lang="ru-RU" dirty="0"/>
              <a:t>У</a:t>
            </a:r>
            <a:r>
              <a:rPr lang="x-none" dirty="0"/>
              <a:t>чеб. пособие </a:t>
            </a:r>
            <a:r>
              <a:rPr lang="ru-RU" dirty="0"/>
              <a:t>для вузов </a:t>
            </a:r>
            <a:r>
              <a:rPr lang="x-none" dirty="0"/>
              <a:t>/ С. А. Лебедев. – М.: Альфа-М: Инфра-М, 2014. </a:t>
            </a:r>
            <a:r>
              <a:rPr lang="ru-RU" dirty="0"/>
              <a:t>– </a:t>
            </a:r>
            <a:r>
              <a:rPr lang="x-none" dirty="0"/>
              <a:t>272 с. </a:t>
            </a:r>
            <a:r>
              <a:rPr lang="ru-RU" dirty="0"/>
              <a:t>– </a:t>
            </a:r>
            <a:r>
              <a:rPr lang="x-none" dirty="0"/>
              <a:t>ISBN </a:t>
            </a:r>
            <a:r>
              <a:rPr lang="x-none" dirty="0" smtClean="0"/>
              <a:t>978-5-98281-389-3</a:t>
            </a:r>
            <a:r>
              <a:rPr lang="ru-RU" dirty="0" smtClean="0"/>
              <a:t>6.1.1.4.</a:t>
            </a:r>
          </a:p>
          <a:p>
            <a:pPr marL="0" indent="446088">
              <a:lnSpc>
                <a:spcPct val="120000"/>
              </a:lnSpc>
              <a:buFont typeface="+mj-lt"/>
              <a:buAutoNum type="arabicPeriod"/>
            </a:pPr>
            <a:r>
              <a:rPr lang="ru-RU" b="1" dirty="0" err="1" smtClean="0"/>
              <a:t>Мокий</a:t>
            </a:r>
            <a:r>
              <a:rPr lang="ru-RU" b="1" dirty="0"/>
              <a:t>, М.С. </a:t>
            </a:r>
            <a:r>
              <a:rPr lang="ru-RU" i="1" dirty="0"/>
              <a:t>Методология научных исследований</a:t>
            </a:r>
            <a:r>
              <a:rPr lang="ru-RU" dirty="0"/>
              <a:t>: Уч. пособие для вузов / М.С. </a:t>
            </a:r>
            <a:r>
              <a:rPr lang="ru-RU" dirty="0" err="1"/>
              <a:t>Мокий</a:t>
            </a:r>
            <a:r>
              <a:rPr lang="ru-RU" dirty="0"/>
              <a:t>, А.Л. Никифоров, В.С. </a:t>
            </a:r>
            <a:r>
              <a:rPr lang="ru-RU" dirty="0" err="1"/>
              <a:t>Мокий</a:t>
            </a:r>
            <a:r>
              <a:rPr lang="ru-RU" dirty="0"/>
              <a:t>; под ред. М.С. </a:t>
            </a:r>
            <a:r>
              <a:rPr lang="ru-RU" dirty="0" err="1"/>
              <a:t>Мокия</a:t>
            </a:r>
            <a:r>
              <a:rPr lang="ru-RU" dirty="0"/>
              <a:t>; ГУУ (РЭУ им. Г.В. Плеханова). – М.: </a:t>
            </a:r>
            <a:r>
              <a:rPr lang="ru-RU" dirty="0" err="1"/>
              <a:t>Юрайт</a:t>
            </a:r>
            <a:r>
              <a:rPr lang="ru-RU" dirty="0"/>
              <a:t>, 2015. – 255 </a:t>
            </a:r>
            <a:r>
              <a:rPr lang="en-US" dirty="0"/>
              <a:t>c</a:t>
            </a:r>
            <a:r>
              <a:rPr lang="ru-RU" dirty="0"/>
              <a:t>. –  </a:t>
            </a:r>
            <a:r>
              <a:rPr lang="en-US" dirty="0"/>
              <a:t>ISBN</a:t>
            </a:r>
            <a:r>
              <a:rPr lang="ru-RU" dirty="0"/>
              <a:t> </a:t>
            </a:r>
            <a:r>
              <a:rPr lang="ru-RU" dirty="0" smtClean="0"/>
              <a:t>978-5-9916-4853-06.1.1.5.</a:t>
            </a:r>
          </a:p>
          <a:p>
            <a:pPr marL="0" indent="446088">
              <a:lnSpc>
                <a:spcPct val="120000"/>
              </a:lnSpc>
              <a:buFont typeface="+mj-lt"/>
              <a:buAutoNum type="arabicPeriod"/>
            </a:pPr>
            <a:r>
              <a:rPr lang="ru-RU" b="1" dirty="0" err="1" smtClean="0"/>
              <a:t>Багдасарьян</a:t>
            </a:r>
            <a:r>
              <a:rPr lang="ru-RU" b="1" dirty="0"/>
              <a:t>, Н.Г. </a:t>
            </a:r>
            <a:r>
              <a:rPr lang="ru-RU" i="1" dirty="0"/>
              <a:t>История, философия и методология науки и техники: Учебник и практикум для вузов (для </a:t>
            </a:r>
            <a:r>
              <a:rPr lang="ru-RU" i="1" dirty="0" err="1"/>
              <a:t>бакалавриата</a:t>
            </a:r>
            <a:r>
              <a:rPr lang="ru-RU" i="1" dirty="0"/>
              <a:t> и магистратуры)</a:t>
            </a:r>
            <a:r>
              <a:rPr lang="ru-RU" dirty="0"/>
              <a:t> / Н.Г. </a:t>
            </a:r>
            <a:r>
              <a:rPr lang="ru-RU" dirty="0" err="1"/>
              <a:t>Багдасарьян</a:t>
            </a:r>
            <a:r>
              <a:rPr lang="ru-RU" dirty="0"/>
              <a:t>, В.Г. Горохов, А.П. </a:t>
            </a:r>
            <a:r>
              <a:rPr lang="ru-RU" dirty="0" err="1"/>
              <a:t>Назаретян</a:t>
            </a:r>
            <a:r>
              <a:rPr lang="ru-RU" dirty="0"/>
              <a:t>;  под общей ред. Н.Г. </a:t>
            </a:r>
            <a:r>
              <a:rPr lang="ru-RU" dirty="0" err="1"/>
              <a:t>Багдасарьян</a:t>
            </a:r>
            <a:r>
              <a:rPr lang="ru-RU" dirty="0"/>
              <a:t>: МГТУ им. Н.Э. Баумана, МУПОЧ «Дубна». – М.: </a:t>
            </a:r>
            <a:r>
              <a:rPr lang="ru-RU" dirty="0" err="1"/>
              <a:t>Юрайт</a:t>
            </a:r>
            <a:r>
              <a:rPr lang="ru-RU" dirty="0"/>
              <a:t>, 2016. – 383 с. –  </a:t>
            </a:r>
            <a:r>
              <a:rPr lang="en-US" dirty="0"/>
              <a:t>ISBN</a:t>
            </a:r>
            <a:r>
              <a:rPr lang="ru-RU" dirty="0"/>
              <a:t> 978-5-9916-6060-0.  </a:t>
            </a:r>
          </a:p>
        </p:txBody>
      </p:sp>
    </p:spTree>
    <p:extLst>
      <p:ext uri="{BB962C8B-B14F-4D97-AF65-F5344CB8AC3E}">
        <p14:creationId xmlns:p14="http://schemas.microsoft.com/office/powerpoint/2010/main" val="2355398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40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Методология</a:t>
            </a:r>
            <a:endParaRPr lang="ru-RU" sz="60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766" y="1344006"/>
            <a:ext cx="11586169" cy="528007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b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Методология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/>
              <a:t>– это учение о структуре логической организации (учение о принципах </a:t>
            </a:r>
            <a:r>
              <a:rPr lang="ru-RU" sz="3200" dirty="0" smtClean="0"/>
              <a:t>построения</a:t>
            </a:r>
            <a:r>
              <a:rPr lang="ru-RU" sz="3200" dirty="0"/>
              <a:t> научно-исследовательской </a:t>
            </a:r>
            <a:r>
              <a:rPr lang="ru-RU" sz="3200" dirty="0" smtClean="0"/>
              <a:t>деятельности).</a:t>
            </a:r>
            <a:endParaRPr lang="ru-RU" sz="3200" dirty="0"/>
          </a:p>
          <a:p>
            <a:pPr>
              <a:lnSpc>
                <a:spcPct val="100000"/>
              </a:lnSpc>
            </a:pPr>
            <a:r>
              <a:rPr lang="ru-RU" sz="3200" i="1" dirty="0"/>
              <a:t>методах и средствах </a:t>
            </a:r>
            <a:r>
              <a:rPr lang="ru-RU" sz="3200" i="1" dirty="0" smtClean="0"/>
              <a:t>деятельности</a:t>
            </a:r>
            <a:endParaRPr lang="ru-RU" sz="3200" i="1" dirty="0"/>
          </a:p>
          <a:p>
            <a:pPr>
              <a:lnSpc>
                <a:spcPct val="100000"/>
              </a:lnSpc>
            </a:pPr>
            <a:r>
              <a:rPr lang="ru-RU" sz="3200" i="1" dirty="0"/>
              <a:t>формах и </a:t>
            </a:r>
            <a:r>
              <a:rPr lang="ru-RU" sz="3200" i="1" dirty="0" smtClean="0"/>
              <a:t>способах.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важным в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методологии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постановка проблемы, построение предмета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исследования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построение научной теории, а также проверка полученного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результата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точки зрения его истинности. </a:t>
            </a:r>
          </a:p>
        </p:txBody>
      </p:sp>
    </p:spTree>
    <p:extLst>
      <p:ext uri="{BB962C8B-B14F-4D97-AF65-F5344CB8AC3E}">
        <p14:creationId xmlns:p14="http://schemas.microsoft.com/office/powerpoint/2010/main" val="1003671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8082" y="1410910"/>
            <a:ext cx="1094444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/>
              <a:t>– это способ теоретического или экспериментального исследования какого-либо явления или процесса.</a:t>
            </a:r>
          </a:p>
          <a:p>
            <a:pPr>
              <a:spcBef>
                <a:spcPts val="1000"/>
              </a:spcBef>
            </a:pPr>
            <a:r>
              <a:rPr lang="ru-RU" sz="2800" dirty="0"/>
              <a:t>Метод является инструментом решения главной задачи науки – открытия объективных законов действительности. Это орудие мышления исследователя.</a:t>
            </a:r>
          </a:p>
          <a:p>
            <a:pPr>
              <a:spcBef>
                <a:spcPts val="1000"/>
              </a:spcBef>
            </a:pPr>
            <a:r>
              <a:rPr lang="ru-RU" sz="2800" i="1" dirty="0"/>
              <a:t>Основными общенаучными методами </a:t>
            </a:r>
            <a:r>
              <a:rPr lang="ru-RU" sz="2800" i="1" dirty="0" smtClean="0"/>
              <a:t>являются:</a:t>
            </a:r>
            <a:endParaRPr lang="en-US" sz="2800" i="1" dirty="0" smtClean="0"/>
          </a:p>
          <a:p>
            <a:pPr marL="285750" indent="-285750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ru-RU" sz="2800" dirty="0" smtClean="0"/>
              <a:t>анализ </a:t>
            </a:r>
            <a:r>
              <a:rPr lang="ru-RU" sz="2800" dirty="0"/>
              <a:t>и </a:t>
            </a:r>
            <a:r>
              <a:rPr lang="ru-RU" sz="2800" dirty="0" smtClean="0"/>
              <a:t>синтез,</a:t>
            </a:r>
            <a:endParaRPr lang="en-US" sz="2800" dirty="0" smtClean="0"/>
          </a:p>
          <a:p>
            <a:pPr marL="285750" indent="-285750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ru-RU" sz="2800" dirty="0" smtClean="0"/>
              <a:t>индукция </a:t>
            </a:r>
            <a:r>
              <a:rPr lang="ru-RU" sz="2800" dirty="0"/>
              <a:t>и </a:t>
            </a:r>
            <a:r>
              <a:rPr lang="ru-RU" sz="2800" dirty="0" smtClean="0"/>
              <a:t>дедукция,</a:t>
            </a:r>
            <a:endParaRPr lang="en-US" sz="2800" dirty="0" smtClean="0"/>
          </a:p>
          <a:p>
            <a:pPr marL="285750" indent="-285750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ru-RU" sz="2800" dirty="0" smtClean="0"/>
              <a:t>аналогия </a:t>
            </a:r>
            <a:r>
              <a:rPr lang="ru-RU" sz="2800" dirty="0"/>
              <a:t>и </a:t>
            </a:r>
            <a:r>
              <a:rPr lang="ru-RU" sz="2800" dirty="0" smtClean="0"/>
              <a:t>моделирование,</a:t>
            </a:r>
            <a:endParaRPr lang="en-US" sz="2800" dirty="0" smtClean="0"/>
          </a:p>
          <a:p>
            <a:pPr marL="285750" indent="-285750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ru-RU" sz="2800" dirty="0" smtClean="0"/>
              <a:t>абстрагирование </a:t>
            </a:r>
            <a:r>
              <a:rPr lang="ru-RU" sz="2800" dirty="0"/>
              <a:t>и </a:t>
            </a:r>
            <a:r>
              <a:rPr lang="ru-RU" sz="2800" dirty="0" smtClean="0"/>
              <a:t>конкретизация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8140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</a:t>
            </a:r>
            <a:endParaRPr lang="ru-RU" sz="60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5402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2566989" y="457200"/>
            <a:ext cx="7850187" cy="66833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77472" anchor="b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3000"/>
              </a:lnSpc>
              <a:spcBef>
                <a:spcPct val="0"/>
              </a:spcBef>
            </a:pPr>
            <a:r>
              <a:rPr lang="ru-RU" altLang="ru-RU" sz="3600" b="1" i="1">
                <a:solidFill>
                  <a:srgbClr val="006666"/>
                </a:solidFill>
                <a:latin typeface="Arial" panose="020B0604020202020204" pitchFamily="34" charset="0"/>
              </a:rPr>
              <a:t>     </a:t>
            </a:r>
            <a:r>
              <a:rPr lang="ru-RU" altLang="ru-RU" sz="4000" b="1">
                <a:solidFill>
                  <a:srgbClr val="006666"/>
                </a:solidFill>
                <a:latin typeface="Times New Roman" panose="02020603050405020304" pitchFamily="18" charset="0"/>
              </a:rPr>
              <a:t> Фальсификационизм</a:t>
            </a:r>
          </a:p>
        </p:txBody>
      </p:sp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2351089" y="1700214"/>
            <a:ext cx="8137525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63360"/>
          <a:lstStyle>
            <a:lvl1pPr marL="341313" indent="-341313"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>
              <a:lnSpc>
                <a:spcPct val="95000"/>
              </a:lnSpc>
              <a:spcBef>
                <a:spcPts val="6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800" b="1">
                <a:solidFill>
                  <a:srgbClr val="FD0903"/>
                </a:solidFill>
                <a:latin typeface="Times New Roman" panose="02020603050405020304" pitchFamily="18" charset="0"/>
              </a:rPr>
              <a:t>Цель и задача науки</a:t>
            </a:r>
            <a:r>
              <a:rPr lang="ru-RU" altLang="ru-RU" sz="2400" b="1">
                <a:latin typeface="Times New Roman" panose="02020603050405020304" pitchFamily="18" charset="0"/>
              </a:rPr>
              <a:t> - отбросить ложь, </a:t>
            </a:r>
            <a:r>
              <a:rPr lang="ru-RU" altLang="ru-RU" sz="2800" b="1">
                <a:solidFill>
                  <a:srgbClr val="FD0903"/>
                </a:solidFill>
                <a:latin typeface="Times New Roman" panose="02020603050405020304" pitchFamily="18" charset="0"/>
              </a:rPr>
              <a:t>метод науки</a:t>
            </a:r>
            <a:r>
              <a:rPr lang="ru-RU" altLang="ru-RU" sz="2400" b="1">
                <a:latin typeface="Times New Roman" panose="02020603050405020304" pitchFamily="18" charset="0"/>
              </a:rPr>
              <a:t> есть метод проб и ошибок (в поисках критического опыта), а </a:t>
            </a:r>
            <a:r>
              <a:rPr lang="ru-RU" altLang="ru-RU" sz="2800" b="1">
                <a:solidFill>
                  <a:srgbClr val="FD0903"/>
                </a:solidFill>
                <a:latin typeface="Times New Roman" panose="02020603050405020304" pitchFamily="18" charset="0"/>
              </a:rPr>
              <a:t>критерием демаркации</a:t>
            </a:r>
            <a:r>
              <a:rPr lang="ru-RU" altLang="ru-RU" sz="2400" b="1">
                <a:latin typeface="Times New Roman" panose="02020603050405020304" pitchFamily="18" charset="0"/>
              </a:rPr>
              <a:t> в отношении теории является ее </a:t>
            </a:r>
            <a:r>
              <a:rPr lang="ru-RU" altLang="ru-RU" sz="2400" b="1" i="1">
                <a:latin typeface="Times New Roman" panose="02020603050405020304" pitchFamily="18" charset="0"/>
              </a:rPr>
              <a:t>фальсифицируемость</a:t>
            </a:r>
            <a:r>
              <a:rPr lang="ru-RU" altLang="ru-RU" sz="2400" b="1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95000"/>
              </a:lnSpc>
              <a:spcBef>
                <a:spcPts val="600"/>
              </a:spcBef>
              <a:buClrTx/>
              <a:buSzTx/>
            </a:pPr>
            <a:endParaRPr lang="ru-RU" altLang="ru-RU" sz="2400" b="1">
              <a:latin typeface="Times New Roman" panose="02020603050405020304" pitchFamily="18" charset="0"/>
            </a:endParaRPr>
          </a:p>
          <a:p>
            <a:pPr algn="ctr">
              <a:lnSpc>
                <a:spcPct val="95000"/>
              </a:lnSpc>
              <a:spcBef>
                <a:spcPts val="7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800" b="1">
                <a:solidFill>
                  <a:srgbClr val="003399"/>
                </a:solidFill>
                <a:latin typeface="Times New Roman" panose="02020603050405020304" pitchFamily="18" charset="0"/>
              </a:rPr>
              <a:t>Где же критерий истинности теории? </a:t>
            </a:r>
          </a:p>
          <a:p>
            <a:pPr algn="ctr">
              <a:lnSpc>
                <a:spcPct val="95000"/>
              </a:lnSpc>
              <a:spcBef>
                <a:spcPts val="600"/>
              </a:spcBef>
              <a:buClrTx/>
              <a:buSzTx/>
            </a:pPr>
            <a:r>
              <a:rPr lang="ru-RU" altLang="ru-RU" sz="2400" b="1">
                <a:latin typeface="Times New Roman" panose="02020603050405020304" pitchFamily="18" charset="0"/>
              </a:rPr>
              <a:t>Опровержение теории часто рассматривается как неудача ученого или созданной им научной теории. </a:t>
            </a:r>
          </a:p>
          <a:p>
            <a:pPr algn="ctr">
              <a:lnSpc>
                <a:spcPct val="95000"/>
              </a:lnSpc>
              <a:spcBef>
                <a:spcPts val="600"/>
              </a:spcBef>
              <a:buClrTx/>
              <a:buSzTx/>
            </a:pPr>
            <a:r>
              <a:rPr lang="ru-RU" altLang="ru-RU" sz="2400" b="1">
                <a:latin typeface="Times New Roman" panose="02020603050405020304" pitchFamily="18" charset="0"/>
              </a:rPr>
              <a:t>Но это - предрассудок. Опровержение - не только успех того, кто опроверг, но и того, кто создал теорию и </a:t>
            </a:r>
            <a:r>
              <a:rPr lang="ru-RU" altLang="ru-RU" sz="2400" b="1" u="sng">
                <a:latin typeface="Times New Roman" panose="02020603050405020304" pitchFamily="18" charset="0"/>
              </a:rPr>
              <a:t>предложил тем самым </a:t>
            </a:r>
            <a:r>
              <a:rPr lang="ru-RU" altLang="ru-RU" sz="2400" b="1" u="sng">
                <a:solidFill>
                  <a:srgbClr val="FD0903"/>
                </a:solidFill>
                <a:latin typeface="Times New Roman" panose="02020603050405020304" pitchFamily="18" charset="0"/>
              </a:rPr>
              <a:t>опровергающий эксперимент</a:t>
            </a:r>
            <a:r>
              <a:rPr lang="ru-RU" altLang="ru-RU" sz="2400" b="1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497505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6" y="428626"/>
            <a:ext cx="3929063" cy="508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107" name="Rectangle 2"/>
          <p:cNvSpPr>
            <a:spLocks noChangeArrowheads="1"/>
          </p:cNvSpPr>
          <p:nvPr/>
        </p:nvSpPr>
        <p:spPr bwMode="auto">
          <a:xfrm>
            <a:off x="3810000" y="5786438"/>
            <a:ext cx="5270500" cy="76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4520" rIns="90000" bIns="46800">
            <a:spAutoFit/>
          </a:bodyPr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4400" b="1">
                <a:solidFill>
                  <a:srgbClr val="3C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что же там?</a:t>
            </a:r>
          </a:p>
        </p:txBody>
      </p:sp>
    </p:spTree>
    <p:extLst>
      <p:ext uri="{BB962C8B-B14F-4D97-AF65-F5344CB8AC3E}">
        <p14:creationId xmlns:p14="http://schemas.microsoft.com/office/powerpoint/2010/main" val="58867207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9413" y="1412201"/>
            <a:ext cx="6096000" cy="215443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u="sng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Наукометрические</a:t>
            </a:r>
            <a:r>
              <a:rPr lang="ru-RU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базы данных </a:t>
            </a:r>
          </a:p>
          <a:p>
            <a:pPr algn="ctr"/>
            <a:r>
              <a:rPr lang="ru-RU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работа с ними </a:t>
            </a:r>
          </a:p>
        </p:txBody>
      </p:sp>
    </p:spTree>
    <p:extLst>
      <p:ext uri="{BB962C8B-B14F-4D97-AF65-F5344CB8AC3E}">
        <p14:creationId xmlns:p14="http://schemas.microsoft.com/office/powerpoint/2010/main" val="3694523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700" y="885824"/>
            <a:ext cx="1095375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Наукометрия</a:t>
            </a:r>
            <a:r>
              <a:rPr lang="ru-RU" dirty="0" smtClean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есть научная дисциплина, которая на протяжении многих лет занимается изучением </a:t>
            </a:r>
            <a:r>
              <a:rPr lang="ru-RU" dirty="0" err="1">
                <a:solidFill>
                  <a:srgbClr val="000000"/>
                </a:solidFill>
                <a:latin typeface="Georgia" panose="02040502050405020303" pitchFamily="18" charset="0"/>
              </a:rPr>
              <a:t>эволю-ции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 науки посредством многократных измерений данных, а также статистической обработки информации, получен-ной в результате этих измерений. Объектом измерений </a:t>
            </a:r>
            <a:r>
              <a:rPr lang="ru-RU" dirty="0" err="1">
                <a:solidFill>
                  <a:srgbClr val="000000"/>
                </a:solidFill>
                <a:latin typeface="Georgia" panose="02040502050405020303" pitchFamily="18" charset="0"/>
              </a:rPr>
              <a:t>наукометрии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 являются такие вопросы, как: количество научных статей, опубликованных в определённый период времени, их цитируемость и т.п</a:t>
            </a:r>
            <a:r>
              <a:rPr lang="ru-RU" dirty="0" smtClean="0">
                <a:solidFill>
                  <a:srgbClr val="000000"/>
                </a:solidFill>
                <a:latin typeface="Georgia" panose="02040502050405020303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Наукометрические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показатели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индексы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публикаций тех или иных авторов, а также раз-личных научно–исследовательских организаций. </a:t>
            </a:r>
          </a:p>
        </p:txBody>
      </p:sp>
    </p:spTree>
    <p:extLst>
      <p:ext uri="{BB962C8B-B14F-4D97-AF65-F5344CB8AC3E}">
        <p14:creationId xmlns:p14="http://schemas.microsoft.com/office/powerpoint/2010/main" val="2448008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2975" y="700088"/>
            <a:ext cx="1072991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называют «количественные методы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науки как информационного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</a:p>
          <a:p>
            <a:r>
              <a:rPr lang="ru-RU" sz="24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Информетрика</a:t>
            </a:r>
            <a:r>
              <a:rPr lang="ru-RU" sz="24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как «изучение приме-нения математических методов к объектам информати-ки»2.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информетрика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(фр.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Informetrie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был введён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1979 году.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Вебометрикс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(англ.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webometrics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используют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«изучения количественных аспектов построения и использования информационных ресурсов, структур и технологий в сети с использованием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библиометрических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информатрических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подходов». Это поле в основном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касается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веб-страниц, как если бы они были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докумен-тами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Термин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вебометрикс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был введён Томасом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-дом в 1997 году.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Альтметрикой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«изучение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использова-ние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научных мер воздействия на основе активности в он-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лайн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-инструментах и средах».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Альтметрика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заменяет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цитирование журналов воз-действием на инструменты социальных сетей, такие как просмотры, загрузки, «лайки», блоги,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Mendelay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CiteULike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Термин (англ.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altmetrics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был применён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840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2975" y="1120676"/>
            <a:ext cx="10829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«Индекс научного цитирования» (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 Citation Index – SCI)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1950-х гг.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57275" y="3328987"/>
            <a:ext cx="100298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цитирования (SCI).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называется принятая в научном мире мера «значимости» научной работы какого-нибудь исследователя или научного коллектива. Величина индекса цитирования определяется количеством ссылок на публикацию или фамилию автора в других источниках. SCI представляет собой один из самых распространённых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наукометрических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показателей.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994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43013" y="985838"/>
            <a:ext cx="97012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u="sng" dirty="0">
                <a:solidFill>
                  <a:srgbClr val="FF0000"/>
                </a:solidFill>
                <a:latin typeface="Georgia" panose="02040502050405020303" pitchFamily="18" charset="0"/>
              </a:rPr>
              <a:t>Индекс </a:t>
            </a:r>
            <a:r>
              <a:rPr lang="ru-RU" sz="3200" i="1" u="sng" dirty="0" err="1">
                <a:solidFill>
                  <a:srgbClr val="FF0000"/>
                </a:solidFill>
                <a:latin typeface="Georgia" panose="02040502050405020303" pitchFamily="18" charset="0"/>
              </a:rPr>
              <a:t>Xирша</a:t>
            </a:r>
            <a:r>
              <a:rPr lang="ru-RU" sz="3200" i="1" u="sng" dirty="0">
                <a:solidFill>
                  <a:srgbClr val="FF0000"/>
                </a:solidFill>
                <a:latin typeface="Georgia" panose="02040502050405020303" pitchFamily="18" charset="0"/>
              </a:rPr>
              <a:t> (h-</a:t>
            </a:r>
            <a:r>
              <a:rPr lang="ru-RU" sz="3200" i="1" u="sng" dirty="0" err="1">
                <a:solidFill>
                  <a:srgbClr val="FF0000"/>
                </a:solidFill>
                <a:latin typeface="Georgia" panose="02040502050405020303" pitchFamily="18" charset="0"/>
              </a:rPr>
              <a:t>index</a:t>
            </a:r>
            <a:r>
              <a:rPr lang="ru-RU" sz="3200" i="1" u="sng" dirty="0">
                <a:solidFill>
                  <a:srgbClr val="FF0000"/>
                </a:solidFill>
                <a:latin typeface="Georgia" panose="02040502050405020303" pitchFamily="18" charset="0"/>
              </a:rPr>
              <a:t>) </a:t>
            </a:r>
            <a:r>
              <a:rPr lang="ru-RU" sz="3200" dirty="0">
                <a:solidFill>
                  <a:srgbClr val="000000"/>
                </a:solidFill>
                <a:latin typeface="Georgia" panose="02040502050405020303" pitchFamily="18" charset="0"/>
              </a:rPr>
              <a:t>есть количественная </a:t>
            </a:r>
            <a:r>
              <a:rPr lang="ru-RU" sz="32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характеристика </a:t>
            </a:r>
            <a:r>
              <a:rPr lang="ru-RU" sz="3200" dirty="0">
                <a:solidFill>
                  <a:srgbClr val="000000"/>
                </a:solidFill>
                <a:latin typeface="Georgia" panose="02040502050405020303" pitchFamily="18" charset="0"/>
              </a:rPr>
              <a:t>исследователя, основанная на количестве его </a:t>
            </a:r>
            <a:r>
              <a:rPr lang="ru-RU" sz="32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публикаций </a:t>
            </a:r>
            <a:r>
              <a:rPr lang="ru-RU" sz="3200" dirty="0">
                <a:solidFill>
                  <a:srgbClr val="000000"/>
                </a:solidFill>
                <a:latin typeface="Georgia" panose="02040502050405020303" pitchFamily="18" charset="0"/>
              </a:rPr>
              <a:t>и количестве цитирований его публикаций. Рас-считывается по специальной </a:t>
            </a:r>
            <a:r>
              <a:rPr lang="ru-RU" sz="32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формуле. Индекс </a:t>
            </a:r>
            <a:r>
              <a:rPr lang="ru-RU" sz="3200" dirty="0">
                <a:solidFill>
                  <a:srgbClr val="000000"/>
                </a:solidFill>
                <a:latin typeface="Georgia" panose="02040502050405020303" pitchFamily="18" charset="0"/>
              </a:rPr>
              <a:t>был введён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аргентино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-американским</a:t>
            </a:r>
            <a:r>
              <a:rPr lang="ru-RU" sz="3200" dirty="0">
                <a:solidFill>
                  <a:srgbClr val="000000"/>
                </a:solidFill>
                <a:latin typeface="Georgia" panose="02040502050405020303" pitchFamily="18" charset="0"/>
              </a:rPr>
              <a:t> физиком Хорхе </a:t>
            </a:r>
            <a:r>
              <a:rPr lang="ru-RU" sz="3200" dirty="0" err="1">
                <a:solidFill>
                  <a:srgbClr val="000000"/>
                </a:solidFill>
                <a:latin typeface="Georgia" panose="02040502050405020303" pitchFamily="18" charset="0"/>
              </a:rPr>
              <a:t>Хиршем</a:t>
            </a:r>
            <a:r>
              <a:rPr lang="ru-RU" sz="3200" dirty="0">
                <a:solidFill>
                  <a:srgbClr val="000000"/>
                </a:solidFill>
                <a:latin typeface="Georgia" panose="02040502050405020303" pitchFamily="18" charset="0"/>
              </a:rPr>
              <a:t> в 2005 году.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83055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700088" y="1328738"/>
            <a:ext cx="10229849" cy="722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расчёта индекса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Хирша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Хирша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(h-индекс) вычисляется на основе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цитирований работ конкретного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Согласно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Хиршу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исследователь имеет индекс h, если h из его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статей цитируются как минимум h раз каждая, в то время как оставшиеся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h) статей цитируются не более чем h раз каждая. Иными словами, учёный 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индексом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опубликовал h статей, на каждую из которых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сослались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минимум h раз. Так, если у данного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опубликовано 100 статей, на каждую из которых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лишь одна ссылка, его h-индекс равен 1. Таким же будет h-индекс исследователя, опубликовавшего одну статью, на которую сослались 100 раз.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Формула: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учёный имеет индекс h, если h из его N статей цитируются как минимум h раз каждая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48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1631951" y="142875"/>
            <a:ext cx="8893175" cy="121443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69660" anchor="b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3600" b="1" i="1" dirty="0">
                <a:solidFill>
                  <a:srgbClr val="3C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необходимо изучать научные открытия в университете?</a:t>
            </a: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1847851" y="1785938"/>
            <a:ext cx="8677275" cy="4811712"/>
          </a:xfrm>
          <a:prstGeom prst="rect">
            <a:avLst/>
          </a:prstGeom>
          <a:solidFill>
            <a:srgbClr val="E8F1F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63360"/>
          <a:lstStyle>
            <a:lvl1pPr marL="341313" indent="-341313"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>
              <a:lnSpc>
                <a:spcPct val="95000"/>
              </a:lnSpc>
              <a:spcBef>
                <a:spcPts val="7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АГТУ</a:t>
            </a: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Университет.</a:t>
            </a:r>
            <a:b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UNIVERSITAS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целость, объединение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5000"/>
              </a:lnSpc>
              <a:spcBef>
                <a:spcPts val="7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spcBef>
                <a:spcPts val="7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И мировое целое, т.е. </a:t>
            </a: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ВСЕЛЕННАЯ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</a:t>
            </a: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UNIVERSUM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5000"/>
              </a:lnSpc>
              <a:spcBef>
                <a:spcPts val="7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5000"/>
              </a:lnSpc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Кто должен изучать различные науки?</a:t>
            </a:r>
            <a:b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</a:t>
            </a:r>
            <a:r>
              <a: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STUDIOSUS’ы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– старательные, усердные.</a:t>
            </a:r>
          </a:p>
          <a:p>
            <a:pPr eaLnBrk="1" hangingPunct="1">
              <a:lnSpc>
                <a:spcPct val="95000"/>
              </a:lnSpc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5000"/>
              </a:lnSpc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изучения Мира, стара как мир…</a:t>
            </a:r>
            <a:b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41376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5887" y="1057275"/>
            <a:ext cx="91582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400" b="1" u="sng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реднемировые</a:t>
            </a:r>
            <a:r>
              <a:rPr lang="ru-RU" sz="2400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h-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= 0-5 — аспирант;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h-индекс = 5-10 — кандидат наук, доцент;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h-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= 10 — успешный учёный;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h-индекс = 10-15 и выше — доктор наук, профессор,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лабораторией, основоположник научной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h-индекс = 30+ — уровень нобелевского лауреата (у 84% Нобелевских лауреатов h-индекс выше 30).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825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8699" y="657225"/>
            <a:ext cx="1061561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Импакт</a:t>
            </a:r>
            <a:r>
              <a:rPr lang="ru-RU" sz="36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-фактор (ІФ или </a:t>
            </a:r>
            <a:r>
              <a:rPr lang="en-US" sz="36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IF)</a:t>
            </a:r>
            <a:r>
              <a:rPr lang="en-US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существует огромное количество международных систем цитирования (библиографических баз): РИНЦ, 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of Science, Scopus, Web of Knowledge, Astrophysics, Mathematics, Chemical Abstracts, PubMed, Springer,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Agris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GeoRef.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авторитетными и полными считаются базы данных 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of Science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Scopus.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Импакт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-фактор впервые был введён Юджином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Гарфилдом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Институте научной информации в США.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360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612845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Georgia" panose="02040502050405020303" pitchFamily="18" charset="0"/>
              </a:rPr>
              <a:t>Библиографическая база данных (ББД) 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характеризует-</a:t>
            </a:r>
            <a:r>
              <a:rPr lang="ru-RU" dirty="0" err="1">
                <a:solidFill>
                  <a:srgbClr val="000000"/>
                </a:solidFill>
                <a:latin typeface="Georgia" panose="02040502050405020303" pitchFamily="18" charset="0"/>
              </a:rPr>
              <a:t>ся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 как «отсылочная документальная база данных, </a:t>
            </a:r>
            <a:r>
              <a:rPr lang="ru-RU" dirty="0" err="1">
                <a:solidFill>
                  <a:srgbClr val="000000"/>
                </a:solidFill>
                <a:latin typeface="Georgia" panose="02040502050405020303" pitchFamily="18" charset="0"/>
              </a:rPr>
              <a:t>содер-жащая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 библиографические записи</a:t>
            </a:r>
            <a:r>
              <a:rPr lang="ru-RU" dirty="0" smtClean="0">
                <a:solidFill>
                  <a:srgbClr val="000000"/>
                </a:solidFill>
                <a:latin typeface="Georgia" panose="02040502050405020303" pitchFamily="18" charset="0"/>
              </a:rPr>
              <a:t>».</a:t>
            </a:r>
          </a:p>
          <a:p>
            <a:r>
              <a:rPr lang="ru-RU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dirty="0">
                <a:solidFill>
                  <a:srgbClr val="00B0F0"/>
                </a:solidFill>
                <a:latin typeface="Georgia" panose="02040502050405020303" pitchFamily="18" charset="0"/>
              </a:rPr>
              <a:t>Отсылочная база </a:t>
            </a:r>
            <a:r>
              <a:rPr lang="ru-RU" dirty="0" smtClean="0">
                <a:solidFill>
                  <a:srgbClr val="00B0F0"/>
                </a:solidFill>
                <a:latin typeface="Calibri" panose="020F0502020204030204" pitchFamily="34" charset="0"/>
              </a:rPr>
              <a:t>данных </a:t>
            </a:r>
            <a:r>
              <a:rPr lang="ru-RU" dirty="0">
                <a:latin typeface="Calibri" panose="020F0502020204030204" pitchFamily="34" charset="0"/>
              </a:rPr>
              <a:t>пересылает пользователя к другим источникам для получения полной или дополнительной информации, а в документальной базе данных каждая запись отражает конкретный документ, содержится его библиографическое описание или другая информация о нём. </a:t>
            </a:r>
            <a:endParaRPr lang="ru-RU" dirty="0" smtClean="0">
              <a:latin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</a:rPr>
              <a:t>Библиографическое </a:t>
            </a:r>
            <a:r>
              <a:rPr lang="ru-RU" dirty="0">
                <a:latin typeface="Calibri" panose="020F0502020204030204" pitchFamily="34" charset="0"/>
              </a:rPr>
              <a:t>описание документа сопровождается другими элементами библиографической записи: </a:t>
            </a:r>
            <a:r>
              <a:rPr lang="ru-RU" dirty="0" err="1">
                <a:latin typeface="Calibri" panose="020F0502020204030204" pitchFamily="34" charset="0"/>
              </a:rPr>
              <a:t>класси-фикационными</a:t>
            </a:r>
            <a:r>
              <a:rPr lang="ru-RU" dirty="0">
                <a:latin typeface="Calibri" panose="020F0502020204030204" pitchFamily="34" charset="0"/>
              </a:rPr>
              <a:t> индексами, предметными рубриками, ключевыми словами и т.п</a:t>
            </a:r>
            <a:r>
              <a:rPr lang="ru-RU" dirty="0" smtClean="0">
                <a:latin typeface="Calibri" panose="020F0502020204030204" pitchFamily="34" charset="0"/>
              </a:rPr>
              <a:t>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</a:rPr>
              <a:t>В зависимости от создания и источников комплектования баз данных их можно </a:t>
            </a:r>
            <a:r>
              <a:rPr lang="ru-RU" dirty="0" smtClean="0">
                <a:latin typeface="Calibri" panose="020F0502020204030204" pitchFamily="34" charset="0"/>
              </a:rPr>
              <a:t>разделить </a:t>
            </a:r>
            <a:r>
              <a:rPr lang="ru-RU" dirty="0">
                <a:latin typeface="Calibri" panose="020F0502020204030204" pitchFamily="34" charset="0"/>
              </a:rPr>
              <a:t>на </a:t>
            </a:r>
            <a:r>
              <a:rPr lang="ru-RU" dirty="0">
                <a:solidFill>
                  <a:srgbClr val="00B050"/>
                </a:solidFill>
                <a:latin typeface="Calibri" panose="020F0502020204030204" pitchFamily="34" charset="0"/>
              </a:rPr>
              <a:t>внутренние </a:t>
            </a:r>
            <a:r>
              <a:rPr lang="ru-RU" dirty="0">
                <a:latin typeface="Calibri" panose="020F0502020204030204" pitchFamily="34" charset="0"/>
              </a:rPr>
              <a:t>(генерируемые) и внешние (</a:t>
            </a:r>
            <a:r>
              <a:rPr lang="ru-RU" dirty="0" smtClean="0">
                <a:latin typeface="Calibri" panose="020F0502020204030204" pitchFamily="34" charset="0"/>
              </a:rPr>
              <a:t>приобретаемые </a:t>
            </a:r>
            <a:r>
              <a:rPr lang="ru-RU" dirty="0">
                <a:latin typeface="Calibri" panose="020F0502020204030204" pitchFamily="34" charset="0"/>
              </a:rPr>
              <a:t>или открытые). Первые создаются в рамках </a:t>
            </a:r>
            <a:r>
              <a:rPr lang="ru-RU" dirty="0" smtClean="0">
                <a:latin typeface="Calibri" panose="020F0502020204030204" pitchFamily="34" charset="0"/>
              </a:rPr>
              <a:t>конкретного </a:t>
            </a:r>
            <a:r>
              <a:rPr lang="ru-RU" dirty="0">
                <a:latin typeface="Calibri" panose="020F0502020204030204" pitchFamily="34" charset="0"/>
              </a:rPr>
              <a:t>учреждения, в том числе библиотеки, а </a:t>
            </a:r>
            <a:r>
              <a:rPr lang="ru-RU" dirty="0">
                <a:solidFill>
                  <a:srgbClr val="00B050"/>
                </a:solidFill>
                <a:latin typeface="Calibri" panose="020F0502020204030204" pitchFamily="34" charset="0"/>
              </a:rPr>
              <a:t>внешние</a:t>
            </a:r>
            <a:r>
              <a:rPr lang="ru-RU" dirty="0">
                <a:latin typeface="Calibri" panose="020F0502020204030204" pitchFamily="34" charset="0"/>
              </a:rPr>
              <a:t> образуются другими организациями и приобретаются библиотекой.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299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28288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Реферативная база данных (частичный доступ к тек-</a:t>
            </a:r>
            <a:r>
              <a:rPr lang="ru-RU" dirty="0" err="1">
                <a:solidFill>
                  <a:srgbClr val="000000"/>
                </a:solidFill>
                <a:latin typeface="Georgia" panose="02040502050405020303" pitchFamily="18" charset="0"/>
              </a:rPr>
              <a:t>сту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) – база данных, включающая аннотацию, реферат или иные указания о содержании документа в неполном его доступе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55769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4462" y="1271587"/>
            <a:ext cx="918686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научного цитирования </a:t>
            </a:r>
            <a:r>
              <a:rPr lang="ru-RU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(РИНЦ)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публикаций учёных различных стран мира: эта база представляет собой национальную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информационно-аналитическую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систему, которая собирает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российских авторов (и не только), информацию про цитирование этих публикаций в международных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журналах. РИНЦ позволяет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оценку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эффективности деятельности научно-исследовательских организаций; учёных; уровень научных журналов и др. Проект РИНЦ с 2005 г. разрабатывается компанией «Научная электронная библиотека» (elibrary.ru).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базы данных РИНЦ разработан аналитический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инструментарий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2465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88" y="0"/>
            <a:ext cx="12077412" cy="673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8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675" y="262996"/>
            <a:ext cx="9536035" cy="65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1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175" t="6477" r="17368" b="24049"/>
          <a:stretch/>
        </p:blipFill>
        <p:spPr>
          <a:xfrm>
            <a:off x="336884" y="-24063"/>
            <a:ext cx="11421979" cy="688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67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3038" y="1185863"/>
            <a:ext cx="897254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  <a:latin typeface="Georgia" panose="02040502050405020303" pitchFamily="18" charset="0"/>
              </a:rPr>
              <a:t>Для регистрации в РИНЦ необходимо </a:t>
            </a:r>
            <a:r>
              <a:rPr lang="ru-RU" sz="2000" b="1" i="1" dirty="0" err="1">
                <a:solidFill>
                  <a:srgbClr val="000000"/>
                </a:solidFill>
                <a:latin typeface="Georgia" panose="02040502050405020303" pitchFamily="18" charset="0"/>
              </a:rPr>
              <a:t>дей-ствовать</a:t>
            </a:r>
            <a:r>
              <a:rPr lang="ru-RU" sz="2000" b="1" i="1" dirty="0">
                <a:solidFill>
                  <a:srgbClr val="000000"/>
                </a:solidFill>
                <a:latin typeface="Georgia" panose="02040502050405020303" pitchFamily="18" charset="0"/>
              </a:rPr>
              <a:t> по следующему алгоритму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: 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1. Если Вы не регистрировались ранее на eLIBRARY.RU, то нужно: 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1.1. Зайти на сайт eLIBRARY.RU (http://elibrary.ru/). 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1.2. Слева выбрать пункт меню Регистрация. 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1.3. Открыть анкету, перейдя по этой ссылке. 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1.4. Заполнить регистрационные поля. При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заполнении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необходимо обратить внимание на следующие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важные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моменты: </a:t>
            </a:r>
          </a:p>
          <a:p>
            <a:r>
              <a:rPr lang="ru-RU" sz="2000" dirty="0">
                <a:solidFill>
                  <a:srgbClr val="000000"/>
                </a:solidFill>
              </a:rPr>
              <a:t>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организацию – место работы выбрать из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нормативного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списка базы данных, а не вводить вручную; </a:t>
            </a:r>
          </a:p>
          <a:p>
            <a:r>
              <a:rPr lang="ru-RU" sz="2000" dirty="0">
                <a:solidFill>
                  <a:srgbClr val="000000"/>
                </a:solidFill>
              </a:rPr>
              <a:t>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выбрать имя пользователя, пароль для входа в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библиотеку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и запомнить их; </a:t>
            </a:r>
          </a:p>
          <a:p>
            <a:r>
              <a:rPr lang="ru-RU" sz="2000" dirty="0">
                <a:solidFill>
                  <a:srgbClr val="000000"/>
                </a:solidFill>
              </a:rPr>
              <a:t>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указать персональный, уникальный и действующий адрес электронной почты. 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1.5. Поставить галочку в поле Зарегистрировать меня в системе SCIENCE INDEX. 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1.6. В открывшейся дополнительной части формы заполнить оставшиеся поля. 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1.7. Нажать на кнопку Сохранить.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9924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5851" y="742950"/>
            <a:ext cx="1045844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Если Вы уже зарегистрированы на портале eLIBRARY.RU и хотите зарегистрироваться в качестве пользователя (автора) в системе SCIENCE INDEX, нужно: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паролем.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Перейти на свою персональную карточку: раздел Персональный профиль, далее Персональная карточка,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щелкнуть мышью по имени пользователя в панели Текущая сессия слева.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В открывшейся регистрационной анкете часть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будет заполнена.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2.4. Проверить и, при необходимости, отредактировать эти поля.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2.5. Поставить галочку в поле Зарегистрировать меня в системе SCIENCE INDEX.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2.6. В открывшейся дополнительной части формы за-полнить оставшиеся поля.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2.7. Нажать на кнопку Сохранить. </a:t>
            </a:r>
          </a:p>
        </p:txBody>
      </p:sp>
    </p:spTree>
    <p:extLst>
      <p:ext uri="{BB962C8B-B14F-4D97-AF65-F5344CB8AC3E}">
        <p14:creationId xmlns:p14="http://schemas.microsoft.com/office/powerpoint/2010/main" val="365520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"/>
          <p:cNvGrpSpPr>
            <a:grpSpLocks/>
          </p:cNvGrpSpPr>
          <p:nvPr/>
        </p:nvGrpSpPr>
        <p:grpSpPr bwMode="auto">
          <a:xfrm>
            <a:off x="7319963" y="1943100"/>
            <a:ext cx="2844800" cy="3671888"/>
            <a:chOff x="3742" y="1207"/>
            <a:chExt cx="1792" cy="2313"/>
          </a:xfrm>
        </p:grpSpPr>
        <p:pic>
          <p:nvPicPr>
            <p:cNvPr id="1229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" y="1207"/>
              <a:ext cx="1793" cy="2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2294" name="Text Box 3"/>
            <p:cNvSpPr txBox="1">
              <a:spLocks noChangeArrowheads="1"/>
            </p:cNvSpPr>
            <p:nvPr/>
          </p:nvSpPr>
          <p:spPr bwMode="auto">
            <a:xfrm>
              <a:off x="3742" y="1207"/>
              <a:ext cx="1793" cy="2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</p:grp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2208213" y="1700214"/>
            <a:ext cx="4608512" cy="4465637"/>
          </a:xfrm>
          <a:prstGeom prst="rect">
            <a:avLst/>
          </a:prstGeom>
          <a:solidFill>
            <a:srgbClr val="CCFFCC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 anchor="ctr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400" b="1">
                <a:latin typeface="Times New Roman" panose="02020603050405020304" pitchFamily="18" charset="0"/>
              </a:rPr>
              <a:t>Человек стремится каким-то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400" b="1">
                <a:latin typeface="Times New Roman" panose="02020603050405020304" pitchFamily="18" charset="0"/>
              </a:rPr>
              <a:t>адекватным способом создать в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400" b="1">
                <a:latin typeface="Times New Roman" panose="02020603050405020304" pitchFamily="18" charset="0"/>
              </a:rPr>
              <a:t>себе простую и ясную картину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400" b="1">
                <a:latin typeface="Times New Roman" panose="02020603050405020304" pitchFamily="18" charset="0"/>
              </a:rPr>
              <a:t>мира для того, чтобы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400" b="1">
                <a:latin typeface="Times New Roman" panose="02020603050405020304" pitchFamily="18" charset="0"/>
              </a:rPr>
              <a:t>оторваться от мира ощущений,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400" b="1">
                <a:latin typeface="Times New Roman" panose="02020603050405020304" pitchFamily="18" charset="0"/>
              </a:rPr>
              <a:t>чтобы в известной степени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400" b="1">
                <a:latin typeface="Times New Roman" panose="02020603050405020304" pitchFamily="18" charset="0"/>
              </a:rPr>
              <a:t> попытаться заменить этот мир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400" b="1">
                <a:latin typeface="Times New Roman" panose="02020603050405020304" pitchFamily="18" charset="0"/>
              </a:rPr>
              <a:t>созданной таким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2400" b="1">
                <a:latin typeface="Times New Roman" panose="02020603050405020304" pitchFamily="18" charset="0"/>
              </a:rPr>
              <a:t>образом картиной.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endParaRPr lang="ru-RU" altLang="ru-RU" sz="2400" b="1"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3200" b="1" i="1">
                <a:solidFill>
                  <a:srgbClr val="FF3300"/>
                </a:solidFill>
                <a:latin typeface="Times New Roman" panose="02020603050405020304" pitchFamily="18" charset="0"/>
              </a:rPr>
              <a:t>А. Эйнштейн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3575050" y="404814"/>
            <a:ext cx="6121400" cy="936625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50000">
                <a:srgbClr val="5E765E"/>
              </a:gs>
              <a:gs pos="100000">
                <a:srgbClr val="CCFFCC"/>
              </a:gs>
            </a:gsLst>
            <a:lin ang="2700000" scaled="1"/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74520" rIns="90000" bIns="46800" anchor="ctr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4400" b="1">
                <a:solidFill>
                  <a:srgbClr val="006666"/>
                </a:solidFill>
                <a:latin typeface="Times New Roman" panose="02020603050405020304" pitchFamily="18" charset="0"/>
              </a:rPr>
              <a:t>ЭПИГРАФ</a:t>
            </a:r>
          </a:p>
        </p:txBody>
      </p:sp>
    </p:spTree>
    <p:extLst>
      <p:ext uri="{BB962C8B-B14F-4D97-AF65-F5344CB8AC3E}">
        <p14:creationId xmlns:p14="http://schemas.microsoft.com/office/powerpoint/2010/main" val="866305298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4450" y="1471613"/>
            <a:ext cx="92725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Если Вы уже были зарегистрированы ранее, но за-были имя пользователя и/или пароль, нужно: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Зайти на сайт eLIBRARY.RU (http://elibrary.ru/).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Слева выбрать пункт меню Забыли пароль?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Заполнить открывшуюся форму и отправить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 На адрес электронной почты, указанный Вами при регистрации, будет отправлено письмо с Вашими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регистрационными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данными. Если этот адрес уже не доступен, для восстановления доступа нужно обращаться в службу поддержки РИНЦ.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02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1400175"/>
            <a:ext cx="9901237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в системе SCIENCE INDEX на Вашу электронную почту будет отправлено письмо 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присвоении Вам персонального идентификационного кода автора (SPIN-код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Scientific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В результате регистрации в SCIENCE INDEX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фамилией автора появится красная звездочка. После завершения этих операций автоматически открывается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новым сервисам, которые система SCIENCE INDEX предоставляет для авторов научных публикаций. </a:t>
            </a:r>
          </a:p>
        </p:txBody>
      </p:sp>
    </p:spTree>
    <p:extLst>
      <p:ext uri="{BB962C8B-B14F-4D97-AF65-F5344CB8AC3E}">
        <p14:creationId xmlns:p14="http://schemas.microsoft.com/office/powerpoint/2010/main" val="19389189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859340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Georgia" panose="02040502050405020303" pitchFamily="18" charset="0"/>
              </a:rPr>
              <a:t>Регистрация в РИНЦ позволяет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: </a:t>
            </a:r>
          </a:p>
          <a:p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1) получать доступ к полным текстам публикаций, размещённых на платформе eLIBRARY.RU; </a:t>
            </a:r>
          </a:p>
          <a:p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2) создавать персональные подборки журналов, ста-</a:t>
            </a:r>
            <a:r>
              <a:rPr lang="ru-RU" dirty="0" err="1">
                <a:solidFill>
                  <a:srgbClr val="000000"/>
                </a:solidFill>
                <a:latin typeface="Georgia" panose="02040502050405020303" pitchFamily="18" charset="0"/>
              </a:rPr>
              <a:t>тей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; </a:t>
            </a:r>
          </a:p>
          <a:p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3) сохранять историю личных поисковых запросов, настраивать панель навигатора; </a:t>
            </a:r>
          </a:p>
          <a:p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4) сформировать список своих публикаций и </a:t>
            </a:r>
            <a:r>
              <a:rPr lang="ru-RU" dirty="0" err="1">
                <a:solidFill>
                  <a:srgbClr val="000000"/>
                </a:solidFill>
                <a:latin typeface="Georgia" panose="02040502050405020303" pitchFamily="18" charset="0"/>
              </a:rPr>
              <a:t>цитиро-ваний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; </a:t>
            </a:r>
          </a:p>
          <a:p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5) получать различные показатели своей </a:t>
            </a:r>
            <a:r>
              <a:rPr lang="ru-RU" dirty="0" err="1">
                <a:solidFill>
                  <a:srgbClr val="000000"/>
                </a:solidFill>
                <a:latin typeface="Georgia" panose="02040502050405020303" pitchFamily="18" charset="0"/>
              </a:rPr>
              <a:t>публикаци-онной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</a:rPr>
              <a:t> активности; </a:t>
            </a:r>
          </a:p>
        </p:txBody>
      </p:sp>
    </p:spTree>
    <p:extLst>
      <p:ext uri="{BB962C8B-B14F-4D97-AF65-F5344CB8AC3E}">
        <p14:creationId xmlns:p14="http://schemas.microsoft.com/office/powerpoint/2010/main" val="35182299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8675" y="728663"/>
            <a:ext cx="10229849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корректировать уже имеющуюся в РИНЦ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инфор-мацию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своих публикациях и их цитировании: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добавить («привязать») публикации, которые есть в базе РИНЦ, но не соотнесены со списком автора (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из-за различного написания инициалов, большого числа соавторов и т.п.);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добавить публикации из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публикационной активности автора, так как в этом случае в список автора попадают и те публикации,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в РИНЦ;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удалить ошибочно привязанные к профилю автора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статьи; 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включить в список цитирований ссылки, которые система не смогла приписать автоматически, или удалить ссылки, которые были приписаны ошибочно;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идентифицировать высшее учебное заведение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публикациях: это важно не только для автора, но и для вуза, в котором он работает, так как улучшает показатели организации ВО в РИНЦ,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рейтингах и мониторингах высших учебных заведений.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888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3050" y="1457326"/>
            <a:ext cx="7600950" cy="390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показателям цитируемости относятся: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число публикаций автора в РИНЦ,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число цитирований публикаций автора в РИНЦ,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суммарное число цитирований автора,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среднее число цитирований в расчёте на одну публикацию,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индекс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Хирша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417395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8738" y="1457326"/>
            <a:ext cx="96583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эффективного поиска перед началом работы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авторизоваться на платформе НЭБ. Для этого следует зайти на сайт http://elibrary.ru/ и ввести на глав-ной странице имя пользователя и пароль в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поля. Если Вы ранее не были зарегистрированы, то заполните регистрационную анкету, корректно указав название организации.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553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1" y="971550"/>
            <a:ext cx="1024413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раздел «Авторский указатель». </a:t>
            </a:r>
          </a:p>
          <a:p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2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Введите необходимые данные в поле «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фамилия, инициалы или полностью фамилия, имя, отчество. Нажмите кнопку «Поиск». </a:t>
            </a:r>
          </a:p>
          <a:p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3.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увидите результаты поиска: автор (ФИО) и основные показатели публикационной активности.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 «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 – количество публикаций автора в базе РИНЦ,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 общее (суммарное) число цитирований работ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4.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более подробной информации необходимо нажать на цветную гистограмму1. </a:t>
            </a:r>
          </a:p>
          <a:p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5.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Вами откроется страница анализа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публикационной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 автора. Все необходимые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такой активности автора в базе РИНЦ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этой странице.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публикаций автора в РИНЦ ― количество работ данного автора, которые были загружены в базу РИНЦ.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8881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5112" y="1905685"/>
            <a:ext cx="6096000" cy="21957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число цитирований = Число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цитирований 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РИНЦ / Число публикаций в РИНЦ.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7913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3013" y="1014413"/>
            <a:ext cx="998696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OF SCIENCE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of Science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http://wokinfo.com/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Русскоязычный сайт: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http://wokinfo.com/russian/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ResearcherID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www.researcherid.com 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на данную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наукометрическую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базу данных принадлежат международной корпорации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Thomson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Reuters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Объёмы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 12 тысяч названий различных научных журналов, а также собрания трудов многих исследователей. Данная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наукометрическая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база данных является лидером по отслеживанию цитируемости различных науч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приоритетно занимается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индексированием трудов технического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Описываемая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наукометрическая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 данных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себе более 150 рубрик. </a:t>
            </a:r>
          </a:p>
        </p:txBody>
      </p:sp>
    </p:spTree>
    <p:extLst>
      <p:ext uri="{BB962C8B-B14F-4D97-AF65-F5344CB8AC3E}">
        <p14:creationId xmlns:p14="http://schemas.microsoft.com/office/powerpoint/2010/main" val="41808071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2988" y="1185863"/>
            <a:ext cx="103870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SCOPUS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opus: http://www.scopus.com/ </a:t>
            </a:r>
          </a:p>
          <a:p>
            <a:pPr>
              <a:lnSpc>
                <a:spcPct val="150000"/>
              </a:lnSpc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метрическая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данных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предстаёт – представляет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крупнейшую в мире по количеству и качеству рецензируемой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наукометрическую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базу данных. </a:t>
            </a:r>
          </a:p>
          <a:p>
            <a:pPr>
              <a:lnSpc>
                <a:spcPct val="150000"/>
              </a:lnSpc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в себе свыше 47 миллионов различных записей на разных языках. Они состоят более чем из 20 тысяч названий различных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журналов и отражают деятельность 5 тысяч издательств всего мира. Помимо этого,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включает более 5 миллионов записей о работе различных научных конференций. </a:t>
            </a:r>
          </a:p>
        </p:txBody>
      </p:sp>
    </p:spTree>
    <p:extLst>
      <p:ext uri="{BB962C8B-B14F-4D97-AF65-F5344CB8AC3E}">
        <p14:creationId xmlns:p14="http://schemas.microsoft.com/office/powerpoint/2010/main" val="103343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2208214" y="301625"/>
            <a:ext cx="8135937" cy="76993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73440" anchor="b"/>
          <a:lstStyle>
            <a:lvl1pPr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altLang="ru-RU" sz="3600" b="1">
                <a:solidFill>
                  <a:srgbClr val="3C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науки</a:t>
            </a: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1847850" y="1571625"/>
            <a:ext cx="8605838" cy="5143500"/>
          </a:xfrm>
          <a:prstGeom prst="rect">
            <a:avLst/>
          </a:prstGeom>
          <a:solidFill>
            <a:srgbClr val="E8F1F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60840"/>
          <a:lstStyle>
            <a:lvl1pPr marL="341313" indent="-341313">
              <a:lnSpc>
                <a:spcPct val="101000"/>
              </a:lnSpc>
              <a:spcBef>
                <a:spcPts val="7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1pPr>
            <a:lvl2pPr>
              <a:lnSpc>
                <a:spcPct val="101000"/>
              </a:lnSpc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5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2pPr>
            <a:lvl3pPr>
              <a:lnSpc>
                <a:spcPct val="101000"/>
              </a:lnSpc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3pPr>
            <a:lvl4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4pPr>
            <a:lvl5pPr>
              <a:lnSpc>
                <a:spcPct val="101000"/>
              </a:lnSpc>
              <a:spcBef>
                <a:spcPts val="4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101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900">
                <a:solidFill>
                  <a:srgbClr val="000000"/>
                </a:solidFill>
                <a:latin typeface="Verdana" panose="020B0604030504040204" pitchFamily="34" charset="0"/>
                <a:cs typeface="Arial Unicode MS" charset="0"/>
              </a:defRPr>
            </a:lvl9pPr>
          </a:lstStyle>
          <a:p>
            <a:pPr>
              <a:lnSpc>
                <a:spcPct val="95000"/>
              </a:lnSpc>
              <a:spcBef>
                <a:spcPts val="6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400" b="1">
                <a:solidFill>
                  <a:srgbClr val="3C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– продукт человеческой деятельности, которая является способом бытия человека в мире. </a:t>
            </a:r>
          </a:p>
          <a:p>
            <a:pPr>
              <a:lnSpc>
                <a:spcPct val="95000"/>
              </a:lnSpc>
              <a:spcBef>
                <a:spcPts val="6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400" b="1">
                <a:solidFill>
                  <a:srgbClr val="3C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человеческой культуры 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мир вещей, предметов, созданных человеком для удовлетворения его потребностей. </a:t>
            </a:r>
          </a:p>
          <a:p>
            <a:pPr>
              <a:lnSpc>
                <a:spcPct val="95000"/>
              </a:lnSpc>
              <a:spcBef>
                <a:spcPts val="6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400" b="1">
                <a:solidFill>
                  <a:srgbClr val="3C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области культуры: 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материальная и духовная.</a:t>
            </a:r>
          </a:p>
          <a:p>
            <a:pPr>
              <a:lnSpc>
                <a:spcPct val="95000"/>
              </a:lnSpc>
              <a:spcBef>
                <a:spcPts val="6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2400" b="1">
                <a:solidFill>
                  <a:srgbClr val="3C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Духовная культура 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 деятельностью, направленной на удовлетворение  потребностей человека в развитии, совершенствовании  внутреннего мира человека, его сознания, психологии, мышления, знаний, эмоций, переживаний и др. </a:t>
            </a:r>
          </a:p>
          <a:p>
            <a:pPr>
              <a:lnSpc>
                <a:spcPct val="95000"/>
              </a:lnSpc>
              <a:spcBef>
                <a:spcPts val="600"/>
              </a:spcBef>
              <a:buClr>
                <a:srgbClr val="006666"/>
              </a:buClr>
              <a:buSzPct val="70000"/>
              <a:buFont typeface="Wingdings" panose="05000000000000000000" pitchFamily="2" charset="2"/>
              <a:buChar char=""/>
            </a:pPr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  <a:r>
              <a:rPr lang="ru-RU" altLang="ru-RU" sz="2400" b="1">
                <a:solidFill>
                  <a:srgbClr val="5B98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основной компонент духовной культуры.</a:t>
            </a:r>
          </a:p>
        </p:txBody>
      </p:sp>
    </p:spTree>
    <p:extLst>
      <p:ext uri="{BB962C8B-B14F-4D97-AF65-F5344CB8AC3E}">
        <p14:creationId xmlns:p14="http://schemas.microsoft.com/office/powerpoint/2010/main" val="178075762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7338" y="1614489"/>
            <a:ext cx="812958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представляет собой составную часть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научно-информационной среды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SciVerse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(поэтому полное официальное название продукта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SciVerse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Это ― реферативная база данных 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наукометрическая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платформа, которая была создана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2004 г.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издательской корпорацией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Elsevier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содержит свыше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 млн.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реферативных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записей (ежегодно добавляется около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млн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 В базе данных проиндексировано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21900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названий научных журналов, 5 тыс. издательств, 350 книжных серий и 5,5 млн. трудов конференций. Хронологический охват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статей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1823 г.,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хронологический охват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наукометрического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аппарата ―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1996 года. </a:t>
            </a:r>
          </a:p>
        </p:txBody>
      </p:sp>
    </p:spTree>
    <p:extLst>
      <p:ext uri="{BB962C8B-B14F-4D97-AF65-F5344CB8AC3E}">
        <p14:creationId xmlns:p14="http://schemas.microsoft.com/office/powerpoint/2010/main" val="20988050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1575" y="1128713"/>
            <a:ext cx="10515599" cy="722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SCHOLAR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Scholar (GS) ― http://scholar.google.com </a:t>
            </a:r>
          </a:p>
          <a:p>
            <a:pPr>
              <a:lnSpc>
                <a:spcPct val="150000"/>
              </a:lnSpc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― поисковая система в свободном до-ступе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индексирует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тексты научных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форматов и дисциплин.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включает статьи, которые опубликованы в журналах, хранятся в ре-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позитариях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находятся на сайтах научных коллективов или отдельных исследователей. В результате поиска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список, в котором источники (статьи, книги,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диссертации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расположены независимо от: места публикации; кем создан документ; какова частота цитирования и как недавно был процитирован документ.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Поисковая система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показывает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пользователю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название, фрагмент текста и гиперссылку на доку-мент. Ссылки на бесплатные полные тексты публикаций имеют значок [PDF]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8542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5825" y="1514475"/>
            <a:ext cx="95440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EBSCO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EBSCO Information Services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подразделением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EBSCO Industries Inc.,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компании, основанной в 1944 году Элтоном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Брайсоном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Стивенсом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–старшим, со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штаб–квартирой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Бирмингеме (штат Алабама). 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EBSCO» –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аббревиатура названия компании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Elton B. Stephens.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5414" y="512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определения</a:t>
            </a:r>
            <a:endParaRPr lang="ru-RU" sz="60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5552" y="1357245"/>
            <a:ext cx="11497339" cy="5152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ru-RU" sz="2800" b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Наука</a:t>
            </a:r>
            <a:r>
              <a:rPr lang="ru-RU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sz="2800" dirty="0">
                <a:cs typeface="Times New Roman" panose="02020603050405020304" pitchFamily="18" charset="0"/>
              </a:rPr>
              <a:t>– это сфера исследовательской деятельности, направленная на получение новых знаний о природе, обществе и мышлении. </a:t>
            </a:r>
            <a:endParaRPr lang="ru-RU" sz="2800" dirty="0" smtClean="0">
              <a:cs typeface="Times New Roman" panose="02020603050405020304" pitchFamily="18" charset="0"/>
            </a:endParaRPr>
          </a:p>
          <a:p>
            <a:pPr marL="457200" indent="-4572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ru-RU" sz="2800" dirty="0" smtClean="0">
                <a:cs typeface="Times New Roman" panose="02020603050405020304" pitchFamily="18" charset="0"/>
              </a:rPr>
              <a:t>Наука характеризуется </a:t>
            </a:r>
            <a:r>
              <a:rPr lang="ru-RU" sz="2800" dirty="0">
                <a:cs typeface="Times New Roman" panose="02020603050405020304" pitchFamily="18" charset="0"/>
              </a:rPr>
              <a:t>следующими взаимосвязанными признаками</a:t>
            </a:r>
            <a:r>
              <a:rPr lang="ru-RU" sz="2800" dirty="0" smtClean="0"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ru-RU" sz="2800" i="1" dirty="0" smtClean="0">
                <a:cs typeface="Times New Roman" panose="02020603050405020304" pitchFamily="18" charset="0"/>
              </a:rPr>
              <a:t>совокупность </a:t>
            </a:r>
            <a:r>
              <a:rPr lang="ru-RU" sz="2800" i="1" dirty="0">
                <a:cs typeface="Times New Roman" panose="02020603050405020304" pitchFamily="18" charset="0"/>
              </a:rPr>
              <a:t>объективных и обоснованных знаний о природе, человеке, обществе</a:t>
            </a:r>
            <a:r>
              <a:rPr lang="ru-RU" sz="2800" i="1" dirty="0" smtClean="0">
                <a:cs typeface="Times New Roman" panose="02020603050405020304" pitchFamily="18" charset="0"/>
              </a:rPr>
              <a:t>;</a:t>
            </a:r>
          </a:p>
          <a:p>
            <a:pPr marL="742950" lvl="1" indent="-285750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ru-RU" sz="2800" i="1" dirty="0" smtClean="0">
                <a:cs typeface="Times New Roman" panose="02020603050405020304" pitchFamily="18" charset="0"/>
              </a:rPr>
              <a:t>деятельность</a:t>
            </a:r>
            <a:r>
              <a:rPr lang="ru-RU" sz="2800" i="1" dirty="0">
                <a:cs typeface="Times New Roman" panose="02020603050405020304" pitchFamily="18" charset="0"/>
              </a:rPr>
              <a:t>, направленная на получение новых достоверных знаний</a:t>
            </a:r>
            <a:r>
              <a:rPr lang="ru-RU" sz="2800" i="1" dirty="0" smtClean="0">
                <a:cs typeface="Times New Roman" panose="02020603050405020304" pitchFamily="18" charset="0"/>
              </a:rPr>
              <a:t>;</a:t>
            </a:r>
          </a:p>
          <a:p>
            <a:pPr marL="742950" lvl="1" indent="-285750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ru-RU" sz="2800" i="1" dirty="0" smtClean="0">
                <a:cs typeface="Times New Roman" panose="02020603050405020304" pitchFamily="18" charset="0"/>
              </a:rPr>
              <a:t>совокупность </a:t>
            </a:r>
            <a:r>
              <a:rPr lang="ru-RU" sz="2800" i="1" dirty="0">
                <a:cs typeface="Times New Roman" panose="02020603050405020304" pitchFamily="18" charset="0"/>
              </a:rPr>
              <a:t>социальных институтов, обеспечивающих существование, функционирование и развитие познания и знания. </a:t>
            </a:r>
            <a:endParaRPr lang="ru-RU" sz="2800" i="1" dirty="0" smtClean="0">
              <a:cs typeface="Times New Roman" panose="02020603050405020304" pitchFamily="18" charset="0"/>
            </a:endParaRPr>
          </a:p>
          <a:p>
            <a:pPr marL="457200" indent="-4572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ru-RU" sz="2800" dirty="0" smtClean="0">
                <a:cs typeface="Times New Roman" panose="02020603050405020304" pitchFamily="18" charset="0"/>
              </a:rPr>
              <a:t>Термин </a:t>
            </a:r>
            <a:r>
              <a:rPr lang="ru-RU" sz="2800" dirty="0"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cs typeface="Times New Roman" panose="02020603050405020304" pitchFamily="18" charset="0"/>
              </a:rPr>
              <a:t>наука</a:t>
            </a:r>
            <a:r>
              <a:rPr lang="ru-RU" sz="2800" dirty="0">
                <a:cs typeface="Times New Roman" panose="02020603050405020304" pitchFamily="18" charset="0"/>
              </a:rPr>
              <a:t>» употребляется также для обозначения отдельных областей научного познания: математики, физики, биологии и т</a:t>
            </a:r>
            <a:r>
              <a:rPr lang="ru-RU" sz="2800" dirty="0" smtClean="0">
                <a:cs typeface="Times New Roman" panose="02020603050405020304" pitchFamily="18" charset="0"/>
              </a:rPr>
              <a:t>. д.</a:t>
            </a:r>
            <a:endParaRPr lang="ru-RU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840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37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Рекомендация Юнеско: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060" y="1442851"/>
            <a:ext cx="11431772" cy="5330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i="1" dirty="0" smtClean="0"/>
              <a:t>«Слово </a:t>
            </a:r>
            <a:r>
              <a:rPr lang="ru-RU" sz="3200" i="1" dirty="0"/>
              <a:t>“</a:t>
            </a:r>
            <a:r>
              <a:rPr lang="ru-RU" sz="3200" i="1" spc="300" dirty="0"/>
              <a:t>наука</a:t>
            </a:r>
            <a:r>
              <a:rPr lang="ru-RU" sz="3200" i="1" dirty="0"/>
              <a:t>” означает деятельность, с помощью которой </a:t>
            </a:r>
            <a:r>
              <a:rPr lang="ru-RU" sz="3200" i="1" dirty="0" smtClean="0"/>
              <a:t>человечество:</a:t>
            </a:r>
          </a:p>
          <a:p>
            <a:r>
              <a:rPr lang="ru-RU" dirty="0" smtClean="0"/>
              <a:t>индивидуально </a:t>
            </a:r>
            <a:r>
              <a:rPr lang="ru-RU" dirty="0"/>
              <a:t>либо небольшими или большими группами, предпринимает организованную попытку путём объективного изучения наблюдаемых явлений открыть и овладеть причинной </a:t>
            </a:r>
            <a:r>
              <a:rPr lang="ru-RU" dirty="0" smtClean="0"/>
              <a:t>цепью;</a:t>
            </a:r>
          </a:p>
          <a:p>
            <a:r>
              <a:rPr lang="ru-RU" dirty="0" smtClean="0"/>
              <a:t>сводит </a:t>
            </a:r>
            <a:r>
              <a:rPr lang="ru-RU" dirty="0"/>
              <a:t>воедино в координированной форме получающиеся в результате подсистемы знания путём систематического отражения и объяснения с помощью понятий, часто в значительной степени выражаемых математическими </a:t>
            </a:r>
            <a:r>
              <a:rPr lang="ru-RU" dirty="0" smtClean="0"/>
              <a:t>символами;</a:t>
            </a:r>
          </a:p>
          <a:p>
            <a:r>
              <a:rPr lang="ru-RU" dirty="0" smtClean="0"/>
              <a:t>и </a:t>
            </a:r>
            <a:r>
              <a:rPr lang="ru-RU" dirty="0"/>
              <a:t>посредством этого обеспечивает себе возможность использовать в своих интересах понимание процессов и явлений, происходящих в природе и </a:t>
            </a:r>
            <a:r>
              <a:rPr lang="ru-RU" dirty="0" smtClean="0"/>
              <a:t>обществе».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226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749" y="5117879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ru-RU" sz="60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Шарль </a:t>
            </a:r>
            <a:r>
              <a:rPr lang="ru-RU" sz="6000" b="1" spc="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Рише</a:t>
            </a:r>
            <a:endParaRPr lang="ru-RU" sz="60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29610" y="563525"/>
            <a:ext cx="11557590" cy="4518838"/>
          </a:xfrm>
          <a:prstGeom prst="verticalScroll">
            <a:avLst>
              <a:gd name="adj" fmla="val 1532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i="1" dirty="0">
                <a:solidFill>
                  <a:srgbClr val="002060"/>
                </a:solidFill>
              </a:rPr>
              <a:t>Именно благодаря науке (применяемой в промышленности), нации становятся процветающими, ведь наука приносит им не только славу, но и богатство; будущее и счастье человечества зависят от науки</a:t>
            </a:r>
            <a:r>
              <a:rPr lang="ru-RU" sz="4000" i="1" dirty="0" smtClean="0">
                <a:solidFill>
                  <a:srgbClr val="002060"/>
                </a:solidFill>
              </a:rPr>
              <a:t>.</a:t>
            </a:r>
            <a:endParaRPr lang="ru-RU" sz="40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885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31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 задачи науки</a:t>
            </a:r>
            <a:endParaRPr lang="ru-RU" sz="60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897" y="1421587"/>
            <a:ext cx="11367977" cy="5234393"/>
          </a:xfrm>
        </p:spPr>
        <p:txBody>
          <a:bodyPr>
            <a:normAutofit/>
          </a:bodyPr>
          <a:lstStyle/>
          <a:p>
            <a:r>
              <a:rPr lang="ru-RU" sz="3200" b="1" u="sng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Целью науки</a:t>
            </a:r>
            <a:r>
              <a:rPr lang="ru-RU" sz="3200" b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/>
              <a:t>является получение знаний о субъективном и объективном мире. </a:t>
            </a:r>
            <a:endParaRPr lang="ru-RU" sz="3200" dirty="0" smtClean="0"/>
          </a:p>
          <a:p>
            <a:r>
              <a:rPr lang="ru-RU" sz="3200" b="1" u="sng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Задачами </a:t>
            </a:r>
            <a:r>
              <a:rPr lang="ru-RU" sz="3200" b="1" u="sng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науки</a:t>
            </a:r>
            <a:r>
              <a:rPr lang="ru-RU" sz="3200" b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smtClean="0"/>
              <a:t>являются: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 smtClean="0"/>
              <a:t>собирание</a:t>
            </a:r>
            <a:r>
              <a:rPr lang="ru-RU" sz="2800" dirty="0"/>
              <a:t>, описание, анализ, обобщение и объяснение фактов</a:t>
            </a:r>
            <a:r>
              <a:rPr lang="ru-RU" sz="2800" dirty="0" smtClean="0"/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 smtClean="0"/>
              <a:t>обнаружение </a:t>
            </a:r>
            <a:r>
              <a:rPr lang="ru-RU" sz="2800" dirty="0"/>
              <a:t>законов движения природы, общества, мышления и познания</a:t>
            </a:r>
            <a:r>
              <a:rPr lang="ru-RU" sz="2800" dirty="0" smtClean="0"/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 smtClean="0"/>
              <a:t>систематизация </a:t>
            </a:r>
            <a:r>
              <a:rPr lang="ru-RU" sz="2800" dirty="0"/>
              <a:t>полученных знаний</a:t>
            </a:r>
            <a:r>
              <a:rPr lang="ru-RU" sz="2800" dirty="0" smtClean="0"/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 smtClean="0"/>
              <a:t>объяснение </a:t>
            </a:r>
            <a:r>
              <a:rPr lang="ru-RU" sz="2800" dirty="0"/>
              <a:t>сущности явлений и процессов; – прогнозирование событий, явлений и процессов; </a:t>
            </a:r>
            <a:endParaRPr lang="ru-RU" sz="2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800" dirty="0" smtClean="0"/>
              <a:t>установление </a:t>
            </a:r>
            <a:r>
              <a:rPr lang="ru-RU" sz="2800" dirty="0"/>
              <a:t>направлений и форм практического использования полученных знаний. </a:t>
            </a:r>
          </a:p>
        </p:txBody>
      </p:sp>
    </p:spTree>
    <p:extLst>
      <p:ext uri="{BB962C8B-B14F-4D97-AF65-F5344CB8AC3E}">
        <p14:creationId xmlns:p14="http://schemas.microsoft.com/office/powerpoint/2010/main" val="32034281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3251</Words>
  <Application>Microsoft Office PowerPoint</Application>
  <PresentationFormat>Широкоэкранный</PresentationFormat>
  <Paragraphs>217</Paragraphs>
  <Slides>52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0" baseType="lpstr">
      <vt:lpstr>Arial</vt:lpstr>
      <vt:lpstr>Arial Unicode MS</vt:lpstr>
      <vt:lpstr>Calibri</vt:lpstr>
      <vt:lpstr>Calibri Light</vt:lpstr>
      <vt:lpstr>Georgia</vt:lpstr>
      <vt:lpstr>Times New Roman</vt:lpstr>
      <vt:lpstr>Wingdings</vt:lpstr>
      <vt:lpstr>Тема Office</vt:lpstr>
      <vt:lpstr>Методология научных исследований</vt:lpstr>
      <vt:lpstr>Литература</vt:lpstr>
      <vt:lpstr>Презентация PowerPoint</vt:lpstr>
      <vt:lpstr>Презентация PowerPoint</vt:lpstr>
      <vt:lpstr>Презентация PowerPoint</vt:lpstr>
      <vt:lpstr>Основные определения</vt:lpstr>
      <vt:lpstr>Рекомендация Юнеско:</vt:lpstr>
      <vt:lpstr>Шарль Рише</vt:lpstr>
      <vt:lpstr>Цель и задачи науки</vt:lpstr>
      <vt:lpstr>Классификация наук</vt:lpstr>
      <vt:lpstr>Презентация PowerPoint</vt:lpstr>
      <vt:lpstr>Наука по методу познания подразделяется:</vt:lpstr>
      <vt:lpstr>Научная или научно-исследовательская деятельность направлена на получение новых знаний. </vt:lpstr>
      <vt:lpstr>Эмпирический уровень исследования</vt:lpstr>
      <vt:lpstr>Этапы развития науки</vt:lpstr>
      <vt:lpstr>Следующий слайд</vt:lpstr>
      <vt:lpstr>Абстрактное мышление</vt:lpstr>
      <vt:lpstr>Следующий слайд</vt:lpstr>
      <vt:lpstr>Теория</vt:lpstr>
      <vt:lpstr>Методология</vt:lpstr>
      <vt:lpstr>Метод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Метолдо</dc:title>
  <dc:creator>АГТУ</dc:creator>
  <cp:lastModifiedBy>АГТУ</cp:lastModifiedBy>
  <cp:revision>114</cp:revision>
  <dcterms:created xsi:type="dcterms:W3CDTF">2022-07-05T08:43:38Z</dcterms:created>
  <dcterms:modified xsi:type="dcterms:W3CDTF">2022-09-21T10:39:51Z</dcterms:modified>
</cp:coreProperties>
</file>