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1"/>
  </p:notesMasterIdLst>
  <p:handoutMasterIdLst>
    <p:handoutMasterId r:id="rId82"/>
  </p:handout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19" r:id="rId52"/>
    <p:sldId id="320" r:id="rId53"/>
    <p:sldId id="321" r:id="rId54"/>
    <p:sldId id="322" r:id="rId55"/>
    <p:sldId id="323" r:id="rId56"/>
    <p:sldId id="324" r:id="rId57"/>
    <p:sldId id="325" r:id="rId58"/>
    <p:sldId id="326" r:id="rId59"/>
    <p:sldId id="327" r:id="rId60"/>
    <p:sldId id="328" r:id="rId61"/>
    <p:sldId id="329" r:id="rId62"/>
    <p:sldId id="330" r:id="rId63"/>
    <p:sldId id="332" r:id="rId64"/>
    <p:sldId id="333" r:id="rId65"/>
    <p:sldId id="334" r:id="rId66"/>
    <p:sldId id="335" r:id="rId67"/>
    <p:sldId id="336" r:id="rId68"/>
    <p:sldId id="337" r:id="rId69"/>
    <p:sldId id="338" r:id="rId70"/>
    <p:sldId id="339" r:id="rId71"/>
    <p:sldId id="340" r:id="rId72"/>
    <p:sldId id="341" r:id="rId73"/>
    <p:sldId id="342" r:id="rId74"/>
    <p:sldId id="343" r:id="rId75"/>
    <p:sldId id="344" r:id="rId76"/>
    <p:sldId id="345" r:id="rId77"/>
    <p:sldId id="348" r:id="rId78"/>
    <p:sldId id="346" r:id="rId79"/>
    <p:sldId id="347" r:id="rId8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9E"/>
    <a:srgbClr val="8E65D9"/>
    <a:srgbClr val="8C8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0F766-91CD-4F76-B1D8-7AF5F4307455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6DB46-33A6-4B57-B18B-9C7042128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5881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4FA5A-0D89-49FF-9798-E8B2624A44B9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FA9D3-1976-48BE-8333-065D5A9AB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3570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FA9D3-1976-48BE-8333-065D5A9AB04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70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D70-B83F-47B6-98D8-A2508540EF23}" type="datetime1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42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049BF-8F28-4561-BD00-A819113A03DC}" type="datetime1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8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2D01C-2018-4DC1-A175-4F4DBF5035B5}" type="datetime1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5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69D6A-E64F-44D7-9342-B9FE75292B2C}" type="datetime1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22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F7852-A7EB-4A6C-8CB2-F439801BB4BC}" type="datetime1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2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BE0C8-E993-43D3-BCAB-ACBCC98B2051}" type="datetime1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95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5129-C2D4-4148-B852-F846390EAF9F}" type="datetime1">
              <a:rPr lang="ru-RU" smtClean="0"/>
              <a:t>17.12.2025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31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1621-2102-4553-8E6F-6B2A2A8535F0}" type="datetime1">
              <a:rPr lang="ru-RU" smtClean="0"/>
              <a:t>17.12.2025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65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4308-7CED-4B0F-A83E-1F7329152896}" type="datetime1">
              <a:rPr lang="ru-RU" smtClean="0"/>
              <a:t>17.12.2025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842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50755-2B13-424A-9E71-7E9EC2B6C38F}" type="datetime1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513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18C0-85A6-4846-A422-399A3CC5DB37}" type="datetime1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48C4C-BE2D-4554-A904-3526C65E6981}" type="datetime1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9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9.jpeg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1.jpeg"/><Relationship Id="rId4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2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5.png"/><Relationship Id="rId4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6.jpeg"/><Relationship Id="rId4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7.jpeg"/><Relationship Id="rId4" Type="http://schemas.openxmlformats.org/officeDocument/2006/relationships/image" Target="../media/image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8.jpeg"/><Relationship Id="rId4" Type="http://schemas.openxmlformats.org/officeDocument/2006/relationships/image" Target="../media/image1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9.jpeg"/><Relationship Id="rId4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4.jpeg"/><Relationship Id="rId4" Type="http://schemas.openxmlformats.org/officeDocument/2006/relationships/image" Target="../media/image1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1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5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6.png"/><Relationship Id="rId4" Type="http://schemas.openxmlformats.org/officeDocument/2006/relationships/image" Target="../media/image1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7.jpeg"/><Relationship Id="rId4" Type="http://schemas.openxmlformats.org/officeDocument/2006/relationships/image" Target="../media/image1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8.jpeg"/><Relationship Id="rId4" Type="http://schemas.openxmlformats.org/officeDocument/2006/relationships/image" Target="../media/image1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2.jpeg"/><Relationship Id="rId4" Type="http://schemas.openxmlformats.org/officeDocument/2006/relationships/image" Target="../media/image1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75.png"/><Relationship Id="rId7" Type="http://schemas.openxmlformats.org/officeDocument/2006/relationships/image" Target="../media/image10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F:\WORK\АГТУ\Общая\ФОН РОМБЫ\Обложка темн.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06" r="638"/>
            <a:stretch/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-1" y="0"/>
              <a:ext cx="9144001" cy="5143500"/>
            </a:xfrm>
            <a:prstGeom prst="rect">
              <a:avLst/>
            </a:prstGeom>
            <a:solidFill>
              <a:srgbClr val="00359E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8" name="Picture 4" descr="F:\WORK\АГТУ\Общая\новый бренндбук\Мокапы\доп\BB_АГТУ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414" y="889513"/>
            <a:ext cx="3671169" cy="336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915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Picture background">
            <a:extLst>
              <a:ext uri="{FF2B5EF4-FFF2-40B4-BE49-F238E27FC236}">
                <a16:creationId xmlns:a16="http://schemas.microsoft.com/office/drawing/2014/main" id="{9855CD8D-4710-4547-A476-0CCA2E549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298" y="829648"/>
            <a:ext cx="4953174" cy="341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95FE4C47-80F8-4BBE-8853-BFCF004A1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94DA674-83C4-422A-AF21-73A34FEF7DEA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EA3A2BF9-6698-46FF-AF0D-90AFD2A09A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C375C5B7-4FC9-4EAB-906A-4C0AFB682AE6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9E51611A-784F-4F83-8595-FC15B9969D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6829FF18-AEA3-4839-872C-4025DEFE6EC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43835CA9-E193-43C2-83A1-3C5C2174D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D0EAE3-89FC-4B86-956A-1D867D70CD04}"/>
              </a:ext>
            </a:extLst>
          </p:cNvPr>
          <p:cNvSpPr txBox="1"/>
          <p:nvPr/>
        </p:nvSpPr>
        <p:spPr>
          <a:xfrm>
            <a:off x="0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 производительности печей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814524-E57A-4D7B-B4A8-27DD64EE1F31}"/>
              </a:ext>
            </a:extLst>
          </p:cNvPr>
          <p:cNvSpPr txBox="1"/>
          <p:nvPr/>
        </p:nvSpPr>
        <p:spPr>
          <a:xfrm>
            <a:off x="107504" y="1131590"/>
            <a:ext cx="45963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тепловые мощности промышленных печей: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10–200 МВт для процессов АВТ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30–80 МВт для гидроочистки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50–120 МВт для риформинга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120–220 МВт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пиролизных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печей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868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Picture background">
            <a:extLst>
              <a:ext uri="{FF2B5EF4-FFF2-40B4-BE49-F238E27FC236}">
                <a16:creationId xmlns:a16="http://schemas.microsoft.com/office/drawing/2014/main" id="{10F6C345-C835-4D56-8B54-6DBA089EA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583" y="367849"/>
            <a:ext cx="4573417" cy="457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E1E538DA-7F06-41AF-9589-6524C2333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89" y="72736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E4B4E11-8315-439E-89A5-3BE36177485C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2F6CE122-7121-4815-B7DD-964B27235D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871EDEF7-9F26-436E-BD18-4FCFA77478A6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4815D976-3715-456D-8F64-DFD76317E8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8A0724CF-3A66-45D7-A0BA-189094E535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89A9703F-FB0E-4E0C-9C95-4F2C7B58F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992F28-78BF-4938-835D-2E1C423A1ECC}"/>
              </a:ext>
            </a:extLst>
          </p:cNvPr>
          <p:cNvSpPr txBox="1"/>
          <p:nvPr/>
        </p:nvSpPr>
        <p:spPr>
          <a:xfrm>
            <a:off x="107504" y="183183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тенденции развития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D37AB0-576D-4D84-8252-CFF2230E8C64}"/>
              </a:ext>
            </a:extLst>
          </p:cNvPr>
          <p:cNvSpPr txBox="1"/>
          <p:nvPr/>
        </p:nvSpPr>
        <p:spPr>
          <a:xfrm>
            <a:off x="179512" y="1359347"/>
            <a:ext cx="45841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Интеллектуальный контроль температуры и пламени.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Горелки Ultra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Электропечи и H₂-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горелки.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Увеличение ресурса труб из жаропрочных сплавов.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Интеграция с цифровыми двойниками печей.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473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B12BB849-802D-4A1B-B3C7-E1EBB779B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B0D3CDA-7AA1-4350-9FBA-75B17E149024}"/>
              </a:ext>
            </a:extLst>
          </p:cNvPr>
          <p:cNvGrpSpPr/>
          <p:nvPr/>
        </p:nvGrpSpPr>
        <p:grpSpPr>
          <a:xfrm>
            <a:off x="-18590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D8E33CBE-AC44-437E-846D-AD171A5D5B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DB143AA3-7DFE-4577-BD3E-F62D8A22A9ED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00195F5-DF57-460D-B402-DC5A3FD55E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002FAB35-74C3-40E1-A4FF-DBDE3E9C83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F2D91EA2-7E0A-4C38-AD01-8FC051762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7CA37D-9D0C-46DB-9DDB-36900277EA56}"/>
              </a:ext>
            </a:extLst>
          </p:cNvPr>
          <p:cNvSpPr txBox="1"/>
          <p:nvPr/>
        </p:nvSpPr>
        <p:spPr>
          <a:xfrm>
            <a:off x="179512" y="263009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классификация печей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12</a:t>
            </a:fld>
            <a:endParaRPr lang="ru-RU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45792" y="1220444"/>
            <a:ext cx="230425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классификации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43608" y="2158344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43608" y="2715766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работы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43608" y="3291830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теплообмена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21442" y="2427734"/>
            <a:ext cx="321485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 топочной камеры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20265" y="2972872"/>
            <a:ext cx="321485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конфигурация змеевика</a:t>
            </a:r>
          </a:p>
        </p:txBody>
      </p:sp>
      <p:cxnSp>
        <p:nvCxnSpPr>
          <p:cNvPr id="28" name="Прямая со стрелкой 27"/>
          <p:cNvCxnSpPr>
            <a:stCxn id="21" idx="2"/>
            <a:endCxn id="22" idx="0"/>
          </p:cNvCxnSpPr>
          <p:nvPr/>
        </p:nvCxnSpPr>
        <p:spPr>
          <a:xfrm flipH="1">
            <a:off x="2195736" y="1866775"/>
            <a:ext cx="1602184" cy="29156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21" idx="2"/>
            <a:endCxn id="23" idx="3"/>
          </p:cNvCxnSpPr>
          <p:nvPr/>
        </p:nvCxnSpPr>
        <p:spPr>
          <a:xfrm flipH="1">
            <a:off x="3347864" y="1866775"/>
            <a:ext cx="450056" cy="10336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1" idx="2"/>
            <a:endCxn id="24" idx="3"/>
          </p:cNvCxnSpPr>
          <p:nvPr/>
        </p:nvCxnSpPr>
        <p:spPr>
          <a:xfrm flipH="1">
            <a:off x="3347864" y="1866775"/>
            <a:ext cx="450056" cy="16097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1" idx="2"/>
            <a:endCxn id="26" idx="1"/>
          </p:cNvCxnSpPr>
          <p:nvPr/>
        </p:nvCxnSpPr>
        <p:spPr>
          <a:xfrm>
            <a:off x="3797920" y="1866775"/>
            <a:ext cx="222345" cy="12907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21" idx="2"/>
            <a:endCxn id="25" idx="0"/>
          </p:cNvCxnSpPr>
          <p:nvPr/>
        </p:nvCxnSpPr>
        <p:spPr>
          <a:xfrm>
            <a:off x="3797920" y="1866775"/>
            <a:ext cx="1830949" cy="56095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211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4C3A1C59-AFAD-4AD0-8295-077BD4307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9CE480E-EBF4-47C1-BADF-5E2A722B20A8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4E941144-F769-4333-B9BC-1E99A7DD96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B2F1E8BE-DF23-43F2-8B6E-92C799FE8877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0A945D07-AD6B-47F9-B5AB-F8AF22D914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940F34BD-37D8-40DD-9407-5631D3EE772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D5959D81-672D-45F5-BE5C-6BBE4651D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579778F-8E54-46AB-B651-349E4712E659}"/>
              </a:ext>
            </a:extLst>
          </p:cNvPr>
          <p:cNvSpPr txBox="1"/>
          <p:nvPr/>
        </p:nvSpPr>
        <p:spPr>
          <a:xfrm>
            <a:off x="179512" y="190272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по назначению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13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987824" y="987573"/>
            <a:ext cx="273630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Печи подогрева сырья АВТ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87824" y="1757719"/>
            <a:ext cx="230425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Печи вторичных процессов: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87293" y="1449238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гидроочистка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87824" y="2556292"/>
            <a:ext cx="25202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Пиролизные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печи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97225" y="3159928"/>
            <a:ext cx="265489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Печи подогрева газа и теплоносителей</a:t>
            </a:r>
          </a:p>
        </p:txBody>
      </p:sp>
      <p:cxnSp>
        <p:nvCxnSpPr>
          <p:cNvPr id="20" name="Прямая со стрелкой 19"/>
          <p:cNvCxnSpPr>
            <a:stCxn id="25" idx="3"/>
            <a:endCxn id="13" idx="1"/>
          </p:cNvCxnSpPr>
          <p:nvPr/>
        </p:nvCxnSpPr>
        <p:spPr>
          <a:xfrm flipV="1">
            <a:off x="2384065" y="1310739"/>
            <a:ext cx="603759" cy="12956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25" idx="3"/>
            <a:endCxn id="14" idx="1"/>
          </p:cNvCxnSpPr>
          <p:nvPr/>
        </p:nvCxnSpPr>
        <p:spPr>
          <a:xfrm flipV="1">
            <a:off x="2384065" y="2080885"/>
            <a:ext cx="603759" cy="525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4" idx="3"/>
            <a:endCxn id="15" idx="1"/>
          </p:cNvCxnSpPr>
          <p:nvPr/>
        </p:nvCxnSpPr>
        <p:spPr>
          <a:xfrm flipV="1">
            <a:off x="5292080" y="1633904"/>
            <a:ext cx="995213" cy="4469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25" idx="3"/>
            <a:endCxn id="18" idx="1"/>
          </p:cNvCxnSpPr>
          <p:nvPr/>
        </p:nvCxnSpPr>
        <p:spPr>
          <a:xfrm>
            <a:off x="2384065" y="2606397"/>
            <a:ext cx="613160" cy="87669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25" idx="3"/>
            <a:endCxn id="16" idx="1"/>
          </p:cNvCxnSpPr>
          <p:nvPr/>
        </p:nvCxnSpPr>
        <p:spPr>
          <a:xfrm>
            <a:off x="2384065" y="2606397"/>
            <a:ext cx="603759" cy="1345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9809" y="2421731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304160" y="1890055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гидрокрекинг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00192" y="2350511"/>
            <a:ext cx="230425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каталитический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риформинг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7" name="Прямая со стрелкой 66"/>
          <p:cNvCxnSpPr>
            <a:stCxn id="14" idx="3"/>
            <a:endCxn id="42" idx="1"/>
          </p:cNvCxnSpPr>
          <p:nvPr/>
        </p:nvCxnSpPr>
        <p:spPr>
          <a:xfrm flipV="1">
            <a:off x="5292080" y="2074721"/>
            <a:ext cx="1012080" cy="61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14" idx="3"/>
            <a:endCxn id="43" idx="1"/>
          </p:cNvCxnSpPr>
          <p:nvPr/>
        </p:nvCxnSpPr>
        <p:spPr>
          <a:xfrm>
            <a:off x="5292080" y="2080885"/>
            <a:ext cx="1008112" cy="5927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276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Picture background">
            <a:extLst>
              <a:ext uri="{FF2B5EF4-FFF2-40B4-BE49-F238E27FC236}">
                <a16:creationId xmlns:a16="http://schemas.microsoft.com/office/drawing/2014/main" id="{D4623DC0-4964-4045-BD5C-9071C1AF6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230" y="751369"/>
            <a:ext cx="2824363" cy="376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75183EDF-726A-4A81-8050-7E7782D47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A2FF206-2DCB-4BFC-91C2-0D14C353B24C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09DFFD0-A6A3-4765-BFD1-75A5F35E293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915D2563-D578-4773-8DBD-CBAD7C387782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3ADEBFEB-1734-4C7D-831C-5BA2DE594A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1202845F-BBA4-4C88-BCBC-46D73D3E56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36BA94BD-0861-4529-A515-447196EBC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438792-4733-4811-8915-6CAF45EFE654}"/>
              </a:ext>
            </a:extLst>
          </p:cNvPr>
          <p:cNvSpPr txBox="1"/>
          <p:nvPr/>
        </p:nvSpPr>
        <p:spPr>
          <a:xfrm>
            <a:off x="107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Печи первичной переработки нефти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27908B-2A74-4577-A1E8-D6C0F3DC7198}"/>
              </a:ext>
            </a:extLst>
          </p:cNvPr>
          <p:cNvSpPr txBox="1"/>
          <p:nvPr/>
        </p:nvSpPr>
        <p:spPr>
          <a:xfrm>
            <a:off x="107504" y="971900"/>
            <a:ext cx="45841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для нагрева нефти до 350–380 °C перед колонной АТ.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умеренные температуры;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высокий расход сырья;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конвективные секции развитые.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898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Picture background">
            <a:extLst>
              <a:ext uri="{FF2B5EF4-FFF2-40B4-BE49-F238E27FC236}">
                <a16:creationId xmlns:a16="http://schemas.microsoft.com/office/drawing/2014/main" id="{AE33AE35-77D3-4F9D-A4F1-CD72E40FB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705" y="915566"/>
            <a:ext cx="4231953" cy="28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08EEED32-03E6-4D93-BE96-EC2042847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06FBCE6-FA59-40EF-B1F7-9E1010799D0D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CABC8D1-EDA9-400F-9CD3-E9E9CC239B3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B5BE52EC-D701-4C7C-BACC-9FD3A3C2A966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ABD4978E-4DB1-41F3-9D00-FD12400473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38AB3049-1009-444C-87C6-0AD11EDB5A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045A9448-C0A6-4B7E-806E-90F8E4EF0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8022C06-1877-4F78-B7D2-72AF241CE896}"/>
              </a:ext>
            </a:extLst>
          </p:cNvPr>
          <p:cNvSpPr txBox="1"/>
          <p:nvPr/>
        </p:nvSpPr>
        <p:spPr>
          <a:xfrm>
            <a:off x="107504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Печи вторичных процессов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3B4079-3EAA-4097-AEFD-62EDB585D6D3}"/>
              </a:ext>
            </a:extLst>
          </p:cNvPr>
          <p:cNvSpPr txBox="1"/>
          <p:nvPr/>
        </p:nvSpPr>
        <p:spPr>
          <a:xfrm>
            <a:off x="107504" y="1347614"/>
            <a:ext cx="45841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с более высокими температурами (400–520 °C).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 минимальное коксование и точный контроль температуры.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866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Picture background">
            <a:extLst>
              <a:ext uri="{FF2B5EF4-FFF2-40B4-BE49-F238E27FC236}">
                <a16:creationId xmlns:a16="http://schemas.microsoft.com/office/drawing/2014/main" id="{111BCA05-80CD-411E-9E79-084C66D61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802" y="987574"/>
            <a:ext cx="3959368" cy="272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F15EB1B4-9DB5-470F-B089-D88AE9480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D059F45-DB62-4C27-91B0-1D43CDD0AA28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2B51436E-DBF1-4E66-A589-6304C3573C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41DD4F3A-821A-453A-B17F-D623B38E17A0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518A4CC5-0930-47F4-AF5E-0C242520F3D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73348F2F-34FA-4337-A121-1482BD80380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C05F1963-5942-40D9-B790-E51357220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85EDD-7108-4C1F-9FD7-59BF00A05DA6}"/>
              </a:ext>
            </a:extLst>
          </p:cNvPr>
          <p:cNvSpPr txBox="1"/>
          <p:nvPr/>
        </p:nvSpPr>
        <p:spPr>
          <a:xfrm>
            <a:off x="179512" y="190272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Пиролизные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B0B90E-ED56-4764-8BFD-2230D2E2E41F}"/>
              </a:ext>
            </a:extLst>
          </p:cNvPr>
          <p:cNvSpPr txBox="1"/>
          <p:nvPr/>
        </p:nvSpPr>
        <p:spPr>
          <a:xfrm>
            <a:off x="99976" y="1419622"/>
            <a:ext cx="45841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Температуры до 780–900 °C.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для производства этилена, пропилена.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— хромоникелевые жаропрочные сплавы.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663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Picture background">
            <a:extLst>
              <a:ext uri="{FF2B5EF4-FFF2-40B4-BE49-F238E27FC236}">
                <a16:creationId xmlns:a16="http://schemas.microsoft.com/office/drawing/2014/main" id="{439D136C-6360-42D6-9FDF-86790AA4E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22" y="1365457"/>
            <a:ext cx="5639844" cy="187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748E5782-F06B-402D-BA53-AD9299D33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EA6FBCD-D685-48A0-AFA1-41686BEC6FF8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A53A3DC9-38F7-4219-8ADF-4B5DDF3B1A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8529E241-8FF7-4F19-8FD5-60057B3E5DFA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0D139E29-FAA9-4940-A71E-288DFCE331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FA7308A2-C4F1-4456-AAEE-7FA7720EBC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B97DB27E-24CA-439A-8317-19AC9F8EA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50DCDF-D106-4DC8-9C14-A1E3EEDEEF49}"/>
              </a:ext>
            </a:extLst>
          </p:cNvPr>
          <p:cNvSpPr txBox="1"/>
          <p:nvPr/>
        </p:nvSpPr>
        <p:spPr>
          <a:xfrm>
            <a:off x="179512" y="263525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по теплообмену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5E362A-785D-4BE0-B55D-2449105E90F7}"/>
              </a:ext>
            </a:extLst>
          </p:cNvPr>
          <p:cNvSpPr txBox="1"/>
          <p:nvPr/>
        </p:nvSpPr>
        <p:spPr>
          <a:xfrm>
            <a:off x="107504" y="1289768"/>
            <a:ext cx="45841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Лучистые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Лучисто-конвективные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Конвективные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931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Picture background">
            <a:extLst>
              <a:ext uri="{FF2B5EF4-FFF2-40B4-BE49-F238E27FC236}">
                <a16:creationId xmlns:a16="http://schemas.microsoft.com/office/drawing/2014/main" id="{B806F7DC-3114-4486-B51D-BD9C433A5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924" y="1993608"/>
            <a:ext cx="5940152" cy="239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017FA001-D796-4D17-8D2E-2BAF16AC4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6AF0F83-74C3-47FB-B1C4-913D72CDB851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E598F11B-9C9D-4262-BBB8-B18E1E25715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4E81C76A-44E0-4047-95B9-836EE8C7E961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89C42C7B-99C4-4F3C-8D0F-0E7250DA72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7AA61E0C-DF24-4185-ACDC-F5B93A18BE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1EA96944-FEF7-4DA6-AF0C-AD78D4AFB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5C0478-FC61-49F4-AE60-A74D3CAA89A5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Лучистые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213D7D-FE7C-42D8-B25C-852538CA9CD8}"/>
              </a:ext>
            </a:extLst>
          </p:cNvPr>
          <p:cNvSpPr txBox="1"/>
          <p:nvPr/>
        </p:nvSpPr>
        <p:spPr>
          <a:xfrm>
            <a:off x="945747" y="1131590"/>
            <a:ext cx="68407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 тепло в основном излучением.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при высоких температурах &gt;600 °C.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019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45A063A-9BE8-4143-9B91-D25179769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139" y="1528766"/>
            <a:ext cx="4979132" cy="3184859"/>
          </a:xfrm>
          <a:prstGeom prst="rect">
            <a:avLst/>
          </a:prstGeom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10403804-7920-4C94-AB50-7327136AB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E044EF7-F758-4A94-A7CB-43A0244F72CF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98D29BB-44B6-465B-A3DB-B467AEF3F4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313CFD60-E736-4B01-84F2-10C2B481C894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3B70B16B-F55A-47A3-A16C-79B00E2801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A1CC0FB7-0ABF-4CF7-B1DD-E6467F281E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44C49F17-C348-4BC1-AAA0-671250C24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6AC917-13C7-4B76-A136-BA662D62E694}"/>
              </a:ext>
            </a:extLst>
          </p:cNvPr>
          <p:cNvSpPr txBox="1"/>
          <p:nvPr/>
        </p:nvSpPr>
        <p:spPr>
          <a:xfrm>
            <a:off x="0" y="236415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Лучисто-конвективные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2C54A7-51CC-4204-B74B-641F14DAC664}"/>
              </a:ext>
            </a:extLst>
          </p:cNvPr>
          <p:cNvSpPr txBox="1"/>
          <p:nvPr/>
        </p:nvSpPr>
        <p:spPr>
          <a:xfrm>
            <a:off x="118105" y="875074"/>
            <a:ext cx="55832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Комбинация двух способов теплообмена.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распространённый тип на НПЗ.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8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707654"/>
            <a:ext cx="7291118" cy="108491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300" b="1" dirty="0">
                <a:solidFill>
                  <a:srgbClr val="00359E"/>
                </a:solidFill>
                <a:latin typeface="Arial" pitchFamily="34" charset="0"/>
                <a:cs typeface="Arial" pitchFamily="34" charset="0"/>
              </a:rPr>
              <a:t>Печи в нефтегазовой промышленности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480" y="4276395"/>
            <a:ext cx="4580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9FE3"/>
                </a:solidFill>
                <a:latin typeface="Arial" pitchFamily="34" charset="0"/>
                <a:cs typeface="Arial" pitchFamily="34" charset="0"/>
              </a:rPr>
              <a:t>Лектор: К.Т.Н. Козырев Олег Николаевич</a:t>
            </a:r>
            <a:endParaRPr 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3" descr="F:\WORK\АГТУ\Общая\новый бренндбук\Мокапы\доп\BB_двАГТУ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9999"/>
          <a:stretch/>
        </p:blipFill>
        <p:spPr bwMode="auto">
          <a:xfrm rot="16200000">
            <a:off x="4351187" y="371224"/>
            <a:ext cx="423037" cy="916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:\WORK\АГТУ\Общая\новый бренндбук\Мокапы\доп\ыыыы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95" y="510381"/>
            <a:ext cx="3275625" cy="54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:\WORK\АГТУ\Общая\новый бренндбук\Мокапы\доп\Безымяннфффффый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66366"/>
            <a:ext cx="1791700" cy="87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WORK\АГТУ\Общая\новый бренндбук\Мокапы\доп\Roll Up 202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1519649"/>
            <a:ext cx="3712450" cy="364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220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BB1E88D-8E47-4FD9-87B5-D55ADBFB6E9A}"/>
              </a:ext>
            </a:extLst>
          </p:cNvPr>
          <p:cNvSpPr txBox="1"/>
          <p:nvPr/>
        </p:nvSpPr>
        <p:spPr>
          <a:xfrm>
            <a:off x="107504" y="172918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Конвективные печи</a:t>
            </a:r>
          </a:p>
        </p:txBody>
      </p:sp>
      <p:pic>
        <p:nvPicPr>
          <p:cNvPr id="63490" name="Picture 2" descr="Picture background">
            <a:extLst>
              <a:ext uri="{FF2B5EF4-FFF2-40B4-BE49-F238E27FC236}">
                <a16:creationId xmlns:a16="http://schemas.microsoft.com/office/drawing/2014/main" id="{0A52A122-4916-429C-B50F-BF76908FC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912" y="1635645"/>
            <a:ext cx="5403586" cy="283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755905CF-839A-4655-8485-D4FA4F312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2021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8245729A-6DCF-402C-92A3-74D837D07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8099EAA-E99F-490B-8050-409C060A8741}"/>
              </a:ext>
            </a:extLst>
          </p:cNvPr>
          <p:cNvGrpSpPr/>
          <p:nvPr/>
        </p:nvGrpSpPr>
        <p:grpSpPr>
          <a:xfrm>
            <a:off x="-18589" y="2949253"/>
            <a:ext cx="9162589" cy="2191165"/>
            <a:chOff x="-18589" y="2972872"/>
            <a:chExt cx="9162589" cy="2191165"/>
          </a:xfrm>
        </p:grpSpPr>
        <p:pic>
          <p:nvPicPr>
            <p:cNvPr id="11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BD59DAF-8B10-4C05-AF9D-5907F96372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6902DC50-9F49-4FBB-9165-30DA5439ABAB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13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5901D7D1-FD1C-4C3E-94E3-3DC619A1FC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25560413-687B-4FE2-B909-9D6BCE9374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0444DA3-6BD3-4EC8-865E-175D59CB894D}"/>
              </a:ext>
            </a:extLst>
          </p:cNvPr>
          <p:cNvSpPr txBox="1"/>
          <p:nvPr/>
        </p:nvSpPr>
        <p:spPr>
          <a:xfrm>
            <a:off x="632114" y="771550"/>
            <a:ext cx="45841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для подогрева воздуха, газа и теплоносителей до 200–350 °C.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395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9AFC970F-6193-4557-8DA0-9B160753C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BBB56B5-6487-4C22-87A2-205876A2BED8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7327805C-BD8D-4F0B-9CB4-267C47DFE6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E81B6EEC-7ABB-4659-B03F-E8739E3DC45A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768F4EF2-985A-405C-B928-56297DA8ED0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3842E9CD-6BF8-4E5B-81EE-E4874D725F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6E5EF76A-7D2B-4E75-8DB9-3DF1CB430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FCE192-E6F0-4F8B-BF93-D8117F358FB4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по размещению горелок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21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645792" y="1220444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076" y="2166419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фронтальные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8039" y="2788206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боковые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45792" y="3319287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торцевые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5697" y="2166419"/>
            <a:ext cx="230425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потолочные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5697" y="2788206"/>
            <a:ext cx="230142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двусторонние</a:t>
            </a:r>
          </a:p>
        </p:txBody>
      </p:sp>
      <p:cxnSp>
        <p:nvCxnSpPr>
          <p:cNvPr id="19" name="Прямая со стрелкой 18"/>
          <p:cNvCxnSpPr>
            <a:stCxn id="13" idx="2"/>
            <a:endCxn id="14" idx="0"/>
          </p:cNvCxnSpPr>
          <p:nvPr/>
        </p:nvCxnSpPr>
        <p:spPr>
          <a:xfrm flipH="1">
            <a:off x="1898204" y="1589776"/>
            <a:ext cx="1899716" cy="57664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3" idx="2"/>
            <a:endCxn id="15" idx="3"/>
          </p:cNvCxnSpPr>
          <p:nvPr/>
        </p:nvCxnSpPr>
        <p:spPr>
          <a:xfrm flipH="1">
            <a:off x="3042295" y="1589776"/>
            <a:ext cx="755625" cy="1383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3" idx="2"/>
            <a:endCxn id="16" idx="0"/>
          </p:cNvCxnSpPr>
          <p:nvPr/>
        </p:nvCxnSpPr>
        <p:spPr>
          <a:xfrm>
            <a:off x="3797920" y="1589776"/>
            <a:ext cx="0" cy="17295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3" idx="2"/>
            <a:endCxn id="18" idx="1"/>
          </p:cNvCxnSpPr>
          <p:nvPr/>
        </p:nvCxnSpPr>
        <p:spPr>
          <a:xfrm>
            <a:off x="3797920" y="1589776"/>
            <a:ext cx="687777" cy="1383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3" idx="2"/>
            <a:endCxn id="17" idx="0"/>
          </p:cNvCxnSpPr>
          <p:nvPr/>
        </p:nvCxnSpPr>
        <p:spPr>
          <a:xfrm>
            <a:off x="3797920" y="1589776"/>
            <a:ext cx="1839905" cy="57664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257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Picture background">
            <a:extLst>
              <a:ext uri="{FF2B5EF4-FFF2-40B4-BE49-F238E27FC236}">
                <a16:creationId xmlns:a16="http://schemas.microsoft.com/office/drawing/2014/main" id="{68532D2A-CB59-43E3-A138-7FA63E3D4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705" y="1768177"/>
            <a:ext cx="6858000" cy="297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7D97266F-DD86-4A1F-BEDE-17C63EE32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0FEAC29-DB5E-488B-9D7C-C9A1B33022DD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32D743A4-DD44-4470-95FA-F681C8A3C2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8881FDB6-2777-440B-B914-C23FACBBC9E6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91407405-EB13-4877-82FF-3C9B593E1E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2512A91C-8169-4F98-85D2-432144838D0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3671C16F-297A-4486-99EA-7B87E4104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FE4559-85B4-48B8-836C-2EAD63C7E41D}"/>
              </a:ext>
            </a:extLst>
          </p:cNvPr>
          <p:cNvSpPr txBox="1"/>
          <p:nvPr/>
        </p:nvSpPr>
        <p:spPr>
          <a:xfrm>
            <a:off x="107504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Горизонтальные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56DC13-BF70-407D-B810-FB13AED3E7FC}"/>
              </a:ext>
            </a:extLst>
          </p:cNvPr>
          <p:cNvSpPr txBox="1"/>
          <p:nvPr/>
        </p:nvSpPr>
        <p:spPr>
          <a:xfrm>
            <a:off x="251520" y="987574"/>
            <a:ext cx="57905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Преимущество: большая площадь для размещения труб.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Недостаток: больше места на площадке.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571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Picture background">
            <a:extLst>
              <a:ext uri="{FF2B5EF4-FFF2-40B4-BE49-F238E27FC236}">
                <a16:creationId xmlns:a16="http://schemas.microsoft.com/office/drawing/2014/main" id="{EBB07D4B-5B9F-4E40-A359-5A3902BD3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955" y="1561897"/>
            <a:ext cx="5143500" cy="337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1E0F3673-0E8E-408A-8269-3061C5A0B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3B33073-573E-48FC-AABA-B9DDA0EC2782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7DAFC15F-A1C3-41E6-9092-F7CBE93780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4FEA336F-0F08-4A6A-B482-BD08C62B6B83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755B87A4-01DA-4CBF-8F5A-7D4ED180B7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D9BA5408-A869-418B-8E69-B2D17E1D3B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DEB4BBAE-C3A2-45A6-B990-10680D1BD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0847626-D5D4-4F03-BF88-FB52438743AA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Вертикальные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758AD2-48BE-4575-8DA0-EE3EEBF80271}"/>
              </a:ext>
            </a:extLst>
          </p:cNvPr>
          <p:cNvSpPr txBox="1"/>
          <p:nvPr/>
        </p:nvSpPr>
        <p:spPr>
          <a:xfrm>
            <a:off x="353449" y="1059582"/>
            <a:ext cx="51125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Компактность, но сложность обслуживания и доступа.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2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Picture background">
            <a:extLst>
              <a:ext uri="{FF2B5EF4-FFF2-40B4-BE49-F238E27FC236}">
                <a16:creationId xmlns:a16="http://schemas.microsoft.com/office/drawing/2014/main" id="{FA48531B-4C7D-4739-BEB0-77E97FE2C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211" y="871196"/>
            <a:ext cx="4090987" cy="420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10B2B671-C2B8-4DB8-A131-3978ECCAE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52C2F7E-3686-475C-AC5C-88AFFF35AD53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E057B6C-8409-4727-B8C8-596BB06DCDE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F2F2CD40-E9FC-4E6A-839D-5CB08F8EE0EC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065BEC22-C30D-4AA2-ABA7-6C821D89E2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CEE7C2B4-5B96-4F19-BBC6-880705D626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53E5E24C-CE9C-458F-9F53-27B85FE90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800B8B-A5BB-4BFF-B676-3D1644600DDE}"/>
              </a:ext>
            </a:extLst>
          </p:cNvPr>
          <p:cNvSpPr txBox="1"/>
          <p:nvPr/>
        </p:nvSpPr>
        <p:spPr>
          <a:xfrm>
            <a:off x="0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Спиральные и змеевиковые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DFF55C-A623-44C3-B802-E0EB36260594}"/>
              </a:ext>
            </a:extLst>
          </p:cNvPr>
          <p:cNvSpPr txBox="1"/>
          <p:nvPr/>
        </p:nvSpPr>
        <p:spPr>
          <a:xfrm>
            <a:off x="467544" y="987574"/>
            <a:ext cx="4596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для быстрого нагрева.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Минимизируют перегрев стенок.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3831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514E5096-7223-4644-B59C-286049449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75687"/>
            <a:ext cx="5517861" cy="413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520914E5-07ED-4BBC-BC34-C740A0093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660664F-C10D-4C7F-8440-8B2C0FE7F342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C54BEEA3-A4BB-4B5D-956E-C9B50ECE96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3F77A55B-C3A7-4ACF-A73B-492A0FD0B001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E90B65D-01C5-47E0-A1BC-44FF49F5A7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36A18063-8A75-41CC-956E-BFBB6EB89B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0E1DBCB2-36BC-4780-93D6-242BE6775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95C576-71AF-44B7-B0AA-222567C28F21}"/>
              </a:ext>
            </a:extLst>
          </p:cNvPr>
          <p:cNvSpPr txBox="1"/>
          <p:nvPr/>
        </p:nvSpPr>
        <p:spPr>
          <a:xfrm>
            <a:off x="107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Печи кипящего слоя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DAFC76-DAAD-44B1-8B61-D102ACCEF816}"/>
              </a:ext>
            </a:extLst>
          </p:cNvPr>
          <p:cNvSpPr txBox="1"/>
          <p:nvPr/>
        </p:nvSpPr>
        <p:spPr>
          <a:xfrm>
            <a:off x="323528" y="1851670"/>
            <a:ext cx="36724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для обработки тяжёлых остатков.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сжигания твёрдых и пастообразных отходов.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0113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38C1957F-182F-493C-BB73-F770EC69C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3920D38-8DBE-4DFA-B022-7B8EFBE31F56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14C9A471-C249-47A1-AAD3-312394202DE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BB823F51-6A93-496F-BACD-BE3A3C7BBFC9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5CBDB3FF-0C1C-42F4-81E8-546782EA17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4E3433FB-BF79-4F63-8405-8EBB8DC0282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A56A74E2-9D87-4E13-BBF5-3430478E5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EF73AD-68DA-431B-9EBC-57B6617C5E9B}"/>
              </a:ext>
            </a:extLst>
          </p:cNvPr>
          <p:cNvSpPr txBox="1"/>
          <p:nvPr/>
        </p:nvSpPr>
        <p:spPr>
          <a:xfrm>
            <a:off x="179512" y="172918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структура промышленной печи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5B8360-BC66-4497-B41E-1723E29CA61A}"/>
              </a:ext>
            </a:extLst>
          </p:cNvPr>
          <p:cNvSpPr txBox="1"/>
          <p:nvPr/>
        </p:nvSpPr>
        <p:spPr>
          <a:xfrm>
            <a:off x="523550" y="1022477"/>
            <a:ext cx="80969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Промышленная печь НПЗ включает: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Топочную камеру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радиантную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секцию) — зона максимального тепловыделения и излучения.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Конвективную секцию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догрев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сырья за счёт тепла дымовых газов.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Змеевик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радиантный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конвективный) — система труб, по которым проходит сырьё.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Горелочные устройства — генерация тепла.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Футеровку — огнеупорная изоляция.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Дымоход и газоходы — отвод отходящих газов.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Каркас и металлоконструкции — несущие элементы.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Систему КИПиА — контроль температуры, давления, пламени.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78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Picture background">
            <a:extLst>
              <a:ext uri="{FF2B5EF4-FFF2-40B4-BE49-F238E27FC236}">
                <a16:creationId xmlns:a16="http://schemas.microsoft.com/office/drawing/2014/main" id="{EC47F213-94A4-4B4D-B1A5-9C738DE9B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506" y="627534"/>
            <a:ext cx="2207840" cy="409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F579FB6E-604E-43B7-AD2F-F39CE55EE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CA47F8E3-1EAD-4DB8-8321-1AE2EAD6E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8E8D8E90-F83B-4DA1-848D-C9F0D436D42C}"/>
              </a:ext>
            </a:extLst>
          </p:cNvPr>
          <p:cNvGrpSpPr/>
          <p:nvPr/>
        </p:nvGrpSpPr>
        <p:grpSpPr>
          <a:xfrm>
            <a:off x="0" y="2952335"/>
            <a:ext cx="9162589" cy="2191165"/>
            <a:chOff x="-18589" y="2972872"/>
            <a:chExt cx="9162589" cy="2191165"/>
          </a:xfrm>
        </p:grpSpPr>
        <p:pic>
          <p:nvPicPr>
            <p:cNvPr id="11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7E08946F-D880-4D10-9617-B67AFD4D982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BD06FFC3-6FBF-40A2-986E-663591089DEF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13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B71E2A2-AAC9-4277-94A6-755BA1D808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2CA03090-2F31-4AF3-8DE5-F2CBB81F082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E7903C4-FDFA-46A3-8C94-52A0EEB9CE77}"/>
              </a:ext>
            </a:extLst>
          </p:cNvPr>
          <p:cNvSpPr txBox="1"/>
          <p:nvPr/>
        </p:nvSpPr>
        <p:spPr>
          <a:xfrm>
            <a:off x="251520" y="172918"/>
            <a:ext cx="45902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Топочная камера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радиантная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зона)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F5800A-98E2-49AE-9EF3-9738AEB0DF65}"/>
              </a:ext>
            </a:extLst>
          </p:cNvPr>
          <p:cNvSpPr txBox="1"/>
          <p:nvPr/>
        </p:nvSpPr>
        <p:spPr>
          <a:xfrm>
            <a:off x="425457" y="1381334"/>
            <a:ext cx="49685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функции: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обеспечение теплового излучения с максимальной интенсивностью;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равномерный прогрев труб;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стабилизация факела горелок.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Температуры: 900–1300 °C.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трубы подвергаются наибольшим нагрузкам → критические условия для материалов.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7658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Picture background">
            <a:extLst>
              <a:ext uri="{FF2B5EF4-FFF2-40B4-BE49-F238E27FC236}">
                <a16:creationId xmlns:a16="http://schemas.microsoft.com/office/drawing/2014/main" id="{E9B5BF8B-FC2C-4C07-A11F-6F0321EE9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612" y="1250233"/>
            <a:ext cx="3971678" cy="264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7AED2210-F0A0-45B8-AA1C-89DDDED5D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ADAC9E0-C074-4CC3-A188-120BA179852F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586E161D-DE6D-4A83-AC63-F04C4B3962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4A96D42E-2DA9-455D-97D7-C8359829B26E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FCE7A1CB-B717-466C-BFFB-AAEE5B51D4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67BB886A-2E7A-41AB-8EEF-04208B3D25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A71908A8-49E7-4EB7-8B58-946FC14B3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463336-3CA7-452F-8597-C724D07A0E94}"/>
              </a:ext>
            </a:extLst>
          </p:cNvPr>
          <p:cNvSpPr txBox="1"/>
          <p:nvPr/>
        </p:nvSpPr>
        <p:spPr>
          <a:xfrm>
            <a:off x="367270" y="172918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Конвективная секция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7FC812-A87F-4367-9015-F75E85A8C423}"/>
              </a:ext>
            </a:extLst>
          </p:cNvPr>
          <p:cNvSpPr txBox="1"/>
          <p:nvPr/>
        </p:nvSpPr>
        <p:spPr>
          <a:xfrm>
            <a:off x="241420" y="1281463"/>
            <a:ext cx="458419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 передаётся за счёт конвекции горячих дымовых газов.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догрев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сырья;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предварительный нагрев воздуха;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рекуперация тепла.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Температуры: 300–700 °C.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Отличается развитой поверхностью теплообмена.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426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C33933B-F674-4AF4-AD64-11A977705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211" y="1085314"/>
            <a:ext cx="3963829" cy="297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30A39B55-BCF5-458D-A95B-C79570E21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F2B5D2A-59B4-4029-B409-5F792C6F3D3F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346B4291-5D44-405D-ABFD-1F6238D1F46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9DFC5FB0-EC7A-4454-9DEB-2EFC92E8CDB3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67CF6F20-E46B-4F5D-B59A-C0BDD658BF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65722A12-C7AB-42E4-B1B8-F332DCB4B75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395196A3-B2B1-4E04-866B-6166A9EFF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4C4C8C-6A84-4D92-AD40-3C74B48D212A}"/>
              </a:ext>
            </a:extLst>
          </p:cNvPr>
          <p:cNvSpPr txBox="1"/>
          <p:nvPr/>
        </p:nvSpPr>
        <p:spPr>
          <a:xfrm>
            <a:off x="13728" y="263009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Радиантный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змеевик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D7C5D2-C6D5-4A52-A40D-D3590A80E9AF}"/>
              </a:ext>
            </a:extLst>
          </p:cNvPr>
          <p:cNvSpPr txBox="1"/>
          <p:nvPr/>
        </p:nvSpPr>
        <p:spPr>
          <a:xfrm>
            <a:off x="251520" y="1057947"/>
            <a:ext cx="45841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Трубы располагаются: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вдоль стен (экранные трубы);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потолочные петли;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вертикальные подвесные секции.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быстрое доведение сырья до рабочих температур;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минимизация перегрева поверхности трубы;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сопротивляемость к нагарообразованию.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830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27F75E9-2964-4B03-A3A5-869ED7936C08}"/>
              </a:ext>
            </a:extLst>
          </p:cNvPr>
          <p:cNvSpPr txBox="1"/>
          <p:nvPr/>
        </p:nvSpPr>
        <p:spPr>
          <a:xfrm>
            <a:off x="179512" y="190272"/>
            <a:ext cx="460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темы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DA0B4C-CF19-4B0B-B499-C239E8F75559}"/>
              </a:ext>
            </a:extLst>
          </p:cNvPr>
          <p:cNvSpPr txBox="1"/>
          <p:nvPr/>
        </p:nvSpPr>
        <p:spPr>
          <a:xfrm>
            <a:off x="197800" y="1007229"/>
            <a:ext cx="458419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Печи являются основными потребителями топлива и тепловой энергии на НПЗ и ГПЗ.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60–70% всех тепловых процессов проходят через промышленные печи.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эффективного нагрева невозможно: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первичная переработка нефти;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каталитические процессы (риформинг, гидроочистка);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пиролиз углеводородов;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рекуперация тепла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теплоподготовка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сырья.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EB6A7E7-8856-42DC-8897-7EDD1870E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44" y="747614"/>
            <a:ext cx="2414164" cy="36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0488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Picture background">
            <a:extLst>
              <a:ext uri="{FF2B5EF4-FFF2-40B4-BE49-F238E27FC236}">
                <a16:creationId xmlns:a16="http://schemas.microsoft.com/office/drawing/2014/main" id="{40159E9E-C25A-49EB-973F-4686EDE91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77630"/>
            <a:ext cx="4374331" cy="328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BF46FF02-6767-40ED-96B0-38BFF2D70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E1BCC8B-515F-4CFC-B476-CD90808AB225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4216F5B2-FAD2-4AB3-BF41-DCBCFB48BD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04895E67-EBDD-48BC-9876-D756D5D4BDDB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D5DDC8AE-EFE1-444E-AF28-5758ACBC84F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FA3FEB3D-F13B-476F-8A2B-26644DCEF5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E3A06887-7ED9-4D5C-913F-11989BD99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CE43D8-5C7B-47D9-A5A1-ABDA41F5FB55}"/>
              </a:ext>
            </a:extLst>
          </p:cNvPr>
          <p:cNvSpPr txBox="1"/>
          <p:nvPr/>
        </p:nvSpPr>
        <p:spPr>
          <a:xfrm>
            <a:off x="355830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Конвективный змеевик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0EB160-4A74-4CED-BB0B-E57F4D582DAE}"/>
              </a:ext>
            </a:extLst>
          </p:cNvPr>
          <p:cNvSpPr txBox="1"/>
          <p:nvPr/>
        </p:nvSpPr>
        <p:spPr>
          <a:xfrm>
            <a:off x="107504" y="1225342"/>
            <a:ext cx="445520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экономайзеры;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подогрев сырья;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теплообмен дымовых газов.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сложная конфигурация;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возможен зольный и пылевой налёт;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меньшая тепловая нагрузка, чем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радиантной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зоне.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62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Picture background">
            <a:extLst>
              <a:ext uri="{FF2B5EF4-FFF2-40B4-BE49-F238E27FC236}">
                <a16:creationId xmlns:a16="http://schemas.microsoft.com/office/drawing/2014/main" id="{50C496C2-388D-484D-A45B-9558C3C3E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201" y="818713"/>
            <a:ext cx="50768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D7986AA0-8F50-4DA7-AD9E-8D3F056E6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1D76172-0CA6-45EC-A465-A6EBB7C564CF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B91956FB-8362-470B-AB85-D44094EF74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26B2D2A3-A13A-4AF0-894F-5FCFF36EB691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583330C-9A64-44CF-A6DC-B8ABD63F779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7366DBEB-1646-4EDF-B07F-EAAB9828E7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017FE57D-2E4A-42DF-9B49-94FF7120C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87AE7C-AC9C-4E8B-BD14-9B4C123A60AD}"/>
              </a:ext>
            </a:extLst>
          </p:cNvPr>
          <p:cNvSpPr txBox="1"/>
          <p:nvPr/>
        </p:nvSpPr>
        <p:spPr>
          <a:xfrm>
            <a:off x="251520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Горелки промышленной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43B5A2-9B65-440A-990C-48C3EAA33127}"/>
              </a:ext>
            </a:extLst>
          </p:cNvPr>
          <p:cNvSpPr txBox="1"/>
          <p:nvPr/>
        </p:nvSpPr>
        <p:spPr>
          <a:xfrm>
            <a:off x="103263" y="1154053"/>
            <a:ext cx="374441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газовые;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жидкотопливные;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комбинированные.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параметры: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мощность;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и длина факела;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стабильность пламени;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уровень NOₓ.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горелки 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Low-NOx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Ultra-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6143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Picture background">
            <a:extLst>
              <a:ext uri="{FF2B5EF4-FFF2-40B4-BE49-F238E27FC236}">
                <a16:creationId xmlns:a16="http://schemas.microsoft.com/office/drawing/2014/main" id="{68EA674B-9F3F-4266-B4A8-A225F47C6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534" y="829481"/>
            <a:ext cx="4886954" cy="357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0F557D2D-EA27-486D-90A0-3C30C2BB3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4E1866D2-9CEF-4C14-8418-AD19306E3DFF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8BD6941-0F2A-441B-8E55-53E1F05CC8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44936AE0-CED6-429E-AB76-A8750AB5B19D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06136D7D-D9F3-46C3-A30D-788C315853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A681D485-B6B1-40F9-9545-2D0BF30AE67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D996D48C-80E6-44C4-A43F-811D392F8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BB9600-BB22-4E5A-A413-164FC122AFDA}"/>
              </a:ext>
            </a:extLst>
          </p:cNvPr>
          <p:cNvSpPr txBox="1"/>
          <p:nvPr/>
        </p:nvSpPr>
        <p:spPr>
          <a:xfrm>
            <a:off x="176144" y="205804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воздухоподачи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0E5A9E-7CAF-41E1-805F-A09B5D58A284}"/>
              </a:ext>
            </a:extLst>
          </p:cNvPr>
          <p:cNvSpPr txBox="1"/>
          <p:nvPr/>
        </p:nvSpPr>
        <p:spPr>
          <a:xfrm>
            <a:off x="176144" y="1326750"/>
            <a:ext cx="389802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полноценное горение топлива.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вентиляторы;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дутьевые каналы;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заслонки;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регулирующие приводы.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Контролируются автоматикой по O₂, CO.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224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Picture background">
            <a:extLst>
              <a:ext uri="{FF2B5EF4-FFF2-40B4-BE49-F238E27FC236}">
                <a16:creationId xmlns:a16="http://schemas.microsoft.com/office/drawing/2014/main" id="{6B3AFABA-D63A-456C-9F04-2995E1961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119" y="893797"/>
            <a:ext cx="4469361" cy="335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2E1E50C5-51FD-45C3-BF4A-31E618881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34BD7AF-9BAC-4D0A-8939-61106CD5A71F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C226C665-A89B-4607-A6BA-EB5147A7E0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7102DEC6-6C4A-4EAC-9FE0-093029AC18CF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661627E1-B274-4414-92D5-9FBED40413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4FDB2495-5BF1-44EB-BD55-C8F9EF9019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2D8AA16D-4769-43A7-B029-D0485F862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0C81E3-CBAF-467B-8651-8138568C8A92}"/>
              </a:ext>
            </a:extLst>
          </p:cNvPr>
          <p:cNvSpPr txBox="1"/>
          <p:nvPr/>
        </p:nvSpPr>
        <p:spPr>
          <a:xfrm>
            <a:off x="107504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Футеровка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E5206E-51CB-4C31-9B86-0BCE6B018E87}"/>
              </a:ext>
            </a:extLst>
          </p:cNvPr>
          <p:cNvSpPr txBox="1"/>
          <p:nvPr/>
        </p:nvSpPr>
        <p:spPr>
          <a:xfrm>
            <a:off x="251519" y="1017192"/>
            <a:ext cx="4171599" cy="3109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футеровки: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теплоизоляция;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защита металла от высоких температур;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отражение теплового излучения;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стабильность топочной камеры.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шамот;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муллито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-кремнезём;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корундовые блоки;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керамическая волокнистая изоляция.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9038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Picture background">
            <a:extLst>
              <a:ext uri="{FF2B5EF4-FFF2-40B4-BE49-F238E27FC236}">
                <a16:creationId xmlns:a16="http://schemas.microsoft.com/office/drawing/2014/main" id="{979C084D-12ED-4463-95FF-21D4E5640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022" y="1058225"/>
            <a:ext cx="3500661" cy="317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766A6581-4F90-4175-B85D-8B1AE7446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3C29CA9-8136-4750-BAF6-069B51FC0C1A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D7C15974-8D95-48EE-B707-0A5F9A1E98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64675D5B-F673-4340-8FD7-6A1D214F7778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48B995E-6BEC-47F5-AFA4-98FD12AC22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D0EECC14-DA2F-4C65-8911-E6B910D370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498C45CF-8E8E-4194-84CE-35E790B89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8B2BC6-B0BD-47A7-84BE-B8D8E3EC96A4}"/>
              </a:ext>
            </a:extLst>
          </p:cNvPr>
          <p:cNvSpPr txBox="1"/>
          <p:nvPr/>
        </p:nvSpPr>
        <p:spPr>
          <a:xfrm>
            <a:off x="355830" y="210584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Продувка, дымоход, тяга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26683A-056E-4CAB-865B-5518417D1F79}"/>
              </a:ext>
            </a:extLst>
          </p:cNvPr>
          <p:cNvSpPr txBox="1"/>
          <p:nvPr/>
        </p:nvSpPr>
        <p:spPr>
          <a:xfrm>
            <a:off x="173807" y="1493418"/>
            <a:ext cx="45841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Дымоход обеспечивает удаление продуктов сгорания: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регулирование разрежения;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эффективное удаление СО и NOₓ;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возможность включения рекуператоров.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Тяга может быть: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естественной;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принудительной (вентиляторы).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615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Picture background">
            <a:extLst>
              <a:ext uri="{FF2B5EF4-FFF2-40B4-BE49-F238E27FC236}">
                <a16:creationId xmlns:a16="http://schemas.microsoft.com/office/drawing/2014/main" id="{CA3EB39B-3109-4B80-8CD3-0D954D539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367" y="1035189"/>
            <a:ext cx="4351691" cy="307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26715D83-2F8C-4EF5-BA46-C5502CC7D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58D6713-75E6-45C1-957A-AB96B802C6A2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A2E62B84-CEC6-4C84-86DE-BF2D894E1E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FBCA4D8D-64E2-49CD-ADDA-241A9F12571E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03262EC4-6605-4503-AB3C-57BFC1DE8D2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0F37A39D-C330-4A0F-B902-A4E4DC34B23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B07DFE35-12A8-48EB-B892-89EEC0B4D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AEAA4-5065-4656-B46A-2AC01D93587E}"/>
              </a:ext>
            </a:extLst>
          </p:cNvPr>
          <p:cNvSpPr txBox="1"/>
          <p:nvPr/>
        </p:nvSpPr>
        <p:spPr>
          <a:xfrm>
            <a:off x="294619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Металлоконструкции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C507D3-0E86-443D-914F-BB255DA8055C}"/>
              </a:ext>
            </a:extLst>
          </p:cNvPr>
          <p:cNvSpPr txBox="1"/>
          <p:nvPr/>
        </p:nvSpPr>
        <p:spPr>
          <a:xfrm>
            <a:off x="271120" y="1279087"/>
            <a:ext cx="367240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Состоят из: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несущих рам;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опор для труб;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подвесов;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компенсаторов;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опорных площадок.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выдерживать длительное воздействие вибраций и тепловых циклов.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193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551D471-9844-4C98-8E61-BD00B75E2062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B90CFE1F-AC52-406E-837B-8BA02C0867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725D8AA6-C64E-4E8A-A2E9-AF2C8DE49833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F3ABB484-DD9A-47F1-8EED-A830F90F9A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5B4C33A8-8490-4B10-BC61-F8678D4B07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7106" name="Picture 2" descr="Picture background">
            <a:extLst>
              <a:ext uri="{FF2B5EF4-FFF2-40B4-BE49-F238E27FC236}">
                <a16:creationId xmlns:a16="http://schemas.microsoft.com/office/drawing/2014/main" id="{CB7092F7-A992-4770-A149-60A5ECB15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80719"/>
            <a:ext cx="4199352" cy="280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5DD92FEC-26B4-408F-8BEE-142AC4B6E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7E0CA978-E4F9-46DD-BDC5-6BB008CF2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56A7F1-3A09-4E9F-861F-167E30141261}"/>
              </a:ext>
            </a:extLst>
          </p:cNvPr>
          <p:cNvSpPr txBox="1"/>
          <p:nvPr/>
        </p:nvSpPr>
        <p:spPr>
          <a:xfrm>
            <a:off x="107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безопасности и автоматики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AED47-DA9B-4907-B28C-3AD86D313B02}"/>
              </a:ext>
            </a:extLst>
          </p:cNvPr>
          <p:cNvSpPr txBox="1"/>
          <p:nvPr/>
        </p:nvSpPr>
        <p:spPr>
          <a:xfrm>
            <a:off x="107504" y="1429227"/>
            <a:ext cx="44753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датчиков пламени;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сигнализаторов температуры;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 контроля O₂, CO, CH₄;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аварийной остановки (ESD);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автоматизированной системы горения (BMS).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–диагностика — современный тренд.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5649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Picture background">
            <a:extLst>
              <a:ext uri="{FF2B5EF4-FFF2-40B4-BE49-F238E27FC236}">
                <a16:creationId xmlns:a16="http://schemas.microsoft.com/office/drawing/2014/main" id="{A061754A-C310-4C65-82F1-94BBCE394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257981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CB8A782F-AC18-4016-8F0B-111F1857D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663642A-13CC-4D38-B8EF-F3EC3773CF87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10E62AE2-51DB-45F9-8529-3BE6618A84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FEF9F55F-F725-423A-BDC0-1A4B7F44B559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25DE207-7103-478B-9143-D5FFD0ACC4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A03734CE-B6D2-41A0-BA10-DC792AAD97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B411705D-C90A-4F46-9A92-9A5E75A71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8BBAD81-CF58-4F6F-BA48-562F951F9EDB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Теплоизоляция и её значение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66FF49-CE32-456D-A814-9A26DAFAC585}"/>
              </a:ext>
            </a:extLst>
          </p:cNvPr>
          <p:cNvSpPr txBox="1"/>
          <p:nvPr/>
        </p:nvSpPr>
        <p:spPr>
          <a:xfrm>
            <a:off x="158106" y="1528193"/>
            <a:ext cx="374441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Теплопотери могут достигать 10–20% при плохой изоляции.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изоляционные материалы позволяют снизить потери до 3–5%.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теплопотерь снижает расход топлива и выбросы.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0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774F9DC-8673-4FE8-9FAE-9365222E8C47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F2F38E86-307A-4330-A100-A92700D16A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F5469EB8-90CD-489A-8AE1-2E5C7E1AA394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B79733DB-71DA-4DB9-AD46-59711D4413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EFD4EA83-F8A1-4E1C-8408-794BA2007F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5058" name="Picture 2" descr="Picture background">
            <a:extLst>
              <a:ext uri="{FF2B5EF4-FFF2-40B4-BE49-F238E27FC236}">
                <a16:creationId xmlns:a16="http://schemas.microsoft.com/office/drawing/2014/main" id="{4828C0EF-471C-4024-AB67-D24920477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704" y="915566"/>
            <a:ext cx="4155742" cy="350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A0F6F45F-830D-4A80-9F41-807FD48F5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029C3DBD-65D9-4A7B-97EC-9F80CE481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3D5FD4-7156-451C-B706-D55D9C8F99DB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Компенсаторы теплового расширения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BFB158-952F-4914-8142-D94980EA3615}"/>
              </a:ext>
            </a:extLst>
          </p:cNvPr>
          <p:cNvSpPr txBox="1"/>
          <p:nvPr/>
        </p:nvSpPr>
        <p:spPr>
          <a:xfrm>
            <a:off x="192683" y="1514477"/>
            <a:ext cx="45841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Змеевики подвержены удлинению до 20–40 см.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компенсаторов: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U-образные;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линзовые;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сальниковые.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Назначение: предотвращение разрушения труб.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3100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FC5A9FF-ED57-434D-B28B-F7B9E38DB0BC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BBBBCC8E-5C85-4704-A087-78371D1E22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DB7F1225-55D1-42EC-B30E-DC5AD195A1FC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F90504CD-0C25-40AD-A638-CC902058C7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5C52FF67-D87C-43F7-8C41-351F6E57AB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4034" name="Picture 2" descr="Picture background">
            <a:extLst>
              <a:ext uri="{FF2B5EF4-FFF2-40B4-BE49-F238E27FC236}">
                <a16:creationId xmlns:a16="http://schemas.microsoft.com/office/drawing/2014/main" id="{ADD6FE00-811C-4BB9-A962-D79C2BAEA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396" y="1221618"/>
            <a:ext cx="4145405" cy="293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1E898C25-E696-4F5E-AA3D-BCD2FAA86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FFBCD3C0-178C-46A9-86B6-BAD6692EF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8BD631-8544-43E5-8BC3-E658500F92D1}"/>
              </a:ext>
            </a:extLst>
          </p:cNvPr>
          <p:cNvSpPr txBox="1"/>
          <p:nvPr/>
        </p:nvSpPr>
        <p:spPr>
          <a:xfrm>
            <a:off x="33928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Противокоррозионная защита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B64385-9054-4E9C-ABB1-9EA02B5F2C5A}"/>
              </a:ext>
            </a:extLst>
          </p:cNvPr>
          <p:cNvSpPr txBox="1"/>
          <p:nvPr/>
        </p:nvSpPr>
        <p:spPr>
          <a:xfrm>
            <a:off x="33928" y="1809840"/>
            <a:ext cx="45841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подбор материалов;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нанесение жаростойких покрытий;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поддержание оптимального режима горения;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контроль температуры стенок труб.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119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BD6A4B75-8C51-4AE4-8C88-B44C58837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8379594-4836-4314-BD6B-06AC6497D2AD}"/>
              </a:ext>
            </a:extLst>
          </p:cNvPr>
          <p:cNvGrpSpPr/>
          <p:nvPr/>
        </p:nvGrpSpPr>
        <p:grpSpPr>
          <a:xfrm>
            <a:off x="-14477" y="2952335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00BDA04E-583E-46D9-BE81-2ED530CECCF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F3905480-61D9-481D-8337-3BD5179A3C16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45678BF-C2B9-4299-A853-0ADECF1FF37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EE2916D1-EF43-4E26-9B64-E1D7F51798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6963A0AC-2A74-4B53-9269-8BC9D0654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F9D036-C8D6-47A2-8E35-FCB09A35A91B}"/>
              </a:ext>
            </a:extLst>
          </p:cNvPr>
          <p:cNvSpPr txBox="1"/>
          <p:nvPr/>
        </p:nvSpPr>
        <p:spPr>
          <a:xfrm>
            <a:off x="355830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457DB7-1CD9-4590-8258-03D308A43C62}"/>
              </a:ext>
            </a:extLst>
          </p:cNvPr>
          <p:cNvSpPr txBox="1"/>
          <p:nvPr/>
        </p:nvSpPr>
        <p:spPr>
          <a:xfrm>
            <a:off x="179512" y="1785294"/>
            <a:ext cx="42353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виды печей, их устройство, конструкцию, материалы, принципы работы, нормативное обеспечение, методы расчёта, эксплуатацию,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ТОиР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проблемы и перспективные технологии.</a:t>
            </a:r>
          </a:p>
        </p:txBody>
      </p:sp>
      <p:pic>
        <p:nvPicPr>
          <p:cNvPr id="79874" name="Picture 2" descr="Picture background">
            <a:extLst>
              <a:ext uri="{FF2B5EF4-FFF2-40B4-BE49-F238E27FC236}">
                <a16:creationId xmlns:a16="http://schemas.microsoft.com/office/drawing/2014/main" id="{26DD58AC-2F59-4010-BBED-53BDAEEEE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480" y="1596544"/>
            <a:ext cx="3789915" cy="213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2265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A26EC43-A456-4735-8604-2237B6A1B55E}"/>
              </a:ext>
            </a:extLst>
          </p:cNvPr>
          <p:cNvSpPr txBox="1"/>
          <p:nvPr/>
        </p:nvSpPr>
        <p:spPr>
          <a:xfrm>
            <a:off x="-9153" y="227007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Окончательная компоновка печи</a:t>
            </a:r>
          </a:p>
        </p:txBody>
      </p:sp>
      <p:pic>
        <p:nvPicPr>
          <p:cNvPr id="43010" name="Picture 2" descr="Picture background">
            <a:extLst>
              <a:ext uri="{FF2B5EF4-FFF2-40B4-BE49-F238E27FC236}">
                <a16:creationId xmlns:a16="http://schemas.microsoft.com/office/drawing/2014/main" id="{EC1C856B-427D-49A1-9866-08AB389E0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72058"/>
            <a:ext cx="7679952" cy="329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CEA123DF-BDCA-4030-A489-DF21DA60B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" y="-17355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0513D71-D708-4A84-8A67-3EBD30AB7146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46EAC7E1-61EA-4283-9D7C-455D81D1649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7465B494-ABC4-4DB1-91B5-E33606E8E471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15223670-D9FD-4A8D-9667-E3B3130C0A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8510E8CC-6D1E-4E2A-825D-5A64CA885D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52E0F931-ECA9-47A5-9124-B304BA07F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65C8B2E-E435-4949-BE1F-C650CE15C050}"/>
              </a:ext>
            </a:extLst>
          </p:cNvPr>
          <p:cNvSpPr txBox="1"/>
          <p:nvPr/>
        </p:nvSpPr>
        <p:spPr>
          <a:xfrm>
            <a:off x="88229" y="735518"/>
            <a:ext cx="5688632" cy="1747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зависит от: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требований процесса;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расхода сырья;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тепловой мощности;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состава топлива;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условий площадки и климата (ветровые нагрузки).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8612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D3E48858-C449-49B1-9942-D9E6AFA39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22BA9A6-C8C3-4F39-8B94-5ABE5C9E7F70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10832E7A-B625-47C6-965C-87A4014DDB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DC01E873-95C1-4B8E-AA5A-3BE65E50EDE8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94FB90B7-A668-48CE-BA85-761D8BF76D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D55F9FA0-6318-4C5C-81DA-88C72A6B16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CB726D5F-FCDE-4BA9-94D4-AA28AECE0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6972D1-E43A-478D-A564-993FD46D4EFB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материалам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0BFC64-4199-4421-B4FA-167DEAC40905}"/>
              </a:ext>
            </a:extLst>
          </p:cNvPr>
          <p:cNvSpPr txBox="1"/>
          <p:nvPr/>
        </p:nvSpPr>
        <p:spPr>
          <a:xfrm>
            <a:off x="422245" y="971629"/>
            <a:ext cx="82809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должны обеспечивать: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жаростойкость;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– стойкость к окислению;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– коррозионную устойчивость;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– низкую склонность к коксованию;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– устойчивость к термоциклам;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– прочность при высоких температурах.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0732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EC4D1837-48B5-4EA4-AACA-4B25BAE3E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C25C84C-6D5A-4D6B-B64C-760D86891505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5D3D70D2-0142-4373-B608-A46BAB61ADF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8414C876-A45E-4732-83A4-61A2B2C535F0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CE9196AE-9215-41EC-9E91-F594423F66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197D2371-2EE0-422D-A43D-314D2BD3CF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D5962F99-0EA4-46FD-B91B-7C78E021C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F48F07-BB11-454E-A760-A1F2DAEE8FB4}"/>
              </a:ext>
            </a:extLst>
          </p:cNvPr>
          <p:cNvSpPr txBox="1"/>
          <p:nvPr/>
        </p:nvSpPr>
        <p:spPr>
          <a:xfrm>
            <a:off x="107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труб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радиантной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секции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E6DE52-BC7D-4E73-8B54-CD3B88D05056}"/>
              </a:ext>
            </a:extLst>
          </p:cNvPr>
          <p:cNvSpPr txBox="1"/>
          <p:nvPr/>
        </p:nvSpPr>
        <p:spPr>
          <a:xfrm>
            <a:off x="200398" y="1225912"/>
            <a:ext cx="388843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высоколегированные стали: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25Cr-35Ni;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20Cr-32Ni;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18Cr-8Ni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аустенитные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стали).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ползучесть при 800+ °C;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внутристеночная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карбидизация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окалинообразование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62" name="Picture 2" descr="Picture background">
            <a:extLst>
              <a:ext uri="{FF2B5EF4-FFF2-40B4-BE49-F238E27FC236}">
                <a16:creationId xmlns:a16="http://schemas.microsoft.com/office/drawing/2014/main" id="{562CBABB-59E3-4A4E-A626-570F8B428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37474"/>
            <a:ext cx="45529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555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D8B94E5-C9E2-429D-834B-BABCCAD21310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AB7BCA2C-B4C1-43F0-931A-CD10E594CF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FB19B8A0-F8EA-49CE-BA0A-F3BBA5F507FD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30FEB27D-182B-4136-B6C7-8C9350924A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12ECE7FB-1680-48C3-ADAB-582655A450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9938" name="Picture 2" descr="Picture background">
            <a:extLst>
              <a:ext uri="{FF2B5EF4-FFF2-40B4-BE49-F238E27FC236}">
                <a16:creationId xmlns:a16="http://schemas.microsoft.com/office/drawing/2014/main" id="{27DD34CE-C91C-4A8C-83DF-1CF5EEE7B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10" y="795142"/>
            <a:ext cx="5633376" cy="375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A85D104A-2534-4010-A3D4-08EBD3AEF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C148F447-E325-49BD-8374-E01BB698F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446257E-1954-4D0B-A970-8140D07710CC}"/>
              </a:ext>
            </a:extLst>
          </p:cNvPr>
          <p:cNvSpPr txBox="1"/>
          <p:nvPr/>
        </p:nvSpPr>
        <p:spPr>
          <a:xfrm>
            <a:off x="0" y="190272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труб конвективной секции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CDDF71-2149-49B7-86F2-5EBE91417FE2}"/>
              </a:ext>
            </a:extLst>
          </p:cNvPr>
          <p:cNvSpPr txBox="1"/>
          <p:nvPr/>
        </p:nvSpPr>
        <p:spPr>
          <a:xfrm>
            <a:off x="35496" y="1657271"/>
            <a:ext cx="292671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менее легированные стали: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12Х18Н10Т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15Х5М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09Г2С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Температурный предел: 400–700 °C.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4963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86ED5B6-8CE9-4A54-90A5-B02486D41451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FC160C6B-C72A-40FF-8C4C-7BEC6A8521C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620F66EF-AE48-4C4D-81CF-A21DF448A815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C0F78CCF-2518-43B7-9DD6-9E5617D40DD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63BDF590-84A5-48FC-8A0E-590159ED8E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8914" name="Picture 2" descr="Picture background">
            <a:extLst>
              <a:ext uri="{FF2B5EF4-FFF2-40B4-BE49-F238E27FC236}">
                <a16:creationId xmlns:a16="http://schemas.microsoft.com/office/drawing/2014/main" id="{5AC9CDB4-1BEE-40CF-BA83-5FD3F75C9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199" y="991511"/>
            <a:ext cx="3507854" cy="350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DC230243-47B9-45FD-82DE-2F241F986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CC6A164B-CB00-476D-8C48-FDA9AA524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A136CC-F363-426C-B38C-FF93B85AD9E1}"/>
              </a:ext>
            </a:extLst>
          </p:cNvPr>
          <p:cNvSpPr txBox="1"/>
          <p:nvPr/>
        </p:nvSpPr>
        <p:spPr>
          <a:xfrm>
            <a:off x="107504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Жаропрочные сплавы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пиролизных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печей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06EE12-D5CB-4E15-AC98-389730525994}"/>
              </a:ext>
            </a:extLst>
          </p:cNvPr>
          <p:cNvSpPr txBox="1"/>
          <p:nvPr/>
        </p:nvSpPr>
        <p:spPr>
          <a:xfrm>
            <a:off x="251520" y="1729775"/>
            <a:ext cx="45841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температур 800–900 °C: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Incoloy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800H/HT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Inconel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601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Hastelloy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HP-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сплавы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Преимущества: низкое коксование, высокая прочность при длительной работе.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2923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B1A0E42-B1D1-4020-AE2B-F7623C1995EB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C3419305-30B1-4E38-8E4B-5BC3DC00E6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9A2A9050-0F32-4D4D-8BCB-46E409370923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516A53E4-B2A7-422E-B452-F7E890226E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EB70A0F0-5060-4209-80C1-7AF4834E322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7890" name="Picture 2" descr="Picture background">
            <a:extLst>
              <a:ext uri="{FF2B5EF4-FFF2-40B4-BE49-F238E27FC236}">
                <a16:creationId xmlns:a16="http://schemas.microsoft.com/office/drawing/2014/main" id="{1D84AA72-2FAA-4D99-BC7C-B9428D960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705" y="941373"/>
            <a:ext cx="4309383" cy="356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3C4A47FC-FECC-46FF-AE48-A3927ADEF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0852CA97-1474-41E0-9E56-4C8FA4051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A7BBF7-65EF-4766-AEA2-6B4BE7064FFF}"/>
              </a:ext>
            </a:extLst>
          </p:cNvPr>
          <p:cNvSpPr txBox="1"/>
          <p:nvPr/>
        </p:nvSpPr>
        <p:spPr>
          <a:xfrm>
            <a:off x="107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Материалы футеровки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996D01-7091-4657-9925-EE3620E649A3}"/>
              </a:ext>
            </a:extLst>
          </p:cNvPr>
          <p:cNvSpPr txBox="1"/>
          <p:nvPr/>
        </p:nvSpPr>
        <p:spPr>
          <a:xfrm>
            <a:off x="314233" y="1722915"/>
            <a:ext cx="4248472" cy="2087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плотные огнеупоры;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теплоизоляционные кирпичи;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керамические волокна;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модульная футеровка.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зависит от температуры и агрессивности среды.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699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33EFAC8-5352-4DFA-A05D-F65BA5D75A9F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D490E4D3-F5A7-4383-8D59-1EF6D28E91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526B1E89-3EE3-4CBF-A5FF-06ECBF7E7016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0CE915EB-CC2B-416B-8425-95541FE22A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CE81B72B-3EB8-4319-9FF6-DE4E2DD829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6866" name="Picture 2" descr="Picture background">
            <a:extLst>
              <a:ext uri="{FF2B5EF4-FFF2-40B4-BE49-F238E27FC236}">
                <a16:creationId xmlns:a16="http://schemas.microsoft.com/office/drawing/2014/main" id="{6C722984-E503-43C3-BE92-C20EBBBBF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718" y="919312"/>
            <a:ext cx="6056699" cy="374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199AA4A8-298E-446E-BB0C-ADDEC2FB5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68DFD2F4-F169-43F3-8E55-6FC8330C7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F5A5B0-6462-4565-AF2B-ABC436F8FFF4}"/>
              </a:ext>
            </a:extLst>
          </p:cNvPr>
          <p:cNvSpPr txBox="1"/>
          <p:nvPr/>
        </p:nvSpPr>
        <p:spPr>
          <a:xfrm>
            <a:off x="107504" y="181530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схема работы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7CA73C-9111-4EDA-B6DE-A35ACC851D51}"/>
              </a:ext>
            </a:extLst>
          </p:cNvPr>
          <p:cNvSpPr txBox="1"/>
          <p:nvPr/>
        </p:nvSpPr>
        <p:spPr>
          <a:xfrm>
            <a:off x="134004" y="1084338"/>
            <a:ext cx="271615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Подача топлива и воздуха.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Смешение → горение → образование факела.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Излучение + конвекция → нагрев труб.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Перенос тепла через стенку трубы.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Нагрев сырья до заданной температуры.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Отвод продуктов сгорания.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540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4A715913-2266-476A-8C02-92191189466D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7CCC6D91-712B-48FF-A735-C56BC8ABE6D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37E75DD3-4802-45E8-97E7-84322D56E54A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D3CC280E-40B3-45B6-A352-B13EB3573D3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FF27B58A-A1B3-4D20-9104-19F1CEC426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844" name="Picture 4" descr="Picture background">
            <a:extLst>
              <a:ext uri="{FF2B5EF4-FFF2-40B4-BE49-F238E27FC236}">
                <a16:creationId xmlns:a16="http://schemas.microsoft.com/office/drawing/2014/main" id="{C0345389-6A67-4F40-831B-02EDACD6A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31809"/>
            <a:ext cx="5607408" cy="350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05648029-13C7-4B05-91EE-664847D20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82B05709-1266-41F6-A33A-F300B8CF2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7DCEE8-35A9-4BFC-A44F-6B0A3693CEBD}"/>
              </a:ext>
            </a:extLst>
          </p:cNvPr>
          <p:cNvSpPr txBox="1"/>
          <p:nvPr/>
        </p:nvSpPr>
        <p:spPr>
          <a:xfrm>
            <a:off x="285193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горения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45680C-7375-48DC-9A65-A247C2745AE2}"/>
              </a:ext>
            </a:extLst>
          </p:cNvPr>
          <p:cNvSpPr txBox="1"/>
          <p:nvPr/>
        </p:nvSpPr>
        <p:spPr>
          <a:xfrm>
            <a:off x="251519" y="1392641"/>
            <a:ext cx="265821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Горение природного газа: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CH₄ + 2O₂ → CO₂ + 2H₂O + Q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неполном сгорании: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CO, сажа, альдегиды.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Регулировка по коэффициенту избытка воздуха α=1,05–1,2.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0202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98B6A5AF-1820-4BF2-8A26-74D5955AF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EE6AFBC-34DD-4741-AAD8-BA75E89FA2D4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35283ED0-CA19-43E0-B886-747F492595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EDE3742A-FFFC-4039-8BE1-D554DD993E7D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6FE0251-5E02-4BCE-A143-B0D029E193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56D58688-A99B-40A1-812C-E656A8B91A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47D34DDB-BB49-41BA-AD94-7170C0D4E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B03C6D-9C17-4F6F-9C8A-54F73491D82A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Теплопередача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радиантной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61E4BD-2E19-4E26-8E26-9681EDAD11A9}"/>
              </a:ext>
            </a:extLst>
          </p:cNvPr>
          <p:cNvSpPr txBox="1"/>
          <p:nvPr/>
        </p:nvSpPr>
        <p:spPr>
          <a:xfrm>
            <a:off x="179512" y="922795"/>
            <a:ext cx="45841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Преобладает излучение.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80% тепла передаётся через инфракрасное излучение факела и футеровки.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параметры: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коэффициент черноты;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температура факела;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расстояние до трубы.</a:t>
            </a:r>
          </a:p>
        </p:txBody>
      </p:sp>
      <p:pic>
        <p:nvPicPr>
          <p:cNvPr id="34818" name="Picture 2" descr="Picture background">
            <a:extLst>
              <a:ext uri="{FF2B5EF4-FFF2-40B4-BE49-F238E27FC236}">
                <a16:creationId xmlns:a16="http://schemas.microsoft.com/office/drawing/2014/main" id="{44B0B164-03EF-419A-910F-845F01D31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756" y="1895809"/>
            <a:ext cx="6048375" cy="267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9356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D5DBA306-9C62-4512-88E6-965A1EFF5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E9C3696-BCB3-420B-B929-62294ED7FDBC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1051C237-2144-459B-A77C-41D8C79DBE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D4D9D99B-DC37-4668-B079-63891D2AC857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AD1BA22D-C042-42DB-80BA-92A963E538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A65B66C0-B0FD-4D5D-8E9A-210403997C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C5214B6F-8862-47E9-BC9E-6304D15F9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795ED8-6F99-4C7C-B030-3F393EACE57F}"/>
              </a:ext>
            </a:extLst>
          </p:cNvPr>
          <p:cNvSpPr txBox="1"/>
          <p:nvPr/>
        </p:nvSpPr>
        <p:spPr>
          <a:xfrm>
            <a:off x="6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Теплопередача в конвективной зоне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74E177-6826-4B72-9091-0C6EA1F352A4}"/>
              </a:ext>
            </a:extLst>
          </p:cNvPr>
          <p:cNvSpPr txBox="1"/>
          <p:nvPr/>
        </p:nvSpPr>
        <p:spPr>
          <a:xfrm>
            <a:off x="323528" y="987574"/>
            <a:ext cx="45963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Преобладает конвекция.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 передают дымовые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от скорости газа и длины газохода.</a:t>
            </a:r>
          </a:p>
        </p:txBody>
      </p:sp>
      <p:pic>
        <p:nvPicPr>
          <p:cNvPr id="33794" name="Picture 2" descr="Picture background">
            <a:extLst>
              <a:ext uri="{FF2B5EF4-FFF2-40B4-BE49-F238E27FC236}">
                <a16:creationId xmlns:a16="http://schemas.microsoft.com/office/drawing/2014/main" id="{C2FF2AD4-1460-4BBB-BECF-BE3E7928D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7694"/>
            <a:ext cx="62103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368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1B4C61D4-9318-4877-B357-B6D82D051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DA38213-0FDF-446C-B656-5E63935A6E52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EBE8DAD1-26CC-45B0-AE37-78FC08B2257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755AB86A-B31F-4E76-89CF-150C6903DB93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7A880124-0D05-4250-BB29-53245DA089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8F2D086B-F6CD-43AB-AC14-86D0EAB3DA9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2C231F4E-A530-4B88-9881-E7ACA6AC0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50A549-892F-400F-9B8A-DED82D82251E}"/>
              </a:ext>
            </a:extLst>
          </p:cNvPr>
          <p:cNvSpPr txBox="1"/>
          <p:nvPr/>
        </p:nvSpPr>
        <p:spPr>
          <a:xfrm>
            <a:off x="395536" y="1059582"/>
            <a:ext cx="708382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Дать классификацию печей.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Рассмотреть устройство и конструктивные элементы.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Охарактеризовать используемые материалы.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Описать принцип работы.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Кратко изложить методику расчёта.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Привести перечень нормативных документов.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Описать эксплуатацию и ремонт.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Привести проблемы и пути их решения.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Рассмотреть современные и перспективные печные технологии.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C1A20E-5E55-4A23-B4A3-02E216692D42}"/>
              </a:ext>
            </a:extLst>
          </p:cNvPr>
          <p:cNvSpPr txBox="1"/>
          <p:nvPr/>
        </p:nvSpPr>
        <p:spPr>
          <a:xfrm>
            <a:off x="251520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работы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7931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Picture background">
            <a:extLst>
              <a:ext uri="{FF2B5EF4-FFF2-40B4-BE49-F238E27FC236}">
                <a16:creationId xmlns:a16="http://schemas.microsoft.com/office/drawing/2014/main" id="{EB973679-4AF3-43E3-BD8C-A6071F60C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098969"/>
            <a:ext cx="5897183" cy="305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F9180213-A0B0-4A67-8D61-AB58287B0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9113B09-47C8-49AF-8C49-7F5EC28555F9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A68E77A-9F19-43B5-9D87-0D96EB77CD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3E3DDAF3-75F4-4223-9541-AF60EECED20F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AA6DD3A0-3FE8-4530-8DD9-E912553360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0E2E8DDA-7D06-4A4E-A2E8-1793676840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B8542FC1-03AD-43C9-AB81-8BFD84676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AF4AB4-9F09-4E84-AA06-7C750DCF332E}"/>
              </a:ext>
            </a:extLst>
          </p:cNvPr>
          <p:cNvSpPr txBox="1"/>
          <p:nvPr/>
        </p:nvSpPr>
        <p:spPr>
          <a:xfrm>
            <a:off x="0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режимом нагрева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A5A024-30FE-41F4-ABC7-D5046584E9DA}"/>
              </a:ext>
            </a:extLst>
          </p:cNvPr>
          <p:cNvSpPr txBox="1"/>
          <p:nvPr/>
        </p:nvSpPr>
        <p:spPr>
          <a:xfrm>
            <a:off x="179512" y="1749134"/>
            <a:ext cx="45963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Контролируются: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температура стенки трубы;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температура продукта;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перепад давления;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состав дымовых газов;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положение заслонок.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2673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C37E5CF6-068F-477C-94BC-47712AD33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89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EE6BF2A-7651-455A-9860-4B62BFD31AE5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267B5AAD-154E-400E-B137-481A7E857F1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9D31E159-49FF-49E1-B16A-686BD2938046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432F742F-7346-455D-AC53-6613300C1B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C03C950C-6565-498F-8544-A83C60ED8B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8742E88C-7281-49C6-9070-AF4261847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17B989-B5DB-4528-89A3-591E86E60B17}"/>
              </a:ext>
            </a:extLst>
          </p:cNvPr>
          <p:cNvSpPr txBox="1"/>
          <p:nvPr/>
        </p:nvSpPr>
        <p:spPr>
          <a:xfrm>
            <a:off x="179512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расчёта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085310-A32F-41F7-B30F-10D225B47AA2}"/>
              </a:ext>
            </a:extLst>
          </p:cNvPr>
          <p:cNvSpPr txBox="1"/>
          <p:nvPr/>
        </p:nvSpPr>
        <p:spPr>
          <a:xfrm>
            <a:off x="179512" y="1007865"/>
            <a:ext cx="792088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– тепловую мощность;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– количество горелок;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– длину и диаметр змеевиков;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– нагрузку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радиантную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конвективную секции;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– расход топлива;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– КПД.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4775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EA7F66F5-70D7-4AE1-9DB8-B41C449E3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C195C0D-3AB2-40ED-8DDB-5C970C033225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1B52BDC-A2C1-4356-B922-080F4A3D38A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DDEA463B-0CBD-4F3E-882B-D6D179CB938A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0F0C2BC9-41D1-4DF3-BB99-0EF80992863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46DC5657-6FD7-43F6-A87D-6E89D68904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F7421502-7624-4C25-928A-B5948490A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A0E22A-DC96-4BCA-9878-9DD3D0A0E63F}"/>
              </a:ext>
            </a:extLst>
          </p:cNvPr>
          <p:cNvSpPr txBox="1"/>
          <p:nvPr/>
        </p:nvSpPr>
        <p:spPr>
          <a:xfrm>
            <a:off x="107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расчётов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E21C64-7F73-4DAD-A069-3F5AE529809A}"/>
              </a:ext>
            </a:extLst>
          </p:cNvPr>
          <p:cNvSpPr txBox="1"/>
          <p:nvPr/>
        </p:nvSpPr>
        <p:spPr>
          <a:xfrm>
            <a:off x="827584" y="1294477"/>
            <a:ext cx="676875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Тепловой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Аэродинамический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Прочностной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Расчёт на коксование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Расчёт выбросов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8781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D2BFC426-2FA2-4D3F-B547-E3A229F5F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B3A589D-6AE4-4DDA-9677-BD84DC8A0640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4A5F1BFD-F16C-48AB-ABE6-9339ABB159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1E5CE5C5-E4E4-448D-A763-E9911D583EEF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14F5C9D-C115-424A-B638-E1B7FE4852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6BB1D3F4-7190-426D-9A84-601874896B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65A0862D-6F9F-4169-A471-9CAE2C8C9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B36890-D388-4359-A6E2-06F0B38D849F}"/>
              </a:ext>
            </a:extLst>
          </p:cNvPr>
          <p:cNvSpPr txBox="1"/>
          <p:nvPr/>
        </p:nvSpPr>
        <p:spPr>
          <a:xfrm>
            <a:off x="107504" y="172918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Тепловой баланс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3FFA7B-2EDE-4152-A300-262A40FBCC56}"/>
              </a:ext>
            </a:extLst>
          </p:cNvPr>
          <p:cNvSpPr txBox="1"/>
          <p:nvPr/>
        </p:nvSpPr>
        <p:spPr>
          <a:xfrm>
            <a:off x="107504" y="1635646"/>
            <a:ext cx="521630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Составляется: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Qтоплива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Qрадиант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Qконвекц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Qпотерь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теплота сгорания топлива;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температура дымовых газов;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эффективность футеровки.</a:t>
            </a:r>
          </a:p>
        </p:txBody>
      </p:sp>
      <p:pic>
        <p:nvPicPr>
          <p:cNvPr id="29698" name="Picture 2" descr="Picture background">
            <a:extLst>
              <a:ext uri="{FF2B5EF4-FFF2-40B4-BE49-F238E27FC236}">
                <a16:creationId xmlns:a16="http://schemas.microsoft.com/office/drawing/2014/main" id="{10AC4376-9ABE-47EB-8E59-57F2C5C69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223" y="1214462"/>
            <a:ext cx="3203510" cy="275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5961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0B24A97-C8E3-4F39-BDB3-6D99358216B7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F2A67D52-E9DB-4530-9E26-723247B250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B0F7861A-3C6F-4674-BCD7-37C6175D5CAE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4C311E64-AEDF-4286-B49A-CBE62C95E5D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E15B164F-66E2-41A8-A7E0-F8C90FE190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8674" name="Picture 2" descr="Picture background">
            <a:extLst>
              <a:ext uri="{FF2B5EF4-FFF2-40B4-BE49-F238E27FC236}">
                <a16:creationId xmlns:a16="http://schemas.microsoft.com/office/drawing/2014/main" id="{31C260A1-300B-4CAE-9A85-80EF41C34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4" y="2744000"/>
            <a:ext cx="8949224" cy="181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2A320214-32BD-4BCA-8059-D5B6D321A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FA6C9774-835B-4858-8021-B11BF6524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2638B8-FE03-4EC0-81FA-194F36598A21}"/>
              </a:ext>
            </a:extLst>
          </p:cNvPr>
          <p:cNvSpPr txBox="1"/>
          <p:nvPr/>
        </p:nvSpPr>
        <p:spPr>
          <a:xfrm>
            <a:off x="107504" y="172918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горелок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19FBE4-21FA-431C-84D4-74063B50A7C4}"/>
              </a:ext>
            </a:extLst>
          </p:cNvPr>
          <p:cNvSpPr txBox="1"/>
          <p:nvPr/>
        </p:nvSpPr>
        <p:spPr>
          <a:xfrm>
            <a:off x="323528" y="987574"/>
            <a:ext cx="45841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требуемая мощность;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тип топлива;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длина факела;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температурная чувствительность труб.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422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E2B1EEBD-8826-462B-BAB6-F2261C424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916C15B-AC89-40DF-9977-6215D7E1E807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1A02362B-DE3C-4D9F-8AE6-66E5D69B14B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AD311749-2A4E-48D6-A0DD-153F9E961DC8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6DE8C057-4B8B-40C5-AF20-E8E752E069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67EE0CD6-5705-4628-9644-8B9C18F7EE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F627E26A-1BE6-4CBA-9977-89674E0A5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40492F-3AA4-4182-A6D1-A1B4ED36DA12}"/>
              </a:ext>
            </a:extLst>
          </p:cNvPr>
          <p:cNvSpPr txBox="1"/>
          <p:nvPr/>
        </p:nvSpPr>
        <p:spPr>
          <a:xfrm>
            <a:off x="251520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Расчет змеевиков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9911E9-9AC0-450A-BE6F-0F1E35443EE0}"/>
              </a:ext>
            </a:extLst>
          </p:cNvPr>
          <p:cNvSpPr txBox="1"/>
          <p:nvPr/>
        </p:nvSpPr>
        <p:spPr>
          <a:xfrm>
            <a:off x="251520" y="1864338"/>
            <a:ext cx="382718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Определяются: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скорость сырья;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тепловой поток на погонную длину;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критическая температура стенки;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риск коксования.</a:t>
            </a:r>
          </a:p>
        </p:txBody>
      </p:sp>
      <p:pic>
        <p:nvPicPr>
          <p:cNvPr id="27650" name="Picture 2" descr="Picture background">
            <a:extLst>
              <a:ext uri="{FF2B5EF4-FFF2-40B4-BE49-F238E27FC236}">
                <a16:creationId xmlns:a16="http://schemas.microsoft.com/office/drawing/2014/main" id="{89FF1DDC-FC4C-410B-A9E8-ABEAF82C8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746" y="915566"/>
            <a:ext cx="4869160" cy="365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3243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E93F8E0B-1550-4E54-B1DD-7F8E125B8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A079077-1250-46F7-9102-454776ACF056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BDDBBE93-A38F-491F-B9A7-34BF73CEB6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79D484F8-E481-4D1B-94C8-4D78018EEED2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D02F4BAD-6AF2-4525-AFDB-898A2B9F38C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BAE7D913-8B9F-4F86-A1F5-F17C0EAAB40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CB2FEC5D-1614-4FD2-8EAC-3834F8E22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19D75F-DDC8-454F-B6C6-A01A37EEDCA1}"/>
              </a:ext>
            </a:extLst>
          </p:cNvPr>
          <p:cNvSpPr txBox="1"/>
          <p:nvPr/>
        </p:nvSpPr>
        <p:spPr>
          <a:xfrm>
            <a:off x="107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Российские нормативы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FE6B33-0B95-4379-9776-E8CD9E236A41}"/>
              </a:ext>
            </a:extLst>
          </p:cNvPr>
          <p:cNvSpPr txBox="1"/>
          <p:nvPr/>
        </p:nvSpPr>
        <p:spPr>
          <a:xfrm>
            <a:off x="740221" y="1131590"/>
            <a:ext cx="702197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ГОСТ 12.2.007.8-75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СП 89.13330 «Тепловые сети»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ПБ 10-574-03 (котлы и печи)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Федеральные нормы по промышленной безопасности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7751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AFAA56DA-B193-4DE0-97E6-C69F656AE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AD5C753-404B-4C63-824E-F1F9B8165635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F76BB44F-B845-45F1-8DBE-18D0B6B7F7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D8403D6F-4FEB-4D72-B4AE-0FA1A66222A0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385A9215-9908-4B3A-887F-2E801B2E64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64A85BCB-DCA4-40DE-BEF2-642A5F7FD2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3F5B0B7E-B54A-4989-B09C-4F8FA7F49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BCAB45-5F77-4D77-AB3B-449416C434EE}"/>
              </a:ext>
            </a:extLst>
          </p:cNvPr>
          <p:cNvSpPr txBox="1"/>
          <p:nvPr/>
        </p:nvSpPr>
        <p:spPr>
          <a:xfrm>
            <a:off x="332230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МЭК и международные нормы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6F5BEE-312E-4954-AA9A-583EA26A4600}"/>
              </a:ext>
            </a:extLst>
          </p:cNvPr>
          <p:cNvSpPr txBox="1"/>
          <p:nvPr/>
        </p:nvSpPr>
        <p:spPr>
          <a:xfrm>
            <a:off x="539552" y="1563638"/>
            <a:ext cx="64087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IEC 60079 (взрывозащита)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EN 746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Thermal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processing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ISO 13577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835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94D84852-3144-42A6-9227-9588AA3F6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7D31986-07A8-405E-BB4E-6EEBB94DE412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236B7E99-EA86-4AFD-B6D6-22ED3646D4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5C95FA82-C6F6-4311-9DB9-DF6BAFD7E333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FD11DB18-9FCE-4A83-8304-E95F9DB91E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2BD7B4A0-289F-4343-AE0E-4F567A62DA8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B311E4B2-4D94-4E55-B025-E4356AC76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BA827F-0678-4666-BA77-12809D6C70E5}"/>
              </a:ext>
            </a:extLst>
          </p:cNvPr>
          <p:cNvSpPr txBox="1"/>
          <p:nvPr/>
        </p:nvSpPr>
        <p:spPr>
          <a:xfrm>
            <a:off x="179512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API (США)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FCB8C8-C118-416A-A364-E479E049B0D0}"/>
              </a:ext>
            </a:extLst>
          </p:cNvPr>
          <p:cNvSpPr txBox="1"/>
          <p:nvPr/>
        </p:nvSpPr>
        <p:spPr>
          <a:xfrm>
            <a:off x="424352" y="1131590"/>
            <a:ext cx="702796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 560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Fired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Heaters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(ключевой документ).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 535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Burners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 530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Tubes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Heaters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 534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Recovery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Generators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9857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67AED210-793C-49F1-B6A6-F77CE16E1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4F47215D-5093-4D38-AA1E-70EAA7A6DDB2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3E4D99B3-644C-416A-9CF4-4C5B81154B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E8101D39-59AD-4D43-99AE-02FFB8890C55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F2B0CB9C-DE9A-43FE-81F1-43C2C3BEA1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FDC5CB91-117F-45C5-AF53-457AF679E8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2761708F-E09D-4B57-9D8F-4D172128C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207545-4E6A-4E3E-8C97-302ABF3FD3C4}"/>
              </a:ext>
            </a:extLst>
          </p:cNvPr>
          <p:cNvSpPr txBox="1"/>
          <p:nvPr/>
        </p:nvSpPr>
        <p:spPr>
          <a:xfrm>
            <a:off x="251520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стандарты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2C2C43-E24D-47C5-8B13-88F401274B89}"/>
              </a:ext>
            </a:extLst>
          </p:cNvPr>
          <p:cNvSpPr txBox="1"/>
          <p:nvPr/>
        </p:nvSpPr>
        <p:spPr>
          <a:xfrm>
            <a:off x="251520" y="1114696"/>
            <a:ext cx="4968552" cy="1241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ограничения NOₓ, CO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нормы по CO₂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требования к утилизации дымовых газов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Low-NOx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регламенты США и Европы</a:t>
            </a:r>
          </a:p>
        </p:txBody>
      </p:sp>
      <p:pic>
        <p:nvPicPr>
          <p:cNvPr id="23554" name="Picture 2" descr="Picture background">
            <a:extLst>
              <a:ext uri="{FF2B5EF4-FFF2-40B4-BE49-F238E27FC236}">
                <a16:creationId xmlns:a16="http://schemas.microsoft.com/office/drawing/2014/main" id="{6010C1A7-5F82-493F-9266-0BF5ECA14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28" y="2300120"/>
            <a:ext cx="5848422" cy="235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192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Picture background">
            <a:extLst>
              <a:ext uri="{FF2B5EF4-FFF2-40B4-BE49-F238E27FC236}">
                <a16:creationId xmlns:a16="http://schemas.microsoft.com/office/drawing/2014/main" id="{B640B444-4658-4FEF-9965-739409357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67" y="2209574"/>
            <a:ext cx="3641601" cy="24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6C8FFF34-82A2-4FC1-AB68-6C0FC78D1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0A22BDD-0F0D-4802-90D2-B257C8F6F535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CA9773BE-9EA1-4714-AE26-B35E5172BD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EC0F12AE-73F1-42C5-B36B-FB433C8FC919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1CD8C85D-BBDA-4C93-88F9-0DE7657978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D43CBE4C-BA78-4CA0-BF7C-95083374CC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97818B81-7652-420A-91BF-AA6D97DA0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0E1C6F-C36E-440D-BC00-2E1944820C64}"/>
              </a:ext>
            </a:extLst>
          </p:cNvPr>
          <p:cNvSpPr txBox="1"/>
          <p:nvPr/>
        </p:nvSpPr>
        <p:spPr>
          <a:xfrm>
            <a:off x="323528" y="1452776"/>
            <a:ext cx="75608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Печи обеспечивают нагрев жидких, газовых и парожидкостных потоков до высоких температур (100–900 °C), необходимых для протекания технологических процессов.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их качества зависит: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выход целевых продуктов;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энергоэффективность;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экологические показатели;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безопасность предприятия.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B8B118-810E-4A2B-A89B-799D4B4376D5}"/>
              </a:ext>
            </a:extLst>
          </p:cNvPr>
          <p:cNvSpPr txBox="1"/>
          <p:nvPr/>
        </p:nvSpPr>
        <p:spPr>
          <a:xfrm>
            <a:off x="179512" y="172918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печей в нефтегазовой промышленности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2346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882D684B-2591-4AF9-BCAB-E75AA7B6F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597661A-38A9-4A52-AEF3-C95E865D7FA0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B011BE38-F8CF-454F-BC15-CF23A66FBA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F6A99B69-A366-4533-991F-006521AAB571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67273D2B-1C7B-4574-A3D2-D61B033715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CEE8491C-8E22-417D-90BE-47E31C0ADA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64DD03B6-61C4-4F85-9BEA-8AEC05118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5A6831-F2B9-4A12-882E-54B9E7696E17}"/>
              </a:ext>
            </a:extLst>
          </p:cNvPr>
          <p:cNvSpPr txBox="1"/>
          <p:nvPr/>
        </p:nvSpPr>
        <p:spPr>
          <a:xfrm>
            <a:off x="107504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безопасности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DBCF4C-A0C7-4D06-84AC-9B608DCFC883}"/>
              </a:ext>
            </a:extLst>
          </p:cNvPr>
          <p:cNvSpPr txBox="1"/>
          <p:nvPr/>
        </p:nvSpPr>
        <p:spPr>
          <a:xfrm>
            <a:off x="135379" y="1419622"/>
            <a:ext cx="77371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автоматическое отключение топлива при потере пламени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защита от перегрева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аварийная вентиляция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контроль взрывоопасности топливных систем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4239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Picture background">
            <a:extLst>
              <a:ext uri="{FF2B5EF4-FFF2-40B4-BE49-F238E27FC236}">
                <a16:creationId xmlns:a16="http://schemas.microsoft.com/office/drawing/2014/main" id="{C0D6BCBB-A151-4110-97FF-08B80575F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05703"/>
            <a:ext cx="4193738" cy="338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A25A28BA-A1E6-47D8-A731-BB99CFF6A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9B5D443-6355-4324-8547-9BCBBABE2626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1C2B912-D910-446E-B25B-0D4F60F6DF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D520B8AC-2A97-4C79-8987-5D049ED1DD7B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41404676-1541-4BC0-9402-229B897FD5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A0B14E57-997F-4DF6-B7E6-84D89E2EE6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9A26A953-8460-4587-8610-5A12FC5B0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BCCA2D-B850-4CCF-BDE2-926B796C6409}"/>
              </a:ext>
            </a:extLst>
          </p:cNvPr>
          <p:cNvSpPr txBox="1"/>
          <p:nvPr/>
        </p:nvSpPr>
        <p:spPr>
          <a:xfrm>
            <a:off x="107504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Ежесменное обслуживание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D50C31-9233-4D65-8EF3-204E328B1C49}"/>
              </a:ext>
            </a:extLst>
          </p:cNvPr>
          <p:cNvSpPr txBox="1"/>
          <p:nvPr/>
        </p:nvSpPr>
        <p:spPr>
          <a:xfrm>
            <a:off x="179512" y="1860873"/>
            <a:ext cx="45841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Проверяются: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работа горелок;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состав дымовых газов;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отсутствие хлопков/провалов пламени;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давление в топке.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8524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65A4CEFC-D8CB-466D-B5C3-ACCC0608B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D33D730-EAA6-492C-938B-7093090A4E35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A1AE027A-15E8-4F4B-94AB-FD713760E1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90CD4D08-21F4-48E0-AF1A-F51597242C8F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428E660C-5FC2-4FE4-98C2-63E490B4B0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22F0A6C2-DDE0-413A-9570-7DB790D406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45CC4569-191B-46F6-BDAC-A04245A68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13D3E91-568B-4422-9AF8-51DC46CE968B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Еженедельные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006220-6377-43D0-A1B3-9F903C481143}"/>
              </a:ext>
            </a:extLst>
          </p:cNvPr>
          <p:cNvSpPr txBox="1"/>
          <p:nvPr/>
        </p:nvSpPr>
        <p:spPr>
          <a:xfrm>
            <a:off x="251520" y="987574"/>
            <a:ext cx="38164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осмотр футеровки;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контроль состояния труб;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проверка автоматики;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проверка тягодутьевой системы.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08FC04-7C29-4FD3-AE82-A8206FC17902}"/>
              </a:ext>
            </a:extLst>
          </p:cNvPr>
          <p:cNvSpPr txBox="1"/>
          <p:nvPr/>
        </p:nvSpPr>
        <p:spPr>
          <a:xfrm>
            <a:off x="4067944" y="2372569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Ежемесячное ТО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901BE0-AF06-45FF-AD0D-9FCDE1B03279}"/>
              </a:ext>
            </a:extLst>
          </p:cNvPr>
          <p:cNvSpPr txBox="1"/>
          <p:nvPr/>
        </p:nvSpPr>
        <p:spPr>
          <a:xfrm>
            <a:off x="4067944" y="2877782"/>
            <a:ext cx="45841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калибровка датчиков;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регулировка горелок;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очистка дымоходов;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проверка утечек газа/мазута.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6438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Picture background">
            <a:extLst>
              <a:ext uri="{FF2B5EF4-FFF2-40B4-BE49-F238E27FC236}">
                <a16:creationId xmlns:a16="http://schemas.microsoft.com/office/drawing/2014/main" id="{4526C7C1-FEB9-4954-A851-3E5B7EE5A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012623"/>
            <a:ext cx="4442190" cy="328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A93CBDE9-C412-4D2E-B124-ACC94FDB3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1D343C1-CDCD-49CF-A4D6-5ABFCCDD5C30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0787D4AD-B2D4-43DD-BFF1-E9F42A1F05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42A2654D-26F0-4E96-B6B7-2CD6ED27A298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30C7DF14-0E6B-4FC6-ACE9-114534624D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2A76212C-AE41-4251-A60F-9D74DCB206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BA3207FC-FB0C-4E34-850D-3A586D863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37FF07-8973-41E7-89D4-49777DB26E30}"/>
              </a:ext>
            </a:extLst>
          </p:cNvPr>
          <p:cNvSpPr txBox="1"/>
          <p:nvPr/>
        </p:nvSpPr>
        <p:spPr>
          <a:xfrm>
            <a:off x="251520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от кокса («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декоксинг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3E246D-E585-4743-9F9A-D66DE2175EEA}"/>
              </a:ext>
            </a:extLst>
          </p:cNvPr>
          <p:cNvSpPr txBox="1"/>
          <p:nvPr/>
        </p:nvSpPr>
        <p:spPr>
          <a:xfrm>
            <a:off x="247728" y="1223049"/>
            <a:ext cx="45841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Методы: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Парокислородный прогар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Механическая очистка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Химическое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декоксирование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Периодичность: каждые 3–18 месяцев.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0827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icture background">
            <a:extLst>
              <a:ext uri="{FF2B5EF4-FFF2-40B4-BE49-F238E27FC236}">
                <a16:creationId xmlns:a16="http://schemas.microsoft.com/office/drawing/2014/main" id="{9E4A104D-82E9-4837-81C4-32D752EEF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685" y="895301"/>
            <a:ext cx="3845195" cy="321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0F839DF6-008E-483B-908F-7FF309C9A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312FAE9-DB40-4A60-9167-8DB73D912231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8198B1B8-74D8-4414-A3F6-AF75917BEBF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5845CA67-D7B2-4AD5-84FA-A7D14C4ECFC6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83064307-61BE-4688-960D-CAF6A2F774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3E5DBFCF-E9AA-47D4-952D-D3DE041D44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D7D1F2E7-AE50-4256-AA4D-247BD78B5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09C4F3-B066-4CB8-8B87-5BF3BED2521F}"/>
              </a:ext>
            </a:extLst>
          </p:cNvPr>
          <p:cNvSpPr txBox="1"/>
          <p:nvPr/>
        </p:nvSpPr>
        <p:spPr>
          <a:xfrm>
            <a:off x="355830" y="204920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печей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94C3C2-72AA-4AA6-BA73-AD2BADF748D0}"/>
              </a:ext>
            </a:extLst>
          </p:cNvPr>
          <p:cNvSpPr txBox="1"/>
          <p:nvPr/>
        </p:nvSpPr>
        <p:spPr>
          <a:xfrm>
            <a:off x="270396" y="1763142"/>
            <a:ext cx="45841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текущий ремонт;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средний;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капитальный (замена труб, футеровки).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Сроки: 3–7 лет.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4589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icture background">
            <a:extLst>
              <a:ext uri="{FF2B5EF4-FFF2-40B4-BE49-F238E27FC236}">
                <a16:creationId xmlns:a16="http://schemas.microsoft.com/office/drawing/2014/main" id="{640530E0-6DF4-44B1-B8D0-1302D2333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093" y="1275606"/>
            <a:ext cx="4181759" cy="307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2D76B47D-0594-4860-87EE-E71BB87D0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052CBAB-A34A-45AC-B377-04A4C9CAB9EE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2BA05D86-A6FE-498E-B8E0-CF131E23FA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D3D6BB0D-0130-4477-B8A7-6D073C078EAC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719864FE-EB3F-436F-A7AB-128DD7C77D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59F3A41A-C848-40F6-8626-4E1D756BA4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3534E4D7-741B-4833-A073-FE0829B95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77FD99-F642-494D-B616-7382F07EBF1D}"/>
              </a:ext>
            </a:extLst>
          </p:cNvPr>
          <p:cNvSpPr txBox="1"/>
          <p:nvPr/>
        </p:nvSpPr>
        <p:spPr>
          <a:xfrm>
            <a:off x="107504" y="190272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труб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05788F-E5E7-4C94-B776-6B42D18D8809}"/>
              </a:ext>
            </a:extLst>
          </p:cNvPr>
          <p:cNvSpPr txBox="1"/>
          <p:nvPr/>
        </p:nvSpPr>
        <p:spPr>
          <a:xfrm>
            <a:off x="467544" y="1851670"/>
            <a:ext cx="45841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ультразвуковой контроль;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радиографический контроль;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тепловизионная диагностика;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замер толщины стенок.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7900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A47C9B9E-1108-4D6E-A5EC-DB1423CAF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DEFE659-4EDB-4158-9B98-B827EC42F498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31119C41-1FC0-4EC7-97A2-98669A3C7F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F25531BD-5281-4CF7-A8DF-95ACDB5B436B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5A027F3F-B8F4-417D-A171-4C8EA6CF64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FA9F1225-F54D-469C-8203-9017E3F836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CA8324F7-E4C4-4644-A991-6B863B954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5A9758-6BA9-4D31-9B3F-0E3ED9D85D96}"/>
              </a:ext>
            </a:extLst>
          </p:cNvPr>
          <p:cNvSpPr txBox="1"/>
          <p:nvPr/>
        </p:nvSpPr>
        <p:spPr>
          <a:xfrm>
            <a:off x="107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футеровки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50CF96-80D7-4B72-B978-53CA49357620}"/>
              </a:ext>
            </a:extLst>
          </p:cNvPr>
          <p:cNvSpPr txBox="1"/>
          <p:nvPr/>
        </p:nvSpPr>
        <p:spPr>
          <a:xfrm>
            <a:off x="323528" y="1197502"/>
            <a:ext cx="46805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тепловизоры;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эндоскопы;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метод инфракрасного сканирования;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анализ тепловых потерь.</a:t>
            </a:r>
          </a:p>
        </p:txBody>
      </p:sp>
      <p:pic>
        <p:nvPicPr>
          <p:cNvPr id="15362" name="Picture 2" descr="Picture background">
            <a:extLst>
              <a:ext uri="{FF2B5EF4-FFF2-40B4-BE49-F238E27FC236}">
                <a16:creationId xmlns:a16="http://schemas.microsoft.com/office/drawing/2014/main" id="{9B6988AF-E56A-43D1-8F76-EFE64E32B0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39" t="9507" r="-1"/>
          <a:stretch/>
        </p:blipFill>
        <p:spPr bwMode="auto">
          <a:xfrm>
            <a:off x="1581219" y="2643758"/>
            <a:ext cx="5962972" cy="180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1960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2B99EE5F-B85E-434A-A181-BB51DABE3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727" y="1032165"/>
            <a:ext cx="4309027" cy="326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D8CEF4C1-50F2-43C7-907A-4A6FD8FD7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2377717-68D1-4E2B-B3EE-7035A6DCD3F1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9321664C-A887-4B15-B10E-88B0FC52CF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ED786AFE-9CB5-4C16-9AB0-AD92D2832C1D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1BF021E5-8289-40EC-B750-9F6FF3CF182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B3E2B292-3199-4F89-A8D8-9B81CEF302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8A34CF26-3553-47F2-9613-C26309229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547806-5487-4DD9-9610-7835F149F99A}"/>
              </a:ext>
            </a:extLst>
          </p:cNvPr>
          <p:cNvSpPr txBox="1"/>
          <p:nvPr/>
        </p:nvSpPr>
        <p:spPr>
          <a:xfrm>
            <a:off x="179512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Предиктивное обслуживание (AI/ML)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7045F5-CB02-4DD1-A809-03C5B8941D76}"/>
              </a:ext>
            </a:extLst>
          </p:cNvPr>
          <p:cNvSpPr txBox="1"/>
          <p:nvPr/>
        </p:nvSpPr>
        <p:spPr>
          <a:xfrm>
            <a:off x="195528" y="1385596"/>
            <a:ext cx="387241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прогнозируют: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перегрев трубы;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риск разрушения;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момент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декоксинга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неисправности горелок.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мире применяют: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Honeywell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Siemens,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Emerson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Yokogawa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20532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B8B6164-5B75-4B4B-A132-935DB2B920C2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8A2EF06D-684F-4B32-A8AC-6898A73FF5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974FD493-D7AB-4036-ACC0-A25DCC23D236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11AF9A57-477B-46E5-9693-D0F287C2AF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3B1CFA0E-1F11-4970-8E71-29A26DFEFA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3316" name="Picture 4" descr="Picture background">
            <a:extLst>
              <a:ext uri="{FF2B5EF4-FFF2-40B4-BE49-F238E27FC236}">
                <a16:creationId xmlns:a16="http://schemas.microsoft.com/office/drawing/2014/main" id="{41A7251C-173C-4398-97AA-53D4D88D1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4785"/>
            <a:ext cx="9144000" cy="257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Picture background">
            <a:extLst>
              <a:ext uri="{FF2B5EF4-FFF2-40B4-BE49-F238E27FC236}">
                <a16:creationId xmlns:a16="http://schemas.microsoft.com/office/drawing/2014/main" id="{0BE59611-8527-4DFA-A7BF-467DE6713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" y="3254948"/>
            <a:ext cx="9144000" cy="148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31D7BBD9-CB65-473D-82D8-73FDA2130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9F3262B5-02B8-4BE6-903E-7BE45C4B6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6F2E6D-3F72-46D2-993C-ADEE20FC9AF7}"/>
              </a:ext>
            </a:extLst>
          </p:cNvPr>
          <p:cNvSpPr txBox="1"/>
          <p:nvPr/>
        </p:nvSpPr>
        <p:spPr>
          <a:xfrm>
            <a:off x="107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ТОиР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ключевые компании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D866CF-CF7E-473A-B72D-EFF703D87FFD}"/>
              </a:ext>
            </a:extLst>
          </p:cNvPr>
          <p:cNvSpPr txBox="1"/>
          <p:nvPr/>
        </p:nvSpPr>
        <p:spPr>
          <a:xfrm>
            <a:off x="32037" y="749877"/>
            <a:ext cx="640871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Российские: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СИБУР-Инжиниринг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Татнефть-ТЭЦ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Газпромнефть-ДС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Мировые: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Energies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Wood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Air Products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1281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5260846-C521-4598-B905-A0BDA9B76C6A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DD4C8C8A-4B11-4325-9153-779FA2FD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9FC0941D-3163-4433-8788-6FE32987531B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F0B6E9E4-51A9-4024-9C29-4DF95471D1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90D2071E-F7FD-45F4-AED6-0162CB5AA8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2290" name="Picture 2" descr="Picture background">
            <a:extLst>
              <a:ext uri="{FF2B5EF4-FFF2-40B4-BE49-F238E27FC236}">
                <a16:creationId xmlns:a16="http://schemas.microsoft.com/office/drawing/2014/main" id="{9BF2B595-6C58-4E89-A1EE-D22457A4B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49" y="1012886"/>
            <a:ext cx="630555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A45E31B4-A656-4716-BAC0-2C88B6852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94B78BCC-E41B-4FAE-A1D1-BC1588470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EF2A0D-2253-433F-93BE-56FBA51B21AA}"/>
              </a:ext>
            </a:extLst>
          </p:cNvPr>
          <p:cNvSpPr txBox="1"/>
          <p:nvPr/>
        </p:nvSpPr>
        <p:spPr>
          <a:xfrm>
            <a:off x="179512" y="263009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ремонта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76BE4A-DAEA-4299-B85E-DC720F0CEA90}"/>
              </a:ext>
            </a:extLst>
          </p:cNvPr>
          <p:cNvSpPr txBox="1"/>
          <p:nvPr/>
        </p:nvSpPr>
        <p:spPr>
          <a:xfrm>
            <a:off x="201248" y="1129484"/>
            <a:ext cx="35066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Разрабатываются: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график ППР;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схема обесточивания;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наряд-допуск;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контроль качества работ.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782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Picture background">
            <a:extLst>
              <a:ext uri="{FF2B5EF4-FFF2-40B4-BE49-F238E27FC236}">
                <a16:creationId xmlns:a16="http://schemas.microsoft.com/office/drawing/2014/main" id="{BA89484C-3E46-4FA7-AD10-0BD7BF1C5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119" y="1305054"/>
            <a:ext cx="4389740" cy="292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197A5A4E-8041-4716-A9A3-48E29BE59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0D7BC8C-D194-413A-B2E3-99229C5772E2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D065B0D-2C46-4C7C-95D4-E933722D65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C1783F2E-D6D1-400E-B0D1-EF3D5D7B1BD7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DF8667AD-39E2-4EBE-9B8E-9AB10CE797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399B4BA2-F931-4CBB-AA20-39AB69756C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6B023D9A-6EE9-4269-89D0-E12364DFD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9B006D-E3B0-43BD-A773-F2367160AC3E}"/>
              </a:ext>
            </a:extLst>
          </p:cNvPr>
          <p:cNvSpPr txBox="1"/>
          <p:nvPr/>
        </p:nvSpPr>
        <p:spPr>
          <a:xfrm>
            <a:off x="107504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применения печей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8D8A4C-2290-4C11-A24C-4DD5BFFC2CFB}"/>
              </a:ext>
            </a:extLst>
          </p:cNvPr>
          <p:cNvSpPr txBox="1"/>
          <p:nvPr/>
        </p:nvSpPr>
        <p:spPr>
          <a:xfrm>
            <a:off x="107504" y="1419622"/>
            <a:ext cx="458419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Печи используются в: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атмосферно-вакуумной перегонке нефти;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висбрекинге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гидрокрекинге;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каталитическом риформинге;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гидроочистке;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пиролизе этана, пропана,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нафты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газофракционировании;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производстве серы (Клаус).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9438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A30069B-4779-4927-A586-289FA24F9999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CA017BED-0E58-45DB-9B19-2154636D34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7A519518-7E2B-4976-8891-4C00BDCCA9C7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2E715C9-C279-4F4D-9220-BC3BBCE261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E2AF63D7-E68A-491C-96DF-72C89819B3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1266" name="Picture 2" descr="Picture background">
            <a:extLst>
              <a:ext uri="{FF2B5EF4-FFF2-40B4-BE49-F238E27FC236}">
                <a16:creationId xmlns:a16="http://schemas.microsoft.com/office/drawing/2014/main" id="{5EE2F148-F7ED-4F47-B380-258875930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954" y="1088464"/>
            <a:ext cx="4752216" cy="316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7DAEC152-68B0-48D7-B503-849DEB95F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49BB6C16-0AF3-4A85-818E-397D05A92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5168AB-4295-4861-9AD8-6A8B5E55AAFD}"/>
              </a:ext>
            </a:extLst>
          </p:cNvPr>
          <p:cNvSpPr txBox="1"/>
          <p:nvPr/>
        </p:nvSpPr>
        <p:spPr>
          <a:xfrm>
            <a:off x="107504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Коксование труб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CC604D-EDE3-4D3C-8FD5-23CB214DA521}"/>
              </a:ext>
            </a:extLst>
          </p:cNvPr>
          <p:cNvSpPr txBox="1"/>
          <p:nvPr/>
        </p:nvSpPr>
        <p:spPr>
          <a:xfrm>
            <a:off x="179512" y="1934762"/>
            <a:ext cx="45841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перегрев;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низкая скорость сырья;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загрязнение сырья;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неправильный режим горения.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7254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4A60ED9-E281-4005-B33A-DF16A4E936B6}"/>
              </a:ext>
            </a:extLst>
          </p:cNvPr>
          <p:cNvGrpSpPr/>
          <p:nvPr/>
        </p:nvGrpSpPr>
        <p:grpSpPr>
          <a:xfrm>
            <a:off x="0" y="2952335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5F226B06-A933-4DF1-BAA1-0F0281E652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BB3BDE29-783C-49E2-89EE-F76830D94C5F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FC8C8EAE-F804-425D-9AE7-7D60BEED54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21CB6B1D-7C0E-477D-A276-64D2904861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8FF4A689-9C57-4CA5-9C2F-468C2ED43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26" y="761204"/>
            <a:ext cx="5260333" cy="394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3E9977E9-AA0C-4DDC-B8B2-43EFC9389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BBC7AF76-75AB-4C15-8750-AF6D4EF1C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2CDA8F-DF50-4268-9ACC-198103C36C62}"/>
              </a:ext>
            </a:extLst>
          </p:cNvPr>
          <p:cNvSpPr txBox="1"/>
          <p:nvPr/>
        </p:nvSpPr>
        <p:spPr>
          <a:xfrm>
            <a:off x="179512" y="152387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Неравномерный нагрев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7502C5-D951-4231-B218-1CA7304A6CCA}"/>
              </a:ext>
            </a:extLst>
          </p:cNvPr>
          <p:cNvSpPr txBox="1"/>
          <p:nvPr/>
        </p:nvSpPr>
        <p:spPr>
          <a:xfrm>
            <a:off x="179512" y="1854524"/>
            <a:ext cx="34841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разрушение труб;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снижение КПД;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старение футеровки.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 неправильная установка горелок.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8605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B83147D-3DB8-4AB7-8FDF-F9490B33451B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D37FB445-3ED2-4E1D-B570-D5E1C1D77F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15294347-7FC8-43CA-958F-38E035D81DB8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195D77E9-29DF-4838-9E1E-DDC897A626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0D243010-92A4-4AE4-8C11-F57AB50C50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3" name="Picture 2">
            <a:extLst>
              <a:ext uri="{FF2B5EF4-FFF2-40B4-BE49-F238E27FC236}">
                <a16:creationId xmlns:a16="http://schemas.microsoft.com/office/drawing/2014/main" id="{49E771BA-E08C-4E4B-8642-9A3DF24F9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33547"/>
            <a:ext cx="4368200" cy="327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AD8330A2-71A9-406A-A59F-E31E72130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9312D06C-AA7D-44C3-A686-C9032B73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95B06E7-539E-40CC-AC62-83DC8FA30A46}"/>
              </a:ext>
            </a:extLst>
          </p:cNvPr>
          <p:cNvSpPr txBox="1"/>
          <p:nvPr/>
        </p:nvSpPr>
        <p:spPr>
          <a:xfrm>
            <a:off x="22880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Износ футеровки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EDE75E-C207-4619-ACF7-12A49724DBFE}"/>
              </a:ext>
            </a:extLst>
          </p:cNvPr>
          <p:cNvSpPr txBox="1"/>
          <p:nvPr/>
        </p:nvSpPr>
        <p:spPr>
          <a:xfrm>
            <a:off x="355830" y="2049542"/>
            <a:ext cx="45841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старение;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растрескивание;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выкрашивание под термоциклом.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7391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09368F22-3D2E-4326-99F4-44E488186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37F556E-2EE2-4C79-B2FA-DEAEA0422128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4980063A-E826-40AA-B64E-3E27B9B75E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307B12E4-82B1-46D3-AEEF-1860A0C50966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08721A7E-E48C-49A9-BBB5-97654CD1CE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7C162CCB-85EF-4277-86B7-C16AD5C19B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74FF909A-4F2B-471A-A177-285361977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B03B99-044A-4D7F-BE80-2A9215A37F76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Высокие выбросы NOₓ</a:t>
            </a:r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F19D0A8E-199B-4096-B453-36094F5DF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965" y="818094"/>
            <a:ext cx="5263480" cy="205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04860F-660C-4EA2-BFB5-38F58A4682FE}"/>
              </a:ext>
            </a:extLst>
          </p:cNvPr>
          <p:cNvSpPr txBox="1"/>
          <p:nvPr/>
        </p:nvSpPr>
        <p:spPr>
          <a:xfrm>
            <a:off x="2294619" y="3244486"/>
            <a:ext cx="45841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Устаревшие горелки → превышения экологических норм.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Low-NOx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5545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E47DCF51-7495-4DA6-890B-F9778D9C6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794" y="1072903"/>
            <a:ext cx="5019342" cy="328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ED6FD274-1B25-4570-9515-96F144D40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DE2EE6B-DCB5-4EC4-A7E7-D575BCE11606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26053DD8-B582-4422-98FA-99E91451A17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BE52FAB0-DEEA-40AA-8494-F4A28B03058C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286F0303-ACB4-402A-80B7-1142BD8E11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8EAFCDC1-BC9D-48D4-8273-DF071BF4F6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374FB0B6-3322-4C99-B553-3462C2CEC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11154D-B3FB-40C6-8C43-24F5C7C93E9A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Энергоэффективность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B32F94-0038-40BF-BA88-CDE971BBBA85}"/>
              </a:ext>
            </a:extLst>
          </p:cNvPr>
          <p:cNvSpPr txBox="1"/>
          <p:nvPr/>
        </p:nvSpPr>
        <p:spPr>
          <a:xfrm>
            <a:off x="179512" y="1772543"/>
            <a:ext cx="45841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Потери энергии: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через стенки;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уходящие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неправильный контроль воздуха.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2386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9AC84A94-D064-4F7C-907A-674C63D7A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9" y="1205753"/>
            <a:ext cx="5429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84ECE523-0E82-40BA-BF96-F4D173E20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0442E48-DE22-408E-8B9D-1DE5244B5D06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6C83594E-AC34-42BD-A8C3-972A6DCF00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57BE26F9-31E3-4A1F-946D-224849D5E419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23CB57FD-1763-455F-9548-B2DF7F18FC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759622B5-B00A-4CBE-841C-C14A442AA7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600B12A1-34D7-4A1D-B894-8C1370ECE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41F969-7434-4684-8487-2D31ACEB4059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Low-NOx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Ultra-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горелки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01F7E6-6919-4774-AFC6-0DA1FB9D67D3}"/>
              </a:ext>
            </a:extLst>
          </p:cNvPr>
          <p:cNvSpPr txBox="1"/>
          <p:nvPr/>
        </p:nvSpPr>
        <p:spPr>
          <a:xfrm>
            <a:off x="209551" y="1707654"/>
            <a:ext cx="410445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выбросов NOₓ с 150–250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&lt;20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Zeeco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(США)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John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Zink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Hamworthy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(США).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1998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40CCE67E-D70E-44A8-A0B8-2A92FAABDA52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5D8B4B10-C187-497F-B0F0-8BAC5845ED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734DE542-54D1-4E6E-848A-A8C7266E3E42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0C05A64E-27B5-4536-8891-645949C4C5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EAC127FD-FB86-4986-89B4-6E1392A927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82D75A92-B88C-45BC-8843-197342F28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85136"/>
            <a:ext cx="69532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430E236F-0B92-49B1-B758-13086522D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AD5EFFC4-DDF4-4525-9FBB-977E8AA09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F37087-54CF-4ED9-8EE0-7E552AADFA3A}"/>
              </a:ext>
            </a:extLst>
          </p:cNvPr>
          <p:cNvSpPr txBox="1"/>
          <p:nvPr/>
        </p:nvSpPr>
        <p:spPr>
          <a:xfrm>
            <a:off x="355830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Электропечи и H₂-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печи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388AD9-E120-4F1C-81B9-72413385D99E}"/>
              </a:ext>
            </a:extLst>
          </p:cNvPr>
          <p:cNvSpPr txBox="1"/>
          <p:nvPr/>
        </p:nvSpPr>
        <p:spPr>
          <a:xfrm>
            <a:off x="251520" y="915566"/>
            <a:ext cx="45841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технологии: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полное электрическое нагревание;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использование водорода вместо газа;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нулевые выбросы CO₂.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Пилоты: Shell, BASF,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76585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70AE4DFD-E286-44F4-B005-E493F5549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0866"/>
            <a:ext cx="6000574" cy="337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505550E8-4576-4AB4-92E1-66BE45219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5D21869-E2BC-4C63-AAA0-58E1FF5C9F3D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38AB5A7C-0861-4A5D-A94C-A2D3D1FD19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D5F7C6F3-B8F1-4E52-BE55-B919E5C88448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6CC6AC94-EB4B-471C-871F-933DCA508C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C534744C-1B3D-45EF-85D5-6D6C2BF701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0C2BDC86-82A0-4A50-88E0-EF6A06DAF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44C368-4ABE-4431-85B7-661303F0377F}"/>
              </a:ext>
            </a:extLst>
          </p:cNvPr>
          <p:cNvSpPr txBox="1"/>
          <p:nvPr/>
        </p:nvSpPr>
        <p:spPr>
          <a:xfrm>
            <a:off x="251520" y="190272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Цифровые двойники печей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B67BC4-6235-4DEB-9B11-18C05707658D}"/>
              </a:ext>
            </a:extLst>
          </p:cNvPr>
          <p:cNvSpPr txBox="1"/>
          <p:nvPr/>
        </p:nvSpPr>
        <p:spPr>
          <a:xfrm>
            <a:off x="213023" y="822722"/>
            <a:ext cx="45841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Позволяют: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моделировать работу;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прогнозировать аварии;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оптимизировать расход топлива;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предотвращать коксование.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8625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FB7F7C5F-4158-4019-B153-AC482313D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54052"/>
            <a:ext cx="3817978" cy="95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090FD2F0-923C-45C4-BEE0-924CD7CD6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406" y="2413094"/>
            <a:ext cx="3635085" cy="111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7814831F-B4EE-4130-AA01-CC2F67526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" y="72736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ACF6007-560F-452D-B47E-C0FC46255143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DA64ED26-1E1B-4703-88DA-CCBB55FC96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A8A7E475-CFBE-4B9D-876C-922D3E4ADB52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EB859CBF-5833-4649-B281-CBCC09D4A7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FF215B92-5166-4CC8-B902-16FEB025F5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370CB1B4-C70C-4D5F-ADD2-71027F4E1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AA6400-A78D-403F-84A9-121633AE638D}"/>
              </a:ext>
            </a:extLst>
          </p:cNvPr>
          <p:cNvSpPr txBox="1"/>
          <p:nvPr/>
        </p:nvSpPr>
        <p:spPr>
          <a:xfrm>
            <a:off x="179512" y="190272"/>
            <a:ext cx="4620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Передовые производители печей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217DD7-B986-4559-9B62-BABB9175F459}"/>
              </a:ext>
            </a:extLst>
          </p:cNvPr>
          <p:cNvSpPr txBox="1"/>
          <p:nvPr/>
        </p:nvSpPr>
        <p:spPr>
          <a:xfrm>
            <a:off x="323528" y="1154052"/>
            <a:ext cx="4144018" cy="3139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Мировые лидеры: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Engineering (Германия)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(Франция)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Honeywell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UOP (США)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Air Products (США)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Wheeler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(США/UK)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SINOPEC Engineering (Китай)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Российские: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Техногрупп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Стромнефтемаш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Нефтехиммаш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7321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ABEA185-936F-4242-904B-16F1FBE4C9AC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CD533306-E8A5-4EAC-9027-875F7AA68E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0837878C-2378-4E82-BE09-E7D359EAD140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1589097A-E9D5-49C7-BD3D-323E94C39A0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9FFDD168-CB84-4719-97C8-B3223F082A0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67E2BBE5-1A72-4624-86F1-8AFFA9788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B65DA3-FAF7-4112-B026-E4231A4CB51A}"/>
              </a:ext>
            </a:extLst>
          </p:cNvPr>
          <p:cNvSpPr txBox="1"/>
          <p:nvPr/>
        </p:nvSpPr>
        <p:spPr>
          <a:xfrm>
            <a:off x="2630339" y="1502446"/>
            <a:ext cx="42484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82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 descr="Picture background">
            <a:extLst>
              <a:ext uri="{FF2B5EF4-FFF2-40B4-BE49-F238E27FC236}">
                <a16:creationId xmlns:a16="http://schemas.microsoft.com/office/drawing/2014/main" id="{48700E26-908A-48A8-8F63-23648D313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166" y="2577748"/>
            <a:ext cx="4211960" cy="220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2DD2858A-6CCA-4DB6-9A58-043068EAF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ACAB7A4-FED9-40B1-AA5A-182116D9EF3B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8F1A768E-3075-4EF5-AF89-A38F76D847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BA465E4B-AAD2-4FBA-9187-3B88476834C3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4E70F923-1E72-4AFB-892B-373E9A4DD17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8BFF3644-6AD6-46E6-9C54-E9DBE504BD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96A21FC0-6940-4B1B-A548-B0E07FA88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F17D58-2461-4846-9D71-0DE612439F49}"/>
              </a:ext>
            </a:extLst>
          </p:cNvPr>
          <p:cNvSpPr txBox="1"/>
          <p:nvPr/>
        </p:nvSpPr>
        <p:spPr>
          <a:xfrm>
            <a:off x="179512" y="190272"/>
            <a:ext cx="5184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влияния печей на энергобаланс завода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EE2B92-42FA-431A-A326-8A5938AF6976}"/>
              </a:ext>
            </a:extLst>
          </p:cNvPr>
          <p:cNvSpPr txBox="1"/>
          <p:nvPr/>
        </p:nvSpPr>
        <p:spPr>
          <a:xfrm>
            <a:off x="395536" y="1250164"/>
            <a:ext cx="76328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большинстве НПЗ печи составляют: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30–45% общезаводского энергопотребления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35–60% всех выбросов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NOx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до 50% эксплуатационных затрат на энергию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24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Picture background">
            <a:extLst>
              <a:ext uri="{FF2B5EF4-FFF2-40B4-BE49-F238E27FC236}">
                <a16:creationId xmlns:a16="http://schemas.microsoft.com/office/drawing/2014/main" id="{C50E76CE-7F7F-4674-AC93-9A0C38EA6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386" y="749877"/>
            <a:ext cx="3527479" cy="352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WORK\АГТУ\Общая\новый бренндбук\Мокапы\доп\Без имени-2.png">
            <a:extLst>
              <a:ext uri="{FF2B5EF4-FFF2-40B4-BE49-F238E27FC236}">
                <a16:creationId xmlns:a16="http://schemas.microsoft.com/office/drawing/2014/main" id="{2D32B030-D446-447B-B613-991AE301F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7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B0183D9-9306-40A8-8686-1E44E3E42418}"/>
              </a:ext>
            </a:extLst>
          </p:cNvPr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4" name="Picture 3" descr="F:\WORK\АГТУ\Общая\новый бренндбук\Мокапы\доп\BB_двАГТУ.png">
              <a:extLst>
                <a:ext uri="{FF2B5EF4-FFF2-40B4-BE49-F238E27FC236}">
                  <a16:creationId xmlns:a16="http://schemas.microsoft.com/office/drawing/2014/main" id="{1C5D0256-841B-470B-A9B6-F96C99A531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62F541F3-584D-4147-81B5-2B006181D000}"/>
                </a:ext>
              </a:extLst>
            </p:cNvPr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6" name="Picture 3" descr="F:\WORK\АГТУ\Общая\новый бренндбук\Мокапы\доп\Безымяннный-1.png">
                <a:extLst>
                  <a:ext uri="{FF2B5EF4-FFF2-40B4-BE49-F238E27FC236}">
                    <a16:creationId xmlns:a16="http://schemas.microsoft.com/office/drawing/2014/main" id="{0D1C344A-5BDB-4706-8650-200ED6EF4F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F:\WORK\АГТУ\Общая\новый бренндбук\Мокапы\доп\Безымяыынный-1.png">
                <a:extLst>
                  <a:ext uri="{FF2B5EF4-FFF2-40B4-BE49-F238E27FC236}">
                    <a16:creationId xmlns:a16="http://schemas.microsoft.com/office/drawing/2014/main" id="{6CEA5B2C-66CE-479E-8B98-A651996E4B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Picture 5" descr="F:\WORK\АГТУ\Общая\новый бренндбук\Мокапы\доп\Безырмянный-1.png">
            <a:extLst>
              <a:ext uri="{FF2B5EF4-FFF2-40B4-BE49-F238E27FC236}">
                <a16:creationId xmlns:a16="http://schemas.microsoft.com/office/drawing/2014/main" id="{9795F2FA-70EC-424A-B753-AC57A060A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3CD80B-8A8A-49C0-B780-C2EDA6E5CC9E}"/>
              </a:ext>
            </a:extLst>
          </p:cNvPr>
          <p:cNvSpPr txBox="1"/>
          <p:nvPr/>
        </p:nvSpPr>
        <p:spPr>
          <a:xfrm>
            <a:off x="179512" y="172918"/>
            <a:ext cx="4584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промышленным печам НПЗ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0AA403-015B-435C-8550-9485F260CA99}"/>
              </a:ext>
            </a:extLst>
          </p:cNvPr>
          <p:cNvSpPr txBox="1"/>
          <p:nvPr/>
        </p:nvSpPr>
        <p:spPr>
          <a:xfrm>
            <a:off x="182192" y="1197502"/>
            <a:ext cx="45841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высокая тепловая эффективность;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минимальное образование кокса;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устойчивость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термоударам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возможность непрерывной регулировки тепловой мощности;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надёжность и безопасность работы;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соответствие экологическим нормам по NOₓ, CO, CO₂.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5967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4602</TotalTime>
  <Words>2392</Words>
  <Application>Microsoft Office PowerPoint</Application>
  <PresentationFormat>Экран (16:9)</PresentationFormat>
  <Paragraphs>584</Paragraphs>
  <Slides>79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13</cp:lastModifiedBy>
  <cp:revision>57</cp:revision>
  <dcterms:created xsi:type="dcterms:W3CDTF">2023-03-16T06:56:48Z</dcterms:created>
  <dcterms:modified xsi:type="dcterms:W3CDTF">2025-12-17T19:08:16Z</dcterms:modified>
</cp:coreProperties>
</file>