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9" r:id="rId5"/>
    <p:sldId id="263" r:id="rId6"/>
    <p:sldId id="260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88" autoAdjust="0"/>
    <p:restoredTop sz="94660"/>
  </p:normalViewPr>
  <p:slideViewPr>
    <p:cSldViewPr>
      <p:cViewPr>
        <p:scale>
          <a:sx n="100" d="100"/>
          <a:sy n="100" d="100"/>
        </p:scale>
        <p:origin x="-648" y="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12" Type="http://schemas.openxmlformats.org/officeDocument/2006/relationships/image" Target="../media/image12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11" Type="http://schemas.openxmlformats.org/officeDocument/2006/relationships/image" Target="../media/image11.wmf"/><Relationship Id="rId5" Type="http://schemas.openxmlformats.org/officeDocument/2006/relationships/image" Target="../media/image5.wmf"/><Relationship Id="rId10" Type="http://schemas.openxmlformats.org/officeDocument/2006/relationships/image" Target="../media/image10.wmf"/><Relationship Id="rId4" Type="http://schemas.openxmlformats.org/officeDocument/2006/relationships/image" Target="../media/image4.wmf"/><Relationship Id="rId9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13" Type="http://schemas.openxmlformats.org/officeDocument/2006/relationships/image" Target="../media/image25.wmf"/><Relationship Id="rId18" Type="http://schemas.openxmlformats.org/officeDocument/2006/relationships/image" Target="../media/image30.wmf"/><Relationship Id="rId26" Type="http://schemas.openxmlformats.org/officeDocument/2006/relationships/image" Target="../media/image38.wmf"/><Relationship Id="rId3" Type="http://schemas.openxmlformats.org/officeDocument/2006/relationships/image" Target="../media/image15.wmf"/><Relationship Id="rId21" Type="http://schemas.openxmlformats.org/officeDocument/2006/relationships/image" Target="../media/image33.wmf"/><Relationship Id="rId7" Type="http://schemas.openxmlformats.org/officeDocument/2006/relationships/image" Target="../media/image19.wmf"/><Relationship Id="rId12" Type="http://schemas.openxmlformats.org/officeDocument/2006/relationships/image" Target="../media/image24.wmf"/><Relationship Id="rId17" Type="http://schemas.openxmlformats.org/officeDocument/2006/relationships/image" Target="../media/image29.wmf"/><Relationship Id="rId25" Type="http://schemas.openxmlformats.org/officeDocument/2006/relationships/image" Target="../media/image37.wmf"/><Relationship Id="rId2" Type="http://schemas.openxmlformats.org/officeDocument/2006/relationships/image" Target="../media/image14.wmf"/><Relationship Id="rId16" Type="http://schemas.openxmlformats.org/officeDocument/2006/relationships/image" Target="../media/image28.wmf"/><Relationship Id="rId20" Type="http://schemas.openxmlformats.org/officeDocument/2006/relationships/image" Target="../media/image32.wmf"/><Relationship Id="rId1" Type="http://schemas.openxmlformats.org/officeDocument/2006/relationships/image" Target="../media/image13.wmf"/><Relationship Id="rId6" Type="http://schemas.openxmlformats.org/officeDocument/2006/relationships/image" Target="../media/image18.wmf"/><Relationship Id="rId11" Type="http://schemas.openxmlformats.org/officeDocument/2006/relationships/image" Target="../media/image23.wmf"/><Relationship Id="rId24" Type="http://schemas.openxmlformats.org/officeDocument/2006/relationships/image" Target="../media/image36.wmf"/><Relationship Id="rId5" Type="http://schemas.openxmlformats.org/officeDocument/2006/relationships/image" Target="../media/image17.wmf"/><Relationship Id="rId15" Type="http://schemas.openxmlformats.org/officeDocument/2006/relationships/image" Target="../media/image27.wmf"/><Relationship Id="rId23" Type="http://schemas.openxmlformats.org/officeDocument/2006/relationships/image" Target="../media/image35.wmf"/><Relationship Id="rId28" Type="http://schemas.openxmlformats.org/officeDocument/2006/relationships/image" Target="../media/image40.wmf"/><Relationship Id="rId10" Type="http://schemas.openxmlformats.org/officeDocument/2006/relationships/image" Target="../media/image22.wmf"/><Relationship Id="rId19" Type="http://schemas.openxmlformats.org/officeDocument/2006/relationships/image" Target="../media/image31.wmf"/><Relationship Id="rId4" Type="http://schemas.openxmlformats.org/officeDocument/2006/relationships/image" Target="../media/image16.wmf"/><Relationship Id="rId9" Type="http://schemas.openxmlformats.org/officeDocument/2006/relationships/image" Target="../media/image21.wmf"/><Relationship Id="rId14" Type="http://schemas.openxmlformats.org/officeDocument/2006/relationships/image" Target="../media/image26.wmf"/><Relationship Id="rId22" Type="http://schemas.openxmlformats.org/officeDocument/2006/relationships/image" Target="../media/image34.wmf"/><Relationship Id="rId27" Type="http://schemas.openxmlformats.org/officeDocument/2006/relationships/image" Target="../media/image39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13" Type="http://schemas.openxmlformats.org/officeDocument/2006/relationships/image" Target="../media/image53.wmf"/><Relationship Id="rId18" Type="http://schemas.openxmlformats.org/officeDocument/2006/relationships/image" Target="../media/image58.wmf"/><Relationship Id="rId3" Type="http://schemas.openxmlformats.org/officeDocument/2006/relationships/image" Target="../media/image43.wmf"/><Relationship Id="rId7" Type="http://schemas.openxmlformats.org/officeDocument/2006/relationships/image" Target="../media/image47.wmf"/><Relationship Id="rId12" Type="http://schemas.openxmlformats.org/officeDocument/2006/relationships/image" Target="../media/image52.wmf"/><Relationship Id="rId17" Type="http://schemas.openxmlformats.org/officeDocument/2006/relationships/image" Target="../media/image57.wmf"/><Relationship Id="rId2" Type="http://schemas.openxmlformats.org/officeDocument/2006/relationships/image" Target="../media/image42.wmf"/><Relationship Id="rId16" Type="http://schemas.openxmlformats.org/officeDocument/2006/relationships/image" Target="../media/image56.wmf"/><Relationship Id="rId1" Type="http://schemas.openxmlformats.org/officeDocument/2006/relationships/image" Target="../media/image41.wmf"/><Relationship Id="rId6" Type="http://schemas.openxmlformats.org/officeDocument/2006/relationships/image" Target="../media/image46.wmf"/><Relationship Id="rId11" Type="http://schemas.openxmlformats.org/officeDocument/2006/relationships/image" Target="../media/image51.wmf"/><Relationship Id="rId5" Type="http://schemas.openxmlformats.org/officeDocument/2006/relationships/image" Target="../media/image45.wmf"/><Relationship Id="rId15" Type="http://schemas.openxmlformats.org/officeDocument/2006/relationships/image" Target="../media/image55.wmf"/><Relationship Id="rId10" Type="http://schemas.openxmlformats.org/officeDocument/2006/relationships/image" Target="../media/image50.wmf"/><Relationship Id="rId19" Type="http://schemas.openxmlformats.org/officeDocument/2006/relationships/image" Target="../media/image59.wmf"/><Relationship Id="rId4" Type="http://schemas.openxmlformats.org/officeDocument/2006/relationships/image" Target="../media/image44.wmf"/><Relationship Id="rId9" Type="http://schemas.openxmlformats.org/officeDocument/2006/relationships/image" Target="../media/image49.wmf"/><Relationship Id="rId14" Type="http://schemas.openxmlformats.org/officeDocument/2006/relationships/image" Target="../media/image5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61.wmf"/><Relationship Id="rId1" Type="http://schemas.openxmlformats.org/officeDocument/2006/relationships/image" Target="../media/image60.wmf"/><Relationship Id="rId4" Type="http://schemas.openxmlformats.org/officeDocument/2006/relationships/image" Target="../media/image6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2" Type="http://schemas.openxmlformats.org/officeDocument/2006/relationships/image" Target="../media/image62.wmf"/><Relationship Id="rId1" Type="http://schemas.openxmlformats.org/officeDocument/2006/relationships/image" Target="../media/image64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78.wmf"/><Relationship Id="rId13" Type="http://schemas.openxmlformats.org/officeDocument/2006/relationships/image" Target="../media/image83.wmf"/><Relationship Id="rId18" Type="http://schemas.openxmlformats.org/officeDocument/2006/relationships/image" Target="../media/image88.wmf"/><Relationship Id="rId3" Type="http://schemas.openxmlformats.org/officeDocument/2006/relationships/image" Target="../media/image73.wmf"/><Relationship Id="rId21" Type="http://schemas.openxmlformats.org/officeDocument/2006/relationships/image" Target="../media/image91.wmf"/><Relationship Id="rId7" Type="http://schemas.openxmlformats.org/officeDocument/2006/relationships/image" Target="../media/image77.wmf"/><Relationship Id="rId12" Type="http://schemas.openxmlformats.org/officeDocument/2006/relationships/image" Target="../media/image82.wmf"/><Relationship Id="rId17" Type="http://schemas.openxmlformats.org/officeDocument/2006/relationships/image" Target="../media/image87.wmf"/><Relationship Id="rId2" Type="http://schemas.openxmlformats.org/officeDocument/2006/relationships/image" Target="../media/image72.wmf"/><Relationship Id="rId16" Type="http://schemas.openxmlformats.org/officeDocument/2006/relationships/image" Target="../media/image86.wmf"/><Relationship Id="rId20" Type="http://schemas.openxmlformats.org/officeDocument/2006/relationships/image" Target="../media/image90.wmf"/><Relationship Id="rId1" Type="http://schemas.openxmlformats.org/officeDocument/2006/relationships/image" Target="../media/image71.wmf"/><Relationship Id="rId6" Type="http://schemas.openxmlformats.org/officeDocument/2006/relationships/image" Target="../media/image76.wmf"/><Relationship Id="rId11" Type="http://schemas.openxmlformats.org/officeDocument/2006/relationships/image" Target="../media/image81.wmf"/><Relationship Id="rId5" Type="http://schemas.openxmlformats.org/officeDocument/2006/relationships/image" Target="../media/image75.wmf"/><Relationship Id="rId15" Type="http://schemas.openxmlformats.org/officeDocument/2006/relationships/image" Target="../media/image85.wmf"/><Relationship Id="rId10" Type="http://schemas.openxmlformats.org/officeDocument/2006/relationships/image" Target="../media/image80.wmf"/><Relationship Id="rId19" Type="http://schemas.openxmlformats.org/officeDocument/2006/relationships/image" Target="../media/image89.wmf"/><Relationship Id="rId4" Type="http://schemas.openxmlformats.org/officeDocument/2006/relationships/image" Target="../media/image74.wmf"/><Relationship Id="rId9" Type="http://schemas.openxmlformats.org/officeDocument/2006/relationships/image" Target="../media/image79.wmf"/><Relationship Id="rId14" Type="http://schemas.openxmlformats.org/officeDocument/2006/relationships/image" Target="../media/image84.wmf"/><Relationship Id="rId22" Type="http://schemas.openxmlformats.org/officeDocument/2006/relationships/image" Target="../media/image9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850B2B-999A-47AF-8812-2D220F0DBF0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ECFF55-A20D-40FA-AE3D-168FD7FE2B9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75325B-7DCA-426E-B06F-81863830E33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60E3E9-C2F4-42E8-9FC1-E0EF54EDA44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D96DCD-3DAA-4ABB-BE42-78515BCD6B6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C4F519-19C7-4D73-85E7-26F20F92994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4CC5B7-0FBE-4A22-A3FC-701D6E3D8F2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477FFB-495C-487A-8F41-417184F0C3A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582CDD-8CD9-48A2-943A-3007D33C0F7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72A0E7-22F0-4C63-8B5D-44A7C90E8AC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B49696-CE24-4BBB-AE55-39DFABB939B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413B52F-AE11-4A3E-96D5-B8CD1DDC99E3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4.bin"/><Relationship Id="rId13" Type="http://schemas.openxmlformats.org/officeDocument/2006/relationships/oleObject" Target="../embeddings/oleObject79.bin"/><Relationship Id="rId18" Type="http://schemas.openxmlformats.org/officeDocument/2006/relationships/oleObject" Target="../embeddings/oleObject84.bin"/><Relationship Id="rId3" Type="http://schemas.openxmlformats.org/officeDocument/2006/relationships/oleObject" Target="../embeddings/oleObject69.bin"/><Relationship Id="rId21" Type="http://schemas.openxmlformats.org/officeDocument/2006/relationships/oleObject" Target="../embeddings/oleObject87.bin"/><Relationship Id="rId7" Type="http://schemas.openxmlformats.org/officeDocument/2006/relationships/oleObject" Target="../embeddings/oleObject73.bin"/><Relationship Id="rId12" Type="http://schemas.openxmlformats.org/officeDocument/2006/relationships/oleObject" Target="../embeddings/oleObject78.bin"/><Relationship Id="rId17" Type="http://schemas.openxmlformats.org/officeDocument/2006/relationships/oleObject" Target="../embeddings/oleObject83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82.bin"/><Relationship Id="rId20" Type="http://schemas.openxmlformats.org/officeDocument/2006/relationships/oleObject" Target="../embeddings/oleObject86.bin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72.bin"/><Relationship Id="rId11" Type="http://schemas.openxmlformats.org/officeDocument/2006/relationships/oleObject" Target="../embeddings/oleObject77.bin"/><Relationship Id="rId24" Type="http://schemas.openxmlformats.org/officeDocument/2006/relationships/oleObject" Target="../embeddings/oleObject90.bin"/><Relationship Id="rId5" Type="http://schemas.openxmlformats.org/officeDocument/2006/relationships/oleObject" Target="../embeddings/oleObject71.bin"/><Relationship Id="rId15" Type="http://schemas.openxmlformats.org/officeDocument/2006/relationships/oleObject" Target="../embeddings/oleObject81.bin"/><Relationship Id="rId23" Type="http://schemas.openxmlformats.org/officeDocument/2006/relationships/oleObject" Target="../embeddings/oleObject89.bin"/><Relationship Id="rId10" Type="http://schemas.openxmlformats.org/officeDocument/2006/relationships/oleObject" Target="../embeddings/oleObject76.bin"/><Relationship Id="rId19" Type="http://schemas.openxmlformats.org/officeDocument/2006/relationships/oleObject" Target="../embeddings/oleObject85.bin"/><Relationship Id="rId4" Type="http://schemas.openxmlformats.org/officeDocument/2006/relationships/oleObject" Target="../embeddings/oleObject70.bin"/><Relationship Id="rId9" Type="http://schemas.openxmlformats.org/officeDocument/2006/relationships/oleObject" Target="../embeddings/oleObject75.bin"/><Relationship Id="rId14" Type="http://schemas.openxmlformats.org/officeDocument/2006/relationships/oleObject" Target="../embeddings/oleObject80.bin"/><Relationship Id="rId22" Type="http://schemas.openxmlformats.org/officeDocument/2006/relationships/oleObject" Target="../embeddings/oleObject88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oleObject" Target="../embeddings/oleObject11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12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3.bin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Relationship Id="rId14" Type="http://schemas.openxmlformats.org/officeDocument/2006/relationships/oleObject" Target="../embeddings/oleObject12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13" Type="http://schemas.openxmlformats.org/officeDocument/2006/relationships/oleObject" Target="../embeddings/oleObject23.bin"/><Relationship Id="rId18" Type="http://schemas.openxmlformats.org/officeDocument/2006/relationships/oleObject" Target="../embeddings/oleObject28.bin"/><Relationship Id="rId26" Type="http://schemas.openxmlformats.org/officeDocument/2006/relationships/oleObject" Target="../embeddings/oleObject36.bin"/><Relationship Id="rId3" Type="http://schemas.openxmlformats.org/officeDocument/2006/relationships/oleObject" Target="../embeddings/oleObject13.bin"/><Relationship Id="rId21" Type="http://schemas.openxmlformats.org/officeDocument/2006/relationships/oleObject" Target="../embeddings/oleObject31.bin"/><Relationship Id="rId7" Type="http://schemas.openxmlformats.org/officeDocument/2006/relationships/oleObject" Target="../embeddings/oleObject17.bin"/><Relationship Id="rId12" Type="http://schemas.openxmlformats.org/officeDocument/2006/relationships/oleObject" Target="../embeddings/oleObject22.bin"/><Relationship Id="rId17" Type="http://schemas.openxmlformats.org/officeDocument/2006/relationships/oleObject" Target="../embeddings/oleObject27.bin"/><Relationship Id="rId25" Type="http://schemas.openxmlformats.org/officeDocument/2006/relationships/oleObject" Target="../embeddings/oleObject35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6.bin"/><Relationship Id="rId20" Type="http://schemas.openxmlformats.org/officeDocument/2006/relationships/oleObject" Target="../embeddings/oleObject30.bin"/><Relationship Id="rId29" Type="http://schemas.openxmlformats.org/officeDocument/2006/relationships/oleObject" Target="../embeddings/oleObject39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6.bin"/><Relationship Id="rId11" Type="http://schemas.openxmlformats.org/officeDocument/2006/relationships/oleObject" Target="../embeddings/oleObject21.bin"/><Relationship Id="rId24" Type="http://schemas.openxmlformats.org/officeDocument/2006/relationships/oleObject" Target="../embeddings/oleObject34.bin"/><Relationship Id="rId5" Type="http://schemas.openxmlformats.org/officeDocument/2006/relationships/oleObject" Target="../embeddings/oleObject15.bin"/><Relationship Id="rId15" Type="http://schemas.openxmlformats.org/officeDocument/2006/relationships/oleObject" Target="../embeddings/oleObject25.bin"/><Relationship Id="rId23" Type="http://schemas.openxmlformats.org/officeDocument/2006/relationships/oleObject" Target="../embeddings/oleObject33.bin"/><Relationship Id="rId28" Type="http://schemas.openxmlformats.org/officeDocument/2006/relationships/oleObject" Target="../embeddings/oleObject38.bin"/><Relationship Id="rId10" Type="http://schemas.openxmlformats.org/officeDocument/2006/relationships/oleObject" Target="../embeddings/oleObject20.bin"/><Relationship Id="rId19" Type="http://schemas.openxmlformats.org/officeDocument/2006/relationships/oleObject" Target="../embeddings/oleObject29.bin"/><Relationship Id="rId31" Type="http://schemas.openxmlformats.org/officeDocument/2006/relationships/hyperlink" Target="&#1057;&#1087;&#1080;&#1089;&#1086;&#1082;%20&#1083;&#1080;&#1090;&#1077;&#1088;&#1072;&#1090;&#1091;&#1088;&#1099;.doc" TargetMode="External"/><Relationship Id="rId4" Type="http://schemas.openxmlformats.org/officeDocument/2006/relationships/oleObject" Target="../embeddings/oleObject14.bin"/><Relationship Id="rId9" Type="http://schemas.openxmlformats.org/officeDocument/2006/relationships/oleObject" Target="../embeddings/oleObject19.bin"/><Relationship Id="rId14" Type="http://schemas.openxmlformats.org/officeDocument/2006/relationships/oleObject" Target="../embeddings/oleObject24.bin"/><Relationship Id="rId22" Type="http://schemas.openxmlformats.org/officeDocument/2006/relationships/oleObject" Target="../embeddings/oleObject32.bin"/><Relationship Id="rId27" Type="http://schemas.openxmlformats.org/officeDocument/2006/relationships/oleObject" Target="../embeddings/oleObject37.bin"/><Relationship Id="rId30" Type="http://schemas.openxmlformats.org/officeDocument/2006/relationships/oleObject" Target="../embeddings/oleObject40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6.bin"/><Relationship Id="rId13" Type="http://schemas.openxmlformats.org/officeDocument/2006/relationships/oleObject" Target="../embeddings/oleObject51.bin"/><Relationship Id="rId18" Type="http://schemas.openxmlformats.org/officeDocument/2006/relationships/oleObject" Target="../embeddings/oleObject56.bin"/><Relationship Id="rId3" Type="http://schemas.openxmlformats.org/officeDocument/2006/relationships/oleObject" Target="../embeddings/oleObject41.bin"/><Relationship Id="rId21" Type="http://schemas.openxmlformats.org/officeDocument/2006/relationships/oleObject" Target="../embeddings/oleObject59.bin"/><Relationship Id="rId7" Type="http://schemas.openxmlformats.org/officeDocument/2006/relationships/oleObject" Target="../embeddings/oleObject45.bin"/><Relationship Id="rId12" Type="http://schemas.openxmlformats.org/officeDocument/2006/relationships/oleObject" Target="../embeddings/oleObject50.bin"/><Relationship Id="rId17" Type="http://schemas.openxmlformats.org/officeDocument/2006/relationships/oleObject" Target="../embeddings/oleObject55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54.bin"/><Relationship Id="rId20" Type="http://schemas.openxmlformats.org/officeDocument/2006/relationships/oleObject" Target="../embeddings/oleObject58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4.bin"/><Relationship Id="rId11" Type="http://schemas.openxmlformats.org/officeDocument/2006/relationships/oleObject" Target="../embeddings/oleObject49.bin"/><Relationship Id="rId5" Type="http://schemas.openxmlformats.org/officeDocument/2006/relationships/oleObject" Target="../embeddings/oleObject43.bin"/><Relationship Id="rId15" Type="http://schemas.openxmlformats.org/officeDocument/2006/relationships/oleObject" Target="../embeddings/oleObject53.bin"/><Relationship Id="rId10" Type="http://schemas.openxmlformats.org/officeDocument/2006/relationships/oleObject" Target="../embeddings/oleObject48.bin"/><Relationship Id="rId19" Type="http://schemas.openxmlformats.org/officeDocument/2006/relationships/oleObject" Target="../embeddings/oleObject57.bin"/><Relationship Id="rId4" Type="http://schemas.openxmlformats.org/officeDocument/2006/relationships/oleObject" Target="../embeddings/oleObject42.bin"/><Relationship Id="rId9" Type="http://schemas.openxmlformats.org/officeDocument/2006/relationships/oleObject" Target="../embeddings/oleObject47.bin"/><Relationship Id="rId14" Type="http://schemas.openxmlformats.org/officeDocument/2006/relationships/oleObject" Target="../embeddings/oleObject52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3.bin"/><Relationship Id="rId5" Type="http://schemas.openxmlformats.org/officeDocument/2006/relationships/oleObject" Target="../embeddings/oleObject62.bin"/><Relationship Id="rId4" Type="http://schemas.openxmlformats.org/officeDocument/2006/relationships/oleObject" Target="../embeddings/oleObject61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oleObject" Target="../embeddings/oleObject68.bin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oleObject" Target="../embeddings/oleObject6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8.png"/><Relationship Id="rId11" Type="http://schemas.openxmlformats.org/officeDocument/2006/relationships/oleObject" Target="../embeddings/oleObject66.bin"/><Relationship Id="rId5" Type="http://schemas.openxmlformats.org/officeDocument/2006/relationships/image" Target="../media/image67.png"/><Relationship Id="rId10" Type="http://schemas.openxmlformats.org/officeDocument/2006/relationships/oleObject" Target="../embeddings/oleObject65.bin"/><Relationship Id="rId4" Type="http://schemas.openxmlformats.org/officeDocument/2006/relationships/image" Target="../media/image66.png"/><Relationship Id="rId9" Type="http://schemas.openxmlformats.org/officeDocument/2006/relationships/oleObject" Target="../embeddings/oleObject6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2195513" y="620713"/>
            <a:ext cx="4752975" cy="17287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 dirty="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Лекция </a:t>
            </a:r>
            <a:r>
              <a:rPr lang="ru-RU" sz="3600" i="1" kern="10" dirty="0" smtClean="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№7</a:t>
            </a:r>
            <a:endParaRPr lang="ru-RU" sz="3600" i="1" kern="10" dirty="0">
              <a:ln w="38100">
                <a:solidFill>
                  <a:srgbClr val="000000"/>
                </a:solidFill>
                <a:round/>
                <a:headEnd/>
                <a:tailEnd/>
              </a:ln>
              <a:solidFill>
                <a:schemeClr val="tx2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GOST type B"/>
            </a:endParaRPr>
          </a:p>
        </p:txBody>
      </p:sp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2195513" y="2565400"/>
            <a:ext cx="4967287" cy="14398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Позиционные задачи </a:t>
            </a:r>
          </a:p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на кривые поверхности.</a:t>
            </a: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1476375" y="4292600"/>
            <a:ext cx="6677025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ru-RU" sz="1600"/>
              <a:t>Пересечение кривой поверхности с проецирующей плоскостью. </a:t>
            </a:r>
          </a:p>
          <a:p>
            <a:pPr algn="ctr"/>
            <a:r>
              <a:rPr lang="ru-RU" sz="1600"/>
              <a:t>Пересечение кривой поверхности с плоскостью общего положения. </a:t>
            </a:r>
          </a:p>
          <a:p>
            <a:pPr algn="ctr"/>
            <a:r>
              <a:rPr lang="ru-RU" sz="1600"/>
              <a:t>Пересечение кривой поверхности с прямой общего  положения. </a:t>
            </a:r>
          </a:p>
          <a:p>
            <a:pPr algn="ctr"/>
            <a:r>
              <a:rPr lang="ru-RU" sz="1600"/>
              <a:t>Алгоритмы решения.</a:t>
            </a:r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1258888" y="692150"/>
            <a:ext cx="6553200" cy="437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0" anchor="ctr">
            <a:spAutoFit/>
          </a:bodyPr>
          <a:lstStyle/>
          <a:p>
            <a:pPr algn="just"/>
            <a:r>
              <a:rPr lang="ru-RU" sz="2400"/>
              <a:t>   </a:t>
            </a:r>
            <a:r>
              <a:rPr lang="ru-RU"/>
              <a:t>В качестве вспомогательных секущих поверхностей используются плоскости или сферы (реже конусы и цилиндры). Вспомогательные поверхности необходимо выбрать таким образом, чтобы в результате их пересечения с данными поверхностями получались линии, проекции, которых являются простейшими</a:t>
            </a:r>
            <a:r>
              <a:rPr lang="ru-RU" u="sng"/>
              <a:t> (окружности или прямые)</a:t>
            </a:r>
            <a:r>
              <a:rPr lang="ru-RU"/>
              <a:t>.</a:t>
            </a:r>
          </a:p>
          <a:p>
            <a:pPr algn="just"/>
            <a:endParaRPr lang="ru-RU"/>
          </a:p>
          <a:p>
            <a:pPr algn="just"/>
            <a:endParaRPr lang="ru-RU"/>
          </a:p>
          <a:p>
            <a:pPr algn="just"/>
            <a:r>
              <a:rPr lang="ru-RU"/>
              <a:t>Рассмотрим наиболее часто применяемые способы построения линии пересечения кривых поверхностей: способ секущих плоскостей, способ секущих сфер (концентрических, эксцентрических).</a:t>
            </a:r>
          </a:p>
          <a:p>
            <a:pPr algn="just" eaLnBrk="0" hangingPunct="0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4"/>
          <p:cNvSpPr>
            <a:spLocks noChangeArrowheads="1" noChangeShapeType="1" noTextEdit="1"/>
          </p:cNvSpPr>
          <p:nvPr/>
        </p:nvSpPr>
        <p:spPr bwMode="auto">
          <a:xfrm>
            <a:off x="2159000" y="0"/>
            <a:ext cx="5545138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7.5. 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Способ вспомогательных </a:t>
            </a:r>
          </a:p>
          <a:p>
            <a:pPr algn="ctr"/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секущих плоскостей</a:t>
            </a: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693737"/>
            <a:ext cx="4176713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 algn="just"/>
            <a:r>
              <a:rPr lang="ru-RU" sz="1400" dirty="0"/>
              <a:t>       Задача 10.1. Построить линию пересечения конуса вращения и сферы. В качестве секущих плоскостей выбраны горизонтальные плоскости уровня, пересекающие обе поверхности по окружностям. </a:t>
            </a:r>
          </a:p>
          <a:p>
            <a:pPr marL="342900" indent="-342900" algn="just"/>
            <a:r>
              <a:rPr lang="ru-RU" sz="1400" dirty="0"/>
              <a:t>	Решение.</a:t>
            </a:r>
          </a:p>
          <a:p>
            <a:pPr marL="342900" indent="-342900" algn="just"/>
            <a:r>
              <a:rPr lang="ru-RU" sz="1400" dirty="0"/>
              <a:t>       1.Строим опорные точки А(А</a:t>
            </a:r>
            <a:r>
              <a:rPr lang="ru-RU" sz="1000" dirty="0"/>
              <a:t>1</a:t>
            </a:r>
            <a:r>
              <a:rPr lang="ru-RU" sz="1400" dirty="0"/>
              <a:t>,А</a:t>
            </a:r>
            <a:r>
              <a:rPr lang="ru-RU" sz="1000" dirty="0"/>
              <a:t>2</a:t>
            </a:r>
            <a:r>
              <a:rPr lang="ru-RU" sz="1400" dirty="0"/>
              <a:t>) при помощи плоскости Г(Г</a:t>
            </a:r>
            <a:r>
              <a:rPr lang="ru-RU" sz="1000" dirty="0"/>
              <a:t>1</a:t>
            </a:r>
            <a:r>
              <a:rPr lang="ru-RU" sz="1400" dirty="0"/>
              <a:t>), которая является общей плоскостью симметрии данных поверхностей и параллельна П</a:t>
            </a:r>
            <a:r>
              <a:rPr lang="ru-RU" sz="1000" dirty="0"/>
              <a:t>2</a:t>
            </a:r>
            <a:r>
              <a:rPr lang="ru-RU" sz="1400" dirty="0"/>
              <a:t>.</a:t>
            </a:r>
          </a:p>
          <a:p>
            <a:pPr marL="342900" indent="-342900" algn="just"/>
            <a:r>
              <a:rPr lang="ru-RU" sz="1400" dirty="0"/>
              <a:t>       2.Проводим вспомогательную плоскость </a:t>
            </a:r>
            <a:r>
              <a:rPr lang="el-GR" sz="1400" dirty="0"/>
              <a:t>Δ</a:t>
            </a:r>
            <a:r>
              <a:rPr lang="ru-RU" sz="1400" dirty="0"/>
              <a:t>. Она пересечет конус и сферу по окружностям, фронтальные проекции которых есть отрезки (1</a:t>
            </a:r>
            <a:r>
              <a:rPr lang="ru-RU" sz="1000" dirty="0"/>
              <a:t>2</a:t>
            </a:r>
            <a:r>
              <a:rPr lang="ru-RU" sz="1400" dirty="0"/>
              <a:t>-1</a:t>
            </a:r>
            <a:r>
              <a:rPr lang="ru-RU" sz="1000" dirty="0"/>
              <a:t>2</a:t>
            </a:r>
            <a:r>
              <a:rPr lang="en-US" sz="1400" dirty="0"/>
              <a:t>'</a:t>
            </a:r>
            <a:r>
              <a:rPr lang="ru-RU" sz="1400" dirty="0"/>
              <a:t>) и (2</a:t>
            </a:r>
            <a:r>
              <a:rPr lang="ru-RU" sz="1000" dirty="0"/>
              <a:t>2</a:t>
            </a:r>
            <a:r>
              <a:rPr lang="ru-RU" sz="1400" dirty="0"/>
              <a:t>-2</a:t>
            </a:r>
            <a:r>
              <a:rPr lang="ru-RU" sz="1000" dirty="0"/>
              <a:t>2</a:t>
            </a:r>
            <a:r>
              <a:rPr lang="en-US" sz="1400" dirty="0"/>
              <a:t>'</a:t>
            </a:r>
            <a:r>
              <a:rPr lang="ru-RU" sz="1400" dirty="0"/>
              <a:t>). Точки пересечения горизонтальных проекций окружностей </a:t>
            </a:r>
          </a:p>
          <a:p>
            <a:pPr marL="342900" indent="-342900" algn="just"/>
            <a:endParaRPr lang="ru-RU" sz="1400" dirty="0"/>
          </a:p>
          <a:p>
            <a:pPr marL="342900" indent="-342900" algn="just"/>
            <a:r>
              <a:rPr lang="ru-RU" sz="1400" dirty="0"/>
              <a:t>	</a:t>
            </a:r>
          </a:p>
          <a:p>
            <a:pPr marL="342900" indent="-342900" algn="just"/>
            <a:r>
              <a:rPr lang="ru-RU" sz="1400" dirty="0"/>
              <a:t>	 </a:t>
            </a:r>
          </a:p>
          <a:p>
            <a:pPr marL="342900" indent="-342900" algn="just"/>
            <a:r>
              <a:rPr lang="ru-RU" sz="1400" dirty="0"/>
              <a:t>       дают точки </a:t>
            </a:r>
            <a:r>
              <a:rPr lang="en-US" sz="1400" dirty="0"/>
              <a:t>D</a:t>
            </a:r>
            <a:r>
              <a:rPr lang="en-US" sz="1000" dirty="0"/>
              <a:t>1</a:t>
            </a:r>
            <a:r>
              <a:rPr lang="en-US" sz="1400" dirty="0"/>
              <a:t>, D</a:t>
            </a:r>
            <a:r>
              <a:rPr lang="en-US" sz="1000" dirty="0"/>
              <a:t>1</a:t>
            </a:r>
            <a:r>
              <a:rPr lang="en-US" sz="1400" dirty="0"/>
              <a:t>'.</a:t>
            </a:r>
            <a:r>
              <a:rPr lang="ru-RU" sz="1400" dirty="0"/>
              <a:t>Строим </a:t>
            </a:r>
            <a:r>
              <a:rPr lang="en-US" sz="1400" dirty="0"/>
              <a:t>D</a:t>
            </a:r>
            <a:r>
              <a:rPr lang="en-US" sz="1000" dirty="0"/>
              <a:t>2</a:t>
            </a:r>
            <a:r>
              <a:rPr lang="en-US" sz="1400" dirty="0"/>
              <a:t>,</a:t>
            </a:r>
            <a:r>
              <a:rPr lang="ru-RU" sz="1400" dirty="0"/>
              <a:t> </a:t>
            </a:r>
            <a:r>
              <a:rPr lang="en-US" sz="1400" dirty="0"/>
              <a:t>D</a:t>
            </a:r>
            <a:r>
              <a:rPr lang="en-US" sz="1000" dirty="0"/>
              <a:t>2</a:t>
            </a:r>
            <a:r>
              <a:rPr lang="en-US" sz="1400" dirty="0"/>
              <a:t>‘</a:t>
            </a:r>
            <a:r>
              <a:rPr lang="ru-RU" sz="1400" dirty="0"/>
              <a:t>.</a:t>
            </a:r>
          </a:p>
          <a:p>
            <a:pPr marL="342900" indent="-342900" algn="just"/>
            <a:r>
              <a:rPr lang="ru-RU" sz="1400" dirty="0"/>
              <a:t>       3.Проведя достаточное количество плоскостей, построим точки, соединив которые получим линию пересечения поверхностей.</a:t>
            </a:r>
          </a:p>
          <a:p>
            <a:pPr marL="342900" indent="-342900" algn="just"/>
            <a:r>
              <a:rPr lang="ru-RU" sz="1400" dirty="0"/>
              <a:t>       4.Видимой будет часть линии, которая принадлежит одновременно видимой части обеих поверхностей.   </a:t>
            </a:r>
          </a:p>
        </p:txBody>
      </p:sp>
      <p:graphicFrame>
        <p:nvGraphicFramePr>
          <p:cNvPr id="4" name="Object 6"/>
          <p:cNvGraphicFramePr>
            <a:graphicFrameLocks noChangeAspect="1"/>
          </p:cNvGraphicFramePr>
          <p:nvPr/>
        </p:nvGraphicFramePr>
        <p:xfrm>
          <a:off x="5486400" y="1441450"/>
          <a:ext cx="3430588" cy="4752975"/>
        </p:xfrm>
        <a:graphic>
          <a:graphicData uri="http://schemas.openxmlformats.org/presentationml/2006/ole">
            <p:oleObj spid="_x0000_s14338" name="Фрагмент" r:id="rId3" imgW="3218760" imgH="4794480" progId="KOMPAS.FRW">
              <p:embed/>
            </p:oleObj>
          </a:graphicData>
        </a:graphic>
      </p:graphicFrame>
      <p:graphicFrame>
        <p:nvGraphicFramePr>
          <p:cNvPr id="5" name="Object 7"/>
          <p:cNvGraphicFramePr>
            <a:graphicFrameLocks noChangeAspect="1"/>
          </p:cNvGraphicFramePr>
          <p:nvPr/>
        </p:nvGraphicFramePr>
        <p:xfrm>
          <a:off x="5262563" y="1441450"/>
          <a:ext cx="3852862" cy="4754562"/>
        </p:xfrm>
        <a:graphic>
          <a:graphicData uri="http://schemas.openxmlformats.org/presentationml/2006/ole">
            <p:oleObj spid="_x0000_s14339" name="Фрагмент" r:id="rId4" imgW="3615120" imgH="4794480" progId="KOMPAS.FRW">
              <p:embed/>
            </p:oleObj>
          </a:graphicData>
        </a:graphic>
      </p:graphicFrame>
      <p:graphicFrame>
        <p:nvGraphicFramePr>
          <p:cNvPr id="6" name="Object 8"/>
          <p:cNvGraphicFramePr>
            <a:graphicFrameLocks noChangeAspect="1"/>
          </p:cNvGraphicFramePr>
          <p:nvPr/>
        </p:nvGraphicFramePr>
        <p:xfrm>
          <a:off x="5053013" y="1441450"/>
          <a:ext cx="4248150" cy="4754562"/>
        </p:xfrm>
        <a:graphic>
          <a:graphicData uri="http://schemas.openxmlformats.org/presentationml/2006/ole">
            <p:oleObj spid="_x0000_s14340" name="Фрагмент" r:id="rId5" imgW="3986280" imgH="4794480" progId="KOMPAS.FRW">
              <p:embed/>
            </p:oleObj>
          </a:graphicData>
        </a:graphic>
      </p:graphicFrame>
      <p:graphicFrame>
        <p:nvGraphicFramePr>
          <p:cNvPr id="7" name="Object 9"/>
          <p:cNvGraphicFramePr>
            <a:graphicFrameLocks noChangeAspect="1"/>
          </p:cNvGraphicFramePr>
          <p:nvPr/>
        </p:nvGraphicFramePr>
        <p:xfrm>
          <a:off x="5129213" y="1441450"/>
          <a:ext cx="4103687" cy="4752975"/>
        </p:xfrm>
        <a:graphic>
          <a:graphicData uri="http://schemas.openxmlformats.org/presentationml/2006/ole">
            <p:oleObj spid="_x0000_s14341" name="Фрагмент" r:id="rId6" imgW="3851640" imgH="4794480" progId="KOMPAS.FRW">
              <p:embed/>
            </p:oleObj>
          </a:graphicData>
        </a:graphic>
      </p:graphicFrame>
      <p:graphicFrame>
        <p:nvGraphicFramePr>
          <p:cNvPr id="8" name="Object 10"/>
          <p:cNvGraphicFramePr>
            <a:graphicFrameLocks noChangeAspect="1"/>
          </p:cNvGraphicFramePr>
          <p:nvPr/>
        </p:nvGraphicFramePr>
        <p:xfrm>
          <a:off x="5262563" y="1441450"/>
          <a:ext cx="3852862" cy="4754562"/>
        </p:xfrm>
        <a:graphic>
          <a:graphicData uri="http://schemas.openxmlformats.org/presentationml/2006/ole">
            <p:oleObj spid="_x0000_s14342" name="Фрагмент" r:id="rId7" imgW="3615120" imgH="4794480" progId="KOMPAS.FRW">
              <p:embed/>
            </p:oleObj>
          </a:graphicData>
        </a:graphic>
      </p:graphicFrame>
      <p:graphicFrame>
        <p:nvGraphicFramePr>
          <p:cNvPr id="9" name="Object 11"/>
          <p:cNvGraphicFramePr>
            <a:graphicFrameLocks noChangeAspect="1"/>
          </p:cNvGraphicFramePr>
          <p:nvPr/>
        </p:nvGraphicFramePr>
        <p:xfrm>
          <a:off x="5262563" y="1441450"/>
          <a:ext cx="3852862" cy="4754562"/>
        </p:xfrm>
        <a:graphic>
          <a:graphicData uri="http://schemas.openxmlformats.org/presentationml/2006/ole">
            <p:oleObj spid="_x0000_s14343" name="Фрагмент" r:id="rId8" imgW="3615120" imgH="4794480" progId="KOMPAS.FRW">
              <p:embed/>
            </p:oleObj>
          </a:graphicData>
        </a:graphic>
      </p:graphicFrame>
      <p:graphicFrame>
        <p:nvGraphicFramePr>
          <p:cNvPr id="10" name="Object 12"/>
          <p:cNvGraphicFramePr>
            <a:graphicFrameLocks noChangeAspect="1"/>
          </p:cNvGraphicFramePr>
          <p:nvPr/>
        </p:nvGraphicFramePr>
        <p:xfrm>
          <a:off x="5262563" y="1441450"/>
          <a:ext cx="3852862" cy="4754562"/>
        </p:xfrm>
        <a:graphic>
          <a:graphicData uri="http://schemas.openxmlformats.org/presentationml/2006/ole">
            <p:oleObj spid="_x0000_s14344" name="Фрагмент" r:id="rId9" imgW="3615120" imgH="4794480" progId="KOMPAS.FRW">
              <p:embed/>
            </p:oleObj>
          </a:graphicData>
        </a:graphic>
      </p:graphicFrame>
      <p:graphicFrame>
        <p:nvGraphicFramePr>
          <p:cNvPr id="11" name="Object 21"/>
          <p:cNvGraphicFramePr>
            <a:graphicFrameLocks noChangeAspect="1"/>
          </p:cNvGraphicFramePr>
          <p:nvPr/>
        </p:nvGraphicFramePr>
        <p:xfrm>
          <a:off x="5262563" y="1441450"/>
          <a:ext cx="3852862" cy="4754562"/>
        </p:xfrm>
        <a:graphic>
          <a:graphicData uri="http://schemas.openxmlformats.org/presentationml/2006/ole">
            <p:oleObj spid="_x0000_s14345" name="Фрагмент" r:id="rId10" imgW="3615120" imgH="4794480" progId="KOMPAS.FRW">
              <p:embed/>
            </p:oleObj>
          </a:graphicData>
        </a:graphic>
      </p:graphicFrame>
      <p:graphicFrame>
        <p:nvGraphicFramePr>
          <p:cNvPr id="12" name="Object 22"/>
          <p:cNvGraphicFramePr>
            <a:graphicFrameLocks noChangeAspect="1"/>
          </p:cNvGraphicFramePr>
          <p:nvPr/>
        </p:nvGraphicFramePr>
        <p:xfrm>
          <a:off x="5262563" y="1441450"/>
          <a:ext cx="3852862" cy="4754562"/>
        </p:xfrm>
        <a:graphic>
          <a:graphicData uri="http://schemas.openxmlformats.org/presentationml/2006/ole">
            <p:oleObj spid="_x0000_s14346" name="Фрагмент" r:id="rId11" imgW="3615120" imgH="4794480" progId="KOMPAS.FRW">
              <p:embed/>
            </p:oleObj>
          </a:graphicData>
        </a:graphic>
      </p:graphicFrame>
      <p:graphicFrame>
        <p:nvGraphicFramePr>
          <p:cNvPr id="13" name="Object 25"/>
          <p:cNvGraphicFramePr>
            <a:graphicFrameLocks noChangeAspect="1"/>
          </p:cNvGraphicFramePr>
          <p:nvPr/>
        </p:nvGraphicFramePr>
        <p:xfrm>
          <a:off x="574675" y="4419600"/>
          <a:ext cx="1223963" cy="549275"/>
        </p:xfrm>
        <a:graphic>
          <a:graphicData uri="http://schemas.openxmlformats.org/presentationml/2006/ole">
            <p:oleObj spid="_x0000_s14347" name="Формула" r:id="rId12" imgW="1104421" imgH="495085" progId="">
              <p:embed/>
            </p:oleObj>
          </a:graphicData>
        </a:graphic>
      </p:graphicFrame>
      <p:graphicFrame>
        <p:nvGraphicFramePr>
          <p:cNvPr id="14" name="Object 27"/>
          <p:cNvGraphicFramePr>
            <a:graphicFrameLocks noChangeAspect="1"/>
          </p:cNvGraphicFramePr>
          <p:nvPr/>
        </p:nvGraphicFramePr>
        <p:xfrm>
          <a:off x="2232025" y="4367212"/>
          <a:ext cx="1079500" cy="601663"/>
        </p:xfrm>
        <a:graphic>
          <a:graphicData uri="http://schemas.openxmlformats.org/presentationml/2006/ole">
            <p:oleObj spid="_x0000_s14348" name="Формула" r:id="rId13" imgW="1155600" imgH="457200" progId="">
              <p:embed/>
            </p:oleObj>
          </a:graphicData>
        </a:graphic>
      </p:graphicFrame>
      <p:graphicFrame>
        <p:nvGraphicFramePr>
          <p:cNvPr id="15" name="Object 29"/>
          <p:cNvGraphicFramePr>
            <a:graphicFrameLocks noChangeAspect="1"/>
          </p:cNvGraphicFramePr>
          <p:nvPr/>
        </p:nvGraphicFramePr>
        <p:xfrm>
          <a:off x="5262563" y="1441450"/>
          <a:ext cx="3852862" cy="4754562"/>
        </p:xfrm>
        <a:graphic>
          <a:graphicData uri="http://schemas.openxmlformats.org/presentationml/2006/ole">
            <p:oleObj spid="_x0000_s14349" name="Фрагмент" r:id="rId14" imgW="3615120" imgH="4794480" progId="KOMPAS.FRW">
              <p:embed/>
            </p:oleObj>
          </a:graphicData>
        </a:graphic>
      </p:graphicFrame>
      <p:graphicFrame>
        <p:nvGraphicFramePr>
          <p:cNvPr id="16" name="Object 30"/>
          <p:cNvGraphicFramePr>
            <a:graphicFrameLocks noChangeAspect="1"/>
          </p:cNvGraphicFramePr>
          <p:nvPr/>
        </p:nvGraphicFramePr>
        <p:xfrm>
          <a:off x="5262563" y="1441450"/>
          <a:ext cx="3852862" cy="4754562"/>
        </p:xfrm>
        <a:graphic>
          <a:graphicData uri="http://schemas.openxmlformats.org/presentationml/2006/ole">
            <p:oleObj spid="_x0000_s14350" name="Фрагмент" r:id="rId15" imgW="3615120" imgH="4794480" progId="KOMPAS.FRW">
              <p:embed/>
            </p:oleObj>
          </a:graphicData>
        </a:graphic>
      </p:graphicFrame>
      <p:graphicFrame>
        <p:nvGraphicFramePr>
          <p:cNvPr id="17" name="Object 31"/>
          <p:cNvGraphicFramePr>
            <a:graphicFrameLocks noChangeAspect="1"/>
          </p:cNvGraphicFramePr>
          <p:nvPr/>
        </p:nvGraphicFramePr>
        <p:xfrm>
          <a:off x="5262563" y="1441450"/>
          <a:ext cx="3852862" cy="4754562"/>
        </p:xfrm>
        <a:graphic>
          <a:graphicData uri="http://schemas.openxmlformats.org/presentationml/2006/ole">
            <p:oleObj spid="_x0000_s14351" name="Фрагмент" r:id="rId16" imgW="3615120" imgH="4794480" progId="KOMPAS.FRW">
              <p:embed/>
            </p:oleObj>
          </a:graphicData>
        </a:graphic>
      </p:graphicFrame>
      <p:graphicFrame>
        <p:nvGraphicFramePr>
          <p:cNvPr id="18" name="Object 32"/>
          <p:cNvGraphicFramePr>
            <a:graphicFrameLocks noChangeAspect="1"/>
          </p:cNvGraphicFramePr>
          <p:nvPr/>
        </p:nvGraphicFramePr>
        <p:xfrm>
          <a:off x="5262563" y="1441450"/>
          <a:ext cx="3852862" cy="4754562"/>
        </p:xfrm>
        <a:graphic>
          <a:graphicData uri="http://schemas.openxmlformats.org/presentationml/2006/ole">
            <p:oleObj spid="_x0000_s14352" name="Фрагмент" r:id="rId17" imgW="3615120" imgH="4794480" progId="KOMPAS.FRW">
              <p:embed/>
            </p:oleObj>
          </a:graphicData>
        </a:graphic>
      </p:graphicFrame>
      <p:graphicFrame>
        <p:nvGraphicFramePr>
          <p:cNvPr id="19" name="Object 33"/>
          <p:cNvGraphicFramePr>
            <a:graphicFrameLocks noChangeAspect="1"/>
          </p:cNvGraphicFramePr>
          <p:nvPr/>
        </p:nvGraphicFramePr>
        <p:xfrm>
          <a:off x="5262563" y="1441450"/>
          <a:ext cx="3852862" cy="4754562"/>
        </p:xfrm>
        <a:graphic>
          <a:graphicData uri="http://schemas.openxmlformats.org/presentationml/2006/ole">
            <p:oleObj spid="_x0000_s14353" name="Фрагмент" r:id="rId18" imgW="3615120" imgH="4794480" progId="KOMPAS.FRW">
              <p:embed/>
            </p:oleObj>
          </a:graphicData>
        </a:graphic>
      </p:graphicFrame>
      <p:graphicFrame>
        <p:nvGraphicFramePr>
          <p:cNvPr id="20" name="Object 34"/>
          <p:cNvGraphicFramePr>
            <a:graphicFrameLocks noChangeAspect="1"/>
          </p:cNvGraphicFramePr>
          <p:nvPr/>
        </p:nvGraphicFramePr>
        <p:xfrm>
          <a:off x="5262563" y="1441450"/>
          <a:ext cx="3852862" cy="4754562"/>
        </p:xfrm>
        <a:graphic>
          <a:graphicData uri="http://schemas.openxmlformats.org/presentationml/2006/ole">
            <p:oleObj spid="_x0000_s14354" name="Фрагмент" r:id="rId19" imgW="3615120" imgH="4794480" progId="KOMPAS.FRW">
              <p:embed/>
            </p:oleObj>
          </a:graphicData>
        </a:graphic>
      </p:graphicFrame>
      <p:graphicFrame>
        <p:nvGraphicFramePr>
          <p:cNvPr id="21" name="Object 35"/>
          <p:cNvGraphicFramePr>
            <a:graphicFrameLocks noChangeAspect="1"/>
          </p:cNvGraphicFramePr>
          <p:nvPr/>
        </p:nvGraphicFramePr>
        <p:xfrm>
          <a:off x="5262563" y="1441450"/>
          <a:ext cx="3852862" cy="4754562"/>
        </p:xfrm>
        <a:graphic>
          <a:graphicData uri="http://schemas.openxmlformats.org/presentationml/2006/ole">
            <p:oleObj spid="_x0000_s14355" name="Фрагмент" r:id="rId20" imgW="3615120" imgH="4794480" progId="KOMPAS.FRW">
              <p:embed/>
            </p:oleObj>
          </a:graphicData>
        </a:graphic>
      </p:graphicFrame>
      <p:graphicFrame>
        <p:nvGraphicFramePr>
          <p:cNvPr id="22" name="Object 36"/>
          <p:cNvGraphicFramePr>
            <a:graphicFrameLocks noChangeAspect="1"/>
          </p:cNvGraphicFramePr>
          <p:nvPr/>
        </p:nvGraphicFramePr>
        <p:xfrm>
          <a:off x="5262563" y="1441450"/>
          <a:ext cx="3852862" cy="4754562"/>
        </p:xfrm>
        <a:graphic>
          <a:graphicData uri="http://schemas.openxmlformats.org/presentationml/2006/ole">
            <p:oleObj spid="_x0000_s14356" name="Фрагмент" r:id="rId21" imgW="3615120" imgH="4794480" progId="KOMPAS.FRW">
              <p:embed/>
            </p:oleObj>
          </a:graphicData>
        </a:graphic>
      </p:graphicFrame>
      <p:graphicFrame>
        <p:nvGraphicFramePr>
          <p:cNvPr id="23" name="Object 37"/>
          <p:cNvGraphicFramePr>
            <a:graphicFrameLocks noChangeAspect="1"/>
          </p:cNvGraphicFramePr>
          <p:nvPr/>
        </p:nvGraphicFramePr>
        <p:xfrm>
          <a:off x="5262563" y="1441450"/>
          <a:ext cx="3852862" cy="4754562"/>
        </p:xfrm>
        <a:graphic>
          <a:graphicData uri="http://schemas.openxmlformats.org/presentationml/2006/ole">
            <p:oleObj spid="_x0000_s14357" name="Фрагмент" r:id="rId22" imgW="3615120" imgH="4794480" progId="KOMPAS.FRW">
              <p:embed/>
            </p:oleObj>
          </a:graphicData>
        </a:graphic>
      </p:graphicFrame>
      <p:graphicFrame>
        <p:nvGraphicFramePr>
          <p:cNvPr id="24" name="Object 38"/>
          <p:cNvGraphicFramePr>
            <a:graphicFrameLocks noChangeAspect="1"/>
          </p:cNvGraphicFramePr>
          <p:nvPr/>
        </p:nvGraphicFramePr>
        <p:xfrm>
          <a:off x="5262563" y="1441450"/>
          <a:ext cx="3852862" cy="4754562"/>
        </p:xfrm>
        <a:graphic>
          <a:graphicData uri="http://schemas.openxmlformats.org/presentationml/2006/ole">
            <p:oleObj spid="_x0000_s14358" name="Фрагмент" r:id="rId23" imgW="3615120" imgH="4794480" progId="KOMPAS.FRW">
              <p:embed/>
            </p:oleObj>
          </a:graphicData>
        </a:graphic>
      </p:graphicFrame>
      <p:graphicFrame>
        <p:nvGraphicFramePr>
          <p:cNvPr id="25" name="Object 42"/>
          <p:cNvGraphicFramePr>
            <a:graphicFrameLocks noChangeAspect="1"/>
          </p:cNvGraphicFramePr>
          <p:nvPr/>
        </p:nvGraphicFramePr>
        <p:xfrm>
          <a:off x="5451475" y="1443037"/>
          <a:ext cx="3848100" cy="4751388"/>
        </p:xfrm>
        <a:graphic>
          <a:graphicData uri="http://schemas.openxmlformats.org/presentationml/2006/ole">
            <p:oleObj spid="_x0000_s14359" r:id="rId24" imgW="3619500" imgH="4791075" progId="KOMPAS.FRW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400"/>
              <a:t>Линия пересечения кривой поверхности с плоскостью есть плоская кривая линия, которая строится по отдельным точкам. Различают</a:t>
            </a:r>
            <a:r>
              <a:rPr lang="ru-RU" sz="2400" b="1" i="1"/>
              <a:t> </a:t>
            </a:r>
            <a:r>
              <a:rPr lang="ru-RU" sz="2400" i="1"/>
              <a:t>опорные и промежуточные </a:t>
            </a:r>
            <a:r>
              <a:rPr lang="ru-RU" sz="2400"/>
              <a:t>точки. </a:t>
            </a:r>
            <a:endParaRPr lang="ru-RU" sz="2400" b="1"/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b="1"/>
              <a:t>Опорные точки</a:t>
            </a:r>
            <a:r>
              <a:rPr lang="ru-RU" sz="2400"/>
              <a:t>:</a:t>
            </a:r>
            <a:endParaRPr lang="ru-RU" sz="2400" b="1"/>
          </a:p>
          <a:p>
            <a:pPr>
              <a:lnSpc>
                <a:spcPct val="90000"/>
              </a:lnSpc>
            </a:pPr>
            <a:r>
              <a:rPr lang="ru-RU" sz="2400" b="1"/>
              <a:t>- экстремальные точки</a:t>
            </a:r>
            <a:r>
              <a:rPr lang="ru-RU" sz="2400"/>
              <a:t> - точки, находящиеся от плоскостей проекций на максимальном и минимальном расстояниях;</a:t>
            </a:r>
            <a:endParaRPr lang="ru-RU" sz="2400" b="1" i="1"/>
          </a:p>
          <a:p>
            <a:pPr>
              <a:lnSpc>
                <a:spcPct val="90000"/>
              </a:lnSpc>
            </a:pPr>
            <a:r>
              <a:rPr lang="ru-RU" sz="2400" b="1" i="1"/>
              <a:t>- </a:t>
            </a:r>
            <a:r>
              <a:rPr lang="ru-RU" sz="2400" b="1"/>
              <a:t>точки видимости</a:t>
            </a:r>
            <a:r>
              <a:rPr lang="ru-RU" sz="2400" b="1" i="1"/>
              <a:t> </a:t>
            </a:r>
            <a:r>
              <a:rPr lang="ru-RU" sz="2400"/>
              <a:t>– точки, отделяющие видимую часть кривой от ее невидимой части.</a:t>
            </a:r>
            <a:endParaRPr lang="ru-RU" sz="2400" b="1"/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b="1"/>
              <a:t>Промежуточные точки</a:t>
            </a:r>
            <a:r>
              <a:rPr lang="ru-RU" sz="2400" b="1" i="1"/>
              <a:t> </a:t>
            </a:r>
            <a:r>
              <a:rPr lang="ru-RU" sz="2400"/>
              <a:t>- все остальные точки кривой.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9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095" name="Object 23"/>
          <p:cNvGraphicFramePr>
            <a:graphicFrameLocks noChangeAspect="1"/>
          </p:cNvGraphicFramePr>
          <p:nvPr/>
        </p:nvGraphicFramePr>
        <p:xfrm>
          <a:off x="6291263" y="1073150"/>
          <a:ext cx="2422525" cy="5503863"/>
        </p:xfrm>
        <a:graphic>
          <a:graphicData uri="http://schemas.openxmlformats.org/presentationml/2006/ole">
            <p:oleObj spid="_x0000_s3095" name="Фрагмент" r:id="rId3" imgW="1836720" imgH="4173120" progId="KOMPAS.FRW">
              <p:embed/>
            </p:oleObj>
          </a:graphicData>
        </a:graphic>
      </p:graphicFrame>
      <p:graphicFrame>
        <p:nvGraphicFramePr>
          <p:cNvPr id="3096" name="Object 24"/>
          <p:cNvGraphicFramePr>
            <a:graphicFrameLocks noChangeAspect="1"/>
          </p:cNvGraphicFramePr>
          <p:nvPr/>
        </p:nvGraphicFramePr>
        <p:xfrm>
          <a:off x="6291263" y="1073150"/>
          <a:ext cx="2422525" cy="5503863"/>
        </p:xfrm>
        <a:graphic>
          <a:graphicData uri="http://schemas.openxmlformats.org/presentationml/2006/ole">
            <p:oleObj spid="_x0000_s3096" name="Фрагмент" r:id="rId4" imgW="1836720" imgH="4173120" progId="KOMPAS.FRW">
              <p:embed/>
            </p:oleObj>
          </a:graphicData>
        </a:graphic>
      </p:graphicFrame>
      <p:graphicFrame>
        <p:nvGraphicFramePr>
          <p:cNvPr id="3097" name="Object 25"/>
          <p:cNvGraphicFramePr>
            <a:graphicFrameLocks noChangeAspect="1"/>
          </p:cNvGraphicFramePr>
          <p:nvPr/>
        </p:nvGraphicFramePr>
        <p:xfrm>
          <a:off x="6291263" y="1073150"/>
          <a:ext cx="2422525" cy="5503863"/>
        </p:xfrm>
        <a:graphic>
          <a:graphicData uri="http://schemas.openxmlformats.org/presentationml/2006/ole">
            <p:oleObj spid="_x0000_s3097" name="Фрагмент" r:id="rId5" imgW="1836720" imgH="4173120" progId="KOMPAS.FRW">
              <p:embed/>
            </p:oleObj>
          </a:graphicData>
        </a:graphic>
      </p:graphicFrame>
      <p:graphicFrame>
        <p:nvGraphicFramePr>
          <p:cNvPr id="3098" name="Object 26"/>
          <p:cNvGraphicFramePr>
            <a:graphicFrameLocks noChangeAspect="1"/>
          </p:cNvGraphicFramePr>
          <p:nvPr/>
        </p:nvGraphicFramePr>
        <p:xfrm>
          <a:off x="6291263" y="1073150"/>
          <a:ext cx="2422525" cy="5503863"/>
        </p:xfrm>
        <a:graphic>
          <a:graphicData uri="http://schemas.openxmlformats.org/presentationml/2006/ole">
            <p:oleObj spid="_x0000_s3098" name="Фрагмент" r:id="rId6" imgW="1836720" imgH="4173120" progId="KOMPAS.FRW">
              <p:embed/>
            </p:oleObj>
          </a:graphicData>
        </a:graphic>
      </p:graphicFrame>
      <p:graphicFrame>
        <p:nvGraphicFramePr>
          <p:cNvPr id="3099" name="Object 27"/>
          <p:cNvGraphicFramePr>
            <a:graphicFrameLocks noChangeAspect="1"/>
          </p:cNvGraphicFramePr>
          <p:nvPr/>
        </p:nvGraphicFramePr>
        <p:xfrm>
          <a:off x="6291263" y="1073150"/>
          <a:ext cx="2422525" cy="5503863"/>
        </p:xfrm>
        <a:graphic>
          <a:graphicData uri="http://schemas.openxmlformats.org/presentationml/2006/ole">
            <p:oleObj spid="_x0000_s3099" name="Фрагмент" r:id="rId7" imgW="1836720" imgH="4173120" progId="KOMPAS.FRW">
              <p:embed/>
            </p:oleObj>
          </a:graphicData>
        </a:graphic>
      </p:graphicFrame>
      <p:graphicFrame>
        <p:nvGraphicFramePr>
          <p:cNvPr id="3100" name="Object 28"/>
          <p:cNvGraphicFramePr>
            <a:graphicFrameLocks noChangeAspect="1"/>
          </p:cNvGraphicFramePr>
          <p:nvPr/>
        </p:nvGraphicFramePr>
        <p:xfrm>
          <a:off x="6075363" y="1073150"/>
          <a:ext cx="2770187" cy="5503863"/>
        </p:xfrm>
        <a:graphic>
          <a:graphicData uri="http://schemas.openxmlformats.org/presentationml/2006/ole">
            <p:oleObj spid="_x0000_s3100" name="Фрагмент" r:id="rId8" imgW="2100960" imgH="4173120" progId="KOMPAS.FRW">
              <p:embed/>
            </p:oleObj>
          </a:graphicData>
        </a:graphic>
      </p:graphicFrame>
      <p:graphicFrame>
        <p:nvGraphicFramePr>
          <p:cNvPr id="3101" name="Object 29"/>
          <p:cNvGraphicFramePr>
            <a:graphicFrameLocks noChangeAspect="1"/>
          </p:cNvGraphicFramePr>
          <p:nvPr/>
        </p:nvGraphicFramePr>
        <p:xfrm>
          <a:off x="6075363" y="1073150"/>
          <a:ext cx="2770187" cy="5503863"/>
        </p:xfrm>
        <a:graphic>
          <a:graphicData uri="http://schemas.openxmlformats.org/presentationml/2006/ole">
            <p:oleObj spid="_x0000_s3101" name="Фрагмент" r:id="rId9" imgW="2100960" imgH="4173120" progId="KOMPAS.FRW">
              <p:embed/>
            </p:oleObj>
          </a:graphicData>
        </a:graphic>
      </p:graphicFrame>
      <p:graphicFrame>
        <p:nvGraphicFramePr>
          <p:cNvPr id="3102" name="Object 30"/>
          <p:cNvGraphicFramePr>
            <a:graphicFrameLocks noChangeAspect="1"/>
          </p:cNvGraphicFramePr>
          <p:nvPr/>
        </p:nvGraphicFramePr>
        <p:xfrm>
          <a:off x="6075363" y="1058863"/>
          <a:ext cx="2770187" cy="5534025"/>
        </p:xfrm>
        <a:graphic>
          <a:graphicData uri="http://schemas.openxmlformats.org/presentationml/2006/ole">
            <p:oleObj spid="_x0000_s3102" name="Фрагмент" r:id="rId10" imgW="2100960" imgH="4196520" progId="KOMPAS.FRW">
              <p:embed/>
            </p:oleObj>
          </a:graphicData>
        </a:graphic>
      </p:graphicFrame>
      <p:graphicFrame>
        <p:nvGraphicFramePr>
          <p:cNvPr id="3103" name="Object 31"/>
          <p:cNvGraphicFramePr>
            <a:graphicFrameLocks noChangeAspect="1"/>
          </p:cNvGraphicFramePr>
          <p:nvPr/>
        </p:nvGraphicFramePr>
        <p:xfrm>
          <a:off x="6075363" y="1054100"/>
          <a:ext cx="2770187" cy="5543550"/>
        </p:xfrm>
        <a:graphic>
          <a:graphicData uri="http://schemas.openxmlformats.org/presentationml/2006/ole">
            <p:oleObj spid="_x0000_s3103" name="Фрагмент" r:id="rId11" imgW="2100960" imgH="4204080" progId="KOMPAS.FRW">
              <p:embed/>
            </p:oleObj>
          </a:graphicData>
        </a:graphic>
      </p:graphicFrame>
      <p:graphicFrame>
        <p:nvGraphicFramePr>
          <p:cNvPr id="3104" name="Object 32"/>
          <p:cNvGraphicFramePr>
            <a:graphicFrameLocks noChangeAspect="1"/>
          </p:cNvGraphicFramePr>
          <p:nvPr/>
        </p:nvGraphicFramePr>
        <p:xfrm>
          <a:off x="6075363" y="1052513"/>
          <a:ext cx="2770187" cy="5545137"/>
        </p:xfrm>
        <a:graphic>
          <a:graphicData uri="http://schemas.openxmlformats.org/presentationml/2006/ole">
            <p:oleObj spid="_x0000_s3104" name="Фрагмент" r:id="rId12" imgW="2100960" imgH="4204080" progId="KOMPAS.FRW">
              <p:embed/>
            </p:oleObj>
          </a:graphicData>
        </a:graphic>
      </p:graphicFrame>
      <p:graphicFrame>
        <p:nvGraphicFramePr>
          <p:cNvPr id="3105" name="Object 33"/>
          <p:cNvGraphicFramePr>
            <a:graphicFrameLocks noChangeAspect="1"/>
          </p:cNvGraphicFramePr>
          <p:nvPr/>
        </p:nvGraphicFramePr>
        <p:xfrm>
          <a:off x="5935663" y="1054100"/>
          <a:ext cx="2994025" cy="5545138"/>
        </p:xfrm>
        <a:graphic>
          <a:graphicData uri="http://schemas.openxmlformats.org/presentationml/2006/ole">
            <p:oleObj spid="_x0000_s3105" name="Фрагмент" r:id="rId13" imgW="2270520" imgH="4204080" progId="KOMPAS.FRW">
              <p:embed/>
            </p:oleObj>
          </a:graphicData>
        </a:graphic>
      </p:graphicFrame>
      <p:graphicFrame>
        <p:nvGraphicFramePr>
          <p:cNvPr id="3106" name="Object 34"/>
          <p:cNvGraphicFramePr>
            <a:graphicFrameLocks noChangeAspect="1"/>
          </p:cNvGraphicFramePr>
          <p:nvPr/>
        </p:nvGraphicFramePr>
        <p:xfrm>
          <a:off x="5935663" y="1009650"/>
          <a:ext cx="2994025" cy="5545138"/>
        </p:xfrm>
        <a:graphic>
          <a:graphicData uri="http://schemas.openxmlformats.org/presentationml/2006/ole">
            <p:oleObj spid="_x0000_s3106" name="Фрагмент" r:id="rId14" imgW="2270520" imgH="4204080" progId="KOMPAS.FRW">
              <p:embed/>
            </p:oleObj>
          </a:graphicData>
        </a:graphic>
      </p:graphicFrame>
      <p:sp>
        <p:nvSpPr>
          <p:cNvPr id="3107" name="WordArt 35"/>
          <p:cNvSpPr>
            <a:spLocks noChangeArrowheads="1" noChangeShapeType="1" noTextEdit="1"/>
          </p:cNvSpPr>
          <p:nvPr/>
        </p:nvSpPr>
        <p:spPr bwMode="auto">
          <a:xfrm>
            <a:off x="539750" y="188913"/>
            <a:ext cx="7138988" cy="777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7.1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Пересечение кривой поверхности </a:t>
            </a:r>
          </a:p>
          <a:p>
            <a:pPr algn="ctr"/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с проецирующей плоскостью.</a:t>
            </a:r>
          </a:p>
        </p:txBody>
      </p:sp>
      <p:sp>
        <p:nvSpPr>
          <p:cNvPr id="3110" name="Rectangle 38"/>
          <p:cNvSpPr>
            <a:spLocks noChangeArrowheads="1"/>
          </p:cNvSpPr>
          <p:nvPr/>
        </p:nvSpPr>
        <p:spPr bwMode="auto">
          <a:xfrm>
            <a:off x="0" y="1125538"/>
            <a:ext cx="5148263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lnSpc>
                <a:spcPct val="80000"/>
              </a:lnSpc>
              <a:spcBef>
                <a:spcPct val="20000"/>
              </a:spcBef>
            </a:pPr>
            <a:r>
              <a:rPr lang="ru-RU" sz="1400" dirty="0"/>
              <a:t>Задача </a:t>
            </a:r>
            <a:r>
              <a:rPr lang="ru-RU" sz="1400" dirty="0" smtClean="0"/>
              <a:t>7.1 </a:t>
            </a:r>
            <a:r>
              <a:rPr lang="ru-RU" sz="1400" dirty="0"/>
              <a:t>Построить линию пересечения конуса вращения с проецирующей плоскостью </a:t>
            </a:r>
            <a:r>
              <a:rPr lang="el-GR" sz="1400" i="1" dirty="0"/>
              <a:t>Σ</a:t>
            </a:r>
            <a:r>
              <a:rPr lang="ru-RU" sz="1400" dirty="0"/>
              <a:t>, </a:t>
            </a:r>
            <a:r>
              <a:rPr lang="el-GR" sz="1400" i="1" dirty="0"/>
              <a:t>Σ</a:t>
            </a:r>
            <a:r>
              <a:rPr lang="ru-RU" sz="1400" i="1" dirty="0"/>
              <a:t> </a:t>
            </a:r>
            <a:r>
              <a:rPr lang="ru-RU" sz="1400" dirty="0"/>
              <a:t>перпендикулярна </a:t>
            </a:r>
            <a:r>
              <a:rPr lang="ru-RU" sz="1400" i="1" dirty="0"/>
              <a:t>П</a:t>
            </a:r>
            <a:r>
              <a:rPr lang="ru-RU" sz="1400" i="1" baseline="-25000" dirty="0"/>
              <a:t>2</a:t>
            </a:r>
            <a:r>
              <a:rPr lang="ru-RU" sz="1400" dirty="0"/>
              <a:t>. Ось конуса перпендикулярна </a:t>
            </a:r>
            <a:r>
              <a:rPr lang="ru-RU" sz="1400" i="1" dirty="0"/>
              <a:t>П</a:t>
            </a:r>
            <a:r>
              <a:rPr lang="ru-RU" sz="1400" i="1" baseline="-25000" dirty="0"/>
              <a:t>1</a:t>
            </a:r>
            <a:r>
              <a:rPr lang="ru-RU" sz="1400" dirty="0"/>
              <a:t>. 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</a:pPr>
            <a:r>
              <a:rPr lang="ru-RU" sz="1400" dirty="0"/>
              <a:t>Решение. 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buFontTx/>
              <a:buAutoNum type="arabicPeriod"/>
            </a:pPr>
            <a:r>
              <a:rPr lang="ru-RU" sz="1400" dirty="0"/>
              <a:t>В данной задаче линией пересечения конуса с плоскостью  будет эллипс, фронтальная проекция которого представляет собой отрезок прямой линии [</a:t>
            </a:r>
            <a:r>
              <a:rPr lang="ru-RU" sz="1400" i="1" dirty="0"/>
              <a:t>А</a:t>
            </a:r>
            <a:r>
              <a:rPr lang="ru-RU" sz="1400" i="1" baseline="-25000" dirty="0"/>
              <a:t>2</a:t>
            </a:r>
            <a:r>
              <a:rPr lang="ru-RU" sz="1400" i="1" dirty="0"/>
              <a:t>В</a:t>
            </a:r>
            <a:r>
              <a:rPr lang="ru-RU" sz="1400" i="1" baseline="-25000" dirty="0"/>
              <a:t>2</a:t>
            </a:r>
            <a:r>
              <a:rPr lang="ru-RU" sz="1400" dirty="0"/>
              <a:t>] (по свойству проецирующей плоскости). Горизонтальная проекция линии пересечения строится по отдельным точкам.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buFontTx/>
              <a:buAutoNum type="arabicPeriod"/>
            </a:pPr>
            <a:r>
              <a:rPr lang="ru-RU" sz="1400" dirty="0"/>
              <a:t>Найдем экстремальные точки линии пересечения</a:t>
            </a:r>
            <a:r>
              <a:rPr lang="ru-RU" sz="1400" b="1" i="1" dirty="0"/>
              <a:t> </a:t>
            </a:r>
            <a:r>
              <a:rPr lang="ru-RU" sz="1400" i="1" dirty="0"/>
              <a:t>А</a:t>
            </a:r>
            <a:r>
              <a:rPr lang="ru-RU" sz="1400" b="1" i="1" dirty="0"/>
              <a:t> </a:t>
            </a:r>
            <a:r>
              <a:rPr lang="ru-RU" sz="1400" dirty="0"/>
              <a:t>(высшая)</a:t>
            </a:r>
            <a:r>
              <a:rPr lang="ru-RU" sz="1400" b="1" i="1" dirty="0"/>
              <a:t> </a:t>
            </a:r>
            <a:r>
              <a:rPr lang="ru-RU" sz="1400" dirty="0"/>
              <a:t>и</a:t>
            </a:r>
            <a:r>
              <a:rPr lang="ru-RU" sz="1400" b="1" i="1" dirty="0"/>
              <a:t> </a:t>
            </a:r>
            <a:r>
              <a:rPr lang="ru-RU" sz="1400" i="1" dirty="0"/>
              <a:t>В </a:t>
            </a:r>
            <a:r>
              <a:rPr lang="ru-RU" sz="1400" dirty="0"/>
              <a:t>(низшая)</a:t>
            </a:r>
            <a:r>
              <a:rPr lang="ru-RU" sz="1400" b="1" i="1" dirty="0"/>
              <a:t>, </a:t>
            </a:r>
            <a:r>
              <a:rPr lang="ru-RU" sz="1400" dirty="0"/>
              <a:t>фронтальные проекции которых </a:t>
            </a:r>
            <a:r>
              <a:rPr lang="ru-RU" sz="1400" i="1" dirty="0"/>
              <a:t>А</a:t>
            </a:r>
            <a:r>
              <a:rPr lang="ru-RU" sz="1400" i="1" baseline="-25000" dirty="0"/>
              <a:t>2</a:t>
            </a:r>
            <a:r>
              <a:rPr lang="ru-RU" sz="1400" b="1" i="1" dirty="0"/>
              <a:t> </a:t>
            </a:r>
            <a:r>
              <a:rPr lang="ru-RU" sz="1400" dirty="0"/>
              <a:t>и</a:t>
            </a:r>
            <a:r>
              <a:rPr lang="ru-RU" sz="1400" b="1" i="1" dirty="0"/>
              <a:t> </a:t>
            </a:r>
            <a:r>
              <a:rPr lang="ru-RU" sz="1400" i="1" dirty="0"/>
              <a:t>В</a:t>
            </a:r>
            <a:r>
              <a:rPr lang="ru-RU" sz="1400" i="1" baseline="-25000" dirty="0"/>
              <a:t>2</a:t>
            </a:r>
            <a:r>
              <a:rPr lang="ru-RU" sz="1400" dirty="0"/>
              <a:t> лежат на фронтальной проекции очерка конуса. Находим горизонтальные проекции </a:t>
            </a:r>
            <a:r>
              <a:rPr lang="ru-RU" sz="1400" i="1" dirty="0"/>
              <a:t>А</a:t>
            </a:r>
            <a:r>
              <a:rPr lang="ru-RU" sz="1400" i="1" baseline="-25000" dirty="0"/>
              <a:t>1</a:t>
            </a:r>
            <a:r>
              <a:rPr lang="ru-RU" sz="1400" b="1" i="1" dirty="0"/>
              <a:t> </a:t>
            </a:r>
            <a:r>
              <a:rPr lang="ru-RU" sz="1400" dirty="0"/>
              <a:t>и</a:t>
            </a:r>
            <a:r>
              <a:rPr lang="ru-RU" sz="1400" b="1" i="1" dirty="0"/>
              <a:t> </a:t>
            </a:r>
            <a:r>
              <a:rPr lang="ru-RU" sz="1400" i="1" dirty="0"/>
              <a:t>В</a:t>
            </a:r>
            <a:r>
              <a:rPr lang="ru-RU" sz="1400" i="1" baseline="-25000" dirty="0"/>
              <a:t>1</a:t>
            </a:r>
            <a:r>
              <a:rPr lang="ru-RU" sz="1400" dirty="0"/>
              <a:t> этих точек. 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buFontTx/>
              <a:buAutoNum type="arabicPeriod"/>
            </a:pPr>
            <a:r>
              <a:rPr lang="ru-RU" sz="1400" dirty="0"/>
              <a:t>Рассмотрим построение  промежуточных (случайных) точек: </a:t>
            </a:r>
            <a:r>
              <a:rPr lang="ru-RU" sz="1400" i="1" dirty="0"/>
              <a:t>С</a:t>
            </a:r>
            <a:r>
              <a:rPr lang="ru-RU" sz="1400" b="1" i="1" dirty="0"/>
              <a:t> </a:t>
            </a:r>
            <a:r>
              <a:rPr lang="ru-RU" sz="1400" dirty="0"/>
              <a:t>и</a:t>
            </a:r>
            <a:r>
              <a:rPr lang="ru-RU" sz="1400" b="1" i="1" dirty="0"/>
              <a:t> </a:t>
            </a:r>
            <a:r>
              <a:rPr lang="ru-RU" sz="1400" i="1" dirty="0"/>
              <a:t>С’</a:t>
            </a:r>
            <a:r>
              <a:rPr lang="ru-RU" sz="1400" dirty="0"/>
              <a:t>. Применим способ секущих плоскостей. Проведем вспомогательную горизонтальную плоскость уровня </a:t>
            </a:r>
            <a:r>
              <a:rPr lang="ru-RU" sz="1400" i="1" dirty="0"/>
              <a:t>Г</a:t>
            </a:r>
            <a:r>
              <a:rPr lang="ru-RU" sz="1400" dirty="0"/>
              <a:t>,</a:t>
            </a:r>
            <a:r>
              <a:rPr lang="ru-RU" sz="1400" b="1" i="1" dirty="0"/>
              <a:t> </a:t>
            </a:r>
            <a:r>
              <a:rPr lang="ru-RU" sz="1400" dirty="0"/>
              <a:t>которая пересечет поверхность конуса по окружности, радиус которой, равен </a:t>
            </a:r>
            <a:r>
              <a:rPr lang="en-US" sz="1400" i="1" dirty="0"/>
              <a:t>R</a:t>
            </a:r>
            <a:r>
              <a:rPr lang="ru-RU" sz="1400" i="1" dirty="0"/>
              <a:t> </a:t>
            </a:r>
            <a:r>
              <a:rPr lang="en-US" sz="1400" i="1" dirty="0"/>
              <a:t>=</a:t>
            </a:r>
            <a:r>
              <a:rPr lang="ru-RU" sz="1400" i="1" dirty="0"/>
              <a:t> </a:t>
            </a:r>
            <a:r>
              <a:rPr lang="en-US" sz="1400" i="1" dirty="0"/>
              <a:t>1</a:t>
            </a:r>
            <a:r>
              <a:rPr lang="ru-RU" sz="1400" i="1" baseline="-25000" dirty="0"/>
              <a:t>2</a:t>
            </a:r>
            <a:r>
              <a:rPr lang="en-US" sz="1400" i="1" dirty="0"/>
              <a:t> 2</a:t>
            </a:r>
            <a:r>
              <a:rPr lang="ru-RU" sz="1400" i="1" baseline="-25000" dirty="0"/>
              <a:t>2</a:t>
            </a:r>
            <a:r>
              <a:rPr lang="ru-RU" sz="1400" dirty="0"/>
              <a:t>. Одновременно, плоскость </a:t>
            </a:r>
            <a:r>
              <a:rPr lang="ru-RU" sz="1400" i="1" dirty="0"/>
              <a:t>Г</a:t>
            </a:r>
            <a:r>
              <a:rPr lang="ru-RU" sz="1400" b="1" i="1" dirty="0"/>
              <a:t> </a:t>
            </a:r>
            <a:r>
              <a:rPr lang="ru-RU" sz="1400" dirty="0"/>
              <a:t>пересекает заданную плоскость  по фронтально проецирующей прямой </a:t>
            </a:r>
            <a:r>
              <a:rPr lang="en-US" sz="1400" i="1" dirty="0"/>
              <a:t>m</a:t>
            </a:r>
            <a:r>
              <a:rPr lang="en-US" sz="1400" dirty="0"/>
              <a:t> </a:t>
            </a:r>
            <a:r>
              <a:rPr lang="ru-RU" sz="1400" dirty="0"/>
              <a:t>(</a:t>
            </a:r>
            <a:r>
              <a:rPr lang="en-US" sz="1400" i="1" dirty="0"/>
              <a:t>m</a:t>
            </a:r>
            <a:r>
              <a:rPr lang="ru-RU" sz="1400" i="1" baseline="-25000" dirty="0"/>
              <a:t>1</a:t>
            </a:r>
            <a:r>
              <a:rPr lang="ru-RU" sz="1400" dirty="0"/>
              <a:t>,</a:t>
            </a:r>
            <a:r>
              <a:rPr lang="ru-RU" sz="1400" i="1" dirty="0"/>
              <a:t> </a:t>
            </a:r>
            <a:r>
              <a:rPr lang="en-US" sz="1400" i="1" dirty="0"/>
              <a:t>m</a:t>
            </a:r>
            <a:r>
              <a:rPr lang="ru-RU" sz="1400" i="1" baseline="-25000" dirty="0"/>
              <a:t>2</a:t>
            </a:r>
            <a:r>
              <a:rPr lang="ru-RU" sz="1400" dirty="0"/>
              <a:t>). Построим горизонтальные проекции точек , которые получаются как результат пересечения окружности с прямой </a:t>
            </a:r>
            <a:r>
              <a:rPr lang="en-US" sz="1400" i="1" dirty="0"/>
              <a:t>m</a:t>
            </a:r>
            <a:r>
              <a:rPr lang="ru-RU" sz="1400" dirty="0"/>
              <a:t>. Другие промежуточные точки в задаче находятся таким же образом.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buFontTx/>
              <a:buAutoNum type="arabicPeriod"/>
            </a:pPr>
            <a:r>
              <a:rPr lang="ru-RU" sz="1400" dirty="0"/>
              <a:t>Соединив полученные проекции точек, получаем горизонтальную проекцию искомой линии пересечения.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0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30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1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30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1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1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1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3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3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3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3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3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1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1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1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4221163" y="1179513"/>
          <a:ext cx="4275137" cy="4886325"/>
        </p:xfrm>
        <a:graphic>
          <a:graphicData uri="http://schemas.openxmlformats.org/presentationml/2006/ole">
            <p:oleObj spid="_x0000_s5124" name="Фрагмент" r:id="rId3" imgW="4071960" imgH="4655880" progId="KOMPAS.FRW">
              <p:embed/>
            </p:oleObj>
          </a:graphicData>
        </a:graphic>
      </p:graphicFrame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4210050" y="1023938"/>
          <a:ext cx="4298950" cy="5183187"/>
        </p:xfrm>
        <a:graphic>
          <a:graphicData uri="http://schemas.openxmlformats.org/presentationml/2006/ole">
            <p:oleObj spid="_x0000_s5125" name="Фрагмент" r:id="rId4" imgW="4098600" imgH="4940640" progId="KOMPAS.FRW">
              <p:embed/>
            </p:oleObj>
          </a:graphicData>
        </a:graphic>
      </p:graphicFrame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4008438" y="309563"/>
          <a:ext cx="4714875" cy="6548437"/>
        </p:xfrm>
        <a:graphic>
          <a:graphicData uri="http://schemas.openxmlformats.org/presentationml/2006/ole">
            <p:oleObj spid="_x0000_s5126" name="Фрагмент" r:id="rId5" imgW="4492080" imgH="6240600" progId="KOMPAS.FRW">
              <p:embed/>
            </p:oleObj>
          </a:graphicData>
        </a:graphic>
      </p:graphicFrame>
      <p:graphicFrame>
        <p:nvGraphicFramePr>
          <p:cNvPr id="5127" name="Object 7"/>
          <p:cNvGraphicFramePr>
            <a:graphicFrameLocks noChangeAspect="1"/>
          </p:cNvGraphicFramePr>
          <p:nvPr/>
        </p:nvGraphicFramePr>
        <p:xfrm>
          <a:off x="3990975" y="307975"/>
          <a:ext cx="4752975" cy="6550025"/>
        </p:xfrm>
        <a:graphic>
          <a:graphicData uri="http://schemas.openxmlformats.org/presentationml/2006/ole">
            <p:oleObj spid="_x0000_s5127" name="Фрагмент" r:id="rId6" imgW="4529520" imgH="6240600" progId="KOMPAS.FRW">
              <p:embed/>
            </p:oleObj>
          </a:graphicData>
        </a:graphic>
      </p:graphicFrame>
      <p:graphicFrame>
        <p:nvGraphicFramePr>
          <p:cNvPr id="5128" name="Object 8"/>
          <p:cNvGraphicFramePr>
            <a:graphicFrameLocks noChangeAspect="1"/>
          </p:cNvGraphicFramePr>
          <p:nvPr/>
        </p:nvGraphicFramePr>
        <p:xfrm>
          <a:off x="3990975" y="307975"/>
          <a:ext cx="4752975" cy="6550025"/>
        </p:xfrm>
        <a:graphic>
          <a:graphicData uri="http://schemas.openxmlformats.org/presentationml/2006/ole">
            <p:oleObj spid="_x0000_s5128" name="Фрагмент" r:id="rId7" imgW="4529520" imgH="6240600" progId="KOMPAS.FRW">
              <p:embed/>
            </p:oleObj>
          </a:graphicData>
        </a:graphic>
      </p:graphicFrame>
      <p:graphicFrame>
        <p:nvGraphicFramePr>
          <p:cNvPr id="5129" name="Object 9"/>
          <p:cNvGraphicFramePr>
            <a:graphicFrameLocks noChangeAspect="1"/>
          </p:cNvGraphicFramePr>
          <p:nvPr/>
        </p:nvGraphicFramePr>
        <p:xfrm>
          <a:off x="3743325" y="311150"/>
          <a:ext cx="5264150" cy="6546850"/>
        </p:xfrm>
        <a:graphic>
          <a:graphicData uri="http://schemas.openxmlformats.org/presentationml/2006/ole">
            <p:oleObj spid="_x0000_s5129" name="Фрагмент" r:id="rId8" imgW="5018760" imgH="6240600" progId="KOMPAS.FRW">
              <p:embed/>
            </p:oleObj>
          </a:graphicData>
        </a:graphic>
      </p:graphicFrame>
      <p:graphicFrame>
        <p:nvGraphicFramePr>
          <p:cNvPr id="5130" name="Object 10"/>
          <p:cNvGraphicFramePr>
            <a:graphicFrameLocks noChangeAspect="1"/>
          </p:cNvGraphicFramePr>
          <p:nvPr/>
        </p:nvGraphicFramePr>
        <p:xfrm>
          <a:off x="3614738" y="309563"/>
          <a:ext cx="5529262" cy="6548437"/>
        </p:xfrm>
        <a:graphic>
          <a:graphicData uri="http://schemas.openxmlformats.org/presentationml/2006/ole">
            <p:oleObj spid="_x0000_s5130" name="Фрагмент" r:id="rId9" imgW="5268960" imgH="6240600" progId="KOMPAS.FRW">
              <p:embed/>
            </p:oleObj>
          </a:graphicData>
        </a:graphic>
      </p:graphicFrame>
      <p:graphicFrame>
        <p:nvGraphicFramePr>
          <p:cNvPr id="5131" name="Object 11"/>
          <p:cNvGraphicFramePr>
            <a:graphicFrameLocks noChangeAspect="1"/>
          </p:cNvGraphicFramePr>
          <p:nvPr/>
        </p:nvGraphicFramePr>
        <p:xfrm>
          <a:off x="3614738" y="309563"/>
          <a:ext cx="5529262" cy="6548437"/>
        </p:xfrm>
        <a:graphic>
          <a:graphicData uri="http://schemas.openxmlformats.org/presentationml/2006/ole">
            <p:oleObj spid="_x0000_s5131" name="Фрагмент" r:id="rId10" imgW="5268960" imgH="6240600" progId="KOMPAS.FRW">
              <p:embed/>
            </p:oleObj>
          </a:graphicData>
        </a:graphic>
      </p:graphicFrame>
      <p:graphicFrame>
        <p:nvGraphicFramePr>
          <p:cNvPr id="5132" name="Object 12"/>
          <p:cNvGraphicFramePr>
            <a:graphicFrameLocks noChangeAspect="1"/>
          </p:cNvGraphicFramePr>
          <p:nvPr/>
        </p:nvGraphicFramePr>
        <p:xfrm>
          <a:off x="3614738" y="309563"/>
          <a:ext cx="5529262" cy="6548437"/>
        </p:xfrm>
        <a:graphic>
          <a:graphicData uri="http://schemas.openxmlformats.org/presentationml/2006/ole">
            <p:oleObj spid="_x0000_s5132" name="Фрагмент" r:id="rId11" imgW="5268960" imgH="6240600" progId="KOMPAS.FRW">
              <p:embed/>
            </p:oleObj>
          </a:graphicData>
        </a:graphic>
      </p:graphicFrame>
      <p:graphicFrame>
        <p:nvGraphicFramePr>
          <p:cNvPr id="5133" name="Object 13"/>
          <p:cNvGraphicFramePr>
            <a:graphicFrameLocks noChangeAspect="1"/>
          </p:cNvGraphicFramePr>
          <p:nvPr/>
        </p:nvGraphicFramePr>
        <p:xfrm>
          <a:off x="3614738" y="309563"/>
          <a:ext cx="5529262" cy="6548437"/>
        </p:xfrm>
        <a:graphic>
          <a:graphicData uri="http://schemas.openxmlformats.org/presentationml/2006/ole">
            <p:oleObj spid="_x0000_s5133" name="Фрагмент" r:id="rId12" imgW="5268960" imgH="6240600" progId="KOMPAS.FRW">
              <p:embed/>
            </p:oleObj>
          </a:graphicData>
        </a:graphic>
      </p:graphicFrame>
      <p:graphicFrame>
        <p:nvGraphicFramePr>
          <p:cNvPr id="5134" name="Object 14"/>
          <p:cNvGraphicFramePr>
            <a:graphicFrameLocks noChangeAspect="1"/>
          </p:cNvGraphicFramePr>
          <p:nvPr/>
        </p:nvGraphicFramePr>
        <p:xfrm>
          <a:off x="3614738" y="309563"/>
          <a:ext cx="5529262" cy="6548437"/>
        </p:xfrm>
        <a:graphic>
          <a:graphicData uri="http://schemas.openxmlformats.org/presentationml/2006/ole">
            <p:oleObj spid="_x0000_s5134" name="Фрагмент" r:id="rId13" imgW="5268960" imgH="6240600" progId="KOMPAS.FRW">
              <p:embed/>
            </p:oleObj>
          </a:graphicData>
        </a:graphic>
      </p:graphicFrame>
      <p:graphicFrame>
        <p:nvGraphicFramePr>
          <p:cNvPr id="5135" name="Object 15"/>
          <p:cNvGraphicFramePr>
            <a:graphicFrameLocks noChangeAspect="1"/>
          </p:cNvGraphicFramePr>
          <p:nvPr/>
        </p:nvGraphicFramePr>
        <p:xfrm>
          <a:off x="3614738" y="309563"/>
          <a:ext cx="5529262" cy="6548437"/>
        </p:xfrm>
        <a:graphic>
          <a:graphicData uri="http://schemas.openxmlformats.org/presentationml/2006/ole">
            <p:oleObj spid="_x0000_s5135" name="Фрагмент" r:id="rId14" imgW="5268960" imgH="6240600" progId="KOMPAS.FRW">
              <p:embed/>
            </p:oleObj>
          </a:graphicData>
        </a:graphic>
      </p:graphicFrame>
      <p:graphicFrame>
        <p:nvGraphicFramePr>
          <p:cNvPr id="5136" name="Object 16"/>
          <p:cNvGraphicFramePr>
            <a:graphicFrameLocks noChangeAspect="1"/>
          </p:cNvGraphicFramePr>
          <p:nvPr/>
        </p:nvGraphicFramePr>
        <p:xfrm>
          <a:off x="3614738" y="309563"/>
          <a:ext cx="5529262" cy="6548437"/>
        </p:xfrm>
        <a:graphic>
          <a:graphicData uri="http://schemas.openxmlformats.org/presentationml/2006/ole">
            <p:oleObj spid="_x0000_s5136" name="Фрагмент" r:id="rId15" imgW="5268960" imgH="6240600" progId="KOMPAS.FRW">
              <p:embed/>
            </p:oleObj>
          </a:graphicData>
        </a:graphic>
      </p:graphicFrame>
      <p:graphicFrame>
        <p:nvGraphicFramePr>
          <p:cNvPr id="5137" name="Object 17"/>
          <p:cNvGraphicFramePr>
            <a:graphicFrameLocks noChangeAspect="1"/>
          </p:cNvGraphicFramePr>
          <p:nvPr/>
        </p:nvGraphicFramePr>
        <p:xfrm>
          <a:off x="3614738" y="309563"/>
          <a:ext cx="5529262" cy="6548437"/>
        </p:xfrm>
        <a:graphic>
          <a:graphicData uri="http://schemas.openxmlformats.org/presentationml/2006/ole">
            <p:oleObj spid="_x0000_s5137" name="Фрагмент" r:id="rId16" imgW="5268960" imgH="6240600" progId="KOMPAS.FRW">
              <p:embed/>
            </p:oleObj>
          </a:graphicData>
        </a:graphic>
      </p:graphicFrame>
      <p:graphicFrame>
        <p:nvGraphicFramePr>
          <p:cNvPr id="5138" name="Object 18"/>
          <p:cNvGraphicFramePr>
            <a:graphicFrameLocks noChangeAspect="1"/>
          </p:cNvGraphicFramePr>
          <p:nvPr/>
        </p:nvGraphicFramePr>
        <p:xfrm>
          <a:off x="3614738" y="309563"/>
          <a:ext cx="5529262" cy="6548437"/>
        </p:xfrm>
        <a:graphic>
          <a:graphicData uri="http://schemas.openxmlformats.org/presentationml/2006/ole">
            <p:oleObj spid="_x0000_s5138" name="Фрагмент" r:id="rId17" imgW="5268960" imgH="6240600" progId="KOMPAS.FRW">
              <p:embed/>
            </p:oleObj>
          </a:graphicData>
        </a:graphic>
      </p:graphicFrame>
      <p:graphicFrame>
        <p:nvGraphicFramePr>
          <p:cNvPr id="5139" name="Object 19"/>
          <p:cNvGraphicFramePr>
            <a:graphicFrameLocks noChangeAspect="1"/>
          </p:cNvGraphicFramePr>
          <p:nvPr/>
        </p:nvGraphicFramePr>
        <p:xfrm>
          <a:off x="3614738" y="309563"/>
          <a:ext cx="5529262" cy="6548437"/>
        </p:xfrm>
        <a:graphic>
          <a:graphicData uri="http://schemas.openxmlformats.org/presentationml/2006/ole">
            <p:oleObj spid="_x0000_s5139" name="Фрагмент" r:id="rId18" imgW="5268960" imgH="6240600" progId="KOMPAS.FRW">
              <p:embed/>
            </p:oleObj>
          </a:graphicData>
        </a:graphic>
      </p:graphicFrame>
      <p:graphicFrame>
        <p:nvGraphicFramePr>
          <p:cNvPr id="5140" name="Object 20"/>
          <p:cNvGraphicFramePr>
            <a:graphicFrameLocks noChangeAspect="1"/>
          </p:cNvGraphicFramePr>
          <p:nvPr/>
        </p:nvGraphicFramePr>
        <p:xfrm>
          <a:off x="3614738" y="309563"/>
          <a:ext cx="5529262" cy="6548437"/>
        </p:xfrm>
        <a:graphic>
          <a:graphicData uri="http://schemas.openxmlformats.org/presentationml/2006/ole">
            <p:oleObj spid="_x0000_s5140" name="Фрагмент" r:id="rId19" imgW="5268960" imgH="6240600" progId="KOMPAS.FRW">
              <p:embed/>
            </p:oleObj>
          </a:graphicData>
        </a:graphic>
      </p:graphicFrame>
      <p:graphicFrame>
        <p:nvGraphicFramePr>
          <p:cNvPr id="5141" name="Object 21"/>
          <p:cNvGraphicFramePr>
            <a:graphicFrameLocks noChangeAspect="1"/>
          </p:cNvGraphicFramePr>
          <p:nvPr/>
        </p:nvGraphicFramePr>
        <p:xfrm>
          <a:off x="3614738" y="309563"/>
          <a:ext cx="5529262" cy="6548437"/>
        </p:xfrm>
        <a:graphic>
          <a:graphicData uri="http://schemas.openxmlformats.org/presentationml/2006/ole">
            <p:oleObj spid="_x0000_s5141" name="Фрагмент" r:id="rId20" imgW="5268960" imgH="6240600" progId="KOMPAS.FRW">
              <p:embed/>
            </p:oleObj>
          </a:graphicData>
        </a:graphic>
      </p:graphicFrame>
      <p:graphicFrame>
        <p:nvGraphicFramePr>
          <p:cNvPr id="5142" name="Object 22"/>
          <p:cNvGraphicFramePr>
            <a:graphicFrameLocks noChangeAspect="1"/>
          </p:cNvGraphicFramePr>
          <p:nvPr/>
        </p:nvGraphicFramePr>
        <p:xfrm>
          <a:off x="3614738" y="309563"/>
          <a:ext cx="5529262" cy="6548437"/>
        </p:xfrm>
        <a:graphic>
          <a:graphicData uri="http://schemas.openxmlformats.org/presentationml/2006/ole">
            <p:oleObj spid="_x0000_s5142" name="Фрагмент" r:id="rId21" imgW="5268960" imgH="6240600" progId="KOMPAS.FRW">
              <p:embed/>
            </p:oleObj>
          </a:graphicData>
        </a:graphic>
      </p:graphicFrame>
      <p:graphicFrame>
        <p:nvGraphicFramePr>
          <p:cNvPr id="5143" name="Object 23"/>
          <p:cNvGraphicFramePr>
            <a:graphicFrameLocks noChangeAspect="1"/>
          </p:cNvGraphicFramePr>
          <p:nvPr/>
        </p:nvGraphicFramePr>
        <p:xfrm>
          <a:off x="3614738" y="309563"/>
          <a:ext cx="5529262" cy="6548437"/>
        </p:xfrm>
        <a:graphic>
          <a:graphicData uri="http://schemas.openxmlformats.org/presentationml/2006/ole">
            <p:oleObj spid="_x0000_s5143" name="Фрагмент" r:id="rId22" imgW="5268960" imgH="6240600" progId="KOMPAS.FRW">
              <p:embed/>
            </p:oleObj>
          </a:graphicData>
        </a:graphic>
      </p:graphicFrame>
      <p:graphicFrame>
        <p:nvGraphicFramePr>
          <p:cNvPr id="5144" name="Object 24"/>
          <p:cNvGraphicFramePr>
            <a:graphicFrameLocks noChangeAspect="1"/>
          </p:cNvGraphicFramePr>
          <p:nvPr/>
        </p:nvGraphicFramePr>
        <p:xfrm>
          <a:off x="3614738" y="309563"/>
          <a:ext cx="5529262" cy="6548437"/>
        </p:xfrm>
        <a:graphic>
          <a:graphicData uri="http://schemas.openxmlformats.org/presentationml/2006/ole">
            <p:oleObj spid="_x0000_s5144" name="Фрагмент" r:id="rId23" imgW="5268960" imgH="6240600" progId="KOMPAS.FRW">
              <p:embed/>
            </p:oleObj>
          </a:graphicData>
        </a:graphic>
      </p:graphicFrame>
      <p:graphicFrame>
        <p:nvGraphicFramePr>
          <p:cNvPr id="5145" name="Object 25"/>
          <p:cNvGraphicFramePr>
            <a:graphicFrameLocks noChangeAspect="1"/>
          </p:cNvGraphicFramePr>
          <p:nvPr/>
        </p:nvGraphicFramePr>
        <p:xfrm>
          <a:off x="3614738" y="188913"/>
          <a:ext cx="5529262" cy="6548437"/>
        </p:xfrm>
        <a:graphic>
          <a:graphicData uri="http://schemas.openxmlformats.org/presentationml/2006/ole">
            <p:oleObj spid="_x0000_s5145" name="Фрагмент" r:id="rId24" imgW="5268960" imgH="6240600" progId="KOMPAS.FRW">
              <p:embed/>
            </p:oleObj>
          </a:graphicData>
        </a:graphic>
      </p:graphicFrame>
      <p:graphicFrame>
        <p:nvGraphicFramePr>
          <p:cNvPr id="5146" name="Object 26"/>
          <p:cNvGraphicFramePr>
            <a:graphicFrameLocks noChangeAspect="1"/>
          </p:cNvGraphicFramePr>
          <p:nvPr/>
        </p:nvGraphicFramePr>
        <p:xfrm>
          <a:off x="3614738" y="309563"/>
          <a:ext cx="5529262" cy="6548437"/>
        </p:xfrm>
        <a:graphic>
          <a:graphicData uri="http://schemas.openxmlformats.org/presentationml/2006/ole">
            <p:oleObj spid="_x0000_s5146" name="Фрагмент" r:id="rId25" imgW="5268960" imgH="6240600" progId="KOMPAS.FRW">
              <p:embed/>
            </p:oleObj>
          </a:graphicData>
        </a:graphic>
      </p:graphicFrame>
      <p:graphicFrame>
        <p:nvGraphicFramePr>
          <p:cNvPr id="5147" name="Object 27"/>
          <p:cNvGraphicFramePr>
            <a:graphicFrameLocks noChangeAspect="1"/>
          </p:cNvGraphicFramePr>
          <p:nvPr/>
        </p:nvGraphicFramePr>
        <p:xfrm>
          <a:off x="3614738" y="309563"/>
          <a:ext cx="5529262" cy="6548437"/>
        </p:xfrm>
        <a:graphic>
          <a:graphicData uri="http://schemas.openxmlformats.org/presentationml/2006/ole">
            <p:oleObj spid="_x0000_s5147" name="Фрагмент" r:id="rId26" imgW="5268960" imgH="6240600" progId="KOMPAS.FRW">
              <p:embed/>
            </p:oleObj>
          </a:graphicData>
        </a:graphic>
      </p:graphicFrame>
      <p:graphicFrame>
        <p:nvGraphicFramePr>
          <p:cNvPr id="5148" name="Object 28"/>
          <p:cNvGraphicFramePr>
            <a:graphicFrameLocks noChangeAspect="1"/>
          </p:cNvGraphicFramePr>
          <p:nvPr/>
        </p:nvGraphicFramePr>
        <p:xfrm>
          <a:off x="3614738" y="309563"/>
          <a:ext cx="5529262" cy="6548437"/>
        </p:xfrm>
        <a:graphic>
          <a:graphicData uri="http://schemas.openxmlformats.org/presentationml/2006/ole">
            <p:oleObj spid="_x0000_s5148" name="Фрагмент" r:id="rId27" imgW="5268960" imgH="6240600" progId="KOMPAS.FRW">
              <p:embed/>
            </p:oleObj>
          </a:graphicData>
        </a:graphic>
      </p:graphicFrame>
      <p:graphicFrame>
        <p:nvGraphicFramePr>
          <p:cNvPr id="5149" name="Object 29"/>
          <p:cNvGraphicFramePr>
            <a:graphicFrameLocks noChangeAspect="1"/>
          </p:cNvGraphicFramePr>
          <p:nvPr/>
        </p:nvGraphicFramePr>
        <p:xfrm>
          <a:off x="3614738" y="309563"/>
          <a:ext cx="5529262" cy="6548437"/>
        </p:xfrm>
        <a:graphic>
          <a:graphicData uri="http://schemas.openxmlformats.org/presentationml/2006/ole">
            <p:oleObj spid="_x0000_s5149" name="Фрагмент" r:id="rId28" imgW="5268960" imgH="6240600" progId="KOMPAS.FRW">
              <p:embed/>
            </p:oleObj>
          </a:graphicData>
        </a:graphic>
      </p:graphicFrame>
      <p:graphicFrame>
        <p:nvGraphicFramePr>
          <p:cNvPr id="5150" name="Object 30"/>
          <p:cNvGraphicFramePr>
            <a:graphicFrameLocks noChangeAspect="1"/>
          </p:cNvGraphicFramePr>
          <p:nvPr/>
        </p:nvGraphicFramePr>
        <p:xfrm>
          <a:off x="3614738" y="309563"/>
          <a:ext cx="5529262" cy="6548437"/>
        </p:xfrm>
        <a:graphic>
          <a:graphicData uri="http://schemas.openxmlformats.org/presentationml/2006/ole">
            <p:oleObj spid="_x0000_s5150" name="Фрагмент" r:id="rId29" imgW="5268960" imgH="6240600" progId="KOMPAS.FRW">
              <p:embed/>
            </p:oleObj>
          </a:graphicData>
        </a:graphic>
      </p:graphicFrame>
      <p:graphicFrame>
        <p:nvGraphicFramePr>
          <p:cNvPr id="5151" name="Object 31"/>
          <p:cNvGraphicFramePr>
            <a:graphicFrameLocks noChangeAspect="1"/>
          </p:cNvGraphicFramePr>
          <p:nvPr/>
        </p:nvGraphicFramePr>
        <p:xfrm>
          <a:off x="3614738" y="309563"/>
          <a:ext cx="5529262" cy="6548437"/>
        </p:xfrm>
        <a:graphic>
          <a:graphicData uri="http://schemas.openxmlformats.org/presentationml/2006/ole">
            <p:oleObj spid="_x0000_s5151" name="Фрагмент" r:id="rId30" imgW="5268960" imgH="6240600" progId="KOMPAS.FRW">
              <p:embed/>
            </p:oleObj>
          </a:graphicData>
        </a:graphic>
      </p:graphicFrame>
      <p:sp>
        <p:nvSpPr>
          <p:cNvPr id="5153" name="Rectangle 33"/>
          <p:cNvSpPr>
            <a:spLocks noChangeArrowheads="1"/>
          </p:cNvSpPr>
          <p:nvPr/>
        </p:nvSpPr>
        <p:spPr bwMode="auto">
          <a:xfrm>
            <a:off x="0" y="173753"/>
            <a:ext cx="3240088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/>
            <a:r>
              <a:rPr lang="ru-RU" sz="1400" dirty="0"/>
              <a:t>Задача </a:t>
            </a:r>
            <a:r>
              <a:rPr lang="ru-RU" sz="1400" dirty="0" smtClean="0"/>
              <a:t>7.2 </a:t>
            </a:r>
            <a:r>
              <a:rPr lang="ru-RU" sz="1400" dirty="0"/>
              <a:t>Построить линию пересечения конуса вращения и плоскости общего положения, заданной следами </a:t>
            </a:r>
            <a:r>
              <a:rPr lang="ru-RU" sz="1400" b="1" i="1" dirty="0"/>
              <a:t> </a:t>
            </a:r>
            <a:r>
              <a:rPr lang="en-US" sz="1400" i="1" dirty="0"/>
              <a:t>f</a:t>
            </a:r>
            <a:r>
              <a:rPr lang="ru-RU" sz="1400" i="1" baseline="30000" dirty="0"/>
              <a:t>0</a:t>
            </a:r>
            <a:r>
              <a:rPr lang="ru-RU" sz="1400" b="1" i="1" baseline="30000" dirty="0"/>
              <a:t> </a:t>
            </a:r>
            <a:r>
              <a:rPr lang="ru-RU" sz="1400" i="1" dirty="0"/>
              <a:t>∩</a:t>
            </a:r>
            <a:r>
              <a:rPr lang="ru-RU" sz="1400" b="1" i="1" dirty="0"/>
              <a:t> </a:t>
            </a:r>
            <a:r>
              <a:rPr lang="en-US" sz="1400" i="1" dirty="0"/>
              <a:t>h</a:t>
            </a:r>
            <a:r>
              <a:rPr lang="ru-RU" sz="1400" i="1" baseline="30000" dirty="0"/>
              <a:t>0</a:t>
            </a:r>
            <a:r>
              <a:rPr lang="ru-RU" sz="1400" i="1" dirty="0"/>
              <a:t>.</a:t>
            </a:r>
            <a:r>
              <a:rPr lang="ru-RU" sz="1400" dirty="0"/>
              <a:t> </a:t>
            </a:r>
            <a:endParaRPr lang="en-US" sz="1400" dirty="0"/>
          </a:p>
          <a:p>
            <a:pPr marL="342900" indent="-342900"/>
            <a:r>
              <a:rPr lang="ru-RU" sz="1400" dirty="0"/>
              <a:t>Задача решается с использованием способа замены плоскостей проекций.</a:t>
            </a:r>
            <a:endParaRPr lang="ru-RU" sz="1400" u="sng" dirty="0"/>
          </a:p>
          <a:p>
            <a:pPr marL="342900" indent="-342900"/>
            <a:r>
              <a:rPr lang="ru-RU" sz="1400" dirty="0"/>
              <a:t>Решение:</a:t>
            </a:r>
          </a:p>
          <a:p>
            <a:pPr marL="342900" indent="-342900">
              <a:buFontTx/>
              <a:buAutoNum type="arabicPeriod"/>
            </a:pPr>
            <a:r>
              <a:rPr lang="ru-RU" sz="1400" dirty="0"/>
              <a:t>Преобразуем чертеж, заменяем фронтальную плоскость проекций </a:t>
            </a:r>
            <a:r>
              <a:rPr lang="ru-RU" sz="1400" i="1" dirty="0"/>
              <a:t>П</a:t>
            </a:r>
            <a:r>
              <a:rPr lang="ru-RU" sz="1400" i="1" baseline="-25000" dirty="0"/>
              <a:t>2</a:t>
            </a:r>
            <a:r>
              <a:rPr lang="ru-RU" sz="1400" i="1" dirty="0"/>
              <a:t> </a:t>
            </a:r>
            <a:r>
              <a:rPr lang="ru-RU" sz="1400" dirty="0"/>
              <a:t>на</a:t>
            </a:r>
            <a:r>
              <a:rPr lang="en-US" sz="1400" b="1" i="1" dirty="0"/>
              <a:t> </a:t>
            </a:r>
            <a:r>
              <a:rPr lang="ru-RU" sz="1400" i="1" dirty="0"/>
              <a:t>П</a:t>
            </a:r>
            <a:r>
              <a:rPr lang="ru-RU" sz="1400" i="1" baseline="-25000" dirty="0"/>
              <a:t>4</a:t>
            </a:r>
            <a:r>
              <a:rPr lang="ru-RU" sz="1400" dirty="0"/>
              <a:t>:      </a:t>
            </a:r>
            <a:r>
              <a:rPr lang="ru-RU" sz="1400" i="1" dirty="0"/>
              <a:t>П</a:t>
            </a:r>
            <a:r>
              <a:rPr lang="ru-RU" sz="1400" i="1" baseline="-25000" dirty="0"/>
              <a:t>4</a:t>
            </a:r>
            <a:r>
              <a:rPr lang="ru-RU" sz="1400" i="1" dirty="0"/>
              <a:t> </a:t>
            </a:r>
            <a:r>
              <a:rPr lang="ru-RU" i="1" dirty="0"/>
              <a:t>┴</a:t>
            </a:r>
            <a:r>
              <a:rPr lang="ru-RU" sz="1400" i="1" dirty="0"/>
              <a:t> П</a:t>
            </a:r>
            <a:r>
              <a:rPr lang="ru-RU" sz="1400" i="1" baseline="-25000" dirty="0"/>
              <a:t>1</a:t>
            </a:r>
            <a:r>
              <a:rPr lang="ru-RU" sz="1400" dirty="0"/>
              <a:t>,</a:t>
            </a:r>
            <a:r>
              <a:rPr lang="ru-RU" sz="1400" i="1" dirty="0"/>
              <a:t>        П</a:t>
            </a:r>
            <a:r>
              <a:rPr lang="ru-RU" sz="1400" i="1" baseline="-25000" dirty="0"/>
              <a:t>4</a:t>
            </a:r>
            <a:r>
              <a:rPr lang="ru-RU" sz="1400" i="1" dirty="0"/>
              <a:t> </a:t>
            </a:r>
            <a:r>
              <a:rPr lang="ru-RU" i="1" dirty="0"/>
              <a:t>┴</a:t>
            </a:r>
            <a:r>
              <a:rPr lang="ru-RU" sz="1400" i="1" dirty="0"/>
              <a:t> </a:t>
            </a:r>
            <a:r>
              <a:rPr lang="ru-RU" sz="1400" dirty="0"/>
              <a:t>(</a:t>
            </a:r>
            <a:r>
              <a:rPr lang="en-US" sz="1400" i="1" dirty="0"/>
              <a:t>f</a:t>
            </a:r>
            <a:r>
              <a:rPr lang="ru-RU" sz="1400" i="1" baseline="30000" dirty="0"/>
              <a:t>0</a:t>
            </a:r>
            <a:r>
              <a:rPr lang="ru-RU" sz="1400" i="1" dirty="0"/>
              <a:t> ∩ </a:t>
            </a:r>
            <a:r>
              <a:rPr lang="en-US" sz="1400" i="1" dirty="0"/>
              <a:t>h</a:t>
            </a:r>
            <a:r>
              <a:rPr lang="ru-RU" sz="1400" i="1" baseline="30000" dirty="0"/>
              <a:t>0</a:t>
            </a:r>
            <a:r>
              <a:rPr lang="ru-RU" sz="1400" dirty="0"/>
              <a:t>), следовательно </a:t>
            </a:r>
            <a:r>
              <a:rPr lang="ru-RU" sz="1400" b="1" i="1" dirty="0"/>
              <a:t> </a:t>
            </a:r>
            <a:r>
              <a:rPr lang="ru-RU" sz="1400" i="1" dirty="0"/>
              <a:t>х</a:t>
            </a:r>
            <a:r>
              <a:rPr lang="ru-RU" sz="1400" i="1" baseline="-25000" dirty="0"/>
              <a:t>14</a:t>
            </a:r>
            <a:r>
              <a:rPr lang="ru-RU" sz="1400" i="1" dirty="0"/>
              <a:t>┴</a:t>
            </a:r>
            <a:r>
              <a:rPr lang="en-US" sz="1400" i="1" dirty="0"/>
              <a:t>h</a:t>
            </a:r>
            <a:r>
              <a:rPr lang="en-US" sz="1400" i="1" baseline="-25000" dirty="0"/>
              <a:t>1</a:t>
            </a:r>
            <a:r>
              <a:rPr lang="en-US" sz="1400" i="1" baseline="30000" dirty="0"/>
              <a:t>0</a:t>
            </a:r>
            <a:r>
              <a:rPr lang="ru-RU" sz="1400" i="1" dirty="0"/>
              <a:t> </a:t>
            </a:r>
            <a:r>
              <a:rPr lang="ru-RU" sz="1400" dirty="0"/>
              <a:t> </a:t>
            </a:r>
          </a:p>
          <a:p>
            <a:pPr marL="342900" indent="-342900">
              <a:buFontTx/>
              <a:buAutoNum type="arabicPeriod"/>
            </a:pPr>
            <a:r>
              <a:rPr lang="ru-RU" sz="1400" dirty="0"/>
              <a:t>Строим новую фронтальную проекцию заданной плоскости (</a:t>
            </a:r>
            <a:r>
              <a:rPr lang="en-US" sz="1400" i="1" dirty="0"/>
              <a:t>f</a:t>
            </a:r>
            <a:r>
              <a:rPr lang="ru-RU" sz="1400" i="1" baseline="30000" dirty="0"/>
              <a:t>0</a:t>
            </a:r>
            <a:r>
              <a:rPr lang="ru-RU" sz="1400" i="1" dirty="0"/>
              <a:t> ∩ </a:t>
            </a:r>
            <a:r>
              <a:rPr lang="en-US" sz="1400" i="1" dirty="0"/>
              <a:t>h</a:t>
            </a:r>
            <a:r>
              <a:rPr lang="ru-RU" sz="1400" i="1" baseline="30000" dirty="0"/>
              <a:t>0</a:t>
            </a:r>
            <a:r>
              <a:rPr lang="ru-RU" sz="1400" dirty="0"/>
              <a:t>) и конуса на новой плоскости </a:t>
            </a:r>
            <a:r>
              <a:rPr lang="ru-RU" sz="1400" i="1" dirty="0"/>
              <a:t>П</a:t>
            </a:r>
            <a:r>
              <a:rPr lang="ru-RU" sz="1400" i="1" baseline="-25000" dirty="0"/>
              <a:t>4</a:t>
            </a:r>
            <a:r>
              <a:rPr lang="ru-RU" sz="1400" dirty="0"/>
              <a:t>.</a:t>
            </a:r>
            <a:r>
              <a:rPr lang="ru-RU" sz="1400" b="1" i="1" dirty="0"/>
              <a:t> </a:t>
            </a:r>
            <a:r>
              <a:rPr lang="ru-RU" sz="1400" dirty="0"/>
              <a:t>Далее задачу решаем по алгоритму задачи </a:t>
            </a:r>
            <a:r>
              <a:rPr lang="ru-RU" sz="1400" dirty="0" smtClean="0"/>
              <a:t>7.1</a:t>
            </a:r>
            <a:r>
              <a:rPr lang="ru-RU" sz="1400" dirty="0"/>
              <a:t>.</a:t>
            </a:r>
          </a:p>
          <a:p>
            <a:pPr marL="342900" indent="-342900"/>
            <a:r>
              <a:rPr lang="ru-RU" sz="1400" dirty="0"/>
              <a:t>Задачу можно решить не применяя</a:t>
            </a:r>
          </a:p>
          <a:p>
            <a:pPr marL="342900" indent="-342900"/>
            <a:r>
              <a:rPr lang="ru-RU" sz="1400" dirty="0"/>
              <a:t>способа замены плоскостей </a:t>
            </a:r>
            <a:r>
              <a:rPr lang="ru-RU" sz="1400" dirty="0" err="1"/>
              <a:t>проек</a:t>
            </a:r>
            <a:r>
              <a:rPr lang="ru-RU" sz="1400" dirty="0"/>
              <a:t>-</a:t>
            </a:r>
          </a:p>
          <a:p>
            <a:pPr marL="342900" indent="-342900"/>
            <a:r>
              <a:rPr lang="ru-RU" sz="1400" dirty="0" err="1"/>
              <a:t>ций</a:t>
            </a:r>
            <a:r>
              <a:rPr lang="ru-RU" sz="1400" dirty="0"/>
              <a:t> </a:t>
            </a:r>
            <a:r>
              <a:rPr lang="en-US" sz="1400" dirty="0">
                <a:hlinkClick r:id="rId31" action="ppaction://hlinkfile"/>
              </a:rPr>
              <a:t>[</a:t>
            </a:r>
            <a:r>
              <a:rPr lang="ru-RU" sz="1400" dirty="0">
                <a:hlinkClick r:id="rId31" action="ppaction://hlinkfile"/>
              </a:rPr>
              <a:t>2</a:t>
            </a:r>
            <a:r>
              <a:rPr lang="en-US" sz="1400" dirty="0">
                <a:hlinkClick r:id="rId31" action="ppaction://hlinkfile"/>
              </a:rPr>
              <a:t>]</a:t>
            </a:r>
            <a:r>
              <a:rPr lang="ru-RU" sz="1400" dirty="0">
                <a:hlinkClick r:id="rId31" action="ppaction://hlinkfile"/>
              </a:rPr>
              <a:t>, </a:t>
            </a:r>
            <a:r>
              <a:rPr lang="en-US" sz="1400" dirty="0">
                <a:hlinkClick r:id="rId31" action="ppaction://hlinkfile"/>
              </a:rPr>
              <a:t>[</a:t>
            </a:r>
            <a:r>
              <a:rPr lang="ru-RU" sz="1400" dirty="0">
                <a:hlinkClick r:id="rId31" action="ppaction://hlinkfile"/>
              </a:rPr>
              <a:t>3</a:t>
            </a:r>
            <a:r>
              <a:rPr lang="en-US" sz="1400" dirty="0">
                <a:hlinkClick r:id="rId31" action="ppaction://hlinkfile"/>
              </a:rPr>
              <a:t>]</a:t>
            </a:r>
            <a:r>
              <a:rPr lang="ru-RU" sz="1400" dirty="0">
                <a:hlinkClick r:id="rId31" action="ppaction://hlinkfile"/>
              </a:rPr>
              <a:t>.</a:t>
            </a:r>
            <a:endParaRPr lang="en-US" u="sng" dirty="0"/>
          </a:p>
          <a:p>
            <a:pPr marL="342900" indent="-342900"/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1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1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1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1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1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1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1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1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1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1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1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1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1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5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500"/>
                                        <p:tgtEl>
                                          <p:spTgt spid="5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5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500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1" dur="5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5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5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5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412875"/>
            <a:ext cx="8362950" cy="4924425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1600" dirty="0"/>
              <a:t>Задача </a:t>
            </a:r>
            <a:r>
              <a:rPr lang="ru-RU" sz="1600" dirty="0" smtClean="0"/>
              <a:t>7.3 </a:t>
            </a:r>
            <a:r>
              <a:rPr lang="ru-RU" sz="1600" dirty="0"/>
              <a:t>Построить точки пересечения прямой общего положения </a:t>
            </a:r>
            <a:r>
              <a:rPr lang="en-US" sz="1600" i="1" dirty="0"/>
              <a:t>k</a:t>
            </a:r>
            <a:r>
              <a:rPr lang="en-US" sz="1600" dirty="0"/>
              <a:t> </a:t>
            </a:r>
            <a:r>
              <a:rPr lang="ru-RU" sz="1600" dirty="0"/>
              <a:t>с поверхностью сферы.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1600" dirty="0"/>
              <a:t>Решение.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sz="1600" dirty="0"/>
              <a:t>Через данную прямую </a:t>
            </a:r>
            <a:r>
              <a:rPr lang="en-US" sz="1600" i="1" dirty="0"/>
              <a:t>k</a:t>
            </a:r>
            <a:r>
              <a:rPr lang="ru-RU" sz="1600" dirty="0"/>
              <a:t> проведем вспомогательную плоскость , в общем случае проецирующую. В данной задаче проведена фронтально проецирующая плоскость </a:t>
            </a:r>
            <a:r>
              <a:rPr lang="el-GR" sz="1600" i="1" dirty="0"/>
              <a:t>Δ</a:t>
            </a:r>
            <a:r>
              <a:rPr lang="ru-RU" sz="1600" dirty="0"/>
              <a:t> </a:t>
            </a:r>
            <a:r>
              <a:rPr lang="el-GR" sz="1600" dirty="0"/>
              <a:t>┴</a:t>
            </a:r>
            <a:r>
              <a:rPr lang="ru-RU" sz="1600" i="1" dirty="0"/>
              <a:t> П</a:t>
            </a:r>
            <a:r>
              <a:rPr lang="ru-RU" sz="1200" i="1" dirty="0"/>
              <a:t>2</a:t>
            </a:r>
            <a:r>
              <a:rPr lang="ru-RU" sz="1600" dirty="0"/>
              <a:t>. Эта плоскость пересечет данную сферу по окружности </a:t>
            </a:r>
            <a:r>
              <a:rPr lang="ru-RU" sz="1600" i="1" dirty="0" err="1"/>
              <a:t>m</a:t>
            </a:r>
            <a:r>
              <a:rPr lang="en-US" sz="1600" dirty="0"/>
              <a:t>.</a:t>
            </a:r>
            <a:endParaRPr lang="ru-RU" sz="1600" dirty="0"/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sz="1600" dirty="0"/>
              <a:t>Построим проекции линии пересечения данной поверхности сферы и вспомогательной плоскости </a:t>
            </a:r>
            <a:r>
              <a:rPr lang="el-GR" sz="1600" dirty="0"/>
              <a:t>Δ</a:t>
            </a:r>
            <a:r>
              <a:rPr lang="ru-RU" sz="1600" dirty="0"/>
              <a:t> - окружности </a:t>
            </a:r>
            <a:r>
              <a:rPr lang="en-US" sz="1600" i="1" dirty="0"/>
              <a:t>m</a:t>
            </a:r>
            <a:r>
              <a:rPr lang="ru-RU" sz="1600" dirty="0"/>
              <a:t>:</a:t>
            </a:r>
            <a:r>
              <a:rPr lang="ru-RU" sz="1600" b="1" i="1" dirty="0"/>
              <a:t> </a:t>
            </a:r>
            <a:r>
              <a:rPr lang="en-US" sz="1600" i="1" dirty="0"/>
              <a:t>m</a:t>
            </a:r>
            <a:r>
              <a:rPr lang="ru-RU" sz="1200" i="1" dirty="0"/>
              <a:t>2</a:t>
            </a:r>
            <a:r>
              <a:rPr lang="ru-RU" sz="1600" i="1" dirty="0"/>
              <a:t> </a:t>
            </a:r>
            <a:r>
              <a:rPr lang="ru-RU" sz="1600" dirty="0"/>
              <a:t>(</a:t>
            </a:r>
            <a:r>
              <a:rPr lang="ru-RU" sz="1600" i="1" dirty="0"/>
              <a:t>А</a:t>
            </a:r>
            <a:r>
              <a:rPr lang="ru-RU" sz="1200" i="1" dirty="0"/>
              <a:t>2</a:t>
            </a:r>
            <a:r>
              <a:rPr lang="ru-RU" sz="1600" dirty="0"/>
              <a:t>,</a:t>
            </a:r>
            <a:r>
              <a:rPr lang="ru-RU" sz="1600" i="1" dirty="0"/>
              <a:t> В</a:t>
            </a:r>
            <a:r>
              <a:rPr lang="ru-RU" sz="1200" i="1" dirty="0"/>
              <a:t>2</a:t>
            </a:r>
            <a:r>
              <a:rPr lang="ru-RU" sz="1600" dirty="0"/>
              <a:t>,</a:t>
            </a:r>
            <a:r>
              <a:rPr lang="ru-RU" sz="1600" i="1" dirty="0"/>
              <a:t> С</a:t>
            </a:r>
            <a:r>
              <a:rPr lang="ru-RU" sz="1200" i="1" dirty="0"/>
              <a:t>2</a:t>
            </a:r>
            <a:r>
              <a:rPr lang="ru-RU" sz="1600" dirty="0"/>
              <a:t>,</a:t>
            </a:r>
            <a:r>
              <a:rPr lang="ru-RU" sz="1600" i="1" dirty="0"/>
              <a:t> </a:t>
            </a:r>
            <a:r>
              <a:rPr lang="en-US" sz="1600" i="1" dirty="0"/>
              <a:t>D</a:t>
            </a:r>
            <a:r>
              <a:rPr lang="ru-RU" sz="1200" i="1" dirty="0"/>
              <a:t>2</a:t>
            </a:r>
            <a:r>
              <a:rPr lang="ru-RU" sz="1600" dirty="0"/>
              <a:t>,);</a:t>
            </a:r>
            <a:r>
              <a:rPr lang="ru-RU" sz="1600" i="1" dirty="0"/>
              <a:t> </a:t>
            </a:r>
            <a:r>
              <a:rPr lang="en-US" sz="1600" i="1" dirty="0"/>
              <a:t>m</a:t>
            </a:r>
            <a:r>
              <a:rPr lang="ru-RU" sz="1200" i="1" dirty="0"/>
              <a:t>1</a:t>
            </a:r>
            <a:r>
              <a:rPr lang="ru-RU" sz="1600" dirty="0"/>
              <a:t>(</a:t>
            </a:r>
            <a:r>
              <a:rPr lang="ru-RU" sz="1600" i="1" dirty="0"/>
              <a:t>А</a:t>
            </a:r>
            <a:r>
              <a:rPr lang="ru-RU" sz="1200" i="1" dirty="0"/>
              <a:t>1</a:t>
            </a:r>
            <a:r>
              <a:rPr lang="ru-RU" sz="1600" dirty="0"/>
              <a:t>,</a:t>
            </a:r>
            <a:r>
              <a:rPr lang="ru-RU" sz="1600" i="1" dirty="0"/>
              <a:t> В</a:t>
            </a:r>
            <a:r>
              <a:rPr lang="ru-RU" sz="1200" i="1" dirty="0"/>
              <a:t>1</a:t>
            </a:r>
            <a:r>
              <a:rPr lang="ru-RU" sz="1600" dirty="0"/>
              <a:t>,</a:t>
            </a:r>
            <a:r>
              <a:rPr lang="ru-RU" sz="1600" i="1" dirty="0"/>
              <a:t> С</a:t>
            </a:r>
            <a:r>
              <a:rPr lang="ru-RU" sz="1200" i="1" dirty="0"/>
              <a:t>1</a:t>
            </a:r>
            <a:r>
              <a:rPr lang="ru-RU" sz="1600" dirty="0"/>
              <a:t>,</a:t>
            </a:r>
            <a:r>
              <a:rPr lang="ru-RU" sz="1600" i="1" dirty="0"/>
              <a:t> </a:t>
            </a:r>
            <a:r>
              <a:rPr lang="en-US" sz="1600" i="1" dirty="0"/>
              <a:t>D</a:t>
            </a:r>
            <a:r>
              <a:rPr lang="ru-RU" sz="1200" i="1" dirty="0"/>
              <a:t>1</a:t>
            </a:r>
            <a:r>
              <a:rPr lang="ru-RU" sz="1600" dirty="0"/>
              <a:t>,) (см задачу  9.1).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sz="1600" dirty="0"/>
              <a:t>Найдем точки пересечения данной прямой </a:t>
            </a:r>
            <a:r>
              <a:rPr lang="en-US" sz="1600" i="1" dirty="0"/>
              <a:t>k</a:t>
            </a:r>
            <a:r>
              <a:rPr lang="ru-RU" sz="1600" dirty="0"/>
              <a:t>  (</a:t>
            </a:r>
            <a:r>
              <a:rPr lang="en-US" sz="1600" i="1" dirty="0"/>
              <a:t>k</a:t>
            </a:r>
            <a:r>
              <a:rPr lang="ru-RU" sz="1200" i="1" dirty="0"/>
              <a:t>2</a:t>
            </a:r>
            <a:r>
              <a:rPr lang="ru-RU" sz="1600" dirty="0"/>
              <a:t>,</a:t>
            </a:r>
            <a:r>
              <a:rPr lang="ru-RU" sz="1600" b="1" i="1" dirty="0"/>
              <a:t> </a:t>
            </a:r>
            <a:r>
              <a:rPr lang="en-US" sz="1600" i="1" dirty="0"/>
              <a:t>k</a:t>
            </a:r>
            <a:r>
              <a:rPr lang="ru-RU" sz="1200" i="1" dirty="0"/>
              <a:t>1</a:t>
            </a:r>
            <a:r>
              <a:rPr lang="ru-RU" sz="1600" dirty="0"/>
              <a:t>) с построенной кривой </a:t>
            </a:r>
            <a:r>
              <a:rPr lang="en-US" sz="1600" i="1" dirty="0"/>
              <a:t>m</a:t>
            </a:r>
            <a:r>
              <a:rPr lang="ru-RU" sz="1600" dirty="0"/>
              <a:t> (</a:t>
            </a:r>
            <a:r>
              <a:rPr lang="ru-RU" sz="1600" i="1" dirty="0"/>
              <a:t> </a:t>
            </a:r>
            <a:r>
              <a:rPr lang="en-US" sz="1600" i="1" dirty="0"/>
              <a:t>m</a:t>
            </a:r>
            <a:r>
              <a:rPr lang="ru-RU" sz="1200" i="1" dirty="0"/>
              <a:t>2</a:t>
            </a:r>
            <a:r>
              <a:rPr lang="ru-RU" sz="1600" dirty="0"/>
              <a:t>,</a:t>
            </a:r>
            <a:r>
              <a:rPr lang="ru-RU" sz="1600" i="1" dirty="0"/>
              <a:t> </a:t>
            </a:r>
            <a:r>
              <a:rPr lang="en-US" sz="1600" i="1" dirty="0"/>
              <a:t>m</a:t>
            </a:r>
            <a:r>
              <a:rPr lang="ru-RU" sz="1200" dirty="0"/>
              <a:t>1</a:t>
            </a:r>
            <a:r>
              <a:rPr lang="ru-RU" sz="1600" dirty="0"/>
              <a:t>):    </a:t>
            </a:r>
            <a:r>
              <a:rPr lang="en-US" sz="1600" i="1" dirty="0"/>
              <a:t>I</a:t>
            </a:r>
            <a:r>
              <a:rPr lang="ru-RU" sz="1600" dirty="0"/>
              <a:t> (</a:t>
            </a:r>
            <a:r>
              <a:rPr lang="en-US" sz="1600" i="1" dirty="0"/>
              <a:t>I</a:t>
            </a:r>
            <a:r>
              <a:rPr lang="ru-RU" sz="1200" i="1" dirty="0"/>
              <a:t>1</a:t>
            </a:r>
            <a:r>
              <a:rPr lang="ru-RU" sz="1600" dirty="0"/>
              <a:t>,</a:t>
            </a:r>
            <a:r>
              <a:rPr lang="ru-RU" sz="1600" b="1" i="1" dirty="0"/>
              <a:t> </a:t>
            </a:r>
            <a:r>
              <a:rPr lang="en-US" sz="1600" i="1" dirty="0"/>
              <a:t>I</a:t>
            </a:r>
            <a:r>
              <a:rPr lang="ru-RU" sz="1200" i="1" dirty="0"/>
              <a:t>2</a:t>
            </a:r>
            <a:r>
              <a:rPr lang="ru-RU" sz="1600" dirty="0"/>
              <a:t>),</a:t>
            </a:r>
            <a:r>
              <a:rPr lang="ru-RU" sz="1600" b="1" i="1" dirty="0"/>
              <a:t>  </a:t>
            </a:r>
            <a:r>
              <a:rPr lang="en-US" sz="1600" i="1" dirty="0"/>
              <a:t>II</a:t>
            </a:r>
            <a:r>
              <a:rPr lang="ru-RU" sz="1600" dirty="0"/>
              <a:t> (</a:t>
            </a:r>
            <a:r>
              <a:rPr lang="en-US" sz="1600" i="1" dirty="0"/>
              <a:t>II</a:t>
            </a:r>
            <a:r>
              <a:rPr lang="ru-RU" sz="1200" i="1" dirty="0"/>
              <a:t>1</a:t>
            </a:r>
            <a:r>
              <a:rPr lang="ru-RU" sz="1600" dirty="0"/>
              <a:t>,</a:t>
            </a:r>
            <a:r>
              <a:rPr lang="ru-RU" sz="1600" b="1" i="1" dirty="0"/>
              <a:t> </a:t>
            </a:r>
            <a:r>
              <a:rPr lang="en-US" sz="1600" i="1" dirty="0"/>
              <a:t>II</a:t>
            </a:r>
            <a:r>
              <a:rPr lang="ru-RU" sz="1200" i="1" dirty="0"/>
              <a:t>2</a:t>
            </a:r>
            <a:r>
              <a:rPr lang="ru-RU" sz="1600" dirty="0"/>
              <a:t>)</a:t>
            </a:r>
            <a:r>
              <a:rPr lang="ru-RU" sz="1600" b="1" i="1" dirty="0"/>
              <a:t>.</a:t>
            </a:r>
            <a:r>
              <a:rPr lang="ru-RU" sz="1600" dirty="0"/>
              <a:t> 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sz="1600" dirty="0"/>
              <a:t>Определим видимость: если точка лежит на видимой части поверхности, то она будет видимая, и наоборот, если точка лежит на ее невидимой части, такая точка - невидимая.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1600" dirty="0"/>
              <a:t>На горизонтальной проекции: проекция точки </a:t>
            </a:r>
            <a:r>
              <a:rPr lang="en-US" sz="1600" i="1" dirty="0"/>
              <a:t>I</a:t>
            </a:r>
            <a:r>
              <a:rPr lang="en-US" sz="1600" dirty="0"/>
              <a:t> </a:t>
            </a:r>
            <a:r>
              <a:rPr lang="ru-RU" sz="1600" dirty="0"/>
              <a:t>- невидимая, поскольку находится на невидимой  нижней части сферы, точка </a:t>
            </a:r>
            <a:r>
              <a:rPr lang="en-US" sz="1600" i="1" dirty="0"/>
              <a:t>II</a:t>
            </a:r>
            <a:r>
              <a:rPr lang="ru-RU" sz="1600" dirty="0"/>
              <a:t> – видимая, так как находится на видимой верхней части сферы.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1600" dirty="0"/>
              <a:t>На фронтальной проекции: проекция точки</a:t>
            </a:r>
            <a:r>
              <a:rPr lang="ru-RU" sz="1600" b="1" i="1" dirty="0"/>
              <a:t> </a:t>
            </a:r>
            <a:r>
              <a:rPr lang="en-US" sz="1600" i="1" dirty="0"/>
              <a:t>I</a:t>
            </a:r>
            <a:r>
              <a:rPr lang="ru-RU" sz="1600" dirty="0"/>
              <a:t>  - видимая, поскольку находится на видимой (передней) части сферы, точка </a:t>
            </a:r>
            <a:r>
              <a:rPr lang="en-US" sz="1600" i="1" dirty="0"/>
              <a:t>II</a:t>
            </a:r>
            <a:r>
              <a:rPr lang="ru-RU" sz="1600" dirty="0"/>
              <a:t> – не видимая, так как находится на не видимой (задней) части сферы. </a:t>
            </a:r>
          </a:p>
        </p:txBody>
      </p:sp>
      <p:sp>
        <p:nvSpPr>
          <p:cNvPr id="10244" name="WordArt 4"/>
          <p:cNvSpPr>
            <a:spLocks noChangeArrowheads="1" noChangeShapeType="1" noTextEdit="1"/>
          </p:cNvSpPr>
          <p:nvPr/>
        </p:nvSpPr>
        <p:spPr bwMode="auto">
          <a:xfrm>
            <a:off x="1331913" y="115888"/>
            <a:ext cx="6778625" cy="7064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1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7.3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1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Пересечение прямой линии с </a:t>
            </a:r>
          </a:p>
          <a:p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1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кривой поверхностью.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50" name="Object 6"/>
          <p:cNvGraphicFramePr>
            <a:graphicFrameLocks noChangeAspect="1"/>
          </p:cNvGraphicFramePr>
          <p:nvPr/>
        </p:nvGraphicFramePr>
        <p:xfrm>
          <a:off x="3030538" y="968375"/>
          <a:ext cx="2536825" cy="5795963"/>
        </p:xfrm>
        <a:graphic>
          <a:graphicData uri="http://schemas.openxmlformats.org/presentationml/2006/ole">
            <p:oleObj spid="_x0000_s6150" name="Фрагмент" r:id="rId3" imgW="2016360" imgH="4606200" progId="KOMPAS.FRW">
              <p:embed/>
            </p:oleObj>
          </a:graphicData>
        </a:graphic>
      </p:graphicFrame>
      <p:graphicFrame>
        <p:nvGraphicFramePr>
          <p:cNvPr id="6151" name="Object 7"/>
          <p:cNvGraphicFramePr>
            <a:graphicFrameLocks noChangeAspect="1"/>
          </p:cNvGraphicFramePr>
          <p:nvPr/>
        </p:nvGraphicFramePr>
        <p:xfrm>
          <a:off x="2963863" y="942975"/>
          <a:ext cx="2706687" cy="5861050"/>
        </p:xfrm>
        <a:graphic>
          <a:graphicData uri="http://schemas.openxmlformats.org/presentationml/2006/ole">
            <p:oleObj spid="_x0000_s6151" name="Фрагмент" r:id="rId4" imgW="2151720" imgH="4657320" progId="KOMPAS.FRW">
              <p:embed/>
            </p:oleObj>
          </a:graphicData>
        </a:graphic>
      </p:graphicFrame>
      <p:graphicFrame>
        <p:nvGraphicFramePr>
          <p:cNvPr id="6152" name="Object 8"/>
          <p:cNvGraphicFramePr>
            <a:graphicFrameLocks noChangeAspect="1"/>
          </p:cNvGraphicFramePr>
          <p:nvPr/>
        </p:nvGraphicFramePr>
        <p:xfrm>
          <a:off x="2827338" y="942975"/>
          <a:ext cx="3048000" cy="5861050"/>
        </p:xfrm>
        <a:graphic>
          <a:graphicData uri="http://schemas.openxmlformats.org/presentationml/2006/ole">
            <p:oleObj spid="_x0000_s6152" name="Фрагмент" r:id="rId5" imgW="2422440" imgH="4657320" progId="KOMPAS.FRW">
              <p:embed/>
            </p:oleObj>
          </a:graphicData>
        </a:graphic>
      </p:graphicFrame>
      <p:graphicFrame>
        <p:nvGraphicFramePr>
          <p:cNvPr id="6153" name="Object 9"/>
          <p:cNvGraphicFramePr>
            <a:graphicFrameLocks noChangeAspect="1"/>
          </p:cNvGraphicFramePr>
          <p:nvPr/>
        </p:nvGraphicFramePr>
        <p:xfrm>
          <a:off x="2827338" y="942975"/>
          <a:ext cx="3048000" cy="5861050"/>
        </p:xfrm>
        <a:graphic>
          <a:graphicData uri="http://schemas.openxmlformats.org/presentationml/2006/ole">
            <p:oleObj spid="_x0000_s6153" name="Фрагмент" r:id="rId6" imgW="2422440" imgH="4657320" progId="KOMPAS.FRW">
              <p:embed/>
            </p:oleObj>
          </a:graphicData>
        </a:graphic>
      </p:graphicFrame>
      <p:graphicFrame>
        <p:nvGraphicFramePr>
          <p:cNvPr id="6154" name="Object 10"/>
          <p:cNvGraphicFramePr>
            <a:graphicFrameLocks noChangeAspect="1"/>
          </p:cNvGraphicFramePr>
          <p:nvPr/>
        </p:nvGraphicFramePr>
        <p:xfrm>
          <a:off x="2827338" y="942975"/>
          <a:ext cx="3048000" cy="5861050"/>
        </p:xfrm>
        <a:graphic>
          <a:graphicData uri="http://schemas.openxmlformats.org/presentationml/2006/ole">
            <p:oleObj spid="_x0000_s6154" name="Фрагмент" r:id="rId7" imgW="2422440" imgH="4657320" progId="KOMPAS.FRW">
              <p:embed/>
            </p:oleObj>
          </a:graphicData>
        </a:graphic>
      </p:graphicFrame>
      <p:graphicFrame>
        <p:nvGraphicFramePr>
          <p:cNvPr id="6155" name="Object 11"/>
          <p:cNvGraphicFramePr>
            <a:graphicFrameLocks noChangeAspect="1"/>
          </p:cNvGraphicFramePr>
          <p:nvPr/>
        </p:nvGraphicFramePr>
        <p:xfrm>
          <a:off x="2700338" y="942975"/>
          <a:ext cx="3367087" cy="5859463"/>
        </p:xfrm>
        <a:graphic>
          <a:graphicData uri="http://schemas.openxmlformats.org/presentationml/2006/ole">
            <p:oleObj spid="_x0000_s6155" name="Фрагмент" r:id="rId8" imgW="2675880" imgH="4657320" progId="KOMPAS.FRW">
              <p:embed/>
            </p:oleObj>
          </a:graphicData>
        </a:graphic>
      </p:graphicFrame>
      <p:graphicFrame>
        <p:nvGraphicFramePr>
          <p:cNvPr id="6156" name="Object 12"/>
          <p:cNvGraphicFramePr>
            <a:graphicFrameLocks noChangeAspect="1"/>
          </p:cNvGraphicFramePr>
          <p:nvPr/>
        </p:nvGraphicFramePr>
        <p:xfrm>
          <a:off x="2700338" y="942975"/>
          <a:ext cx="3367087" cy="5859463"/>
        </p:xfrm>
        <a:graphic>
          <a:graphicData uri="http://schemas.openxmlformats.org/presentationml/2006/ole">
            <p:oleObj spid="_x0000_s6156" name="Фрагмент" r:id="rId9" imgW="2675880" imgH="4657320" progId="KOMPAS.FRW">
              <p:embed/>
            </p:oleObj>
          </a:graphicData>
        </a:graphic>
      </p:graphicFrame>
      <p:graphicFrame>
        <p:nvGraphicFramePr>
          <p:cNvPr id="6157" name="Object 13"/>
          <p:cNvGraphicFramePr>
            <a:graphicFrameLocks noChangeAspect="1"/>
          </p:cNvGraphicFramePr>
          <p:nvPr/>
        </p:nvGraphicFramePr>
        <p:xfrm>
          <a:off x="2700338" y="942975"/>
          <a:ext cx="3367087" cy="5859463"/>
        </p:xfrm>
        <a:graphic>
          <a:graphicData uri="http://schemas.openxmlformats.org/presentationml/2006/ole">
            <p:oleObj spid="_x0000_s6157" name="Фрагмент" r:id="rId10" imgW="2675880" imgH="4657320" progId="KOMPAS.FRW">
              <p:embed/>
            </p:oleObj>
          </a:graphicData>
        </a:graphic>
      </p:graphicFrame>
      <p:graphicFrame>
        <p:nvGraphicFramePr>
          <p:cNvPr id="6158" name="Object 14"/>
          <p:cNvGraphicFramePr>
            <a:graphicFrameLocks noChangeAspect="1"/>
          </p:cNvGraphicFramePr>
          <p:nvPr/>
        </p:nvGraphicFramePr>
        <p:xfrm>
          <a:off x="2700338" y="942975"/>
          <a:ext cx="3367087" cy="5859463"/>
        </p:xfrm>
        <a:graphic>
          <a:graphicData uri="http://schemas.openxmlformats.org/presentationml/2006/ole">
            <p:oleObj spid="_x0000_s6158" name="Фрагмент" r:id="rId11" imgW="2675880" imgH="4657320" progId="KOMPAS.FRW">
              <p:embed/>
            </p:oleObj>
          </a:graphicData>
        </a:graphic>
      </p:graphicFrame>
      <p:graphicFrame>
        <p:nvGraphicFramePr>
          <p:cNvPr id="6159" name="Object 15"/>
          <p:cNvGraphicFramePr>
            <a:graphicFrameLocks noChangeAspect="1"/>
          </p:cNvGraphicFramePr>
          <p:nvPr/>
        </p:nvGraphicFramePr>
        <p:xfrm>
          <a:off x="2700338" y="942975"/>
          <a:ext cx="3367087" cy="5859463"/>
        </p:xfrm>
        <a:graphic>
          <a:graphicData uri="http://schemas.openxmlformats.org/presentationml/2006/ole">
            <p:oleObj spid="_x0000_s6159" name="Фрагмент" r:id="rId12" imgW="2675880" imgH="4657320" progId="KOMPAS.FRW">
              <p:embed/>
            </p:oleObj>
          </a:graphicData>
        </a:graphic>
      </p:graphicFrame>
      <p:graphicFrame>
        <p:nvGraphicFramePr>
          <p:cNvPr id="6160" name="Object 16"/>
          <p:cNvGraphicFramePr>
            <a:graphicFrameLocks noChangeAspect="1"/>
          </p:cNvGraphicFramePr>
          <p:nvPr/>
        </p:nvGraphicFramePr>
        <p:xfrm>
          <a:off x="2700338" y="942975"/>
          <a:ext cx="3367087" cy="5859463"/>
        </p:xfrm>
        <a:graphic>
          <a:graphicData uri="http://schemas.openxmlformats.org/presentationml/2006/ole">
            <p:oleObj spid="_x0000_s6160" name="Фрагмент" r:id="rId13" imgW="2675880" imgH="4657320" progId="KOMPAS.FRW">
              <p:embed/>
            </p:oleObj>
          </a:graphicData>
        </a:graphic>
      </p:graphicFrame>
      <p:graphicFrame>
        <p:nvGraphicFramePr>
          <p:cNvPr id="6161" name="Object 17"/>
          <p:cNvGraphicFramePr>
            <a:graphicFrameLocks noChangeAspect="1"/>
          </p:cNvGraphicFramePr>
          <p:nvPr/>
        </p:nvGraphicFramePr>
        <p:xfrm>
          <a:off x="2700338" y="942975"/>
          <a:ext cx="3367087" cy="5859463"/>
        </p:xfrm>
        <a:graphic>
          <a:graphicData uri="http://schemas.openxmlformats.org/presentationml/2006/ole">
            <p:oleObj spid="_x0000_s6161" name="Фрагмент" r:id="rId14" imgW="2675880" imgH="4657320" progId="KOMPAS.FRW">
              <p:embed/>
            </p:oleObj>
          </a:graphicData>
        </a:graphic>
      </p:graphicFrame>
      <p:graphicFrame>
        <p:nvGraphicFramePr>
          <p:cNvPr id="6162" name="Object 18"/>
          <p:cNvGraphicFramePr>
            <a:graphicFrameLocks noChangeAspect="1"/>
          </p:cNvGraphicFramePr>
          <p:nvPr/>
        </p:nvGraphicFramePr>
        <p:xfrm>
          <a:off x="2700338" y="908050"/>
          <a:ext cx="3367087" cy="5949950"/>
        </p:xfrm>
        <a:graphic>
          <a:graphicData uri="http://schemas.openxmlformats.org/presentationml/2006/ole">
            <p:oleObj spid="_x0000_s6162" name="Фрагмент" r:id="rId15" imgW="2675880" imgH="4729680" progId="KOMPAS.FRW">
              <p:embed/>
            </p:oleObj>
          </a:graphicData>
        </a:graphic>
      </p:graphicFrame>
      <p:graphicFrame>
        <p:nvGraphicFramePr>
          <p:cNvPr id="6163" name="Object 19"/>
          <p:cNvGraphicFramePr>
            <a:graphicFrameLocks noChangeAspect="1"/>
          </p:cNvGraphicFramePr>
          <p:nvPr/>
        </p:nvGraphicFramePr>
        <p:xfrm>
          <a:off x="2700338" y="908050"/>
          <a:ext cx="3367087" cy="5949950"/>
        </p:xfrm>
        <a:graphic>
          <a:graphicData uri="http://schemas.openxmlformats.org/presentationml/2006/ole">
            <p:oleObj spid="_x0000_s6163" name="Фрагмент" r:id="rId16" imgW="2675880" imgH="4729680" progId="KOMPAS.FRW">
              <p:embed/>
            </p:oleObj>
          </a:graphicData>
        </a:graphic>
      </p:graphicFrame>
      <p:graphicFrame>
        <p:nvGraphicFramePr>
          <p:cNvPr id="6164" name="Object 20"/>
          <p:cNvGraphicFramePr>
            <a:graphicFrameLocks noChangeAspect="1"/>
          </p:cNvGraphicFramePr>
          <p:nvPr/>
        </p:nvGraphicFramePr>
        <p:xfrm>
          <a:off x="2700338" y="908050"/>
          <a:ext cx="3367087" cy="5949950"/>
        </p:xfrm>
        <a:graphic>
          <a:graphicData uri="http://schemas.openxmlformats.org/presentationml/2006/ole">
            <p:oleObj spid="_x0000_s6164" name="Фрагмент" r:id="rId17" imgW="2675880" imgH="4729680" progId="KOMPAS.FRW">
              <p:embed/>
            </p:oleObj>
          </a:graphicData>
        </a:graphic>
      </p:graphicFrame>
      <p:graphicFrame>
        <p:nvGraphicFramePr>
          <p:cNvPr id="6165" name="Object 21"/>
          <p:cNvGraphicFramePr>
            <a:graphicFrameLocks noChangeAspect="1"/>
          </p:cNvGraphicFramePr>
          <p:nvPr/>
        </p:nvGraphicFramePr>
        <p:xfrm>
          <a:off x="2700338" y="908050"/>
          <a:ext cx="3367087" cy="5949950"/>
        </p:xfrm>
        <a:graphic>
          <a:graphicData uri="http://schemas.openxmlformats.org/presentationml/2006/ole">
            <p:oleObj spid="_x0000_s6165" name="Фрагмент" r:id="rId18" imgW="2675880" imgH="4729680" progId="KOMPAS.FRW">
              <p:embed/>
            </p:oleObj>
          </a:graphicData>
        </a:graphic>
      </p:graphicFrame>
      <p:graphicFrame>
        <p:nvGraphicFramePr>
          <p:cNvPr id="6166" name="Object 22"/>
          <p:cNvGraphicFramePr>
            <a:graphicFrameLocks noChangeAspect="1"/>
          </p:cNvGraphicFramePr>
          <p:nvPr/>
        </p:nvGraphicFramePr>
        <p:xfrm>
          <a:off x="2700338" y="908050"/>
          <a:ext cx="3367087" cy="5949950"/>
        </p:xfrm>
        <a:graphic>
          <a:graphicData uri="http://schemas.openxmlformats.org/presentationml/2006/ole">
            <p:oleObj spid="_x0000_s6166" name="Фрагмент" r:id="rId19" imgW="2675880" imgH="4729680" progId="KOMPAS.FRW">
              <p:embed/>
            </p:oleObj>
          </a:graphicData>
        </a:graphic>
      </p:graphicFrame>
      <p:graphicFrame>
        <p:nvGraphicFramePr>
          <p:cNvPr id="6167" name="Object 23"/>
          <p:cNvGraphicFramePr>
            <a:graphicFrameLocks noChangeAspect="1"/>
          </p:cNvGraphicFramePr>
          <p:nvPr/>
        </p:nvGraphicFramePr>
        <p:xfrm>
          <a:off x="2700338" y="908050"/>
          <a:ext cx="3367087" cy="5949950"/>
        </p:xfrm>
        <a:graphic>
          <a:graphicData uri="http://schemas.openxmlformats.org/presentationml/2006/ole">
            <p:oleObj spid="_x0000_s6167" name="Фрагмент" r:id="rId20" imgW="2675880" imgH="4729680" progId="KOMPAS.FRW">
              <p:embed/>
            </p:oleObj>
          </a:graphicData>
        </a:graphic>
      </p:graphicFrame>
      <p:graphicFrame>
        <p:nvGraphicFramePr>
          <p:cNvPr id="6168" name="Object 24"/>
          <p:cNvGraphicFramePr>
            <a:graphicFrameLocks noChangeAspect="1"/>
          </p:cNvGraphicFramePr>
          <p:nvPr/>
        </p:nvGraphicFramePr>
        <p:xfrm>
          <a:off x="2700338" y="908050"/>
          <a:ext cx="3367087" cy="5949950"/>
        </p:xfrm>
        <a:graphic>
          <a:graphicData uri="http://schemas.openxmlformats.org/presentationml/2006/ole">
            <p:oleObj spid="_x0000_s6168" name="Фрагмент" r:id="rId21" imgW="2675880" imgH="4729680" progId="KOMPAS.FRW">
              <p:embed/>
            </p:oleObj>
          </a:graphicData>
        </a:graphic>
      </p:graphicFrame>
      <p:sp>
        <p:nvSpPr>
          <p:cNvPr id="6170" name="WordArt 26"/>
          <p:cNvSpPr>
            <a:spLocks noChangeArrowheads="1" noChangeShapeType="1" noTextEdit="1"/>
          </p:cNvSpPr>
          <p:nvPr/>
        </p:nvSpPr>
        <p:spPr bwMode="auto">
          <a:xfrm>
            <a:off x="1331913" y="115888"/>
            <a:ext cx="6778625" cy="7064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7.3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Пересечение прямой линии с </a:t>
            </a:r>
          </a:p>
          <a:p>
            <a:pPr algn="ctr"/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кривой поверхностью.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6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6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6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6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6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69269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Взаимное пересечение</a:t>
            </a:r>
          </a:p>
          <a:p>
            <a:pPr algn="ctr"/>
            <a:r>
              <a:rPr lang="ru-RU" sz="36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 поверхностей</a:t>
            </a:r>
            <a:endParaRPr lang="ru-RU" sz="3600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GOST type B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39752" y="256490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Общий алгоритм построения. </a:t>
            </a:r>
          </a:p>
          <a:p>
            <a:pPr algn="ctr"/>
            <a:r>
              <a:rPr lang="ru-RU" dirty="0" smtClean="0"/>
              <a:t>Способ секущих плоскостей.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332656"/>
            <a:ext cx="59446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7.4 Общий алгоритм построения</a:t>
            </a:r>
            <a:endParaRPr lang="ru-RU" sz="3200" dirty="0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899592" y="1052736"/>
            <a:ext cx="7561262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/>
              <a:t>Построение линии пересечения поверхностей осуществляется при помощи вспомогательных секущих поверхностей. При этом данные поверхности пересекаются вспомогательной поверхностью и определяются линии пересечения каждой из данных поверхностей с вспомогательной. Если эти линии пересекаются, то полученные точки пересечения принадлежат обеим данным поверхностям и следовательно их линии пересечения. Взаимное пересечение кривых поверхностей осуществляется по следующему общему алгоритму. </a:t>
            </a:r>
          </a:p>
        </p:txBody>
      </p:sp>
      <p:sp>
        <p:nvSpPr>
          <p:cNvPr id="4" name="Rectangle 15"/>
          <p:cNvSpPr>
            <a:spLocks noChangeArrowheads="1"/>
          </p:cNvSpPr>
          <p:nvPr/>
        </p:nvSpPr>
        <p:spPr bwMode="auto">
          <a:xfrm>
            <a:off x="467544" y="4509120"/>
            <a:ext cx="5635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u="sng" dirty="0"/>
              <a:t>Дано:</a:t>
            </a:r>
            <a:r>
              <a:rPr lang="ru-RU" dirty="0"/>
              <a:t> взаимно пересекающиеся поверхности </a:t>
            </a:r>
          </a:p>
        </p:txBody>
      </p:sp>
      <p:graphicFrame>
        <p:nvGraphicFramePr>
          <p:cNvPr id="5" name="Object 18"/>
          <p:cNvGraphicFramePr>
            <a:graphicFrameLocks noChangeAspect="1"/>
          </p:cNvGraphicFramePr>
          <p:nvPr/>
        </p:nvGraphicFramePr>
        <p:xfrm>
          <a:off x="6301607" y="4478958"/>
          <a:ext cx="503237" cy="400050"/>
        </p:xfrm>
        <a:graphic>
          <a:graphicData uri="http://schemas.openxmlformats.org/presentationml/2006/ole">
            <p:oleObj spid="_x0000_s12290" name="Формула" r:id="rId3" imgW="279279" imgH="215806" progId="">
              <p:embed/>
            </p:oleObj>
          </a:graphicData>
        </a:graphic>
      </p:graphicFrame>
      <p:graphicFrame>
        <p:nvGraphicFramePr>
          <p:cNvPr id="6" name="Object 20"/>
          <p:cNvGraphicFramePr>
            <a:graphicFrameLocks noChangeAspect="1"/>
          </p:cNvGraphicFramePr>
          <p:nvPr/>
        </p:nvGraphicFramePr>
        <p:xfrm>
          <a:off x="6876282" y="4478958"/>
          <a:ext cx="431800" cy="377825"/>
        </p:xfrm>
        <a:graphic>
          <a:graphicData uri="http://schemas.openxmlformats.org/presentationml/2006/ole">
            <p:oleObj spid="_x0000_s12291" name="Формула" r:id="rId4" imgW="228501" imgH="203112" progId="">
              <p:embed/>
            </p:oleObj>
          </a:graphicData>
        </a:graphic>
      </p:graphicFrame>
      <p:graphicFrame>
        <p:nvGraphicFramePr>
          <p:cNvPr id="7" name="Object 23"/>
          <p:cNvGraphicFramePr>
            <a:graphicFrameLocks noChangeAspect="1"/>
          </p:cNvGraphicFramePr>
          <p:nvPr/>
        </p:nvGraphicFramePr>
        <p:xfrm>
          <a:off x="7452544" y="4478958"/>
          <a:ext cx="431800" cy="377825"/>
        </p:xfrm>
        <a:graphic>
          <a:graphicData uri="http://schemas.openxmlformats.org/presentationml/2006/ole">
            <p:oleObj spid="_x0000_s12292" name="Формула" r:id="rId5" imgW="228501" imgH="203112" progId="">
              <p:embed/>
            </p:oleObj>
          </a:graphicData>
        </a:graphic>
      </p:graphicFrame>
      <p:graphicFrame>
        <p:nvGraphicFramePr>
          <p:cNvPr id="8" name="Object 22"/>
          <p:cNvGraphicFramePr>
            <a:graphicFrameLocks noChangeAspect="1"/>
          </p:cNvGraphicFramePr>
          <p:nvPr/>
        </p:nvGraphicFramePr>
        <p:xfrm>
          <a:off x="8244707" y="4478958"/>
          <a:ext cx="468312" cy="411162"/>
        </p:xfrm>
        <a:graphic>
          <a:graphicData uri="http://schemas.openxmlformats.org/presentationml/2006/ole">
            <p:oleObj spid="_x0000_s12293" name="Формула" r:id="rId6" imgW="228501" imgH="203112" progId="">
              <p:embed/>
            </p:oleObj>
          </a:graphicData>
        </a:graphic>
      </p:graphicFrame>
      <p:sp>
        <p:nvSpPr>
          <p:cNvPr id="9" name="Rectangle 25"/>
          <p:cNvSpPr>
            <a:spLocks noChangeArrowheads="1"/>
          </p:cNvSpPr>
          <p:nvPr/>
        </p:nvSpPr>
        <p:spPr bwMode="auto">
          <a:xfrm>
            <a:off x="7741469" y="4478958"/>
            <a:ext cx="573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2400">
                <a:cs typeface="Times New Roman" pitchFamily="18" charset="0"/>
              </a:rPr>
              <a:t> ∩ </a:t>
            </a:r>
            <a:endParaRPr lang="ru-RU" sz="2400"/>
          </a:p>
        </p:txBody>
      </p:sp>
      <p:sp>
        <p:nvSpPr>
          <p:cNvPr id="10" name="Rectangle 26"/>
          <p:cNvSpPr>
            <a:spLocks noChangeArrowheads="1"/>
          </p:cNvSpPr>
          <p:nvPr/>
        </p:nvSpPr>
        <p:spPr bwMode="auto">
          <a:xfrm>
            <a:off x="453257" y="5085383"/>
            <a:ext cx="6870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ru-RU" u="sng" dirty="0"/>
              <a:t>Построить:</a:t>
            </a:r>
            <a:r>
              <a:rPr lang="ru-RU" dirty="0"/>
              <a:t> линию </a:t>
            </a:r>
            <a:r>
              <a:rPr lang="en-US" b="1" i="1" dirty="0"/>
              <a:t>r</a:t>
            </a:r>
            <a:r>
              <a:rPr lang="ru-RU" b="1" i="1" dirty="0"/>
              <a:t>  </a:t>
            </a:r>
            <a:r>
              <a:rPr lang="ru-RU" dirty="0"/>
              <a:t>пересечения данных поверхностей.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179388" y="233363"/>
            <a:ext cx="25527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ru-RU" sz="1800" u="sng"/>
              <a:t>Алгоритм построения:</a:t>
            </a:r>
          </a:p>
        </p:txBody>
      </p:sp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48250" y="1722438"/>
            <a:ext cx="3663950" cy="3108325"/>
          </a:xfrm>
          <a:prstGeom prst="rect">
            <a:avLst/>
          </a:prstGeom>
          <a:noFill/>
        </p:spPr>
      </p:pic>
      <p:pic>
        <p:nvPicPr>
          <p:cNvPr id="22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48250" y="1557338"/>
            <a:ext cx="3663950" cy="3606800"/>
          </a:xfrm>
          <a:prstGeom prst="rect">
            <a:avLst/>
          </a:prstGeom>
          <a:noFill/>
        </p:spPr>
      </p:pic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1263" y="1341438"/>
            <a:ext cx="3663950" cy="4392612"/>
          </a:xfrm>
          <a:prstGeom prst="rect">
            <a:avLst/>
          </a:prstGeom>
          <a:noFill/>
        </p:spPr>
      </p:pic>
      <p:pic>
        <p:nvPicPr>
          <p:cNvPr id="24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9338" y="1341438"/>
            <a:ext cx="3663950" cy="4392612"/>
          </a:xfrm>
          <a:prstGeom prst="rect">
            <a:avLst/>
          </a:prstGeom>
          <a:noFill/>
        </p:spPr>
      </p:pic>
      <p:pic>
        <p:nvPicPr>
          <p:cNvPr id="25" name="Picture 1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59338" y="1341438"/>
            <a:ext cx="3663950" cy="4392612"/>
          </a:xfrm>
          <a:prstGeom prst="rect">
            <a:avLst/>
          </a:prstGeom>
          <a:noFill/>
        </p:spPr>
      </p:pic>
      <p:pic>
        <p:nvPicPr>
          <p:cNvPr id="26" name="Picture 1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59338" y="1341438"/>
            <a:ext cx="3663950" cy="4392612"/>
          </a:xfrm>
          <a:prstGeom prst="rect">
            <a:avLst/>
          </a:prstGeom>
          <a:noFill/>
        </p:spPr>
      </p:pic>
      <p:sp>
        <p:nvSpPr>
          <p:cNvPr id="27" name="Rectangle 19"/>
          <p:cNvSpPr>
            <a:spLocks noChangeArrowheads="1"/>
          </p:cNvSpPr>
          <p:nvPr/>
        </p:nvSpPr>
        <p:spPr bwMode="auto">
          <a:xfrm>
            <a:off x="0" y="736600"/>
            <a:ext cx="26463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>
              <a:buFontTx/>
              <a:buAutoNum type="arabicPeriod"/>
            </a:pPr>
            <a:r>
              <a:rPr lang="ru-RU" sz="1800" dirty="0">
                <a:cs typeface="Times New Roman" pitchFamily="18" charset="0"/>
              </a:rPr>
              <a:t>Провести поверхность </a:t>
            </a:r>
            <a:endParaRPr lang="ru-RU" sz="1800" dirty="0"/>
          </a:p>
        </p:txBody>
      </p:sp>
      <p:graphicFrame>
        <p:nvGraphicFramePr>
          <p:cNvPr id="28" name="Object 18"/>
          <p:cNvGraphicFramePr>
            <a:graphicFrameLocks noChangeAspect="1"/>
          </p:cNvGraphicFramePr>
          <p:nvPr/>
        </p:nvGraphicFramePr>
        <p:xfrm>
          <a:off x="2771800" y="692696"/>
          <a:ext cx="339725" cy="360363"/>
        </p:xfrm>
        <a:graphic>
          <a:graphicData uri="http://schemas.openxmlformats.org/presentationml/2006/ole">
            <p:oleObj spid="_x0000_s13320" name="Формула" r:id="rId9" imgW="152268" imgH="164957" progId="">
              <p:embed/>
            </p:oleObj>
          </a:graphicData>
        </a:graphic>
      </p:graphicFrame>
      <p:sp>
        <p:nvSpPr>
          <p:cNvPr id="29" name="Rectangle 20"/>
          <p:cNvSpPr>
            <a:spLocks noChangeArrowheads="1"/>
          </p:cNvSpPr>
          <p:nvPr/>
        </p:nvSpPr>
        <p:spPr bwMode="auto">
          <a:xfrm>
            <a:off x="3059832" y="692696"/>
            <a:ext cx="5000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 sz="2400" dirty="0">
                <a:cs typeface="Times New Roman" pitchFamily="18" charset="0"/>
              </a:rPr>
              <a:t>,</a:t>
            </a:r>
            <a:r>
              <a:rPr lang="ru-RU" sz="2400" dirty="0"/>
              <a:t> </a:t>
            </a:r>
            <a:r>
              <a:rPr lang="ru-RU" sz="1800" dirty="0">
                <a:cs typeface="Times New Roman" pitchFamily="18" charset="0"/>
              </a:rPr>
              <a:t>которая пересекает заданные поверхности.</a:t>
            </a:r>
            <a:endParaRPr lang="ru-RU" sz="1800" dirty="0"/>
          </a:p>
        </p:txBody>
      </p:sp>
      <p:graphicFrame>
        <p:nvGraphicFramePr>
          <p:cNvPr id="30" name="Object 22"/>
          <p:cNvGraphicFramePr>
            <a:graphicFrameLocks noChangeAspect="1"/>
          </p:cNvGraphicFramePr>
          <p:nvPr/>
        </p:nvGraphicFramePr>
        <p:xfrm>
          <a:off x="1763688" y="1124744"/>
          <a:ext cx="338137" cy="358775"/>
        </p:xfrm>
        <a:graphic>
          <a:graphicData uri="http://schemas.openxmlformats.org/presentationml/2006/ole">
            <p:oleObj spid="_x0000_s13321" name="Формула" r:id="rId10" imgW="152268" imgH="164957" progId="">
              <p:embed/>
            </p:oleObj>
          </a:graphicData>
        </a:graphic>
      </p:graphicFrame>
      <p:graphicFrame>
        <p:nvGraphicFramePr>
          <p:cNvPr id="31" name="Object 21"/>
          <p:cNvGraphicFramePr>
            <a:graphicFrameLocks noChangeAspect="1"/>
          </p:cNvGraphicFramePr>
          <p:nvPr/>
        </p:nvGraphicFramePr>
        <p:xfrm>
          <a:off x="2915816" y="1484784"/>
          <a:ext cx="431800" cy="377825"/>
        </p:xfrm>
        <a:graphic>
          <a:graphicData uri="http://schemas.openxmlformats.org/presentationml/2006/ole">
            <p:oleObj spid="_x0000_s13322" name="Формула" r:id="rId11" imgW="228501" imgH="203112" progId="">
              <p:embed/>
            </p:oleObj>
          </a:graphicData>
        </a:graphic>
      </p:graphicFrame>
      <p:sp>
        <p:nvSpPr>
          <p:cNvPr id="32" name="Rectangle 23"/>
          <p:cNvSpPr>
            <a:spLocks noChangeArrowheads="1"/>
          </p:cNvSpPr>
          <p:nvPr/>
        </p:nvSpPr>
        <p:spPr bwMode="auto">
          <a:xfrm>
            <a:off x="-7938" y="1169988"/>
            <a:ext cx="1698626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ru-RU" sz="1800"/>
              <a:t>2.</a:t>
            </a:r>
            <a:r>
              <a:rPr lang="ru-RU" sz="1800">
                <a:cs typeface="Times New Roman" pitchFamily="18" charset="0"/>
              </a:rPr>
              <a:t>Поверхность </a:t>
            </a:r>
            <a:endParaRPr lang="ru-RU" sz="1800"/>
          </a:p>
        </p:txBody>
      </p:sp>
      <p:sp>
        <p:nvSpPr>
          <p:cNvPr id="33" name="Rectangle 24"/>
          <p:cNvSpPr>
            <a:spLocks noChangeArrowheads="1"/>
          </p:cNvSpPr>
          <p:nvPr/>
        </p:nvSpPr>
        <p:spPr bwMode="auto">
          <a:xfrm>
            <a:off x="107950" y="1412875"/>
            <a:ext cx="2670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1800" dirty="0">
                <a:cs typeface="Times New Roman" pitchFamily="18" charset="0"/>
              </a:rPr>
              <a:t>пересекает поверхность </a:t>
            </a:r>
            <a:endParaRPr lang="ru-RU" sz="1800" dirty="0"/>
          </a:p>
        </p:txBody>
      </p:sp>
      <p:sp>
        <p:nvSpPr>
          <p:cNvPr id="34" name="Rectangle 25"/>
          <p:cNvSpPr>
            <a:spLocks noChangeArrowheads="1"/>
          </p:cNvSpPr>
          <p:nvPr/>
        </p:nvSpPr>
        <p:spPr bwMode="auto">
          <a:xfrm>
            <a:off x="107950" y="1700213"/>
            <a:ext cx="16684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ru-RU" sz="2400">
                <a:cs typeface="Times New Roman" pitchFamily="18" charset="0"/>
              </a:rPr>
              <a:t> </a:t>
            </a:r>
            <a:r>
              <a:rPr lang="ru-RU" sz="1800">
                <a:cs typeface="Times New Roman" pitchFamily="18" charset="0"/>
              </a:rPr>
              <a:t>по линии </a:t>
            </a:r>
            <a:r>
              <a:rPr lang="en-US" sz="1800" i="1">
                <a:latin typeface="AvantGarde Md BT" charset="0"/>
                <a:cs typeface="Times New Roman" pitchFamily="18" charset="0"/>
              </a:rPr>
              <a:t>a</a:t>
            </a:r>
            <a:r>
              <a:rPr lang="en-US" sz="1800" b="1" i="1">
                <a:cs typeface="Times New Roman" pitchFamily="18" charset="0"/>
              </a:rPr>
              <a:t> </a:t>
            </a:r>
            <a:r>
              <a:rPr lang="ru-RU" sz="1800">
                <a:latin typeface="AvantGarde Bk BT"/>
                <a:cs typeface="Times New Roman" pitchFamily="18" charset="0"/>
              </a:rPr>
              <a:t>.</a:t>
            </a:r>
            <a:endParaRPr lang="ru-RU" sz="1800"/>
          </a:p>
        </p:txBody>
      </p:sp>
      <p:graphicFrame>
        <p:nvGraphicFramePr>
          <p:cNvPr id="35" name="Object 26"/>
          <p:cNvGraphicFramePr>
            <a:graphicFrameLocks noChangeAspect="1"/>
          </p:cNvGraphicFramePr>
          <p:nvPr/>
        </p:nvGraphicFramePr>
        <p:xfrm>
          <a:off x="2915816" y="2348880"/>
          <a:ext cx="354012" cy="358775"/>
        </p:xfrm>
        <a:graphic>
          <a:graphicData uri="http://schemas.openxmlformats.org/presentationml/2006/ole">
            <p:oleObj spid="_x0000_s13323" name="Формула" r:id="rId12" imgW="228501" imgH="203112" progId="">
              <p:embed/>
            </p:oleObj>
          </a:graphicData>
        </a:graphic>
      </p:graphicFrame>
      <p:sp>
        <p:nvSpPr>
          <p:cNvPr id="36" name="Rectangle 28"/>
          <p:cNvSpPr>
            <a:spLocks noChangeArrowheads="1"/>
          </p:cNvSpPr>
          <p:nvPr/>
        </p:nvSpPr>
        <p:spPr bwMode="auto">
          <a:xfrm>
            <a:off x="0" y="2074863"/>
            <a:ext cx="21955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 sz="1800"/>
              <a:t>3.</a:t>
            </a:r>
            <a:r>
              <a:rPr lang="ru-RU" sz="1800">
                <a:cs typeface="Times New Roman" pitchFamily="18" charset="0"/>
              </a:rPr>
              <a:t>Поверхность </a:t>
            </a:r>
            <a:endParaRPr lang="ru-RU" sz="1800"/>
          </a:p>
        </p:txBody>
      </p:sp>
      <p:sp>
        <p:nvSpPr>
          <p:cNvPr id="37" name="Rectangle 29"/>
          <p:cNvSpPr>
            <a:spLocks noChangeArrowheads="1"/>
          </p:cNvSpPr>
          <p:nvPr/>
        </p:nvSpPr>
        <p:spPr bwMode="auto">
          <a:xfrm>
            <a:off x="179388" y="2349500"/>
            <a:ext cx="28527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 sz="1800">
                <a:cs typeface="Times New Roman" pitchFamily="18" charset="0"/>
              </a:rPr>
              <a:t>пересекает поверхность</a:t>
            </a:r>
            <a:r>
              <a:rPr lang="ru-RU">
                <a:cs typeface="Times New Roman" pitchFamily="18" charset="0"/>
              </a:rPr>
              <a:t> </a:t>
            </a:r>
            <a:endParaRPr lang="ru-RU"/>
          </a:p>
        </p:txBody>
      </p:sp>
      <p:sp>
        <p:nvSpPr>
          <p:cNvPr id="38" name="Rectangle 30"/>
          <p:cNvSpPr>
            <a:spLocks noChangeArrowheads="1"/>
          </p:cNvSpPr>
          <p:nvPr/>
        </p:nvSpPr>
        <p:spPr bwMode="auto">
          <a:xfrm>
            <a:off x="107950" y="2565400"/>
            <a:ext cx="1619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ru-RU" sz="2400">
                <a:cs typeface="Times New Roman" pitchFamily="18" charset="0"/>
              </a:rPr>
              <a:t> </a:t>
            </a:r>
            <a:r>
              <a:rPr lang="ru-RU" sz="1800">
                <a:cs typeface="Times New Roman" pitchFamily="18" charset="0"/>
              </a:rPr>
              <a:t>по линии </a:t>
            </a:r>
            <a:r>
              <a:rPr lang="en-US" sz="1800" i="1">
                <a:latin typeface="AvantGarde Md BT" charset="0"/>
                <a:cs typeface="Times New Roman" pitchFamily="18" charset="0"/>
              </a:rPr>
              <a:t>b</a:t>
            </a:r>
            <a:r>
              <a:rPr lang="ru-RU" sz="1800">
                <a:latin typeface="AvantGarde Md BT" charset="0"/>
                <a:cs typeface="Times New Roman" pitchFamily="18" charset="0"/>
              </a:rPr>
              <a:t>.</a:t>
            </a:r>
            <a:endParaRPr lang="ru-RU" sz="1800"/>
          </a:p>
        </p:txBody>
      </p:sp>
      <p:sp>
        <p:nvSpPr>
          <p:cNvPr id="39" name="Rectangle 31"/>
          <p:cNvSpPr>
            <a:spLocks noChangeArrowheads="1"/>
          </p:cNvSpPr>
          <p:nvPr/>
        </p:nvSpPr>
        <p:spPr bwMode="auto">
          <a:xfrm>
            <a:off x="0" y="2928938"/>
            <a:ext cx="37084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ru-RU" sz="1800"/>
              <a:t>4.В пересечении линий </a:t>
            </a:r>
            <a:r>
              <a:rPr lang="en-US" sz="1800" i="1"/>
              <a:t>a</a:t>
            </a:r>
            <a:r>
              <a:rPr lang="en-US" sz="1800" b="1" i="1"/>
              <a:t> </a:t>
            </a:r>
            <a:r>
              <a:rPr lang="ru-RU" sz="1800"/>
              <a:t>и </a:t>
            </a:r>
            <a:r>
              <a:rPr lang="en-US" sz="1800" i="1"/>
              <a:t>b</a:t>
            </a:r>
            <a:r>
              <a:rPr lang="en-US" sz="1800" b="1"/>
              <a:t> </a:t>
            </a:r>
            <a:r>
              <a:rPr lang="ru-RU" sz="1800"/>
              <a:t>получим точку </a:t>
            </a:r>
            <a:r>
              <a:rPr lang="en-US" sz="1800" i="1"/>
              <a:t>R</a:t>
            </a:r>
            <a:r>
              <a:rPr lang="ru-RU" sz="1800"/>
              <a:t>, принадлежащую линии </a:t>
            </a:r>
            <a:r>
              <a:rPr lang="en-US" sz="1800" i="1"/>
              <a:t>r</a:t>
            </a:r>
            <a:r>
              <a:rPr lang="ru-RU" sz="1800"/>
              <a:t>.</a:t>
            </a:r>
          </a:p>
        </p:txBody>
      </p:sp>
      <p:graphicFrame>
        <p:nvGraphicFramePr>
          <p:cNvPr id="41" name="Object 49"/>
          <p:cNvGraphicFramePr>
            <a:graphicFrameLocks noChangeAspect="1"/>
          </p:cNvGraphicFramePr>
          <p:nvPr/>
        </p:nvGraphicFramePr>
        <p:xfrm>
          <a:off x="1619250" y="2060575"/>
          <a:ext cx="339725" cy="360363"/>
        </p:xfrm>
        <a:graphic>
          <a:graphicData uri="http://schemas.openxmlformats.org/presentationml/2006/ole">
            <p:oleObj spid="_x0000_s13325" name="Формула" r:id="rId13" imgW="152268" imgH="164957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/>
      <p:bldP spid="32" grpId="0"/>
      <p:bldP spid="33" grpId="0"/>
      <p:bldP spid="34" grpId="0"/>
      <p:bldP spid="36" grpId="0"/>
      <p:bldP spid="37" grpId="0"/>
      <p:bldP spid="38" grpId="0"/>
      <p:bldP spid="39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889</Words>
  <Application>Microsoft Office PowerPoint</Application>
  <PresentationFormat>Экран (4:3)</PresentationFormat>
  <Paragraphs>75</Paragraphs>
  <Slides>11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Оформление по умолчанию</vt:lpstr>
      <vt:lpstr>Фрагмент</vt:lpstr>
      <vt:lpstr>Формула</vt:lpstr>
      <vt:lpstr>КОМПАС-Фрагмент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AnneT</dc:creator>
  <cp:lastModifiedBy>USER</cp:lastModifiedBy>
  <cp:revision>22</cp:revision>
  <dcterms:created xsi:type="dcterms:W3CDTF">2009-09-23T05:58:28Z</dcterms:created>
  <dcterms:modified xsi:type="dcterms:W3CDTF">2020-11-23T05:02:20Z</dcterms:modified>
</cp:coreProperties>
</file>