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57" r:id="rId3"/>
    <p:sldId id="266" r:id="rId4"/>
    <p:sldId id="267" r:id="rId5"/>
    <p:sldId id="268" r:id="rId6"/>
    <p:sldId id="272" r:id="rId7"/>
    <p:sldId id="271" r:id="rId8"/>
    <p:sldId id="270" r:id="rId9"/>
    <p:sldId id="277" r:id="rId10"/>
    <p:sldId id="269" r:id="rId11"/>
    <p:sldId id="276" r:id="rId12"/>
    <p:sldId id="275" r:id="rId13"/>
    <p:sldId id="274" r:id="rId14"/>
    <p:sldId id="273" r:id="rId15"/>
    <p:sldId id="281" r:id="rId16"/>
    <p:sldId id="282" r:id="rId17"/>
    <p:sldId id="283" r:id="rId18"/>
    <p:sldId id="284" r:id="rId19"/>
    <p:sldId id="280" r:id="rId20"/>
    <p:sldId id="286" r:id="rId21"/>
    <p:sldId id="285" r:id="rId22"/>
    <p:sldId id="291" r:id="rId23"/>
    <p:sldId id="290" r:id="rId24"/>
    <p:sldId id="289" r:id="rId25"/>
    <p:sldId id="293" r:id="rId26"/>
    <p:sldId id="292" r:id="rId27"/>
    <p:sldId id="288" r:id="rId28"/>
    <p:sldId id="287" r:id="rId29"/>
    <p:sldId id="279" r:id="rId30"/>
    <p:sldId id="278" r:id="rId31"/>
    <p:sldId id="296" r:id="rId32"/>
    <p:sldId id="295" r:id="rId33"/>
    <p:sldId id="294" r:id="rId34"/>
    <p:sldId id="265" r:id="rId35"/>
    <p:sldId id="299" r:id="rId36"/>
    <p:sldId id="298" r:id="rId37"/>
    <p:sldId id="306" r:id="rId38"/>
    <p:sldId id="305" r:id="rId39"/>
    <p:sldId id="300" r:id="rId40"/>
    <p:sldId id="304" r:id="rId41"/>
    <p:sldId id="303" r:id="rId42"/>
    <p:sldId id="307" r:id="rId43"/>
    <p:sldId id="308" r:id="rId44"/>
    <p:sldId id="309" r:id="rId45"/>
    <p:sldId id="310" r:id="rId46"/>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E"/>
    <a:srgbClr val="8E65D9"/>
    <a:srgbClr val="8C88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4" d="100"/>
          <a:sy n="144" d="100"/>
        </p:scale>
        <p:origin x="654" y="10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C4FA5A-0D89-49FF-9798-E8B2624A44B9}" type="datetimeFigureOut">
              <a:rPr lang="ru-RU" smtClean="0"/>
              <a:t>29.11.2025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DFA9D3-1976-48BE-8333-065D5A9AB04A}" type="slidenum">
              <a:rPr lang="ru-RU" smtClean="0"/>
              <a:t>‹#›</a:t>
            </a:fld>
            <a:endParaRPr lang="ru-RU"/>
          </a:p>
        </p:txBody>
      </p:sp>
    </p:spTree>
    <p:extLst>
      <p:ext uri="{BB962C8B-B14F-4D97-AF65-F5344CB8AC3E}">
        <p14:creationId xmlns:p14="http://schemas.microsoft.com/office/powerpoint/2010/main" val="122235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54:notes"/>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3" name="Google Shape;1413;p54: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7939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E555F2C0-EEEF-489F-A71E-B13C5AE760E9}" type="datetimeFigureOut">
              <a:rPr lang="ru-RU" smtClean="0"/>
              <a:t>29.11.2025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1775427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29.11.2025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461895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29.11.2025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9555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29.11.2025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90822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555F2C0-EEEF-489F-A71E-B13C5AE760E9}" type="datetimeFigureOut">
              <a:rPr lang="ru-RU" smtClean="0"/>
              <a:t>29.11.2025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627027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555F2C0-EEEF-489F-A71E-B13C5AE760E9}" type="datetimeFigureOut">
              <a:rPr lang="ru-RU" smtClean="0"/>
              <a:t>29.11.2025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240955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555F2C0-EEEF-489F-A71E-B13C5AE760E9}" type="datetimeFigureOut">
              <a:rPr lang="ru-RU" smtClean="0"/>
              <a:t>29.11.2025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75314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555F2C0-EEEF-489F-A71E-B13C5AE760E9}" type="datetimeFigureOut">
              <a:rPr lang="ru-RU" smtClean="0"/>
              <a:t>29.11.2025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2465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55F2C0-EEEF-489F-A71E-B13C5AE760E9}" type="datetimeFigureOut">
              <a:rPr lang="ru-RU" smtClean="0"/>
              <a:t>29.11.2025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410984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29.11.2025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737513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29.11.2025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851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555F2C0-EEEF-489F-A71E-B13C5AE760E9}" type="datetimeFigureOut">
              <a:rPr lang="ru-RU" smtClean="0"/>
              <a:t>29.11.2025</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116AD98-15EA-4E8D-88E1-C2285ED224F8}" type="slidenum">
              <a:rPr lang="ru-RU" smtClean="0"/>
              <a:t>‹#›</a:t>
            </a:fld>
            <a:endParaRPr lang="ru-RU"/>
          </a:p>
        </p:txBody>
      </p:sp>
    </p:spTree>
    <p:extLst>
      <p:ext uri="{BB962C8B-B14F-4D97-AF65-F5344CB8AC3E}">
        <p14:creationId xmlns:p14="http://schemas.microsoft.com/office/powerpoint/2010/main" val="1447393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1.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1.png"/><Relationship Id="rId7" Type="http://schemas.openxmlformats.org/officeDocument/2006/relationships/image" Target="../media/image32.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1.png"/><Relationship Id="rId7" Type="http://schemas.openxmlformats.org/officeDocument/2006/relationships/image" Target="../media/image3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1.pn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5.png"/><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1.png"/><Relationship Id="rId7"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48.png"/></Relationships>
</file>

<file path=ppt/slides/_rels/slide3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1.png"/><Relationship Id="rId7"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11.png"/><Relationship Id="rId7" Type="http://schemas.openxmlformats.org/officeDocument/2006/relationships/hyperlink" Target="https://tdsarrz.ru/f/cat/sug/foto_nazemnogo_rezervuara_sug.jpg"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11.png"/><Relationship Id="rId7" Type="http://schemas.openxmlformats.org/officeDocument/2006/relationships/hyperlink" Target="https://tdsarrz.ru/f/cat/sug/foto_sharovyh_rezervuarov_sug.jpg"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11.png"/><Relationship Id="rId7" Type="http://schemas.openxmlformats.org/officeDocument/2006/relationships/hyperlink" Target="https://tdsarrz.ru/f/cat/sug/foto_podzemnogo_rezervuara_sug.jpg"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5.jpeg"/></Relationships>
</file>

<file path=ppt/slides/_rels/slide4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1.png"/><Relationship Id="rId7" Type="http://schemas.openxmlformats.org/officeDocument/2006/relationships/image" Target="../media/image5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8.jpg"/><Relationship Id="rId4" Type="http://schemas.openxmlformats.org/officeDocument/2006/relationships/image" Target="../media/image57.jp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1.png"/><Relationship Id="rId7"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1" y="0"/>
            <a:ext cx="9144001" cy="5143500"/>
            <a:chOff x="-1" y="0"/>
            <a:chExt cx="9144001" cy="5143500"/>
          </a:xfrm>
        </p:grpSpPr>
        <p:pic>
          <p:nvPicPr>
            <p:cNvPr id="1026" name="Picture 2" descr="F:\WORK\АГТУ\Общая\ФОН РОМБЫ\Обложка темн..jpg"/>
            <p:cNvPicPr>
              <a:picLocks noChangeAspect="1" noChangeArrowheads="1"/>
            </p:cNvPicPr>
            <p:nvPr/>
          </p:nvPicPr>
          <p:blipFill rotWithShape="1">
            <a:blip r:embed="rId2">
              <a:extLst>
                <a:ext uri="{28A0092B-C50C-407E-A947-70E740481C1C}">
                  <a14:useLocalDpi xmlns:a14="http://schemas.microsoft.com/office/drawing/2010/main" val="0"/>
                </a:ext>
              </a:extLst>
            </a:blip>
            <a:srcRect t="23806" r="638"/>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 y="0"/>
              <a:ext cx="9144001" cy="5143500"/>
            </a:xfrm>
            <a:prstGeom prst="rect">
              <a:avLst/>
            </a:prstGeom>
            <a:solidFill>
              <a:srgbClr val="00359E">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028" name="Picture 4" descr="F:\WORK\АГТУ\Общая\новый бренндбук\Мокапы\доп\BB_АГТУ.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6414" y="889513"/>
            <a:ext cx="3671169" cy="3364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915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966290" cy="346249"/>
          </a:xfrm>
          <a:prstGeom prst="rect">
            <a:avLst/>
          </a:prstGeom>
          <a:noFill/>
        </p:spPr>
        <p:txBody>
          <a:bodyPr wrap="none" lIns="68580" tIns="34290" rIns="68580" bIns="34290" rtlCol="0">
            <a:spAutoFit/>
          </a:bodyPr>
          <a:lstStyle/>
          <a:p>
            <a:r>
              <a:rPr lang="ru-RU" b="1" dirty="0">
                <a:solidFill>
                  <a:srgbClr val="00359E"/>
                </a:solidFill>
                <a:latin typeface="Arial" pitchFamily="34" charset="0"/>
                <a:ea typeface="Calibri"/>
                <a:cs typeface="Arial" pitchFamily="34" charset="0"/>
              </a:rPr>
              <a:t>Потери</a:t>
            </a:r>
            <a:endParaRPr lang="ru-RU" sz="1800" b="1" dirty="0">
              <a:solidFill>
                <a:srgbClr val="00359E"/>
              </a:solidFill>
              <a:ea typeface="Calibri"/>
            </a:endParaRPr>
          </a:p>
        </p:txBody>
      </p:sp>
      <p:sp>
        <p:nvSpPr>
          <p:cNvPr id="47" name="TextBox 46"/>
          <p:cNvSpPr txBox="1"/>
          <p:nvPr/>
        </p:nvSpPr>
        <p:spPr>
          <a:xfrm>
            <a:off x="719572" y="956894"/>
            <a:ext cx="7704856" cy="3631763"/>
          </a:xfrm>
          <a:prstGeom prst="rect">
            <a:avLst/>
          </a:prstGeom>
          <a:noFill/>
        </p:spPr>
        <p:txBody>
          <a:bodyPr wrap="square" rtlCol="0">
            <a:spAutoFit/>
          </a:bodyPr>
          <a:lstStyle/>
          <a:p>
            <a:r>
              <a:rPr lang="ru-RU" dirty="0"/>
              <a:t>Количественно-качественные потери происходят от испарения нефти и нефтепродуктов от малых и больших «дыханий», смешения и др.</a:t>
            </a:r>
            <a:br>
              <a:rPr lang="ru-RU" dirty="0"/>
            </a:br>
            <a:r>
              <a:rPr lang="ru-RU" dirty="0"/>
              <a:t>Потери от больших «дыханий» происходят в результате вытеснения паровоздушной смеси при заполнении и сливе резервуара. Потери</a:t>
            </a:r>
            <a:br>
              <a:rPr lang="ru-RU" dirty="0"/>
            </a:br>
            <a:r>
              <a:rPr lang="ru-RU" dirty="0"/>
              <a:t>от больших «дыханий» при заполнении резервуара бензином в летнее</a:t>
            </a:r>
            <a:br>
              <a:rPr lang="ru-RU" dirty="0"/>
            </a:br>
            <a:r>
              <a:rPr lang="ru-RU" dirty="0"/>
              <a:t>время примерно составляют 0,55 кг/м3, а в зимнее время — 0,35 кг/м3.</a:t>
            </a:r>
            <a:br>
              <a:rPr lang="ru-RU" dirty="0"/>
            </a:br>
            <a:r>
              <a:rPr lang="ru-RU" dirty="0"/>
              <a:t>Потери от больших «дыханий» при сливе из резервуара нефтепродуктов составляют 0,1 кг/м3 выкачиваемого продукта.</a:t>
            </a:r>
            <a:br>
              <a:rPr lang="ru-RU" dirty="0"/>
            </a:br>
            <a:r>
              <a:rPr lang="ru-RU" dirty="0"/>
              <a:t>Потери от малых «дыханий» происходят в результате вытеснения</a:t>
            </a:r>
            <a:br>
              <a:rPr lang="ru-RU" dirty="0"/>
            </a:br>
            <a:r>
              <a:rPr lang="ru-RU" dirty="0"/>
              <a:t>паровоздушной смеси при повышении давления в газовом пространстве</a:t>
            </a:r>
            <a:br>
              <a:rPr lang="ru-RU" dirty="0"/>
            </a:br>
            <a:r>
              <a:rPr lang="ru-RU" dirty="0"/>
              <a:t>выше давления открытия дыхательного клапана в результате суточных</a:t>
            </a:r>
            <a:br>
              <a:rPr lang="ru-RU" dirty="0"/>
            </a:br>
            <a:r>
              <a:rPr lang="ru-RU" dirty="0"/>
              <a:t>изменений температуры и давления атмосферного воздуха.</a:t>
            </a:r>
            <a:br>
              <a:rPr lang="ru-RU" dirty="0"/>
            </a:br>
            <a:endParaRPr lang="ru-RU" sz="1400" dirty="0"/>
          </a:p>
        </p:txBody>
      </p:sp>
    </p:spTree>
    <p:extLst>
      <p:ext uri="{BB962C8B-B14F-4D97-AF65-F5344CB8AC3E}">
        <p14:creationId xmlns:p14="http://schemas.microsoft.com/office/powerpoint/2010/main" val="2250366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966290" cy="346249"/>
          </a:xfrm>
          <a:prstGeom prst="rect">
            <a:avLst/>
          </a:prstGeom>
          <a:noFill/>
        </p:spPr>
        <p:txBody>
          <a:bodyPr wrap="none" lIns="68580" tIns="34290" rIns="68580" bIns="34290" rtlCol="0">
            <a:spAutoFit/>
          </a:bodyPr>
          <a:lstStyle/>
          <a:p>
            <a:r>
              <a:rPr lang="ru-RU" b="1" dirty="0">
                <a:solidFill>
                  <a:srgbClr val="00359E"/>
                </a:solidFill>
                <a:latin typeface="Arial" pitchFamily="34" charset="0"/>
                <a:ea typeface="Calibri"/>
                <a:cs typeface="Arial" pitchFamily="34" charset="0"/>
              </a:rPr>
              <a:t>Потери</a:t>
            </a:r>
            <a:endParaRPr lang="ru-RU" b="1" dirty="0">
              <a:solidFill>
                <a:srgbClr val="00359E"/>
              </a:solidFill>
              <a:ea typeface="Calibri"/>
            </a:endParaRPr>
          </a:p>
        </p:txBody>
      </p:sp>
      <p:sp>
        <p:nvSpPr>
          <p:cNvPr id="47" name="TextBox 46"/>
          <p:cNvSpPr txBox="1"/>
          <p:nvPr/>
        </p:nvSpPr>
        <p:spPr>
          <a:xfrm>
            <a:off x="579258" y="1149505"/>
            <a:ext cx="8208912" cy="3277820"/>
          </a:xfrm>
          <a:prstGeom prst="rect">
            <a:avLst/>
          </a:prstGeom>
          <a:noFill/>
        </p:spPr>
        <p:txBody>
          <a:bodyPr wrap="square" rtlCol="0">
            <a:spAutoFit/>
          </a:bodyPr>
          <a:lstStyle/>
          <a:p>
            <a:r>
              <a:rPr lang="ru-RU" sz="1400" dirty="0"/>
              <a:t>Для уменьшения потерь от малых и больших «дыханий» необходимо: хранить легкоиспаряющиеся нефтепродукты в резервуарах с плавающей крышей или понтоном; повысить расчетное газовое давление в газовом пространстве; иметь рабочий объем дышащей крыши или</a:t>
            </a:r>
            <a:br>
              <a:rPr lang="ru-RU" sz="1400" dirty="0"/>
            </a:br>
            <a:r>
              <a:rPr lang="ru-RU" sz="1400" dirty="0"/>
              <a:t>газгольдера в долях суммарного объема газового пространства всех присоединенных резервуаров для средней климатической зоны — от 0,24 до 0,27; северной зоны — от 0,18 до 0,22; доводить заполнение в резервуарах со стационарной крышей до верхнего максимального предела;</a:t>
            </a:r>
            <a:br>
              <a:rPr lang="ru-RU" sz="1400" dirty="0"/>
            </a:br>
            <a:r>
              <a:rPr lang="ru-RU" sz="1400" dirty="0"/>
              <a:t>хранить нефтепродукты в резервуарах больших объемов, для которых</a:t>
            </a:r>
            <a:br>
              <a:rPr lang="ru-RU" sz="1400" dirty="0"/>
            </a:br>
            <a:r>
              <a:rPr lang="ru-RU" sz="1400" dirty="0"/>
              <a:t>удельные потери будут меньшими; использовать обвязку резервуаров</a:t>
            </a:r>
            <a:br>
              <a:rPr lang="ru-RU" sz="1400" dirty="0"/>
            </a:br>
            <a:r>
              <a:rPr lang="ru-RU" sz="1400" dirty="0"/>
              <a:t>с одинаковым нефтепродуктом в одной группе резервуаров; установить диск отражатель под дыхательным клапаном внутри резервуара, с помощью которого изменяется направление входящего воздуха с вертикального на горизонтальное; улавливать пары нефтепродуктов</a:t>
            </a:r>
            <a:br>
              <a:rPr lang="ru-RU" sz="1400" dirty="0"/>
            </a:br>
            <a:r>
              <a:rPr lang="ru-RU" sz="1400" dirty="0"/>
              <a:t>и конденсировать их при помощи искусственного холода и сорбции</a:t>
            </a:r>
            <a:br>
              <a:rPr lang="ru-RU" sz="1400" dirty="0"/>
            </a:br>
            <a:r>
              <a:rPr lang="ru-RU" sz="1400" dirty="0"/>
              <a:t>Белая окраска обладает не только наибольшей отражающей способностью, но</a:t>
            </a:r>
            <a:br>
              <a:rPr lang="ru-RU" sz="1400" dirty="0"/>
            </a:br>
            <a:r>
              <a:rPr lang="ru-RU" sz="1400" dirty="0"/>
              <a:t>и длительной сохранностью, которая достигает 3…4 лет, а алюминиевая только 1,5…2 года.</a:t>
            </a:r>
            <a:br>
              <a:rPr lang="ru-RU" sz="1400" dirty="0"/>
            </a:br>
            <a:endParaRPr lang="ru-RU" sz="1100" dirty="0"/>
          </a:p>
        </p:txBody>
      </p:sp>
    </p:spTree>
    <p:extLst>
      <p:ext uri="{BB962C8B-B14F-4D97-AF65-F5344CB8AC3E}">
        <p14:creationId xmlns:p14="http://schemas.microsoft.com/office/powerpoint/2010/main" val="334187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179512" y="201813"/>
            <a:ext cx="3276709" cy="346249"/>
          </a:xfrm>
          <a:prstGeom prst="rect">
            <a:avLst/>
          </a:prstGeom>
          <a:noFill/>
        </p:spPr>
        <p:txBody>
          <a:bodyPr wrap="square" lIns="68580" tIns="34290" rIns="68580" bIns="34290" rtlCol="0">
            <a:spAutoFit/>
          </a:bodyPr>
          <a:lstStyle/>
          <a:p>
            <a:r>
              <a:rPr lang="ru-RU" sz="1800" b="1" dirty="0">
                <a:solidFill>
                  <a:srgbClr val="00359E"/>
                </a:solidFill>
                <a:latin typeface="Arial" pitchFamily="34" charset="0"/>
                <a:ea typeface="Calibri"/>
                <a:cs typeface="Arial" pitchFamily="34" charset="0"/>
              </a:rPr>
              <a:t>Расчетные положения</a:t>
            </a:r>
            <a:endParaRPr lang="ru-RU" sz="1800" b="1" dirty="0">
              <a:solidFill>
                <a:srgbClr val="00359E"/>
              </a:solidFill>
              <a:ea typeface="Calibri"/>
            </a:endParaRPr>
          </a:p>
        </p:txBody>
      </p:sp>
      <p:sp>
        <p:nvSpPr>
          <p:cNvPr id="47" name="TextBox 46"/>
          <p:cNvSpPr txBox="1"/>
          <p:nvPr/>
        </p:nvSpPr>
        <p:spPr>
          <a:xfrm>
            <a:off x="107070" y="979746"/>
            <a:ext cx="4464930" cy="3724096"/>
          </a:xfrm>
          <a:prstGeom prst="rect">
            <a:avLst/>
          </a:prstGeom>
          <a:noFill/>
        </p:spPr>
        <p:txBody>
          <a:bodyPr wrap="square" rtlCol="0">
            <a:spAutoFit/>
          </a:bodyPr>
          <a:lstStyle/>
          <a:p>
            <a:r>
              <a:rPr lang="ru-RU" sz="1600" dirty="0"/>
              <a:t>Основные расчетные положения при проектировании:</a:t>
            </a:r>
            <a:br>
              <a:rPr lang="ru-RU" sz="1600" dirty="0"/>
            </a:br>
            <a:r>
              <a:rPr lang="ru-RU" sz="1600" dirty="0"/>
              <a:t>— относительная плотность нефтепродукта 0,9…1;</a:t>
            </a:r>
            <a:br>
              <a:rPr lang="ru-RU" sz="1600" dirty="0"/>
            </a:br>
            <a:r>
              <a:rPr lang="ru-RU" sz="1600" dirty="0"/>
              <a:t>— внутреннее избыточное давление в газовом пространстве 1960 Па;</a:t>
            </a:r>
            <a:br>
              <a:rPr lang="ru-RU" sz="1600" dirty="0"/>
            </a:br>
            <a:r>
              <a:rPr lang="ru-RU" sz="1600" dirty="0"/>
              <a:t>— вакуум 245 Па (аварийный 392 Па);</a:t>
            </a:r>
            <a:br>
              <a:rPr lang="ru-RU" sz="1600" dirty="0"/>
            </a:br>
            <a:r>
              <a:rPr lang="ru-RU" sz="1600" dirty="0"/>
              <a:t>— нагрузка от теплоизоляции на крыше 341 Па;</a:t>
            </a:r>
            <a:br>
              <a:rPr lang="ru-RU" sz="1600" dirty="0"/>
            </a:br>
            <a:r>
              <a:rPr lang="ru-RU" sz="1600" dirty="0"/>
              <a:t>— снеговая нагрузка 1960 Па;</a:t>
            </a:r>
            <a:br>
              <a:rPr lang="ru-RU" sz="1600" dirty="0"/>
            </a:br>
            <a:r>
              <a:rPr lang="ru-RU" sz="1600" dirty="0"/>
              <a:t>— ветровая нагрузка 980 Па;</a:t>
            </a:r>
            <a:br>
              <a:rPr lang="ru-RU" sz="1600" dirty="0"/>
            </a:br>
            <a:r>
              <a:rPr lang="ru-RU" sz="1600" dirty="0"/>
              <a:t>— расчетная температура наружного воздуха до –40 °С;</a:t>
            </a:r>
            <a:br>
              <a:rPr lang="ru-RU" sz="1600" dirty="0"/>
            </a:br>
            <a:r>
              <a:rPr lang="ru-RU" sz="1600" dirty="0"/>
              <a:t>— максимальная температура продукта +80 °С;</a:t>
            </a:r>
            <a:br>
              <a:rPr lang="ru-RU" sz="1600" dirty="0"/>
            </a:br>
            <a:r>
              <a:rPr lang="ru-RU" sz="1600" dirty="0"/>
              <a:t>— сейсмичность района до 9 баллов.</a:t>
            </a:r>
            <a:br>
              <a:rPr lang="ru-RU" sz="1600" dirty="0"/>
            </a:br>
            <a:endParaRPr lang="ru-RU" sz="1200" dirty="0"/>
          </a:p>
        </p:txBody>
      </p:sp>
      <p:pic>
        <p:nvPicPr>
          <p:cNvPr id="7170" name="Picture 2" descr="Picture background">
            <a:extLst>
              <a:ext uri="{FF2B5EF4-FFF2-40B4-BE49-F238E27FC236}">
                <a16:creationId xmlns:a16="http://schemas.microsoft.com/office/drawing/2014/main" id="{D6D8F51A-CEE7-47CF-8004-B19EDCDEA8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973064"/>
            <a:ext cx="3879862" cy="3344456"/>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704690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3944922" y="1071518"/>
            <a:ext cx="5224524" cy="3493264"/>
          </a:xfrm>
          <a:prstGeom prst="rect">
            <a:avLst/>
          </a:prstGeom>
          <a:noFill/>
        </p:spPr>
        <p:txBody>
          <a:bodyPr wrap="square" rtlCol="0">
            <a:spAutoFit/>
          </a:bodyPr>
          <a:lstStyle/>
          <a:p>
            <a:r>
              <a:rPr lang="ru-RU" sz="1400" dirty="0"/>
              <a:t>Полотнище днища изготавливают из двух половин, которые соединяют на песчаном основании путем нахлестки и сварки. Минимальная величина нахлестки монтажного стыка днища должна составлять 30 мм.</a:t>
            </a:r>
            <a:br>
              <a:rPr lang="ru-RU" sz="1400" dirty="0"/>
            </a:br>
            <a:r>
              <a:rPr lang="ru-RU" sz="1400" dirty="0"/>
              <a:t>Полотнище стенки резервуара изготавливают с припуском 140 мм для образования </a:t>
            </a:r>
            <a:r>
              <a:rPr lang="ru-RU" sz="1400" dirty="0" err="1"/>
              <a:t>нахлесточного</a:t>
            </a:r>
            <a:r>
              <a:rPr lang="ru-RU" sz="1400" dirty="0"/>
              <a:t> монтажного стыка. Для изготовления днища и стенки резервуаров объемом 100…400 м3 используют листовую сталь размером 4×1 500×5 000 и 4×1 500×6 000 мм.</a:t>
            </a:r>
            <a:br>
              <a:rPr lang="ru-RU" sz="1400" dirty="0"/>
            </a:br>
            <a:r>
              <a:rPr lang="ru-RU" sz="1400" dirty="0"/>
              <a:t>Монтажный шов стенки резервуара с понтоном предусмотрено сваривать встык с контролем шва по всей его длине. Если резервуар без понтона, то монтажный шов стенки резервуара можно выполнять путем нахлестки и сварки. Расстояние между смежными стыками должно</a:t>
            </a:r>
            <a:br>
              <a:rPr lang="ru-RU" sz="1400" dirty="0"/>
            </a:br>
            <a:r>
              <a:rPr lang="ru-RU" sz="1400" dirty="0"/>
              <a:t>быть не менее 500 мм.</a:t>
            </a:r>
            <a:br>
              <a:rPr lang="ru-RU" sz="1400" dirty="0"/>
            </a:br>
            <a:endParaRPr lang="ru-RU" sz="1100" dirty="0"/>
          </a:p>
        </p:txBody>
      </p:sp>
      <p:pic>
        <p:nvPicPr>
          <p:cNvPr id="8194" name="Picture 2">
            <a:extLst>
              <a:ext uri="{FF2B5EF4-FFF2-40B4-BE49-F238E27FC236}">
                <a16:creationId xmlns:a16="http://schemas.microsoft.com/office/drawing/2014/main" id="{E862F566-2E23-4DC0-A436-B11777E4A9E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04" y="1266608"/>
            <a:ext cx="3632460" cy="295765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739798F-DE14-4AD4-AD56-A2B0C66AF5CB}"/>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1268060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1293559"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Таблица 1</a:t>
            </a:r>
            <a:endParaRPr lang="ru-RU" sz="1800" b="1" dirty="0">
              <a:solidFill>
                <a:srgbClr val="00359E"/>
              </a:solidFill>
              <a:ea typeface="Calibri"/>
            </a:endParaRPr>
          </a:p>
        </p:txBody>
      </p:sp>
      <p:sp>
        <p:nvSpPr>
          <p:cNvPr id="47" name="TextBox 46"/>
          <p:cNvSpPr txBox="1"/>
          <p:nvPr/>
        </p:nvSpPr>
        <p:spPr>
          <a:xfrm>
            <a:off x="395536" y="1128086"/>
            <a:ext cx="4536504" cy="307777"/>
          </a:xfrm>
          <a:prstGeom prst="rect">
            <a:avLst/>
          </a:prstGeom>
          <a:noFill/>
        </p:spPr>
        <p:txBody>
          <a:bodyPr wrap="square" rtlCol="0">
            <a:spAutoFit/>
          </a:bodyPr>
          <a:lstStyle/>
          <a:p>
            <a:r>
              <a:rPr lang="ru-RU" sz="1400" dirty="0"/>
              <a:t>Текст слайда</a:t>
            </a:r>
          </a:p>
        </p:txBody>
      </p:sp>
      <p:pic>
        <p:nvPicPr>
          <p:cNvPr id="2" name="Рисунок 1">
            <a:extLst>
              <a:ext uri="{FF2B5EF4-FFF2-40B4-BE49-F238E27FC236}">
                <a16:creationId xmlns:a16="http://schemas.microsoft.com/office/drawing/2014/main" id="{4BDF4D9C-2EC6-4C32-B36A-113247B2BD2F}"/>
              </a:ext>
            </a:extLst>
          </p:cNvPr>
          <p:cNvPicPr>
            <a:picLocks noChangeAspect="1"/>
          </p:cNvPicPr>
          <p:nvPr/>
        </p:nvPicPr>
        <p:blipFill>
          <a:blip r:embed="rId7"/>
          <a:stretch>
            <a:fillRect/>
          </a:stretch>
        </p:blipFill>
        <p:spPr>
          <a:xfrm>
            <a:off x="896617" y="817003"/>
            <a:ext cx="6485412" cy="3913590"/>
          </a:xfrm>
          <a:prstGeom prst="rect">
            <a:avLst/>
          </a:prstGeom>
        </p:spPr>
      </p:pic>
      <p:pic>
        <p:nvPicPr>
          <p:cNvPr id="3" name="Рисунок 2">
            <a:extLst>
              <a:ext uri="{FF2B5EF4-FFF2-40B4-BE49-F238E27FC236}">
                <a16:creationId xmlns:a16="http://schemas.microsoft.com/office/drawing/2014/main" id="{9B193D6A-890B-49EC-AE42-145E34A9E8DE}"/>
              </a:ext>
            </a:extLst>
          </p:cNvPr>
          <p:cNvPicPr>
            <a:picLocks noChangeAspect="1"/>
          </p:cNvPicPr>
          <p:nvPr/>
        </p:nvPicPr>
        <p:blipFill>
          <a:blip r:embed="rId8"/>
          <a:stretch>
            <a:fillRect/>
          </a:stretch>
        </p:blipFill>
        <p:spPr>
          <a:xfrm>
            <a:off x="415132" y="806597"/>
            <a:ext cx="1728193" cy="761952"/>
          </a:xfrm>
          <a:prstGeom prst="rect">
            <a:avLst/>
          </a:prstGeom>
        </p:spPr>
      </p:pic>
      <p:sp>
        <p:nvSpPr>
          <p:cNvPr id="13" name="TextBox 12">
            <a:extLst>
              <a:ext uri="{FF2B5EF4-FFF2-40B4-BE49-F238E27FC236}">
                <a16:creationId xmlns:a16="http://schemas.microsoft.com/office/drawing/2014/main" id="{A20C48DF-FF5E-4539-8616-107AADB3AA26}"/>
              </a:ext>
            </a:extLst>
          </p:cNvPr>
          <p:cNvSpPr txBox="1"/>
          <p:nvPr/>
        </p:nvSpPr>
        <p:spPr>
          <a:xfrm>
            <a:off x="1562670" y="221342"/>
            <a:ext cx="1737079"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1303058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
        <p:nvSpPr>
          <p:cNvPr id="47" name="TextBox 46"/>
          <p:cNvSpPr txBox="1"/>
          <p:nvPr/>
        </p:nvSpPr>
        <p:spPr>
          <a:xfrm>
            <a:off x="395536" y="1128086"/>
            <a:ext cx="8392634" cy="3323987"/>
          </a:xfrm>
          <a:prstGeom prst="rect">
            <a:avLst/>
          </a:prstGeom>
          <a:noFill/>
        </p:spPr>
        <p:txBody>
          <a:bodyPr wrap="square" rtlCol="0">
            <a:spAutoFit/>
          </a:bodyPr>
          <a:lstStyle/>
          <a:p>
            <a:r>
              <a:rPr lang="ru-RU" sz="1400" dirty="0"/>
              <a:t>Конструкции резервуаров объемом 5000 м3, отличаются от конструкции резервуаров объемом 2000 и 3000 м3 отсутствием центральной стойки. Покрытие сборное, распорной конструкции, которое состоит из 20 плоских щитов секторной формы, укладываемых с уклоном 1 : 8</a:t>
            </a:r>
            <a:br>
              <a:rPr lang="ru-RU" sz="1400" dirty="0"/>
            </a:br>
            <a:r>
              <a:rPr lang="ru-RU" sz="1400" dirty="0"/>
              <a:t>на центральное кольцо и стенку резервуара. Резервуары с понтоном для хранения нефти и бензинов без избыточного давления представляют собой обычную конструкцию типовых вертикальных цилиндрических резервуаров со стационарной крышей,</a:t>
            </a:r>
            <a:br>
              <a:rPr lang="ru-RU" sz="1400" dirty="0"/>
            </a:br>
            <a:r>
              <a:rPr lang="ru-RU" sz="1400" dirty="0"/>
              <a:t>внутри которых расположен плавающий понтон (рис. 2.129). При заполнении емкости понтон поднимается до верхнего предела, а при опорожнении опускается на опоры. Плавающий на поверхности понтон значительно сокращает испарение легких фракций. Такие резервуары</a:t>
            </a:r>
            <a:br>
              <a:rPr lang="ru-RU" sz="1400" dirty="0"/>
            </a:br>
            <a:r>
              <a:rPr lang="ru-RU" sz="1400" dirty="0"/>
              <a:t>получили широкое распространение в нашей стране. Во всех резервуарах с понтоном вертикальный монтажный шов цилиндрической стенки должен быть сварен встык с последующим просвечиванием его по всей длине. Для </a:t>
            </a:r>
            <a:r>
              <a:rPr lang="ru-RU" sz="1400" dirty="0" err="1"/>
              <a:t>избежания</a:t>
            </a:r>
            <a:r>
              <a:rPr lang="ru-RU" sz="1400" dirty="0"/>
              <a:t> поворота понтона при его вертикальном перемещении используют две диаметрально расположенные трубы, служащие одновременно для пропуска резервуарного оборудования.</a:t>
            </a:r>
            <a:br>
              <a:rPr lang="ru-RU" sz="1400" dirty="0"/>
            </a:br>
            <a:endParaRPr lang="ru-RU" sz="1400" dirty="0"/>
          </a:p>
        </p:txBody>
      </p:sp>
    </p:spTree>
    <p:extLst>
      <p:ext uri="{BB962C8B-B14F-4D97-AF65-F5344CB8AC3E}">
        <p14:creationId xmlns:p14="http://schemas.microsoft.com/office/powerpoint/2010/main" val="3790161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840238" y="1137376"/>
            <a:ext cx="7391447" cy="3139321"/>
          </a:xfrm>
          <a:prstGeom prst="rect">
            <a:avLst/>
          </a:prstGeom>
          <a:noFill/>
        </p:spPr>
        <p:txBody>
          <a:bodyPr wrap="square" rtlCol="0">
            <a:spAutoFit/>
          </a:bodyPr>
          <a:lstStyle/>
          <a:p>
            <a:r>
              <a:rPr lang="ru-RU" dirty="0"/>
              <a:t>При сливе нефти и бензина из малых резервуаров понтон в нижнем положении опирается на кронштейны, закрепленные к стенке, а из больших резервуаров — на стойки трубчатого сечения двух конструкций — плавающие стойки и стойки, закрепленные на днище резервуаров. Плавающие стойки крепятся на болтах к патрубкам, приваренным к радиальным ребрам и днищу понтона, и следуют с понтоном при его движении. В этом случае на днище резервуаров приваривают подкладку под плавающие стойки. Стойки, закрепленные на днище резервуаров,</a:t>
            </a:r>
            <a:br>
              <a:rPr lang="ru-RU" dirty="0"/>
            </a:br>
            <a:r>
              <a:rPr lang="ru-RU" dirty="0"/>
              <a:t>рекомендуется применять только при хранении </a:t>
            </a:r>
            <a:r>
              <a:rPr lang="ru-RU" dirty="0" err="1"/>
              <a:t>парафинистых</a:t>
            </a:r>
            <a:r>
              <a:rPr lang="ru-RU" dirty="0"/>
              <a:t> </a:t>
            </a:r>
            <a:r>
              <a:rPr lang="ru-RU" dirty="0" err="1"/>
              <a:t>нефтей</a:t>
            </a:r>
            <a:r>
              <a:rPr lang="ru-RU" dirty="0"/>
              <a:t>, дающих большие осадки парафина.</a:t>
            </a:r>
            <a:br>
              <a:rPr lang="ru-RU" dirty="0"/>
            </a:br>
            <a:endParaRPr lang="ru-RU" dirty="0"/>
          </a:p>
        </p:txBody>
      </p:sp>
      <p:sp>
        <p:nvSpPr>
          <p:cNvPr id="11" name="TextBox 10">
            <a:extLst>
              <a:ext uri="{FF2B5EF4-FFF2-40B4-BE49-F238E27FC236}">
                <a16:creationId xmlns:a16="http://schemas.microsoft.com/office/drawing/2014/main" id="{96779915-2986-43CB-8AEE-CA70833FB0E1}"/>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3931210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1007604" y="1143647"/>
            <a:ext cx="7128792" cy="3139321"/>
          </a:xfrm>
          <a:prstGeom prst="rect">
            <a:avLst/>
          </a:prstGeom>
          <a:noFill/>
        </p:spPr>
        <p:txBody>
          <a:bodyPr wrap="square" rtlCol="0">
            <a:spAutoFit/>
          </a:bodyPr>
          <a:lstStyle/>
          <a:p>
            <a:r>
              <a:rPr lang="ru-RU" dirty="0"/>
              <a:t>Кронштейны, а также плавающие и закрепленные на днище резервуара стойки фиксируют нижнее положение понтона на высоте 1800 мм от днища резервуара, чтобы не мешать работе хлопушек на приемно-раздаточных патрубках. При выносных хлопушках кронштейны и плавающие стойки фиксируют нижнее положение понтона на высоте 900 мм. Для свободного вертикального перемещения понтона устраивают зазор между внутренней стенкой резервуара и понтоном. В малых резервуарах этот зазор принимают равным 150, а в больших — 200 мм. Пространство зазора перекрывают уплотняющим затвором. В мировой практике имеется большое число разных конструкций затворов.</a:t>
            </a:r>
            <a:endParaRPr lang="ru-RU" sz="1400" dirty="0"/>
          </a:p>
        </p:txBody>
      </p:sp>
      <p:sp>
        <p:nvSpPr>
          <p:cNvPr id="11" name="TextBox 10">
            <a:extLst>
              <a:ext uri="{FF2B5EF4-FFF2-40B4-BE49-F238E27FC236}">
                <a16:creationId xmlns:a16="http://schemas.microsoft.com/office/drawing/2014/main" id="{9366D63E-22C2-4BDD-9C61-25E54A2D33C3}"/>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990143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323528" y="985254"/>
            <a:ext cx="3672408" cy="3693319"/>
          </a:xfrm>
          <a:prstGeom prst="rect">
            <a:avLst/>
          </a:prstGeom>
          <a:noFill/>
        </p:spPr>
        <p:txBody>
          <a:bodyPr wrap="square" rtlCol="0">
            <a:spAutoFit/>
          </a:bodyPr>
          <a:lstStyle/>
          <a:p>
            <a:r>
              <a:rPr lang="ru-RU" dirty="0"/>
              <a:t>Для снижения потерь углеводородов широкое применение нашли резервуары с плавающей крышей. Плоское днище и цилиндрическая</a:t>
            </a:r>
            <a:br>
              <a:rPr lang="ru-RU" dirty="0"/>
            </a:br>
            <a:r>
              <a:rPr lang="ru-RU" dirty="0"/>
              <a:t>стенка корпуса ничем не отличаются от днища и стенки типовых конструкций резервуаров с понтоном. Для придания жесткости цилиндрической стенке устраивают кольцевой каркас на верхнем срезе наружной стороны стенки.</a:t>
            </a:r>
          </a:p>
        </p:txBody>
      </p:sp>
      <p:sp>
        <p:nvSpPr>
          <p:cNvPr id="11" name="TextBox 10">
            <a:extLst>
              <a:ext uri="{FF2B5EF4-FFF2-40B4-BE49-F238E27FC236}">
                <a16:creationId xmlns:a16="http://schemas.microsoft.com/office/drawing/2014/main" id="{9366D63E-22C2-4BDD-9C61-25E54A2D33C3}"/>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pic>
        <p:nvPicPr>
          <p:cNvPr id="9220" name="Picture 4" descr="Picture background">
            <a:extLst>
              <a:ext uri="{FF2B5EF4-FFF2-40B4-BE49-F238E27FC236}">
                <a16:creationId xmlns:a16="http://schemas.microsoft.com/office/drawing/2014/main" id="{75E0EBF1-7AAD-40C5-9FB0-44CABEC033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8699" y="2558577"/>
            <a:ext cx="3041278" cy="2119996"/>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E0EE5284-8B7E-4364-9AE7-EF2D5EED6D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9441" y="726147"/>
            <a:ext cx="3281072" cy="1845603"/>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819272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5ED0FE0-0639-4099-A4B9-140D3337BBA1}"/>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pic>
        <p:nvPicPr>
          <p:cNvPr id="10244" name="Picture 4" descr="Picture background">
            <a:extLst>
              <a:ext uri="{FF2B5EF4-FFF2-40B4-BE49-F238E27FC236}">
                <a16:creationId xmlns:a16="http://schemas.microsoft.com/office/drawing/2014/main" id="{BB5DF6F3-91D0-4F55-B72A-E497985E64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4282" y="570377"/>
            <a:ext cx="5080052" cy="3722997"/>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0242" name="Picture 2">
            <a:extLst>
              <a:ext uri="{FF2B5EF4-FFF2-40B4-BE49-F238E27FC236}">
                <a16:creationId xmlns:a16="http://schemas.microsoft.com/office/drawing/2014/main" id="{9A2A0080-BB24-4EF1-9A3D-E5476211DF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9111" y="1320254"/>
            <a:ext cx="4158873" cy="266920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36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707654"/>
            <a:ext cx="7291118" cy="1084912"/>
          </a:xfrm>
          <a:prstGeom prst="rect">
            <a:avLst/>
          </a:prstGeom>
          <a:noFill/>
        </p:spPr>
        <p:txBody>
          <a:bodyPr wrap="square" lIns="68580" tIns="34290" rIns="68580" bIns="3429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3300" b="1" dirty="0">
                <a:solidFill>
                  <a:srgbClr val="00359E"/>
                </a:solidFill>
                <a:latin typeface="Arial" pitchFamily="34" charset="0"/>
                <a:cs typeface="Arial" pitchFamily="34" charset="0"/>
              </a:rPr>
              <a:t>Резервуары и емкостное оборудование</a:t>
            </a:r>
          </a:p>
        </p:txBody>
      </p:sp>
      <p:sp>
        <p:nvSpPr>
          <p:cNvPr id="9" name="TextBox 8"/>
          <p:cNvSpPr txBox="1"/>
          <p:nvPr/>
        </p:nvSpPr>
        <p:spPr>
          <a:xfrm>
            <a:off x="418480" y="4276395"/>
            <a:ext cx="4580549" cy="369332"/>
          </a:xfrm>
          <a:prstGeom prst="rect">
            <a:avLst/>
          </a:prstGeom>
          <a:noFill/>
        </p:spPr>
        <p:txBody>
          <a:bodyPr wrap="none" rtlCol="0">
            <a:spAutoFit/>
          </a:bodyPr>
          <a:lstStyle/>
          <a:p>
            <a:r>
              <a:rPr lang="ru-RU" dirty="0">
                <a:solidFill>
                  <a:srgbClr val="009FE3"/>
                </a:solidFill>
                <a:latin typeface="Arial" pitchFamily="34" charset="0"/>
                <a:cs typeface="Arial" pitchFamily="34" charset="0"/>
              </a:rPr>
              <a:t>Лектор: К.Т.Н. Козырев Олег Николаевич</a:t>
            </a:r>
            <a:endParaRPr lang="ru-RU" sz="1200" dirty="0">
              <a:solidFill>
                <a:srgbClr val="002060"/>
              </a:solidFill>
              <a:latin typeface="Arial" pitchFamily="34" charset="0"/>
              <a:cs typeface="Arial" pitchFamily="34" charset="0"/>
            </a:endParaRPr>
          </a:p>
        </p:txBody>
      </p:sp>
      <p:pic>
        <p:nvPicPr>
          <p:cNvPr id="19"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WORK\АГТУ\Общая\новый бренндбук\Мокапы\доп\ыыыы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295" y="510381"/>
            <a:ext cx="3275625" cy="54466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WORK\АГТУ\Общая\новый бренндбук\Мокапы\доп\Безымяннффффф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366366"/>
            <a:ext cx="1791700" cy="87013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F:\WORK\АГТУ\Общая\новый бренндбук\Мокапы\доп\Roll Up 20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7" y="1519649"/>
            <a:ext cx="3712450" cy="3644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220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683568" y="1175777"/>
            <a:ext cx="7992888" cy="3139321"/>
          </a:xfrm>
          <a:prstGeom prst="rect">
            <a:avLst/>
          </a:prstGeom>
          <a:noFill/>
        </p:spPr>
        <p:txBody>
          <a:bodyPr wrap="square" rtlCol="0">
            <a:spAutoFit/>
          </a:bodyPr>
          <a:lstStyle/>
          <a:p>
            <a:r>
              <a:rPr lang="ru-RU" dirty="0"/>
              <a:t>Двухслойная крыша состоит из верхнего и нижнего настилов, разделенных на ряд герметических отсеков. Воздушная прослойка между настилами обеспечивает не только плавучесть, но и теплоизоляцию, которая предохраняет нефтепродукт от нагревания и интенсивного испарения. Верхний настил имеет уклон к центру крыши для сбора и отвода дождевых вод через дренажную систему. Крыша выдерживает нагрузку от слоя воды толщиной 25 см и сохраняет плавучесть при появлении течи в 85 % отсеков. В нижнем положении плавающая крыша фиксируется опорными стойками, как и понтоны. Для обеспечения проектного положения плавающей крыши используют направляющие </a:t>
            </a:r>
            <a:r>
              <a:rPr lang="ru-RU" dirty="0" err="1"/>
              <a:t>противоповоротные</a:t>
            </a:r>
            <a:r>
              <a:rPr lang="ru-RU" dirty="0"/>
              <a:t> стойки из труб, как и в резервуарах с понтоном.</a:t>
            </a:r>
            <a:endParaRPr lang="ru-RU" sz="1400" dirty="0"/>
          </a:p>
        </p:txBody>
      </p:sp>
      <p:sp>
        <p:nvSpPr>
          <p:cNvPr id="11" name="TextBox 10">
            <a:extLst>
              <a:ext uri="{FF2B5EF4-FFF2-40B4-BE49-F238E27FC236}">
                <a16:creationId xmlns:a16="http://schemas.microsoft.com/office/drawing/2014/main" id="{15ED0FE0-0639-4099-A4B9-140D3337BBA1}"/>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805773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395536" y="1143647"/>
            <a:ext cx="8568952" cy="2862322"/>
          </a:xfrm>
          <a:prstGeom prst="rect">
            <a:avLst/>
          </a:prstGeom>
          <a:noFill/>
        </p:spPr>
        <p:txBody>
          <a:bodyPr wrap="square" rtlCol="0">
            <a:spAutoFit/>
          </a:bodyPr>
          <a:lstStyle/>
          <a:p>
            <a:r>
              <a:rPr lang="ru-RU" dirty="0"/>
              <a:t>Другой конструкцией является резервуар с «дышащей» крышей. Такие резервуары имеют плоское днище и вертикальную цилиндрическую стенку. Крыша резервуара представляет собой стальную</a:t>
            </a:r>
            <a:br>
              <a:rPr lang="ru-RU" dirty="0"/>
            </a:br>
            <a:r>
              <a:rPr lang="ru-RU" dirty="0"/>
              <a:t>мембрану, которая при повышении давления паров бензина в резервуаре поднимается и увеличивает объем газового пространства. Резервуар с </a:t>
            </a:r>
            <a:r>
              <a:rPr lang="ru-RU" dirty="0" err="1"/>
              <a:t>безмоментной</a:t>
            </a:r>
            <a:r>
              <a:rPr lang="ru-RU" dirty="0"/>
              <a:t> «дышащей» крышей имеет плоское днище и цилиндрический вертикальный корпус, который по верхнему обвязочному уголку оборудован с внутренней стороны кольцевым коробчатым каркасом. В центре днища установлена телескопическая опорная колонна. На верху колонны имеется металлический зонт. </a:t>
            </a:r>
            <a:r>
              <a:rPr lang="ru-RU" dirty="0" err="1"/>
              <a:t>Безмоментная</a:t>
            </a:r>
            <a:r>
              <a:rPr lang="ru-RU" dirty="0"/>
              <a:t> «дышащая» крыша представляет собой висячую оболочку. </a:t>
            </a:r>
            <a:endParaRPr lang="ru-RU" sz="1400" dirty="0"/>
          </a:p>
        </p:txBody>
      </p:sp>
      <p:sp>
        <p:nvSpPr>
          <p:cNvPr id="11" name="TextBox 10">
            <a:extLst>
              <a:ext uri="{FF2B5EF4-FFF2-40B4-BE49-F238E27FC236}">
                <a16:creationId xmlns:a16="http://schemas.microsoft.com/office/drawing/2014/main" id="{15ED0FE0-0639-4099-A4B9-140D3337BBA1}"/>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2058427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395536" y="1128086"/>
            <a:ext cx="4536504" cy="307777"/>
          </a:xfrm>
          <a:prstGeom prst="rect">
            <a:avLst/>
          </a:prstGeom>
          <a:noFill/>
        </p:spPr>
        <p:txBody>
          <a:bodyPr wrap="square" rtlCol="0">
            <a:spAutoFit/>
          </a:bodyPr>
          <a:lstStyle/>
          <a:p>
            <a:r>
              <a:rPr lang="ru-RU" sz="1400" dirty="0"/>
              <a:t>Текст слайда</a:t>
            </a:r>
          </a:p>
        </p:txBody>
      </p:sp>
      <p:sp>
        <p:nvSpPr>
          <p:cNvPr id="11" name="TextBox 10">
            <a:extLst>
              <a:ext uri="{FF2B5EF4-FFF2-40B4-BE49-F238E27FC236}">
                <a16:creationId xmlns:a16="http://schemas.microsoft.com/office/drawing/2014/main" id="{15ED0FE0-0639-4099-A4B9-140D3337BBA1}"/>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pic>
        <p:nvPicPr>
          <p:cNvPr id="11266" name="Picture 2">
            <a:extLst>
              <a:ext uri="{FF2B5EF4-FFF2-40B4-BE49-F238E27FC236}">
                <a16:creationId xmlns:a16="http://schemas.microsoft.com/office/drawing/2014/main" id="{9A15CF03-8B94-4610-B069-EC6925F36D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040" y="756548"/>
            <a:ext cx="4572000" cy="206692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a:extLst>
              <a:ext uri="{FF2B5EF4-FFF2-40B4-BE49-F238E27FC236}">
                <a16:creationId xmlns:a16="http://schemas.microsoft.com/office/drawing/2014/main" id="{36312981-6062-4F5A-AB54-6788F1AF56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040" y="2886886"/>
            <a:ext cx="4572000"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a:extLst>
              <a:ext uri="{FF2B5EF4-FFF2-40B4-BE49-F238E27FC236}">
                <a16:creationId xmlns:a16="http://schemas.microsoft.com/office/drawing/2014/main" id="{D1E97987-ACAD-421C-B9E3-CC8625C00C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8632" y="992616"/>
            <a:ext cx="3582144" cy="3290352"/>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80163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395536" y="1237775"/>
            <a:ext cx="8208912" cy="2862322"/>
          </a:xfrm>
          <a:prstGeom prst="rect">
            <a:avLst/>
          </a:prstGeom>
          <a:noFill/>
        </p:spPr>
        <p:txBody>
          <a:bodyPr wrap="square" rtlCol="0">
            <a:spAutoFit/>
          </a:bodyPr>
          <a:lstStyle/>
          <a:p>
            <a:r>
              <a:rPr lang="ru-RU" dirty="0"/>
              <a:t>Резервуар работает следующим образом. Телескопически расположенная опорная колонна с зонтом, к которому приварена нежесткая оболочка кровли, может свободно подниматься и опускаться благодаря тому что основание опоры свободно скользит внутри стакана, приваренного к днищу резервуара. При свободном вертикальном перемещении центральной опоры с зонтом в стакане на 1200 мм (в резервуарах объемом 5000 м3) получается добавочный объем газового пространства резервуара, равный примерно 100 м3. Практически для большинства районов страны такого дополнительного объема газового пространства достаточно для сохранения основной массы паров бензина, образовавшихся в течение солнечного дня в резервуаре объемом 5000 м3. </a:t>
            </a:r>
            <a:endParaRPr lang="ru-RU" sz="1400" dirty="0"/>
          </a:p>
        </p:txBody>
      </p:sp>
      <p:sp>
        <p:nvSpPr>
          <p:cNvPr id="11" name="TextBox 10">
            <a:extLst>
              <a:ext uri="{FF2B5EF4-FFF2-40B4-BE49-F238E27FC236}">
                <a16:creationId xmlns:a16="http://schemas.microsoft.com/office/drawing/2014/main" id="{15ED0FE0-0639-4099-A4B9-140D3337BBA1}"/>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2080244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414576" y="1100867"/>
            <a:ext cx="7847197" cy="3416320"/>
          </a:xfrm>
          <a:prstGeom prst="rect">
            <a:avLst/>
          </a:prstGeom>
          <a:noFill/>
        </p:spPr>
        <p:txBody>
          <a:bodyPr wrap="square" rtlCol="0">
            <a:spAutoFit/>
          </a:bodyPr>
          <a:lstStyle/>
          <a:p>
            <a:r>
              <a:rPr lang="ru-RU" dirty="0"/>
              <a:t>Все конструкции вертикальных цилиндрических резервуаров имеют три основных элемента: плоское днище, вертикальную цилиндрическую оболочку и покрытие. Плоское днище изготавливают на заводах металлоконструкций в виде полотнища, свернутого в рулон, а монтаж его сводится к разворачиванию рулона. При избыточном давлении до 2000 Па днище начинает деформироваться, стремясь принять сферическую форму. Если его закрепить по периметру, то давление можно повысить до 7 МПа. Покрытие резервуаров может работать нормально под избыточным давлением 2000 Па. При дальнейшем повышении давления покрытие деформируется. Чтобы резервуар мог работать под избыточным давлением до 7,0 МПа без потерь от малых «дыханий», разработаны различные конструкции покрытия. </a:t>
            </a:r>
            <a:endParaRPr lang="ru-RU" sz="1400" dirty="0"/>
          </a:p>
        </p:txBody>
      </p:sp>
      <p:sp>
        <p:nvSpPr>
          <p:cNvPr id="11" name="TextBox 10">
            <a:extLst>
              <a:ext uri="{FF2B5EF4-FFF2-40B4-BE49-F238E27FC236}">
                <a16:creationId xmlns:a16="http://schemas.microsoft.com/office/drawing/2014/main" id="{15ED0FE0-0639-4099-A4B9-140D3337BBA1}"/>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4002606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269111" y="879429"/>
            <a:ext cx="8280920" cy="3693319"/>
          </a:xfrm>
          <a:prstGeom prst="rect">
            <a:avLst/>
          </a:prstGeom>
          <a:noFill/>
        </p:spPr>
        <p:txBody>
          <a:bodyPr wrap="square" rtlCol="0">
            <a:spAutoFit/>
          </a:bodyPr>
          <a:lstStyle/>
          <a:p>
            <a:r>
              <a:rPr lang="ru-RU" dirty="0"/>
              <a:t>Резервуар с такой кровлей может работать под избыточным давлением 0,02 МПа. Резервуар объемом 2000 м3 имеет диаметр 15 200 мм, высоту 9100 мм, высоту сфероцилиндрической кровли 2951 мм, большой радиус кривизны 15 200 мм, малый радиус кривизны 1535 мм. Сопряжение кровли и корпуса происходит в виде пересечения двух </a:t>
            </a:r>
            <a:r>
              <a:rPr lang="ru-RU" dirty="0" err="1"/>
              <a:t>цилинтров</a:t>
            </a:r>
            <a:r>
              <a:rPr lang="ru-RU" dirty="0"/>
              <a:t>. Резервуар с такой кровлей работает под избыточным давлением до 0,025 МПа. Все элементы резервуара — днище, цилиндрическую стенку и цилиндрическую кровлю — изготавливают в виде полотнищ на заводе металлоконструкций и доставляют на монтажную площадку в рулонах. Монтаж резервуара сводится к разворачиванию рулона днища, а затем одновременному разворачиванию рулонов вертикальной цилиндрической стенки и цилиндрической кровли. При хорошей подготовке</a:t>
            </a:r>
            <a:br>
              <a:rPr lang="ru-RU" dirty="0"/>
            </a:br>
            <a:r>
              <a:rPr lang="ru-RU" dirty="0"/>
              <a:t>монтаж резервуара объемом до 1000 м3 может быть выполнен за один световой день.</a:t>
            </a:r>
            <a:endParaRPr lang="ru-RU" sz="1400" dirty="0"/>
          </a:p>
        </p:txBody>
      </p:sp>
      <p:sp>
        <p:nvSpPr>
          <p:cNvPr id="11" name="TextBox 10">
            <a:extLst>
              <a:ext uri="{FF2B5EF4-FFF2-40B4-BE49-F238E27FC236}">
                <a16:creationId xmlns:a16="http://schemas.microsoft.com/office/drawing/2014/main" id="{15ED0FE0-0639-4099-A4B9-140D3337BBA1}"/>
              </a:ext>
            </a:extLst>
          </p:cNvPr>
          <p:cNvSpPr txBox="1"/>
          <p:nvPr/>
        </p:nvSpPr>
        <p:spPr>
          <a:xfrm>
            <a:off x="269111" y="235377"/>
            <a:ext cx="161185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Конструкции</a:t>
            </a:r>
            <a:endParaRPr lang="ru-RU" sz="1800" b="1" dirty="0">
              <a:solidFill>
                <a:srgbClr val="00359E"/>
              </a:solidFill>
              <a:ea typeface="Calibri"/>
            </a:endParaRPr>
          </a:p>
        </p:txBody>
      </p:sp>
    </p:spTree>
    <p:extLst>
      <p:ext uri="{BB962C8B-B14F-4D97-AF65-F5344CB8AC3E}">
        <p14:creationId xmlns:p14="http://schemas.microsoft.com/office/powerpoint/2010/main" val="2361102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323528" y="960080"/>
            <a:ext cx="8280920" cy="3693319"/>
          </a:xfrm>
          <a:prstGeom prst="rect">
            <a:avLst/>
          </a:prstGeom>
          <a:noFill/>
        </p:spPr>
        <p:txBody>
          <a:bodyPr wrap="square" rtlCol="0">
            <a:spAutoFit/>
          </a:bodyPr>
          <a:lstStyle/>
          <a:p>
            <a:pPr lvl="0" fontAlgn="base"/>
            <a:r>
              <a:rPr lang="ru-RU" i="1" dirty="0"/>
              <a:t>конструктивному исполнению стенок резервуара</a:t>
            </a:r>
            <a:r>
              <a:rPr lang="ru-RU" dirty="0"/>
              <a:t> </a:t>
            </a:r>
          </a:p>
          <a:p>
            <a:pPr lvl="0" fontAlgn="base"/>
            <a:r>
              <a:rPr lang="ru-RU" dirty="0"/>
              <a:t>– </a:t>
            </a:r>
            <a:r>
              <a:rPr lang="ru-RU" dirty="0" err="1"/>
              <a:t>одностенные</a:t>
            </a:r>
            <a:r>
              <a:rPr lang="ru-RU" dirty="0"/>
              <a:t>, двустенные, с внутренней мембраной;</a:t>
            </a:r>
          </a:p>
          <a:p>
            <a:pPr lvl="0" fontAlgn="base"/>
            <a:r>
              <a:rPr lang="ru-RU" i="1" dirty="0"/>
              <a:t>конструктивному исполнению внутренней крыши</a:t>
            </a:r>
            <a:r>
              <a:rPr lang="ru-RU" dirty="0"/>
              <a:t> </a:t>
            </a:r>
          </a:p>
          <a:p>
            <a:pPr lvl="0" fontAlgn="base"/>
            <a:r>
              <a:rPr lang="ru-RU" dirty="0"/>
              <a:t>– самонесущая и подвесная;</a:t>
            </a:r>
          </a:p>
          <a:p>
            <a:pPr lvl="0" fontAlgn="base"/>
            <a:r>
              <a:rPr lang="ru-RU" i="1" dirty="0"/>
              <a:t>типу изоляции</a:t>
            </a:r>
            <a:r>
              <a:rPr lang="ru-RU" dirty="0"/>
              <a:t> </a:t>
            </a:r>
          </a:p>
          <a:p>
            <a:pPr lvl="0" fontAlgn="base"/>
            <a:r>
              <a:rPr lang="ru-RU" dirty="0"/>
              <a:t>– экранная, пористая, засыпная, жесткая;</a:t>
            </a:r>
          </a:p>
          <a:p>
            <a:pPr lvl="0" fontAlgn="base"/>
            <a:r>
              <a:rPr lang="ru-RU" i="1" dirty="0"/>
              <a:t>применяемому материалу</a:t>
            </a:r>
          </a:p>
          <a:p>
            <a:pPr lvl="0" fontAlgn="base"/>
            <a:r>
              <a:rPr lang="ru-RU" dirty="0"/>
              <a:t> – металлические, железобетонные, комбинированные.</a:t>
            </a:r>
          </a:p>
          <a:p>
            <a:pPr lvl="0" fontAlgn="base"/>
            <a:endParaRPr lang="ru-RU" dirty="0"/>
          </a:p>
          <a:p>
            <a:pPr fontAlgn="base"/>
            <a:r>
              <a:rPr lang="ru-RU" dirty="0"/>
              <a:t>Многие фирмы, применявшие </a:t>
            </a:r>
            <a:r>
              <a:rPr lang="ru-RU" dirty="0" err="1"/>
              <a:t>одностенные</a:t>
            </a:r>
            <a:r>
              <a:rPr lang="ru-RU" dirty="0"/>
              <a:t> резервуары, в настоящее время предпочитают сооружать двустенные конструкции. Это объясняется тем, что относительно высокая первоначальная стоимость двустенных резервуаров окупается значительной экономией эксплуатационных расходов.</a:t>
            </a:r>
          </a:p>
        </p:txBody>
      </p:sp>
      <p:sp>
        <p:nvSpPr>
          <p:cNvPr id="11" name="TextBox 10">
            <a:extLst>
              <a:ext uri="{FF2B5EF4-FFF2-40B4-BE49-F238E27FC236}">
                <a16:creationId xmlns:a16="http://schemas.microsoft.com/office/drawing/2014/main" id="{15ED0FE0-0639-4099-A4B9-140D3337BBA1}"/>
              </a:ext>
            </a:extLst>
          </p:cNvPr>
          <p:cNvSpPr txBox="1"/>
          <p:nvPr/>
        </p:nvSpPr>
        <p:spPr>
          <a:xfrm>
            <a:off x="269111" y="235377"/>
            <a:ext cx="5135317"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Резервуары для хранения сжиженного газа</a:t>
            </a:r>
            <a:endParaRPr lang="ru-RU" sz="1800" b="1" dirty="0">
              <a:solidFill>
                <a:srgbClr val="00359E"/>
              </a:solidFill>
              <a:ea typeface="Calibri"/>
            </a:endParaRPr>
          </a:p>
        </p:txBody>
      </p:sp>
    </p:spTree>
    <p:extLst>
      <p:ext uri="{BB962C8B-B14F-4D97-AF65-F5344CB8AC3E}">
        <p14:creationId xmlns:p14="http://schemas.microsoft.com/office/powerpoint/2010/main" val="3415033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pic>
        <p:nvPicPr>
          <p:cNvPr id="12" name="Рисунок 11" descr="конструкция подземного резервуара СПГ для хранения сжиженного природного газа">
            <a:extLst>
              <a:ext uri="{FF2B5EF4-FFF2-40B4-BE49-F238E27FC236}">
                <a16:creationId xmlns:a16="http://schemas.microsoft.com/office/drawing/2014/main" id="{A15B68C9-8099-407B-84CB-B8EA520BDEEB}"/>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952631" y="796060"/>
            <a:ext cx="6499689" cy="3933274"/>
          </a:xfrm>
          <a:prstGeom prst="rect">
            <a:avLst/>
          </a:prstGeom>
          <a:noFill/>
          <a:ln>
            <a:noFill/>
          </a:ln>
        </p:spPr>
      </p:pic>
      <p:sp>
        <p:nvSpPr>
          <p:cNvPr id="13" name="TextBox 12">
            <a:extLst>
              <a:ext uri="{FF2B5EF4-FFF2-40B4-BE49-F238E27FC236}">
                <a16:creationId xmlns:a16="http://schemas.microsoft.com/office/drawing/2014/main" id="{66AEBFF4-F4ED-4444-912A-ABA561A5A973}"/>
              </a:ext>
            </a:extLst>
          </p:cNvPr>
          <p:cNvSpPr txBox="1"/>
          <p:nvPr/>
        </p:nvSpPr>
        <p:spPr>
          <a:xfrm>
            <a:off x="611560" y="115211"/>
            <a:ext cx="5760640" cy="646331"/>
          </a:xfrm>
          <a:prstGeom prst="rect">
            <a:avLst/>
          </a:prstGeom>
          <a:noFill/>
        </p:spPr>
        <p:txBody>
          <a:bodyPr wrap="square" rtlCol="0">
            <a:spAutoFit/>
          </a:bodyPr>
          <a:lstStyle/>
          <a:p>
            <a:pPr fontAlgn="base"/>
            <a:r>
              <a:rPr lang="ru-RU" dirty="0"/>
              <a:t>  </a:t>
            </a:r>
            <a:r>
              <a:rPr lang="ru-RU" b="1" dirty="0"/>
              <a:t>Схематическое изображение конструкции типового подземного резервуара хранения СПГ</a:t>
            </a:r>
            <a:endParaRPr lang="ru-RU" dirty="0"/>
          </a:p>
        </p:txBody>
      </p:sp>
    </p:spTree>
    <p:extLst>
      <p:ext uri="{BB962C8B-B14F-4D97-AF65-F5344CB8AC3E}">
        <p14:creationId xmlns:p14="http://schemas.microsoft.com/office/powerpoint/2010/main" val="3960848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pic>
        <p:nvPicPr>
          <p:cNvPr id="12" name="Рисунок 11" descr="конструкция типового надземного резервуара СПГ для хранения сжиженного природного газа">
            <a:extLst>
              <a:ext uri="{FF2B5EF4-FFF2-40B4-BE49-F238E27FC236}">
                <a16:creationId xmlns:a16="http://schemas.microsoft.com/office/drawing/2014/main" id="{FDA2CC38-7DEA-4E67-941C-7E109C41DCEE}"/>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43608" y="975379"/>
            <a:ext cx="6104533" cy="3608003"/>
          </a:xfrm>
          <a:prstGeom prst="rect">
            <a:avLst/>
          </a:prstGeom>
          <a:noFill/>
          <a:ln>
            <a:noFill/>
          </a:ln>
        </p:spPr>
      </p:pic>
      <p:sp>
        <p:nvSpPr>
          <p:cNvPr id="14" name="TextBox 13">
            <a:extLst>
              <a:ext uri="{FF2B5EF4-FFF2-40B4-BE49-F238E27FC236}">
                <a16:creationId xmlns:a16="http://schemas.microsoft.com/office/drawing/2014/main" id="{4185CBBA-15A7-45B1-85EF-35A5AF410C7B}"/>
              </a:ext>
            </a:extLst>
          </p:cNvPr>
          <p:cNvSpPr txBox="1"/>
          <p:nvPr/>
        </p:nvSpPr>
        <p:spPr>
          <a:xfrm>
            <a:off x="611560" y="115211"/>
            <a:ext cx="5760640" cy="646331"/>
          </a:xfrm>
          <a:prstGeom prst="rect">
            <a:avLst/>
          </a:prstGeom>
          <a:noFill/>
        </p:spPr>
        <p:txBody>
          <a:bodyPr wrap="square" rtlCol="0">
            <a:spAutoFit/>
          </a:bodyPr>
          <a:lstStyle/>
          <a:p>
            <a:pPr fontAlgn="base"/>
            <a:r>
              <a:rPr lang="ru-RU" b="1" dirty="0"/>
              <a:t>Схематическое изображение конструкции типового надземного резервуара хранения СПГ</a:t>
            </a:r>
            <a:endParaRPr lang="ru-RU" dirty="0"/>
          </a:p>
        </p:txBody>
      </p:sp>
    </p:spTree>
    <p:extLst>
      <p:ext uri="{BB962C8B-B14F-4D97-AF65-F5344CB8AC3E}">
        <p14:creationId xmlns:p14="http://schemas.microsoft.com/office/powerpoint/2010/main" val="4021468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1475656" y="206952"/>
            <a:ext cx="4511941" cy="346249"/>
          </a:xfrm>
          <a:prstGeom prst="rect">
            <a:avLst/>
          </a:prstGeom>
          <a:noFill/>
        </p:spPr>
        <p:txBody>
          <a:bodyPr wrap="none" lIns="68580" tIns="34290" rIns="68580" bIns="34290" rtlCol="0">
            <a:spAutoFit/>
          </a:bodyPr>
          <a:lstStyle/>
          <a:p>
            <a:pPr fontAlgn="base"/>
            <a:r>
              <a:rPr lang="ru-RU" dirty="0"/>
              <a:t>Конструкции резервуаров для хранения СПГ</a:t>
            </a:r>
          </a:p>
        </p:txBody>
      </p:sp>
      <p:sp>
        <p:nvSpPr>
          <p:cNvPr id="47" name="TextBox 46"/>
          <p:cNvSpPr txBox="1"/>
          <p:nvPr/>
        </p:nvSpPr>
        <p:spPr>
          <a:xfrm>
            <a:off x="395536" y="1128086"/>
            <a:ext cx="4536504" cy="307777"/>
          </a:xfrm>
          <a:prstGeom prst="rect">
            <a:avLst/>
          </a:prstGeom>
          <a:noFill/>
        </p:spPr>
        <p:txBody>
          <a:bodyPr wrap="square" rtlCol="0">
            <a:spAutoFit/>
          </a:bodyPr>
          <a:lstStyle/>
          <a:p>
            <a:r>
              <a:rPr lang="ru-RU" sz="1400" dirty="0"/>
              <a:t>Текст слайда</a:t>
            </a:r>
          </a:p>
        </p:txBody>
      </p:sp>
      <p:pic>
        <p:nvPicPr>
          <p:cNvPr id="11" name="Рисунок 10" descr="Железобетонный изотермический резервуар с замкнутой наружной оболочкой для хранения сжиженного газа">
            <a:extLst>
              <a:ext uri="{FF2B5EF4-FFF2-40B4-BE49-F238E27FC236}">
                <a16:creationId xmlns:a16="http://schemas.microsoft.com/office/drawing/2014/main" id="{9F954B32-641C-45A7-A722-6951E09C9A3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788024" y="1312828"/>
            <a:ext cx="3581400" cy="2638425"/>
          </a:xfrm>
          <a:prstGeom prst="rect">
            <a:avLst/>
          </a:prstGeom>
          <a:noFill/>
          <a:ln>
            <a:noFill/>
          </a:ln>
        </p:spPr>
      </p:pic>
      <p:pic>
        <p:nvPicPr>
          <p:cNvPr id="2" name="Рисунок 1">
            <a:extLst>
              <a:ext uri="{FF2B5EF4-FFF2-40B4-BE49-F238E27FC236}">
                <a16:creationId xmlns:a16="http://schemas.microsoft.com/office/drawing/2014/main" id="{CA6C76AE-F0E3-4EE6-8659-6BFF1540FD12}"/>
              </a:ext>
            </a:extLst>
          </p:cNvPr>
          <p:cNvPicPr>
            <a:picLocks noChangeAspect="1"/>
          </p:cNvPicPr>
          <p:nvPr/>
        </p:nvPicPr>
        <p:blipFill>
          <a:blip r:embed="rId8"/>
          <a:stretch>
            <a:fillRect/>
          </a:stretch>
        </p:blipFill>
        <p:spPr>
          <a:xfrm>
            <a:off x="395535" y="1007801"/>
            <a:ext cx="4134427" cy="3248478"/>
          </a:xfrm>
          <a:prstGeom prst="rect">
            <a:avLst/>
          </a:prstGeom>
        </p:spPr>
      </p:pic>
    </p:spTree>
    <p:extLst>
      <p:ext uri="{BB962C8B-B14F-4D97-AF65-F5344CB8AC3E}">
        <p14:creationId xmlns:p14="http://schemas.microsoft.com/office/powerpoint/2010/main" val="60680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364787" y="903395"/>
            <a:ext cx="2808312" cy="3139321"/>
          </a:xfrm>
          <a:prstGeom prst="rect">
            <a:avLst/>
          </a:prstGeom>
          <a:noFill/>
        </p:spPr>
        <p:txBody>
          <a:bodyPr wrap="square" rtlCol="0">
            <a:spAutoFit/>
          </a:bodyPr>
          <a:lstStyle/>
          <a:p>
            <a:pPr algn="ctr"/>
            <a:r>
              <a:rPr lang="ru-RU" dirty="0"/>
              <a:t>Резервуарами называются стационарные или передвижные сосуды</a:t>
            </a:r>
            <a:br>
              <a:rPr lang="ru-RU" dirty="0"/>
            </a:br>
            <a:r>
              <a:rPr lang="ru-RU" dirty="0"/>
              <a:t>разнообразной формы и размеров. Резервуары являются наиболее ответственными сооружениями, в них хранятся в больших количествах</a:t>
            </a:r>
            <a:br>
              <a:rPr lang="ru-RU" dirty="0"/>
            </a:br>
            <a:r>
              <a:rPr lang="ru-RU" dirty="0"/>
              <a:t>жидкие углеводороды.</a:t>
            </a:r>
            <a:endParaRPr lang="ru-RU" sz="1200" dirty="0"/>
          </a:p>
        </p:txBody>
      </p:sp>
      <p:pic>
        <p:nvPicPr>
          <p:cNvPr id="61"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p:cNvSpPr txBox="1"/>
          <p:nvPr/>
        </p:nvSpPr>
        <p:spPr>
          <a:xfrm>
            <a:off x="364787" y="201813"/>
            <a:ext cx="1525161"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Резервуары</a:t>
            </a:r>
            <a:endParaRPr lang="ru-RU" sz="1800" b="1" dirty="0">
              <a:solidFill>
                <a:srgbClr val="00359E"/>
              </a:solidFill>
              <a:ea typeface="Calibri"/>
            </a:endParaRPr>
          </a:p>
        </p:txBody>
      </p:sp>
      <p:sp>
        <p:nvSpPr>
          <p:cNvPr id="54" name="TextBox 53">
            <a:extLst>
              <a:ext uri="{FF2B5EF4-FFF2-40B4-BE49-F238E27FC236}">
                <a16:creationId xmlns:a16="http://schemas.microsoft.com/office/drawing/2014/main" id="{2DDC27EA-780A-4C24-B825-9BFF1B795A07}"/>
              </a:ext>
            </a:extLst>
          </p:cNvPr>
          <p:cNvSpPr txBox="1"/>
          <p:nvPr/>
        </p:nvSpPr>
        <p:spPr>
          <a:xfrm>
            <a:off x="3695324" y="824301"/>
            <a:ext cx="4513412" cy="1938992"/>
          </a:xfrm>
          <a:prstGeom prst="rect">
            <a:avLst/>
          </a:prstGeom>
          <a:noFill/>
        </p:spPr>
        <p:txBody>
          <a:bodyPr wrap="square" rtlCol="0">
            <a:spAutoFit/>
          </a:bodyPr>
          <a:lstStyle/>
          <a:p>
            <a:pPr algn="ctr"/>
            <a:r>
              <a:rPr lang="ru-RU" b="1" dirty="0"/>
              <a:t>Классификация по материалу:</a:t>
            </a:r>
          </a:p>
          <a:p>
            <a:pPr algn="ctr"/>
            <a:r>
              <a:rPr lang="ru-RU" dirty="0"/>
              <a:t>Металлические</a:t>
            </a:r>
            <a:br>
              <a:rPr lang="ru-RU" dirty="0"/>
            </a:br>
            <a:r>
              <a:rPr lang="ru-RU" dirty="0"/>
              <a:t>сооружают преимущественно из стали, иногда из алюминия. К неметаллическим относятся железобетонные и пластмассовые резервуары.</a:t>
            </a:r>
            <a:br>
              <a:rPr lang="ru-RU" dirty="0"/>
            </a:br>
            <a:endParaRPr lang="ru-RU" sz="1200" dirty="0"/>
          </a:p>
        </p:txBody>
      </p:sp>
      <p:pic>
        <p:nvPicPr>
          <p:cNvPr id="1026" name="Picture 2">
            <a:extLst>
              <a:ext uri="{FF2B5EF4-FFF2-40B4-BE49-F238E27FC236}">
                <a16:creationId xmlns:a16="http://schemas.microsoft.com/office/drawing/2014/main" id="{E5F1D2E9-CE04-4844-A757-46F3070A47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2706642"/>
            <a:ext cx="3125900" cy="17583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cture background">
            <a:extLst>
              <a:ext uri="{FF2B5EF4-FFF2-40B4-BE49-F238E27FC236}">
                <a16:creationId xmlns:a16="http://schemas.microsoft.com/office/drawing/2014/main" id="{307D140C-02EC-445B-AB12-84AF38C39CC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656" y="2117657"/>
            <a:ext cx="5220072" cy="2936291"/>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Группа 75"/>
          <p:cNvGrpSpPr/>
          <p:nvPr/>
        </p:nvGrpSpPr>
        <p:grpSpPr>
          <a:xfrm>
            <a:off x="-24486" y="2961066"/>
            <a:ext cx="9162589" cy="2191165"/>
            <a:chOff x="-18589" y="2972872"/>
            <a:chExt cx="9162589" cy="2191165"/>
          </a:xfrm>
        </p:grpSpPr>
        <p:pic>
          <p:nvPicPr>
            <p:cNvPr id="3" name="Picture 3" descr="F:\WORK\АГТУ\Общая\новый бренндбук\Мокапы\доп\BB_двАГТУ.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73" name="Группа 72"/>
            <p:cNvGrpSpPr/>
            <p:nvPr/>
          </p:nvGrpSpPr>
          <p:grpSpPr>
            <a:xfrm>
              <a:off x="6521327" y="2972872"/>
              <a:ext cx="2622672" cy="2180762"/>
              <a:chOff x="6521327" y="2972872"/>
              <a:chExt cx="2622672" cy="2180762"/>
            </a:xfrm>
          </p:grpSpPr>
          <p:pic>
            <p:nvPicPr>
              <p:cNvPr id="3075" name="Picture 3" descr="F:\WORK\АГТУ\Общая\новый бренндбук\Мокапы\доп\Безымян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6" descr="F:\WORK\АГТУ\Общая\новый бренндбук\Мокапы\доп\Безымяыынный-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775308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6635343" cy="346249"/>
          </a:xfrm>
          <a:prstGeom prst="rect">
            <a:avLst/>
          </a:prstGeom>
          <a:noFill/>
        </p:spPr>
        <p:txBody>
          <a:bodyPr wrap="none" lIns="68580" tIns="34290" rIns="68580" bIns="34290" rtlCol="0">
            <a:spAutoFit/>
          </a:bodyPr>
          <a:lstStyle/>
          <a:p>
            <a:pPr fontAlgn="base"/>
            <a:r>
              <a:rPr lang="ru-RU" b="1" dirty="0"/>
              <a:t>Схема конструкции заглубленного изотермического резервуара:</a:t>
            </a:r>
            <a:endParaRPr lang="ru-RU" dirty="0"/>
          </a:p>
        </p:txBody>
      </p:sp>
      <p:sp>
        <p:nvSpPr>
          <p:cNvPr id="47" name="TextBox 46"/>
          <p:cNvSpPr txBox="1"/>
          <p:nvPr/>
        </p:nvSpPr>
        <p:spPr>
          <a:xfrm>
            <a:off x="395536" y="1128086"/>
            <a:ext cx="4536504" cy="307777"/>
          </a:xfrm>
          <a:prstGeom prst="rect">
            <a:avLst/>
          </a:prstGeom>
          <a:noFill/>
        </p:spPr>
        <p:txBody>
          <a:bodyPr wrap="square" rtlCol="0">
            <a:spAutoFit/>
          </a:bodyPr>
          <a:lstStyle/>
          <a:p>
            <a:r>
              <a:rPr lang="ru-RU" sz="1400" dirty="0"/>
              <a:t>Текст слайда</a:t>
            </a:r>
          </a:p>
        </p:txBody>
      </p:sp>
      <p:pic>
        <p:nvPicPr>
          <p:cNvPr id="11" name="Рисунок 10" descr="Схема конструкции заглубленного изотермического резервуара хранения сжиженного газа СПГ">
            <a:extLst>
              <a:ext uri="{FF2B5EF4-FFF2-40B4-BE49-F238E27FC236}">
                <a16:creationId xmlns:a16="http://schemas.microsoft.com/office/drawing/2014/main" id="{89F6A09D-48DE-4378-9EDF-3B50FE75D78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69111" y="1104828"/>
            <a:ext cx="3222769" cy="3188545"/>
          </a:xfrm>
          <a:prstGeom prst="rect">
            <a:avLst/>
          </a:prstGeom>
          <a:noFill/>
          <a:ln>
            <a:noFill/>
          </a:ln>
        </p:spPr>
      </p:pic>
      <p:pic>
        <p:nvPicPr>
          <p:cNvPr id="2" name="Рисунок 1">
            <a:extLst>
              <a:ext uri="{FF2B5EF4-FFF2-40B4-BE49-F238E27FC236}">
                <a16:creationId xmlns:a16="http://schemas.microsoft.com/office/drawing/2014/main" id="{E2211A6E-4F40-4F0B-9B26-F362076B4962}"/>
              </a:ext>
            </a:extLst>
          </p:cNvPr>
          <p:cNvPicPr>
            <a:picLocks noChangeAspect="1"/>
          </p:cNvPicPr>
          <p:nvPr/>
        </p:nvPicPr>
        <p:blipFill>
          <a:blip r:embed="rId5"/>
          <a:stretch>
            <a:fillRect/>
          </a:stretch>
        </p:blipFill>
        <p:spPr>
          <a:xfrm>
            <a:off x="3851920" y="1566965"/>
            <a:ext cx="5079222" cy="2525197"/>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806125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688936" y="236244"/>
            <a:ext cx="5373459" cy="346249"/>
          </a:xfrm>
          <a:prstGeom prst="rect">
            <a:avLst/>
          </a:prstGeom>
          <a:noFill/>
        </p:spPr>
        <p:txBody>
          <a:bodyPr wrap="none" lIns="68580" tIns="34290" rIns="68580" bIns="34290" rtlCol="0">
            <a:spAutoFit/>
          </a:bodyPr>
          <a:lstStyle/>
          <a:p>
            <a:pPr fontAlgn="base"/>
            <a:r>
              <a:rPr lang="ru-RU" b="1" dirty="0"/>
              <a:t>Заглубленный резервуар с подвесной платформой: </a:t>
            </a:r>
            <a:endParaRPr lang="ru-RU" dirty="0"/>
          </a:p>
        </p:txBody>
      </p:sp>
      <p:pic>
        <p:nvPicPr>
          <p:cNvPr id="11" name="Рисунок 10" descr="Заглубленный резервуар СПГ для хранения сжиженного природного газа с подвесной платформой">
            <a:extLst>
              <a:ext uri="{FF2B5EF4-FFF2-40B4-BE49-F238E27FC236}">
                <a16:creationId xmlns:a16="http://schemas.microsoft.com/office/drawing/2014/main" id="{5EDA11C3-4FB5-4CCB-AE57-661AFED0B6B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499873" y="906358"/>
            <a:ext cx="4288297" cy="3252360"/>
          </a:xfrm>
          <a:prstGeom prst="rect">
            <a:avLst/>
          </a:prstGeom>
          <a:noFill/>
          <a:ln>
            <a:noFill/>
          </a:ln>
        </p:spPr>
      </p:pic>
      <p:grpSp>
        <p:nvGrpSpPr>
          <p:cNvPr id="29" name="Группа 28"/>
          <p:cNvGrpSpPr/>
          <p:nvPr/>
        </p:nvGrpSpPr>
        <p:grpSpPr>
          <a:xfrm>
            <a:off x="-9295" y="2952335"/>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 name="Рисунок 2">
            <a:extLst>
              <a:ext uri="{FF2B5EF4-FFF2-40B4-BE49-F238E27FC236}">
                <a16:creationId xmlns:a16="http://schemas.microsoft.com/office/drawing/2014/main" id="{18AC0138-02DF-4339-A661-1C44765B3CCB}"/>
              </a:ext>
            </a:extLst>
          </p:cNvPr>
          <p:cNvPicPr>
            <a:picLocks noChangeAspect="1"/>
          </p:cNvPicPr>
          <p:nvPr/>
        </p:nvPicPr>
        <p:blipFill rotWithShape="1">
          <a:blip r:embed="rId8"/>
          <a:srcRect r="12616"/>
          <a:stretch/>
        </p:blipFill>
        <p:spPr>
          <a:xfrm>
            <a:off x="683568" y="1403923"/>
            <a:ext cx="3634172" cy="2638793"/>
          </a:xfrm>
          <a:prstGeom prst="rect">
            <a:avLst/>
          </a:prstGeom>
        </p:spPr>
      </p:pic>
    </p:spTree>
    <p:extLst>
      <p:ext uri="{BB962C8B-B14F-4D97-AF65-F5344CB8AC3E}">
        <p14:creationId xmlns:p14="http://schemas.microsoft.com/office/powerpoint/2010/main" val="295187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355830" y="126629"/>
            <a:ext cx="6103089" cy="623248"/>
          </a:xfrm>
          <a:prstGeom prst="rect">
            <a:avLst/>
          </a:prstGeom>
          <a:noFill/>
        </p:spPr>
        <p:txBody>
          <a:bodyPr wrap="square" lIns="68580" tIns="34290" rIns="68580" bIns="34290" rtlCol="0">
            <a:spAutoFit/>
          </a:bodyPr>
          <a:lstStyle/>
          <a:p>
            <a:pPr algn="ctr" fontAlgn="base"/>
            <a:r>
              <a:rPr lang="ru-RU" b="1" dirty="0"/>
              <a:t>Заглубленный резервуар с крышей, имеющей внутреннюю изоляцию: </a:t>
            </a:r>
            <a:endParaRPr lang="ru-RU" dirty="0"/>
          </a:p>
        </p:txBody>
      </p:sp>
      <p:sp>
        <p:nvSpPr>
          <p:cNvPr id="47" name="TextBox 46"/>
          <p:cNvSpPr txBox="1"/>
          <p:nvPr/>
        </p:nvSpPr>
        <p:spPr>
          <a:xfrm>
            <a:off x="395536" y="1128086"/>
            <a:ext cx="4536504" cy="307777"/>
          </a:xfrm>
          <a:prstGeom prst="rect">
            <a:avLst/>
          </a:prstGeom>
          <a:noFill/>
        </p:spPr>
        <p:txBody>
          <a:bodyPr wrap="square" rtlCol="0">
            <a:spAutoFit/>
          </a:bodyPr>
          <a:lstStyle/>
          <a:p>
            <a:r>
              <a:rPr lang="ru-RU" sz="1400" dirty="0"/>
              <a:t>Текст слайда</a:t>
            </a:r>
          </a:p>
        </p:txBody>
      </p:sp>
      <p:pic>
        <p:nvPicPr>
          <p:cNvPr id="11" name="Рисунок 10" descr="Заглубленный резервуар СПГ для хранения сжиженного природного газа с крышей, имеющей внутреннюю изоляцию">
            <a:extLst>
              <a:ext uri="{FF2B5EF4-FFF2-40B4-BE49-F238E27FC236}">
                <a16:creationId xmlns:a16="http://schemas.microsoft.com/office/drawing/2014/main" id="{1D3DA4E4-63E5-486C-83E8-2884CE40CA3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79512" y="876506"/>
            <a:ext cx="4032448" cy="3138908"/>
          </a:xfrm>
          <a:prstGeom prst="rect">
            <a:avLst/>
          </a:prstGeom>
          <a:noFill/>
          <a:ln>
            <a:noFill/>
          </a:ln>
        </p:spPr>
      </p:pic>
      <p:pic>
        <p:nvPicPr>
          <p:cNvPr id="2" name="Рисунок 1">
            <a:extLst>
              <a:ext uri="{FF2B5EF4-FFF2-40B4-BE49-F238E27FC236}">
                <a16:creationId xmlns:a16="http://schemas.microsoft.com/office/drawing/2014/main" id="{17A0989B-941B-4F42-9DD0-D3E9B8F960B5}"/>
              </a:ext>
            </a:extLst>
          </p:cNvPr>
          <p:cNvPicPr>
            <a:picLocks noChangeAspect="1"/>
          </p:cNvPicPr>
          <p:nvPr/>
        </p:nvPicPr>
        <p:blipFill>
          <a:blip r:embed="rId5"/>
          <a:stretch>
            <a:fillRect/>
          </a:stretch>
        </p:blipFill>
        <p:spPr>
          <a:xfrm>
            <a:off x="4211960" y="1178939"/>
            <a:ext cx="4835948" cy="2804849"/>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453730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634"/>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768228" cy="346249"/>
          </a:xfrm>
          <a:prstGeom prst="rect">
            <a:avLst/>
          </a:prstGeom>
          <a:noFill/>
        </p:spPr>
        <p:txBody>
          <a:bodyPr wrap="none" lIns="68580" tIns="34290" rIns="68580" bIns="34290" rtlCol="0">
            <a:spAutoFit/>
          </a:bodyPr>
          <a:lstStyle/>
          <a:p>
            <a:pPr fontAlgn="base"/>
            <a:r>
              <a:rPr lang="ru-RU" b="1" dirty="0"/>
              <a:t>Резервуары хранения СПГ – Проект Сахалин-2</a:t>
            </a:r>
            <a:endParaRPr lang="ru-RU" dirty="0"/>
          </a:p>
        </p:txBody>
      </p:sp>
      <p:sp>
        <p:nvSpPr>
          <p:cNvPr id="47" name="TextBox 46"/>
          <p:cNvSpPr txBox="1"/>
          <p:nvPr/>
        </p:nvSpPr>
        <p:spPr>
          <a:xfrm>
            <a:off x="395536" y="916373"/>
            <a:ext cx="8392634" cy="3693319"/>
          </a:xfrm>
          <a:prstGeom prst="rect">
            <a:avLst/>
          </a:prstGeom>
          <a:noFill/>
        </p:spPr>
        <p:txBody>
          <a:bodyPr wrap="square" rtlCol="0">
            <a:spAutoFit/>
          </a:bodyPr>
          <a:lstStyle/>
          <a:p>
            <a:pPr fontAlgn="base"/>
            <a:r>
              <a:rPr lang="ru-RU" dirty="0"/>
              <a:t>Внешний резервуар — бетонный, толщина стен — около одного метра у основания, кверху она постепенно уменьшается до полуметра. Второй резервуар играет роль </a:t>
            </a:r>
            <a:r>
              <a:rPr lang="ru-RU" i="1" dirty="0"/>
              <a:t>пароизоляционного барьера</a:t>
            </a:r>
            <a:r>
              <a:rPr lang="ru-RU" dirty="0"/>
              <a:t>. Он сделан из углеродистой стали и примыкает к внешнему резервуару. Внутренняя емкость построена из специальной 9-процентной никелевой стали, рассчитанной на криогенные температуры (до минус 165°C по проекту). Основное назначение пароизоляционного барьера — препятствовать попаданию кислорода или влаги в резервуар СПГ, а также не допустить попадание испаряющегося газа из резервуара СПГ в атмосферу. Между внутренней емкостью и пароизоляционным барьером существует пространство шириной в один метр, которое заполнено изоляционным материалом.</a:t>
            </a:r>
          </a:p>
          <a:p>
            <a:pPr fontAlgn="base"/>
            <a:r>
              <a:rPr lang="ru-RU" dirty="0"/>
              <a:t>Крыши резервуаров СПГ двухслойные — сверху они покрыты слоем бетона толщиной 0,4 метра, а снизу находится тот же пароизоляционный барьер. Вес каждой крыши — 600 тонн.</a:t>
            </a:r>
          </a:p>
        </p:txBody>
      </p:sp>
    </p:spTree>
    <p:extLst>
      <p:ext uri="{BB962C8B-B14F-4D97-AF65-F5344CB8AC3E}">
        <p14:creationId xmlns:p14="http://schemas.microsoft.com/office/powerpoint/2010/main" val="37738785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3155929" cy="346249"/>
          </a:xfrm>
          <a:prstGeom prst="rect">
            <a:avLst/>
          </a:prstGeom>
          <a:noFill/>
        </p:spPr>
        <p:txBody>
          <a:bodyPr wrap="none" lIns="68580" tIns="34290" rIns="68580" bIns="34290" rtlCol="0">
            <a:spAutoFit/>
          </a:bodyPr>
          <a:lstStyle/>
          <a:p>
            <a:r>
              <a:rPr lang="ru-RU" b="1" dirty="0"/>
              <a:t>Емкости для сжиженного газа</a:t>
            </a:r>
            <a:endParaRPr lang="ru-RU" dirty="0"/>
          </a:p>
        </p:txBody>
      </p:sp>
      <p:sp>
        <p:nvSpPr>
          <p:cNvPr id="47" name="TextBox 46"/>
          <p:cNvSpPr txBox="1"/>
          <p:nvPr/>
        </p:nvSpPr>
        <p:spPr>
          <a:xfrm>
            <a:off x="395536" y="1128086"/>
            <a:ext cx="1166697" cy="307777"/>
          </a:xfrm>
          <a:prstGeom prst="rect">
            <a:avLst/>
          </a:prstGeom>
          <a:noFill/>
        </p:spPr>
        <p:txBody>
          <a:bodyPr wrap="square" rtlCol="0">
            <a:spAutoFit/>
          </a:bodyPr>
          <a:lstStyle/>
          <a:p>
            <a:r>
              <a:rPr lang="ru-RU" sz="1400" dirty="0"/>
              <a:t>Текст слайда</a:t>
            </a:r>
          </a:p>
        </p:txBody>
      </p:sp>
      <p:pic>
        <p:nvPicPr>
          <p:cNvPr id="3" name="Рисунок 2">
            <a:extLst>
              <a:ext uri="{FF2B5EF4-FFF2-40B4-BE49-F238E27FC236}">
                <a16:creationId xmlns:a16="http://schemas.microsoft.com/office/drawing/2014/main" id="{0E7F42A8-EC21-4C7D-9A7E-1F941A91277E}"/>
              </a:ext>
            </a:extLst>
          </p:cNvPr>
          <p:cNvPicPr>
            <a:picLocks noChangeAspect="1"/>
          </p:cNvPicPr>
          <p:nvPr/>
        </p:nvPicPr>
        <p:blipFill>
          <a:blip r:embed="rId7"/>
          <a:stretch>
            <a:fillRect/>
          </a:stretch>
        </p:blipFill>
        <p:spPr>
          <a:xfrm>
            <a:off x="5827853" y="833962"/>
            <a:ext cx="3066056" cy="2196813"/>
          </a:xfrm>
          <a:prstGeom prst="rect">
            <a:avLst/>
          </a:prstGeom>
        </p:spPr>
      </p:pic>
      <p:pic>
        <p:nvPicPr>
          <p:cNvPr id="4" name="Рисунок 3">
            <a:extLst>
              <a:ext uri="{FF2B5EF4-FFF2-40B4-BE49-F238E27FC236}">
                <a16:creationId xmlns:a16="http://schemas.microsoft.com/office/drawing/2014/main" id="{3E791992-CABE-40BE-BD78-433627892B15}"/>
              </a:ext>
            </a:extLst>
          </p:cNvPr>
          <p:cNvPicPr>
            <a:picLocks noChangeAspect="1"/>
          </p:cNvPicPr>
          <p:nvPr/>
        </p:nvPicPr>
        <p:blipFill>
          <a:blip r:embed="rId8"/>
          <a:stretch>
            <a:fillRect/>
          </a:stretch>
        </p:blipFill>
        <p:spPr>
          <a:xfrm>
            <a:off x="2867195" y="2501907"/>
            <a:ext cx="3066056" cy="2237823"/>
          </a:xfrm>
          <a:prstGeom prst="rect">
            <a:avLst/>
          </a:prstGeom>
        </p:spPr>
      </p:pic>
      <p:pic>
        <p:nvPicPr>
          <p:cNvPr id="2" name="Рисунок 1">
            <a:extLst>
              <a:ext uri="{FF2B5EF4-FFF2-40B4-BE49-F238E27FC236}">
                <a16:creationId xmlns:a16="http://schemas.microsoft.com/office/drawing/2014/main" id="{BF2B1B1E-615C-4E67-8D26-42A087C9E77A}"/>
              </a:ext>
            </a:extLst>
          </p:cNvPr>
          <p:cNvPicPr>
            <a:picLocks noChangeAspect="1"/>
          </p:cNvPicPr>
          <p:nvPr/>
        </p:nvPicPr>
        <p:blipFill>
          <a:blip r:embed="rId9"/>
          <a:stretch>
            <a:fillRect/>
          </a:stretch>
        </p:blipFill>
        <p:spPr>
          <a:xfrm>
            <a:off x="250091" y="817003"/>
            <a:ext cx="2971671" cy="2180762"/>
          </a:xfrm>
          <a:prstGeom prst="rect">
            <a:avLst/>
          </a:prstGeom>
        </p:spPr>
      </p:pic>
    </p:spTree>
    <p:extLst>
      <p:ext uri="{BB962C8B-B14F-4D97-AF65-F5344CB8AC3E}">
        <p14:creationId xmlns:p14="http://schemas.microsoft.com/office/powerpoint/2010/main" val="1139346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3155929" cy="346249"/>
          </a:xfrm>
          <a:prstGeom prst="rect">
            <a:avLst/>
          </a:prstGeom>
          <a:noFill/>
        </p:spPr>
        <p:txBody>
          <a:bodyPr wrap="none" lIns="68580" tIns="34290" rIns="68580" bIns="34290" rtlCol="0">
            <a:spAutoFit/>
          </a:bodyPr>
          <a:lstStyle/>
          <a:p>
            <a:r>
              <a:rPr lang="ru-RU" b="1" dirty="0"/>
              <a:t>Емкости для сжиженного газа</a:t>
            </a:r>
            <a:endParaRPr lang="ru-RU" dirty="0"/>
          </a:p>
        </p:txBody>
      </p:sp>
      <p:sp>
        <p:nvSpPr>
          <p:cNvPr id="47" name="TextBox 46"/>
          <p:cNvSpPr txBox="1"/>
          <p:nvPr/>
        </p:nvSpPr>
        <p:spPr>
          <a:xfrm>
            <a:off x="395536" y="1128086"/>
            <a:ext cx="1166697" cy="307777"/>
          </a:xfrm>
          <a:prstGeom prst="rect">
            <a:avLst/>
          </a:prstGeom>
          <a:noFill/>
        </p:spPr>
        <p:txBody>
          <a:bodyPr wrap="square" rtlCol="0">
            <a:spAutoFit/>
          </a:bodyPr>
          <a:lstStyle/>
          <a:p>
            <a:r>
              <a:rPr lang="ru-RU" sz="1400" dirty="0"/>
              <a:t>Текст слайда</a:t>
            </a:r>
          </a:p>
        </p:txBody>
      </p:sp>
      <p:pic>
        <p:nvPicPr>
          <p:cNvPr id="3" name="Рисунок 2">
            <a:extLst>
              <a:ext uri="{FF2B5EF4-FFF2-40B4-BE49-F238E27FC236}">
                <a16:creationId xmlns:a16="http://schemas.microsoft.com/office/drawing/2014/main" id="{FF94BB8B-F7A1-4CE9-BD0A-D498A058562C}"/>
              </a:ext>
            </a:extLst>
          </p:cNvPr>
          <p:cNvPicPr>
            <a:picLocks noChangeAspect="1"/>
          </p:cNvPicPr>
          <p:nvPr/>
        </p:nvPicPr>
        <p:blipFill>
          <a:blip r:embed="rId7"/>
          <a:stretch>
            <a:fillRect/>
          </a:stretch>
        </p:blipFill>
        <p:spPr>
          <a:xfrm>
            <a:off x="5940154" y="817889"/>
            <a:ext cx="2995186" cy="2181110"/>
          </a:xfrm>
          <a:prstGeom prst="rect">
            <a:avLst/>
          </a:prstGeom>
        </p:spPr>
      </p:pic>
      <p:pic>
        <p:nvPicPr>
          <p:cNvPr id="4" name="Рисунок 3">
            <a:extLst>
              <a:ext uri="{FF2B5EF4-FFF2-40B4-BE49-F238E27FC236}">
                <a16:creationId xmlns:a16="http://schemas.microsoft.com/office/drawing/2014/main" id="{AF54AEA8-8DCE-4F5D-B616-CD87EA424129}"/>
              </a:ext>
            </a:extLst>
          </p:cNvPr>
          <p:cNvPicPr>
            <a:picLocks noChangeAspect="1"/>
          </p:cNvPicPr>
          <p:nvPr/>
        </p:nvPicPr>
        <p:blipFill>
          <a:blip r:embed="rId8"/>
          <a:stretch>
            <a:fillRect/>
          </a:stretch>
        </p:blipFill>
        <p:spPr>
          <a:xfrm>
            <a:off x="2975459" y="2585918"/>
            <a:ext cx="2930784" cy="2149757"/>
          </a:xfrm>
          <a:prstGeom prst="rect">
            <a:avLst/>
          </a:prstGeom>
        </p:spPr>
      </p:pic>
      <p:pic>
        <p:nvPicPr>
          <p:cNvPr id="2" name="Рисунок 1">
            <a:extLst>
              <a:ext uri="{FF2B5EF4-FFF2-40B4-BE49-F238E27FC236}">
                <a16:creationId xmlns:a16="http://schemas.microsoft.com/office/drawing/2014/main" id="{6E913C07-8C60-4F37-8F72-A2C5CEDBE5FC}"/>
              </a:ext>
            </a:extLst>
          </p:cNvPr>
          <p:cNvPicPr>
            <a:picLocks noChangeAspect="1"/>
          </p:cNvPicPr>
          <p:nvPr/>
        </p:nvPicPr>
        <p:blipFill>
          <a:blip r:embed="rId9"/>
          <a:stretch>
            <a:fillRect/>
          </a:stretch>
        </p:blipFill>
        <p:spPr>
          <a:xfrm>
            <a:off x="269111" y="799482"/>
            <a:ext cx="2934737" cy="2125662"/>
          </a:xfrm>
          <a:prstGeom prst="rect">
            <a:avLst/>
          </a:prstGeom>
        </p:spPr>
      </p:pic>
    </p:spTree>
    <p:extLst>
      <p:ext uri="{BB962C8B-B14F-4D97-AF65-F5344CB8AC3E}">
        <p14:creationId xmlns:p14="http://schemas.microsoft.com/office/powerpoint/2010/main" val="1408051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3155929" cy="346249"/>
          </a:xfrm>
          <a:prstGeom prst="rect">
            <a:avLst/>
          </a:prstGeom>
          <a:noFill/>
        </p:spPr>
        <p:txBody>
          <a:bodyPr wrap="none" lIns="68580" tIns="34290" rIns="68580" bIns="34290" rtlCol="0">
            <a:spAutoFit/>
          </a:bodyPr>
          <a:lstStyle/>
          <a:p>
            <a:r>
              <a:rPr lang="ru-RU" b="1" dirty="0"/>
              <a:t>Емкости для сжиженного газа</a:t>
            </a:r>
            <a:endParaRPr lang="ru-RU" dirty="0"/>
          </a:p>
        </p:txBody>
      </p:sp>
      <p:sp>
        <p:nvSpPr>
          <p:cNvPr id="47" name="TextBox 46"/>
          <p:cNvSpPr txBox="1"/>
          <p:nvPr/>
        </p:nvSpPr>
        <p:spPr>
          <a:xfrm>
            <a:off x="971600" y="1491630"/>
            <a:ext cx="7416824" cy="2585323"/>
          </a:xfrm>
          <a:prstGeom prst="rect">
            <a:avLst/>
          </a:prstGeom>
          <a:noFill/>
        </p:spPr>
        <p:txBody>
          <a:bodyPr wrap="square" rtlCol="0">
            <a:spAutoFit/>
          </a:bodyPr>
          <a:lstStyle/>
          <a:p>
            <a:r>
              <a:rPr lang="ru-RU" b="1" dirty="0"/>
              <a:t>На объектах строительство и эксплуатация резервуаров должны отвечать требованиям </a:t>
            </a:r>
            <a:r>
              <a:rPr lang="ru-RU" b="1" dirty="0" err="1"/>
              <a:t>ФНиП</a:t>
            </a:r>
            <a:r>
              <a:rPr lang="ru-RU" b="1" dirty="0"/>
              <a:t> "Правила безопасности для объектов, использующих сжиженные углеводородные </a:t>
            </a:r>
            <a:r>
              <a:rPr lang="ru-RU" b="1" dirty="0" err="1"/>
              <a:t>газы</a:t>
            </a:r>
            <a:r>
              <a:rPr lang="ru-RU" b="1" dirty="0"/>
              <a:t>" (Приказ № 558 от 21 ноября 2013 года), "Правил промышленной безопасности опасных производственных объектов, на которых используется оборудование, работающее под избыточным давлением" и ГОСТ Р 54982-2012 "Системы газораспределительные. Объекты сжиженных углеводородных газов. Общие требования к эксплуатации. Эксплуатационная документация".</a:t>
            </a:r>
            <a:endParaRPr lang="ru-RU" dirty="0"/>
          </a:p>
        </p:txBody>
      </p:sp>
    </p:spTree>
    <p:extLst>
      <p:ext uri="{BB962C8B-B14F-4D97-AF65-F5344CB8AC3E}">
        <p14:creationId xmlns:p14="http://schemas.microsoft.com/office/powerpoint/2010/main" val="837570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644733" cy="346249"/>
          </a:xfrm>
          <a:prstGeom prst="rect">
            <a:avLst/>
          </a:prstGeom>
          <a:noFill/>
        </p:spPr>
        <p:txBody>
          <a:bodyPr wrap="none" lIns="68580" tIns="34290" rIns="68580" bIns="34290" rtlCol="0">
            <a:spAutoFit/>
          </a:bodyPr>
          <a:lstStyle/>
          <a:p>
            <a:r>
              <a:rPr lang="ru-RU" dirty="0"/>
              <a:t>Конструкция резервуаров и емкостей для СУГ</a:t>
            </a:r>
          </a:p>
        </p:txBody>
      </p:sp>
      <p:sp>
        <p:nvSpPr>
          <p:cNvPr id="47" name="TextBox 46"/>
          <p:cNvSpPr txBox="1"/>
          <p:nvPr/>
        </p:nvSpPr>
        <p:spPr>
          <a:xfrm>
            <a:off x="395536" y="1128086"/>
            <a:ext cx="5976664" cy="307777"/>
          </a:xfrm>
          <a:prstGeom prst="rect">
            <a:avLst/>
          </a:prstGeom>
          <a:noFill/>
        </p:spPr>
        <p:txBody>
          <a:bodyPr wrap="square" rtlCol="0">
            <a:spAutoFit/>
          </a:bodyPr>
          <a:lstStyle/>
          <a:p>
            <a:r>
              <a:rPr lang="ru-RU" sz="1400" dirty="0"/>
              <a:t>Текст слайда</a:t>
            </a:r>
          </a:p>
        </p:txBody>
      </p:sp>
      <p:pic>
        <p:nvPicPr>
          <p:cNvPr id="11" name="Рисунок 10" descr="Наземные резервуары для хранения сжиженного углеводородного газа СУГ">
            <a:hlinkClick r:id="rId7" tgtFrame="&quot;_blank&quot;" tooltip="&quot;Наземные резервуары для хранения сжиженного углеводородного газа СУГ&quot;"/>
            <a:extLst>
              <a:ext uri="{FF2B5EF4-FFF2-40B4-BE49-F238E27FC236}">
                <a16:creationId xmlns:a16="http://schemas.microsoft.com/office/drawing/2014/main" id="{902E5393-70DC-4109-94C9-3BEB9B1AEE77}"/>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611560" y="817003"/>
            <a:ext cx="6965895" cy="3855151"/>
          </a:xfrm>
          <a:prstGeom prst="rect">
            <a:avLst/>
          </a:prstGeom>
          <a:noFill/>
          <a:ln>
            <a:noFill/>
          </a:ln>
        </p:spPr>
      </p:pic>
    </p:spTree>
    <p:extLst>
      <p:ext uri="{BB962C8B-B14F-4D97-AF65-F5344CB8AC3E}">
        <p14:creationId xmlns:p14="http://schemas.microsoft.com/office/powerpoint/2010/main" val="1813929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644733" cy="346249"/>
          </a:xfrm>
          <a:prstGeom prst="rect">
            <a:avLst/>
          </a:prstGeom>
          <a:noFill/>
        </p:spPr>
        <p:txBody>
          <a:bodyPr wrap="none" lIns="68580" tIns="34290" rIns="68580" bIns="34290" rtlCol="0">
            <a:spAutoFit/>
          </a:bodyPr>
          <a:lstStyle/>
          <a:p>
            <a:r>
              <a:rPr lang="ru-RU" dirty="0"/>
              <a:t>Конструкция резервуаров и емкостей для СУГ</a:t>
            </a:r>
          </a:p>
        </p:txBody>
      </p:sp>
      <p:sp>
        <p:nvSpPr>
          <p:cNvPr id="47" name="TextBox 46"/>
          <p:cNvSpPr txBox="1"/>
          <p:nvPr/>
        </p:nvSpPr>
        <p:spPr>
          <a:xfrm>
            <a:off x="395536" y="1128086"/>
            <a:ext cx="5976664" cy="307777"/>
          </a:xfrm>
          <a:prstGeom prst="rect">
            <a:avLst/>
          </a:prstGeom>
          <a:noFill/>
        </p:spPr>
        <p:txBody>
          <a:bodyPr wrap="square" rtlCol="0">
            <a:spAutoFit/>
          </a:bodyPr>
          <a:lstStyle/>
          <a:p>
            <a:r>
              <a:rPr lang="ru-RU" sz="1400" dirty="0"/>
              <a:t>Текст слайда</a:t>
            </a:r>
          </a:p>
        </p:txBody>
      </p:sp>
      <p:pic>
        <p:nvPicPr>
          <p:cNvPr id="11" name="Рисунок 10" descr="Шаровые резервуары для хранения сжиженного углеводородного газа">
            <a:hlinkClick r:id="rId7" tgtFrame="&quot;_blank&quot;" tooltip="&quot;Шаровые резервуары для хранения сжиженного углеводородного газа&quot;"/>
            <a:extLst>
              <a:ext uri="{FF2B5EF4-FFF2-40B4-BE49-F238E27FC236}">
                <a16:creationId xmlns:a16="http://schemas.microsoft.com/office/drawing/2014/main" id="{77718D15-6F1D-4A01-85E8-726E05F52A96}"/>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683568" y="804437"/>
            <a:ext cx="6857756" cy="3850698"/>
          </a:xfrm>
          <a:prstGeom prst="rect">
            <a:avLst/>
          </a:prstGeom>
          <a:noFill/>
          <a:ln>
            <a:noFill/>
          </a:ln>
        </p:spPr>
      </p:pic>
    </p:spTree>
    <p:extLst>
      <p:ext uri="{BB962C8B-B14F-4D97-AF65-F5344CB8AC3E}">
        <p14:creationId xmlns:p14="http://schemas.microsoft.com/office/powerpoint/2010/main" val="15172057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644733" cy="346249"/>
          </a:xfrm>
          <a:prstGeom prst="rect">
            <a:avLst/>
          </a:prstGeom>
          <a:noFill/>
        </p:spPr>
        <p:txBody>
          <a:bodyPr wrap="none" lIns="68580" tIns="34290" rIns="68580" bIns="34290" rtlCol="0">
            <a:spAutoFit/>
          </a:bodyPr>
          <a:lstStyle/>
          <a:p>
            <a:r>
              <a:rPr lang="ru-RU" dirty="0"/>
              <a:t>Конструкция резервуаров и емкостей для СУГ</a:t>
            </a:r>
          </a:p>
        </p:txBody>
      </p:sp>
      <p:sp>
        <p:nvSpPr>
          <p:cNvPr id="47" name="TextBox 46"/>
          <p:cNvSpPr txBox="1"/>
          <p:nvPr/>
        </p:nvSpPr>
        <p:spPr>
          <a:xfrm>
            <a:off x="395536" y="1128086"/>
            <a:ext cx="5976664" cy="307777"/>
          </a:xfrm>
          <a:prstGeom prst="rect">
            <a:avLst/>
          </a:prstGeom>
          <a:noFill/>
        </p:spPr>
        <p:txBody>
          <a:bodyPr wrap="square" rtlCol="0">
            <a:spAutoFit/>
          </a:bodyPr>
          <a:lstStyle/>
          <a:p>
            <a:r>
              <a:rPr lang="ru-RU" sz="1400" dirty="0"/>
              <a:t>Текст слайда</a:t>
            </a:r>
          </a:p>
        </p:txBody>
      </p:sp>
      <p:pic>
        <p:nvPicPr>
          <p:cNvPr id="11" name="Рисунок 10" descr="Подземные резервуары для хранения сжиженного углеводородного газа">
            <a:hlinkClick r:id="rId7" tgtFrame="&quot;_blank&quot;" tooltip="&quot;Подземные резервуары для хранения сжиженного углеводородного газа&quot;"/>
            <a:extLst>
              <a:ext uri="{FF2B5EF4-FFF2-40B4-BE49-F238E27FC236}">
                <a16:creationId xmlns:a16="http://schemas.microsoft.com/office/drawing/2014/main" id="{D607B3BA-83EB-42F6-8E6B-BC439D6D2C34}"/>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827584" y="895300"/>
            <a:ext cx="6763841" cy="3690352"/>
          </a:xfrm>
          <a:prstGeom prst="rect">
            <a:avLst/>
          </a:prstGeom>
          <a:noFill/>
          <a:ln>
            <a:noFill/>
          </a:ln>
        </p:spPr>
      </p:pic>
    </p:spTree>
    <p:extLst>
      <p:ext uri="{BB962C8B-B14F-4D97-AF65-F5344CB8AC3E}">
        <p14:creationId xmlns:p14="http://schemas.microsoft.com/office/powerpoint/2010/main" val="2881128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513765"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Формы резервуаров</a:t>
            </a:r>
            <a:endParaRPr lang="ru-RU" sz="1800" b="1" dirty="0">
              <a:solidFill>
                <a:srgbClr val="00359E"/>
              </a:solidFill>
              <a:ea typeface="Calibri"/>
            </a:endParaRPr>
          </a:p>
        </p:txBody>
      </p:sp>
      <p:sp>
        <p:nvSpPr>
          <p:cNvPr id="47" name="TextBox 46"/>
          <p:cNvSpPr txBox="1"/>
          <p:nvPr/>
        </p:nvSpPr>
        <p:spPr>
          <a:xfrm>
            <a:off x="395536" y="1128086"/>
            <a:ext cx="1166697" cy="307777"/>
          </a:xfrm>
          <a:prstGeom prst="rect">
            <a:avLst/>
          </a:prstGeom>
          <a:noFill/>
        </p:spPr>
        <p:txBody>
          <a:bodyPr wrap="square" rtlCol="0">
            <a:spAutoFit/>
          </a:bodyPr>
          <a:lstStyle/>
          <a:p>
            <a:r>
              <a:rPr lang="ru-RU" sz="1400" dirty="0"/>
              <a:t>Текст слайда</a:t>
            </a:r>
          </a:p>
        </p:txBody>
      </p:sp>
      <p:pic>
        <p:nvPicPr>
          <p:cNvPr id="2052" name="Picture 4">
            <a:extLst>
              <a:ext uri="{FF2B5EF4-FFF2-40B4-BE49-F238E27FC236}">
                <a16:creationId xmlns:a16="http://schemas.microsoft.com/office/drawing/2014/main" id="{FA79C688-38D0-44DA-A8CB-920F823B81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938" y="2985366"/>
            <a:ext cx="3126201" cy="17584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Резервуар прямоугольный стальной 3 м3 купить, цена в Екатеринбурге МеталлЭнергоХ">
            <a:extLst>
              <a:ext uri="{FF2B5EF4-FFF2-40B4-BE49-F238E27FC236}">
                <a16:creationId xmlns:a16="http://schemas.microsoft.com/office/drawing/2014/main" id="{35FDBEE0-7291-4725-B2DC-71765803F1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3131" y="978043"/>
            <a:ext cx="3671343" cy="2457803"/>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Picture 2" descr="Резервуар вертикальный стальной РВС-50 м3 купить по цене 356530 ₽ в Екатеринбург - Товар на картинке можно купить.">
            <a:extLst>
              <a:ext uri="{FF2B5EF4-FFF2-40B4-BE49-F238E27FC236}">
                <a16:creationId xmlns:a16="http://schemas.microsoft.com/office/drawing/2014/main" id="{C8A4FFA3-8244-46D2-B767-2EE6DB92CE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5099" y="1042946"/>
            <a:ext cx="2808683" cy="2104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5219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418024" y="58589"/>
            <a:ext cx="5743049" cy="623248"/>
          </a:xfrm>
          <a:prstGeom prst="rect">
            <a:avLst/>
          </a:prstGeom>
          <a:noFill/>
        </p:spPr>
        <p:txBody>
          <a:bodyPr wrap="square" lIns="68580" tIns="34290" rIns="68580" bIns="34290" rtlCol="0">
            <a:spAutoFit/>
          </a:bodyPr>
          <a:lstStyle/>
          <a:p>
            <a:r>
              <a:rPr lang="ru-RU" b="1" dirty="0"/>
              <a:t>Общие технические характеристики резервуаров для хранения сжиженного углеводородного газа</a:t>
            </a:r>
            <a:endParaRPr lang="ru-RU" dirty="0"/>
          </a:p>
        </p:txBody>
      </p:sp>
      <p:sp>
        <p:nvSpPr>
          <p:cNvPr id="47" name="TextBox 46"/>
          <p:cNvSpPr txBox="1"/>
          <p:nvPr/>
        </p:nvSpPr>
        <p:spPr>
          <a:xfrm>
            <a:off x="395536" y="1128086"/>
            <a:ext cx="5976664" cy="307777"/>
          </a:xfrm>
          <a:prstGeom prst="rect">
            <a:avLst/>
          </a:prstGeom>
          <a:noFill/>
        </p:spPr>
        <p:txBody>
          <a:bodyPr wrap="square" rtlCol="0">
            <a:spAutoFit/>
          </a:bodyPr>
          <a:lstStyle/>
          <a:p>
            <a:r>
              <a:rPr lang="ru-RU" sz="1400" dirty="0"/>
              <a:t>Текст слайда</a:t>
            </a:r>
          </a:p>
        </p:txBody>
      </p:sp>
      <p:pic>
        <p:nvPicPr>
          <p:cNvPr id="2" name="Рисунок 1">
            <a:extLst>
              <a:ext uri="{FF2B5EF4-FFF2-40B4-BE49-F238E27FC236}">
                <a16:creationId xmlns:a16="http://schemas.microsoft.com/office/drawing/2014/main" id="{EBAC8585-B34E-4585-8F6B-81C9D74990CB}"/>
              </a:ext>
            </a:extLst>
          </p:cNvPr>
          <p:cNvPicPr>
            <a:picLocks noChangeAspect="1"/>
          </p:cNvPicPr>
          <p:nvPr/>
        </p:nvPicPr>
        <p:blipFill>
          <a:blip r:embed="rId7"/>
          <a:stretch>
            <a:fillRect/>
          </a:stretch>
        </p:blipFill>
        <p:spPr>
          <a:xfrm>
            <a:off x="179512" y="1024424"/>
            <a:ext cx="4580055" cy="3363357"/>
          </a:xfrm>
          <a:prstGeom prst="rect">
            <a:avLst/>
          </a:prstGeom>
        </p:spPr>
      </p:pic>
      <p:pic>
        <p:nvPicPr>
          <p:cNvPr id="3" name="Рисунок 2">
            <a:extLst>
              <a:ext uri="{FF2B5EF4-FFF2-40B4-BE49-F238E27FC236}">
                <a16:creationId xmlns:a16="http://schemas.microsoft.com/office/drawing/2014/main" id="{69063F71-E42C-4540-8364-9612B7D9A1C6}"/>
              </a:ext>
            </a:extLst>
          </p:cNvPr>
          <p:cNvPicPr>
            <a:picLocks noChangeAspect="1"/>
          </p:cNvPicPr>
          <p:nvPr/>
        </p:nvPicPr>
        <p:blipFill rotWithShape="1">
          <a:blip r:embed="rId8"/>
          <a:srcRect r="24932"/>
          <a:stretch/>
        </p:blipFill>
        <p:spPr>
          <a:xfrm>
            <a:off x="4759567" y="1014018"/>
            <a:ext cx="4204921" cy="3424779"/>
          </a:xfrm>
          <a:prstGeom prst="rect">
            <a:avLst/>
          </a:prstGeom>
        </p:spPr>
      </p:pic>
    </p:spTree>
    <p:extLst>
      <p:ext uri="{BB962C8B-B14F-4D97-AF65-F5344CB8AC3E}">
        <p14:creationId xmlns:p14="http://schemas.microsoft.com/office/powerpoint/2010/main" val="4090142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395536" y="63314"/>
            <a:ext cx="6103089" cy="623248"/>
          </a:xfrm>
          <a:prstGeom prst="rect">
            <a:avLst/>
          </a:prstGeom>
          <a:noFill/>
        </p:spPr>
        <p:txBody>
          <a:bodyPr wrap="square" lIns="68580" tIns="34290" rIns="68580" bIns="34290" rtlCol="0">
            <a:spAutoFit/>
          </a:bodyPr>
          <a:lstStyle/>
          <a:p>
            <a:r>
              <a:rPr lang="ru-RU" dirty="0"/>
              <a:t>Изготовление резервуаров для хранения сжиженного углеводородного газа</a:t>
            </a:r>
          </a:p>
        </p:txBody>
      </p:sp>
      <p:sp>
        <p:nvSpPr>
          <p:cNvPr id="47" name="TextBox 46"/>
          <p:cNvSpPr txBox="1"/>
          <p:nvPr/>
        </p:nvSpPr>
        <p:spPr>
          <a:xfrm>
            <a:off x="827584" y="1372996"/>
            <a:ext cx="7488832" cy="2862322"/>
          </a:xfrm>
          <a:prstGeom prst="rect">
            <a:avLst/>
          </a:prstGeom>
          <a:noFill/>
        </p:spPr>
        <p:txBody>
          <a:bodyPr wrap="square" rtlCol="0">
            <a:spAutoFit/>
          </a:bodyPr>
          <a:lstStyle/>
          <a:p>
            <a:r>
              <a:rPr lang="ru-RU" dirty="0"/>
              <a:t>Для производства резервуаров и емкостей наиболее часто применяется низколегированная сталь 09Г2С толщиной 6-22 мм (в зависимости от объема), которая обладает высокими адгезивными свойствами. Возможно применение других марок стали, которые подбираются на этапе проектирования и учитывают условия эксплуатации оборудования. Горизонтальные, вертикальные, а также двустенные резервуары любого способа размещения поставляются на объект в полной заводской готовности, что требует на месте эксплуатации только установку на фундамент и подключение к газопроводной обвязке.</a:t>
            </a:r>
          </a:p>
          <a:p>
            <a:endParaRPr lang="ru-RU" dirty="0"/>
          </a:p>
        </p:txBody>
      </p:sp>
    </p:spTree>
    <p:extLst>
      <p:ext uri="{BB962C8B-B14F-4D97-AF65-F5344CB8AC3E}">
        <p14:creationId xmlns:p14="http://schemas.microsoft.com/office/powerpoint/2010/main" val="4525744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395536" y="63314"/>
            <a:ext cx="6103089" cy="623248"/>
          </a:xfrm>
          <a:prstGeom prst="rect">
            <a:avLst/>
          </a:prstGeom>
          <a:noFill/>
        </p:spPr>
        <p:txBody>
          <a:bodyPr wrap="square" lIns="68580" tIns="34290" rIns="68580" bIns="34290" rtlCol="0">
            <a:spAutoFit/>
          </a:bodyPr>
          <a:lstStyle/>
          <a:p>
            <a:r>
              <a:rPr lang="ru-RU" dirty="0"/>
              <a:t>Перспективы улучшения резервуаров хранения нефтепродуктов</a:t>
            </a:r>
          </a:p>
        </p:txBody>
      </p:sp>
      <p:sp>
        <p:nvSpPr>
          <p:cNvPr id="47" name="TextBox 46"/>
          <p:cNvSpPr txBox="1"/>
          <p:nvPr/>
        </p:nvSpPr>
        <p:spPr>
          <a:xfrm>
            <a:off x="539552" y="867121"/>
            <a:ext cx="7488832" cy="3693319"/>
          </a:xfrm>
          <a:prstGeom prst="rect">
            <a:avLst/>
          </a:prstGeom>
          <a:noFill/>
        </p:spPr>
        <p:txBody>
          <a:bodyPr wrap="square" rtlCol="0">
            <a:spAutoFit/>
          </a:bodyPr>
          <a:lstStyle/>
          <a:p>
            <a:r>
              <a:rPr lang="ru-RU" dirty="0"/>
              <a:t>Экологичные и устойчивые технологии</a:t>
            </a:r>
          </a:p>
          <a:p>
            <a:r>
              <a:rPr lang="ru-RU" dirty="0"/>
              <a:t>Строгие экологические нормы заставляют компании переходить на:</a:t>
            </a:r>
          </a:p>
          <a:p>
            <a:r>
              <a:rPr lang="ru-RU" dirty="0"/>
              <a:t>самовосстанавливающиеся покрытия — с капсулами, которые “запечатывают” повреждения;</a:t>
            </a:r>
          </a:p>
          <a:p>
            <a:r>
              <a:rPr lang="ru-RU" dirty="0" err="1"/>
              <a:t>наноармированные</a:t>
            </a:r>
            <a:r>
              <a:rPr lang="ru-RU" dirty="0"/>
              <a:t> полимеры — например, с графеном, повышающие прочность и стойкость к химикатам;</a:t>
            </a:r>
          </a:p>
          <a:p>
            <a:r>
              <a:rPr lang="ru-RU" dirty="0"/>
              <a:t>гибридные герметики — устойчивые к высоким температурам и окислению.</a:t>
            </a:r>
          </a:p>
          <a:p>
            <a:r>
              <a:rPr lang="ru-RU" dirty="0"/>
              <a:t>Также всё больше внимания уделяется:</a:t>
            </a:r>
          </a:p>
          <a:p>
            <a:r>
              <a:rPr lang="ru-RU" dirty="0"/>
              <a:t>снижению углеродного следа при строительстве,</a:t>
            </a:r>
          </a:p>
          <a:p>
            <a:r>
              <a:rPr lang="ru-RU" dirty="0"/>
              <a:t>использованию перерабатываемых материалов,</a:t>
            </a:r>
          </a:p>
          <a:p>
            <a:r>
              <a:rPr lang="ru-RU" dirty="0"/>
              <a:t>интеграции солнечных панелей для энергоснабжения насосов и систем мониторинга.</a:t>
            </a:r>
          </a:p>
        </p:txBody>
      </p:sp>
    </p:spTree>
    <p:extLst>
      <p:ext uri="{BB962C8B-B14F-4D97-AF65-F5344CB8AC3E}">
        <p14:creationId xmlns:p14="http://schemas.microsoft.com/office/powerpoint/2010/main" val="9288537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827584" y="253395"/>
            <a:ext cx="6103089" cy="346249"/>
          </a:xfrm>
          <a:prstGeom prst="rect">
            <a:avLst/>
          </a:prstGeom>
          <a:noFill/>
        </p:spPr>
        <p:txBody>
          <a:bodyPr wrap="square" lIns="68580" tIns="34290" rIns="68580" bIns="34290" rtlCol="0">
            <a:spAutoFit/>
          </a:bodyPr>
          <a:lstStyle/>
          <a:p>
            <a:r>
              <a:rPr lang="ru-RU" b="1" dirty="0"/>
              <a:t>Модульные и гибкие резервуары</a:t>
            </a:r>
          </a:p>
        </p:txBody>
      </p:sp>
      <p:sp>
        <p:nvSpPr>
          <p:cNvPr id="47" name="TextBox 46"/>
          <p:cNvSpPr txBox="1"/>
          <p:nvPr/>
        </p:nvSpPr>
        <p:spPr>
          <a:xfrm>
            <a:off x="672735" y="1019060"/>
            <a:ext cx="7488832" cy="3139321"/>
          </a:xfrm>
          <a:prstGeom prst="rect">
            <a:avLst/>
          </a:prstGeom>
          <a:noFill/>
        </p:spPr>
        <p:txBody>
          <a:bodyPr wrap="square" rtlCol="0">
            <a:spAutoFit/>
          </a:bodyPr>
          <a:lstStyle/>
          <a:p>
            <a:r>
              <a:rPr lang="ru-RU" dirty="0"/>
              <a:t>Преимущества мягких резервуаров:</a:t>
            </a:r>
          </a:p>
          <a:p>
            <a:r>
              <a:rPr lang="ru-RU" dirty="0"/>
              <a:t>- Вес в 10–20 раз меньше стальных аналогов (например, склад на 3000 м³ из стали — более 100 тонн, а из полимерных — всего 6 тонн);</a:t>
            </a:r>
          </a:p>
          <a:p>
            <a:r>
              <a:rPr lang="ru-RU" dirty="0"/>
              <a:t>- Быстрое развёртывание — за несколько часов;</a:t>
            </a:r>
          </a:p>
          <a:p>
            <a:r>
              <a:rPr lang="ru-RU" dirty="0"/>
              <a:t>- Не требуют фундамента, устойчивы к подвижкам грунта и таянию вечной мерзлоты;</a:t>
            </a:r>
          </a:p>
          <a:p>
            <a:r>
              <a:rPr lang="ru-RU" dirty="0"/>
              <a:t>- Полная герметичность — нет “дыхания” резервуара, испарений и потерь продукта;</a:t>
            </a:r>
          </a:p>
          <a:p>
            <a:r>
              <a:rPr lang="ru-RU" dirty="0"/>
              <a:t>- Легко транспортируются — в сложенном виде помещаются в стандартный контейнер или грузовик.</a:t>
            </a:r>
          </a:p>
          <a:p>
            <a:endParaRPr lang="ru-RU" dirty="0"/>
          </a:p>
        </p:txBody>
      </p:sp>
    </p:spTree>
    <p:extLst>
      <p:ext uri="{BB962C8B-B14F-4D97-AF65-F5344CB8AC3E}">
        <p14:creationId xmlns:p14="http://schemas.microsoft.com/office/powerpoint/2010/main" val="11195122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689757" y="63314"/>
            <a:ext cx="6103089" cy="623248"/>
          </a:xfrm>
          <a:prstGeom prst="rect">
            <a:avLst/>
          </a:prstGeom>
          <a:noFill/>
        </p:spPr>
        <p:txBody>
          <a:bodyPr wrap="square" lIns="68580" tIns="34290" rIns="68580" bIns="34290" rtlCol="0">
            <a:spAutoFit/>
          </a:bodyPr>
          <a:lstStyle/>
          <a:p>
            <a:r>
              <a:rPr lang="ru-RU" b="1" dirty="0"/>
              <a:t>Проанализировав перспективы улучшения резервуаров можно, сделать вывод:</a:t>
            </a:r>
          </a:p>
        </p:txBody>
      </p:sp>
      <p:sp>
        <p:nvSpPr>
          <p:cNvPr id="47" name="TextBox 46"/>
          <p:cNvSpPr txBox="1"/>
          <p:nvPr/>
        </p:nvSpPr>
        <p:spPr>
          <a:xfrm>
            <a:off x="701315" y="1162027"/>
            <a:ext cx="7488832" cy="2585323"/>
          </a:xfrm>
          <a:prstGeom prst="rect">
            <a:avLst/>
          </a:prstGeom>
          <a:noFill/>
        </p:spPr>
        <p:txBody>
          <a:bodyPr wrap="square" rtlCol="0">
            <a:spAutoFit/>
          </a:bodyPr>
          <a:lstStyle/>
          <a:p>
            <a:r>
              <a:rPr lang="ru-RU" dirty="0"/>
              <a:t>В ближайшем будущем мы увидим такие изменения как переход от пассивного хранения к активному управлению запасами;</a:t>
            </a:r>
          </a:p>
          <a:p>
            <a:r>
              <a:rPr lang="ru-RU" dirty="0"/>
              <a:t>рост доли полимерных и умных резервуаров;</a:t>
            </a:r>
          </a:p>
          <a:p>
            <a:r>
              <a:rPr lang="ru-RU" dirty="0"/>
              <a:t>интеграцию возобновляемой энергии и цифровых платформ;</a:t>
            </a:r>
          </a:p>
          <a:p>
            <a:r>
              <a:rPr lang="ru-RU" dirty="0"/>
              <a:t>усиление требований к экологической безопасности.</a:t>
            </a:r>
          </a:p>
          <a:p>
            <a:r>
              <a:rPr lang="ru-RU" dirty="0"/>
              <a:t>Если вы проектируете склад или решаете задачу по хранению ГСМ — уже сегодня стоит рассматривать гибридные решения: например, стационарный резервуар + модульный полевой склад на случай пиковых нагрузок или ЧС.</a:t>
            </a:r>
          </a:p>
        </p:txBody>
      </p:sp>
    </p:spTree>
    <p:extLst>
      <p:ext uri="{BB962C8B-B14F-4D97-AF65-F5344CB8AC3E}">
        <p14:creationId xmlns:p14="http://schemas.microsoft.com/office/powerpoint/2010/main" val="19045318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p112"/>
          <p:cNvSpPr/>
          <p:nvPr/>
        </p:nvSpPr>
        <p:spPr>
          <a:xfrm>
            <a:off x="1411" y="1120334"/>
            <a:ext cx="9136500" cy="2444366"/>
          </a:xfrm>
          <a:prstGeom prst="rect">
            <a:avLst/>
          </a:prstGeom>
          <a:solidFill>
            <a:srgbClr val="DAE5F1"/>
          </a:solidFill>
          <a:ln>
            <a:noFill/>
          </a:ln>
        </p:spPr>
        <p:txBody>
          <a:bodyPr spcFirstLastPara="1" wrap="square" lIns="91397" tIns="91397" rIns="91397" bIns="91397" anchor="ctr" anchorCtr="0">
            <a:noAutofit/>
          </a:bodyPr>
          <a:lstStyle/>
          <a:p>
            <a:endParaRPr sz="1799"/>
          </a:p>
        </p:txBody>
      </p:sp>
      <p:sp>
        <p:nvSpPr>
          <p:cNvPr id="1416" name="Google Shape;1416;p112"/>
          <p:cNvSpPr/>
          <p:nvPr/>
        </p:nvSpPr>
        <p:spPr>
          <a:xfrm>
            <a:off x="-140550" y="198840"/>
            <a:ext cx="8596584" cy="342254"/>
          </a:xfrm>
          <a:prstGeom prst="rect">
            <a:avLst/>
          </a:prstGeom>
          <a:noFill/>
          <a:ln>
            <a:noFill/>
          </a:ln>
        </p:spPr>
        <p:txBody>
          <a:bodyPr spcFirstLastPara="1" wrap="square" lIns="68729" tIns="34189" rIns="68729" bIns="34189" anchor="t" anchorCtr="0">
            <a:noAutofit/>
          </a:bodyPr>
          <a:lstStyle/>
          <a:p>
            <a:pPr algn="ctr"/>
            <a:r>
              <a:rPr lang="ru-RU" sz="5398" b="1" dirty="0">
                <a:solidFill>
                  <a:srgbClr val="00359E"/>
                </a:solidFill>
                <a:latin typeface="Arial"/>
                <a:ea typeface="Arial"/>
                <a:cs typeface="Arial"/>
                <a:sym typeface="Arial"/>
              </a:rPr>
              <a:t>СПАСИБО ЗА ВНИМАНИЕ </a:t>
            </a:r>
            <a:endParaRPr sz="5398" dirty="0">
              <a:solidFill>
                <a:schemeClr val="dk1"/>
              </a:solidFill>
              <a:latin typeface="Arial"/>
              <a:ea typeface="Arial"/>
              <a:cs typeface="Arial"/>
              <a:sym typeface="Arial"/>
            </a:endParaRPr>
          </a:p>
        </p:txBody>
      </p:sp>
      <p:pic>
        <p:nvPicPr>
          <p:cNvPr id="1417" name="Google Shape;1417;p112" descr="F:\WORK\АГТУ\Общая\новый бренндбук\Мокапы\доп\Безырмянный-1.png"/>
          <p:cNvPicPr preferRelativeResize="0"/>
          <p:nvPr/>
        </p:nvPicPr>
        <p:blipFill rotWithShape="1">
          <a:blip r:embed="rId3">
            <a:alphaModFix/>
          </a:blip>
          <a:srcRect/>
          <a:stretch/>
        </p:blipFill>
        <p:spPr>
          <a:xfrm>
            <a:off x="6786397" y="267037"/>
            <a:ext cx="1995584" cy="175626"/>
          </a:xfrm>
          <a:prstGeom prst="rect">
            <a:avLst/>
          </a:prstGeom>
          <a:noFill/>
          <a:ln>
            <a:noFill/>
          </a:ln>
        </p:spPr>
      </p:pic>
      <p:pic>
        <p:nvPicPr>
          <p:cNvPr id="1418" name="Google Shape;1418;p112" descr="F:\WORK\АГТУ\фото\Лена\IMG_9521.jpg"/>
          <p:cNvPicPr preferRelativeResize="0"/>
          <p:nvPr/>
        </p:nvPicPr>
        <p:blipFill rotWithShape="1">
          <a:blip r:embed="rId4">
            <a:alphaModFix/>
          </a:blip>
          <a:srcRect/>
          <a:stretch/>
        </p:blipFill>
        <p:spPr>
          <a:xfrm>
            <a:off x="840469" y="2007956"/>
            <a:ext cx="3668348" cy="2444366"/>
          </a:xfrm>
          <a:prstGeom prst="rect">
            <a:avLst/>
          </a:prstGeom>
          <a:noFill/>
          <a:ln>
            <a:noFill/>
          </a:ln>
        </p:spPr>
      </p:pic>
      <p:pic>
        <p:nvPicPr>
          <p:cNvPr id="1419" name="Google Shape;1419;p112" descr="F:\WORK\АГТУ\фото\Лена\Ryba.jpg"/>
          <p:cNvPicPr preferRelativeResize="0"/>
          <p:nvPr/>
        </p:nvPicPr>
        <p:blipFill rotWithShape="1">
          <a:blip r:embed="rId5">
            <a:alphaModFix/>
          </a:blip>
          <a:srcRect/>
          <a:stretch/>
        </p:blipFill>
        <p:spPr>
          <a:xfrm>
            <a:off x="4690942" y="1936561"/>
            <a:ext cx="3668348" cy="2441486"/>
          </a:xfrm>
          <a:prstGeom prst="rect">
            <a:avLst/>
          </a:prstGeom>
          <a:noFill/>
          <a:ln>
            <a:noFill/>
          </a:ln>
        </p:spPr>
      </p:pic>
      <p:grpSp>
        <p:nvGrpSpPr>
          <p:cNvPr id="1420" name="Google Shape;1420;p112"/>
          <p:cNvGrpSpPr/>
          <p:nvPr/>
        </p:nvGrpSpPr>
        <p:grpSpPr>
          <a:xfrm>
            <a:off x="-21802" y="2971603"/>
            <a:ext cx="9159713" cy="2190464"/>
            <a:chOff x="-23220" y="2972520"/>
            <a:chExt cx="9162540" cy="2191140"/>
          </a:xfrm>
        </p:grpSpPr>
        <p:pic>
          <p:nvPicPr>
            <p:cNvPr id="1421" name="Google Shape;1421;p112" descr="F:\WORK\АГТУ\Общая\новый бренндбук\Мокапы\доп\BB_двАГТУ.png"/>
            <p:cNvPicPr preferRelativeResize="0"/>
            <p:nvPr/>
          </p:nvPicPr>
          <p:blipFill rotWithShape="1">
            <a:blip r:embed="rId6">
              <a:alphaModFix/>
            </a:blip>
            <a:srcRect r="50000"/>
            <a:stretch/>
          </p:blipFill>
          <p:spPr>
            <a:xfrm rot="-5400000">
              <a:off x="4346640" y="375480"/>
              <a:ext cx="418320" cy="9158040"/>
            </a:xfrm>
            <a:prstGeom prst="rect">
              <a:avLst/>
            </a:prstGeom>
            <a:noFill/>
            <a:ln>
              <a:noFill/>
            </a:ln>
          </p:spPr>
        </p:pic>
        <p:grpSp>
          <p:nvGrpSpPr>
            <p:cNvPr id="1422" name="Google Shape;1422;p112"/>
            <p:cNvGrpSpPr/>
            <p:nvPr/>
          </p:nvGrpSpPr>
          <p:grpSpPr>
            <a:xfrm>
              <a:off x="6525720" y="2972520"/>
              <a:ext cx="2613600" cy="2180880"/>
              <a:chOff x="6525720" y="2972520"/>
              <a:chExt cx="2613600" cy="2180880"/>
            </a:xfrm>
          </p:grpSpPr>
          <p:pic>
            <p:nvPicPr>
              <p:cNvPr id="1423" name="Google Shape;1423;p112" descr="F:\WORK\АГТУ\Общая\новый бренндбук\Мокапы\доп\Безымяннный-1.png"/>
              <p:cNvPicPr preferRelativeResize="0"/>
              <p:nvPr/>
            </p:nvPicPr>
            <p:blipFill rotWithShape="1">
              <a:blip r:embed="rId7">
                <a:alphaModFix/>
              </a:blip>
              <a:srcRect/>
              <a:stretch/>
            </p:blipFill>
            <p:spPr>
              <a:xfrm rot="10800000">
                <a:off x="6525720" y="4297680"/>
                <a:ext cx="1716840" cy="855720"/>
              </a:xfrm>
              <a:prstGeom prst="rect">
                <a:avLst/>
              </a:prstGeom>
              <a:noFill/>
              <a:ln>
                <a:noFill/>
              </a:ln>
            </p:spPr>
          </p:pic>
          <p:pic>
            <p:nvPicPr>
              <p:cNvPr id="1424" name="Google Shape;1424;p112" descr="F:\WORK\АГТУ\Общая\новый бренндбук\Мокапы\доп\Безымяыынный-1.png"/>
              <p:cNvPicPr preferRelativeResize="0"/>
              <p:nvPr/>
            </p:nvPicPr>
            <p:blipFill rotWithShape="1">
              <a:blip r:embed="rId8">
                <a:alphaModFix/>
              </a:blip>
              <a:srcRect/>
              <a:stretch/>
            </p:blipFill>
            <p:spPr>
              <a:xfrm>
                <a:off x="7236360" y="2972520"/>
                <a:ext cx="1902960" cy="2176200"/>
              </a:xfrm>
              <a:prstGeom prst="rect">
                <a:avLst/>
              </a:prstGeom>
              <a:noFill/>
              <a:ln>
                <a:noFill/>
              </a:ln>
            </p:spPr>
          </p:pic>
        </p:grpSp>
      </p:grpSp>
    </p:spTree>
    <p:extLst>
      <p:ext uri="{BB962C8B-B14F-4D97-AF65-F5344CB8AC3E}">
        <p14:creationId xmlns:p14="http://schemas.microsoft.com/office/powerpoint/2010/main" val="6728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89"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1629036" cy="377026"/>
          </a:xfrm>
          <a:prstGeom prst="rect">
            <a:avLst/>
          </a:prstGeom>
          <a:noFill/>
        </p:spPr>
        <p:txBody>
          <a:bodyPr wrap="none" lIns="68580" tIns="34290" rIns="68580" bIns="34290" rtlCol="0">
            <a:spAutoFit/>
          </a:bodyPr>
          <a:lstStyle/>
          <a:p>
            <a:r>
              <a:rPr lang="ru-RU" sz="2000" b="1" dirty="0">
                <a:solidFill>
                  <a:srgbClr val="00359E"/>
                </a:solidFill>
                <a:ea typeface="Calibri"/>
              </a:rPr>
              <a:t>Типы парков:</a:t>
            </a:r>
          </a:p>
        </p:txBody>
      </p:sp>
      <p:sp>
        <p:nvSpPr>
          <p:cNvPr id="47" name="TextBox 46"/>
          <p:cNvSpPr txBox="1"/>
          <p:nvPr/>
        </p:nvSpPr>
        <p:spPr>
          <a:xfrm>
            <a:off x="107504" y="1052079"/>
            <a:ext cx="4029360" cy="3416320"/>
          </a:xfrm>
          <a:prstGeom prst="rect">
            <a:avLst/>
          </a:prstGeom>
          <a:noFill/>
        </p:spPr>
        <p:txBody>
          <a:bodyPr wrap="square" rtlCol="0">
            <a:spAutoFit/>
          </a:bodyPr>
          <a:lstStyle/>
          <a:p>
            <a:r>
              <a:rPr lang="ru-RU" dirty="0"/>
              <a:t>В зависимости от назначения хранимого продукта различают сырьевые, промежуточные и товарные резервуарные парки. Сырьевые</a:t>
            </a:r>
            <a:br>
              <a:rPr lang="ru-RU" dirty="0"/>
            </a:br>
            <a:r>
              <a:rPr lang="ru-RU" dirty="0"/>
              <a:t>и товарные парки сооружают обособленно, вдали от технологических</a:t>
            </a:r>
            <a:br>
              <a:rPr lang="ru-RU" dirty="0"/>
            </a:br>
            <a:r>
              <a:rPr lang="ru-RU" dirty="0"/>
              <a:t>установок, промышленных и бытовых зданий. Парк резервуаров для</a:t>
            </a:r>
            <a:br>
              <a:rPr lang="ru-RU" dirty="0"/>
            </a:br>
            <a:r>
              <a:rPr lang="ru-RU" dirty="0"/>
              <a:t>промежуточных продуктов размещают вблизи тех установок, в которых</a:t>
            </a:r>
            <a:br>
              <a:rPr lang="ru-RU" dirty="0"/>
            </a:br>
            <a:r>
              <a:rPr lang="ru-RU" dirty="0"/>
              <a:t>эти продукты используются.</a:t>
            </a:r>
            <a:endParaRPr lang="ru-RU" sz="1400" dirty="0"/>
          </a:p>
        </p:txBody>
      </p:sp>
      <p:pic>
        <p:nvPicPr>
          <p:cNvPr id="3074" name="Picture 2" descr="ГлавПром-Нефтепродукт, нефтепродукты, ул. Богдана Хмельницкого, 44, корп. 1, Ива">
            <a:extLst>
              <a:ext uri="{FF2B5EF4-FFF2-40B4-BE49-F238E27FC236}">
                <a16:creationId xmlns:a16="http://schemas.microsoft.com/office/drawing/2014/main" id="{63847CC1-8AAE-4434-800E-04E2FCD97A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733929"/>
            <a:ext cx="2865556" cy="19103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8468F08-5546-4FF7-816E-B12EA7ED65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6864" y="1622852"/>
            <a:ext cx="2316088" cy="231608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icture background">
            <a:extLst>
              <a:ext uri="{FF2B5EF4-FFF2-40B4-BE49-F238E27FC236}">
                <a16:creationId xmlns:a16="http://schemas.microsoft.com/office/drawing/2014/main" id="{8872290B-8D4A-4191-9A49-CF4294336BD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07145" y="2746437"/>
            <a:ext cx="3023228" cy="1779662"/>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19903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706895"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По месту нахождения:</a:t>
            </a:r>
            <a:endParaRPr lang="ru-RU" sz="1800" b="1" dirty="0">
              <a:solidFill>
                <a:srgbClr val="00359E"/>
              </a:solidFill>
              <a:ea typeface="Calibri"/>
            </a:endParaRPr>
          </a:p>
        </p:txBody>
      </p:sp>
      <p:sp>
        <p:nvSpPr>
          <p:cNvPr id="47" name="TextBox 46"/>
          <p:cNvSpPr txBox="1"/>
          <p:nvPr/>
        </p:nvSpPr>
        <p:spPr>
          <a:xfrm>
            <a:off x="1770972" y="1128084"/>
            <a:ext cx="1166697" cy="307777"/>
          </a:xfrm>
          <a:prstGeom prst="rect">
            <a:avLst/>
          </a:prstGeom>
          <a:noFill/>
        </p:spPr>
        <p:txBody>
          <a:bodyPr wrap="square" rtlCol="0">
            <a:spAutoFit/>
          </a:bodyPr>
          <a:lstStyle/>
          <a:p>
            <a:r>
              <a:rPr lang="ru-RU" sz="1400" dirty="0"/>
              <a:t>Надземные</a:t>
            </a:r>
          </a:p>
        </p:txBody>
      </p:sp>
      <p:sp>
        <p:nvSpPr>
          <p:cNvPr id="11" name="TextBox 10">
            <a:extLst>
              <a:ext uri="{FF2B5EF4-FFF2-40B4-BE49-F238E27FC236}">
                <a16:creationId xmlns:a16="http://schemas.microsoft.com/office/drawing/2014/main" id="{A58C9D6C-CD14-4929-82EB-8CE52F27352C}"/>
              </a:ext>
            </a:extLst>
          </p:cNvPr>
          <p:cNvSpPr txBox="1"/>
          <p:nvPr/>
        </p:nvSpPr>
        <p:spPr>
          <a:xfrm>
            <a:off x="5937977" y="1128085"/>
            <a:ext cx="1166697" cy="307777"/>
          </a:xfrm>
          <a:prstGeom prst="rect">
            <a:avLst/>
          </a:prstGeom>
          <a:noFill/>
        </p:spPr>
        <p:txBody>
          <a:bodyPr wrap="square" rtlCol="0">
            <a:spAutoFit/>
          </a:bodyPr>
          <a:lstStyle/>
          <a:p>
            <a:r>
              <a:rPr lang="ru-RU" sz="1400" dirty="0"/>
              <a:t>Подземные</a:t>
            </a:r>
          </a:p>
        </p:txBody>
      </p:sp>
      <p:pic>
        <p:nvPicPr>
          <p:cNvPr id="4098" name="Picture 2" descr="Тарировка баков с использованием готовой градуировочной таблицы резервуара. - Yo">
            <a:extLst>
              <a:ext uri="{FF2B5EF4-FFF2-40B4-BE49-F238E27FC236}">
                <a16:creationId xmlns:a16="http://schemas.microsoft.com/office/drawing/2014/main" id="{351A7FA5-BF7F-4721-9ACB-3A1EEEDCE3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297" y="1759140"/>
            <a:ext cx="3876910" cy="218076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ypes Of Water Tank In Jharkhand at Geraldine Raposo blog">
            <a:extLst>
              <a:ext uri="{FF2B5EF4-FFF2-40B4-BE49-F238E27FC236}">
                <a16:creationId xmlns:a16="http://schemas.microsoft.com/office/drawing/2014/main" id="{3BF78FB7-69DB-4383-905C-7061A4FCA9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0352" y="1685554"/>
            <a:ext cx="3978259" cy="2254347"/>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4104847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3591945"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Конструктивные особенности</a:t>
            </a:r>
            <a:endParaRPr lang="ru-RU" sz="1800" b="1" dirty="0">
              <a:solidFill>
                <a:srgbClr val="00359E"/>
              </a:solidFill>
              <a:ea typeface="Calibri"/>
            </a:endParaRPr>
          </a:p>
        </p:txBody>
      </p:sp>
      <p:sp>
        <p:nvSpPr>
          <p:cNvPr id="47" name="TextBox 46"/>
          <p:cNvSpPr txBox="1"/>
          <p:nvPr/>
        </p:nvSpPr>
        <p:spPr>
          <a:xfrm>
            <a:off x="2935536" y="797768"/>
            <a:ext cx="5524896" cy="3693319"/>
          </a:xfrm>
          <a:prstGeom prst="rect">
            <a:avLst/>
          </a:prstGeom>
          <a:noFill/>
        </p:spPr>
        <p:txBody>
          <a:bodyPr wrap="square" rtlCol="0">
            <a:spAutoFit/>
          </a:bodyPr>
          <a:lstStyle/>
          <a:p>
            <a:r>
              <a:rPr lang="ru-RU" dirty="0"/>
              <a:t>Конструкция емкостей определяется множеством факторов, однако основными являются химические и физические свойства, а также</a:t>
            </a:r>
            <a:br>
              <a:rPr lang="ru-RU" dirty="0"/>
            </a:br>
            <a:r>
              <a:rPr lang="ru-RU" dirty="0"/>
              <a:t>давление и температура находящихся в них жидкостей и газов. Сжиженные </a:t>
            </a:r>
            <a:r>
              <a:rPr lang="ru-RU" dirty="0" err="1"/>
              <a:t>газы</a:t>
            </a:r>
            <a:r>
              <a:rPr lang="ru-RU" dirty="0"/>
              <a:t> (пропан, бутан и др.) и легкие фракции бензина хранят</a:t>
            </a:r>
            <a:br>
              <a:rPr lang="ru-RU" dirty="0"/>
            </a:br>
            <a:r>
              <a:rPr lang="ru-RU" dirty="0"/>
              <a:t>в горизонтальных или вертикальных цилиндрических пустотелых емкостях, устанавливаемых на фундаментах или постаментах </a:t>
            </a:r>
            <a:br>
              <a:rPr lang="ru-RU" dirty="0"/>
            </a:br>
            <a:r>
              <a:rPr lang="ru-RU" dirty="0"/>
              <a:t>В таких же емкостях, часто называемых монжусами, хранят химически</a:t>
            </a:r>
            <a:br>
              <a:rPr lang="ru-RU" dirty="0"/>
            </a:br>
            <a:r>
              <a:rPr lang="ru-RU" dirty="0"/>
              <a:t>активные вещества; в этом случае поверхности покрывают антикоррозионным облицовочным слоем.</a:t>
            </a:r>
            <a:endParaRPr lang="ru-RU" sz="1400" dirty="0"/>
          </a:p>
        </p:txBody>
      </p:sp>
      <p:pic>
        <p:nvPicPr>
          <p:cNvPr id="11" name="Рисунок 10">
            <a:extLst>
              <a:ext uri="{FF2B5EF4-FFF2-40B4-BE49-F238E27FC236}">
                <a16:creationId xmlns:a16="http://schemas.microsoft.com/office/drawing/2014/main" id="{D2A6DC89-7382-46D1-91A1-D0D9A2B308ED}"/>
              </a:ext>
            </a:extLst>
          </p:cNvPr>
          <p:cNvPicPr>
            <a:picLocks noChangeAspect="1"/>
          </p:cNvPicPr>
          <p:nvPr/>
        </p:nvPicPr>
        <p:blipFill>
          <a:blip r:embed="rId7"/>
          <a:stretch>
            <a:fillRect/>
          </a:stretch>
        </p:blipFill>
        <p:spPr>
          <a:xfrm>
            <a:off x="310977" y="2625496"/>
            <a:ext cx="2259074" cy="2080607"/>
          </a:xfrm>
          <a:prstGeom prst="rect">
            <a:avLst/>
          </a:prstGeom>
        </p:spPr>
      </p:pic>
      <p:pic>
        <p:nvPicPr>
          <p:cNvPr id="12" name="Рисунок 11">
            <a:extLst>
              <a:ext uri="{FF2B5EF4-FFF2-40B4-BE49-F238E27FC236}">
                <a16:creationId xmlns:a16="http://schemas.microsoft.com/office/drawing/2014/main" id="{E2A59743-3F33-4BE4-A443-38EAE40178AC}"/>
              </a:ext>
            </a:extLst>
          </p:cNvPr>
          <p:cNvPicPr>
            <a:picLocks noChangeAspect="1"/>
          </p:cNvPicPr>
          <p:nvPr/>
        </p:nvPicPr>
        <p:blipFill>
          <a:blip r:embed="rId8"/>
          <a:stretch>
            <a:fillRect/>
          </a:stretch>
        </p:blipFill>
        <p:spPr>
          <a:xfrm>
            <a:off x="307843" y="757167"/>
            <a:ext cx="2238554" cy="1792283"/>
          </a:xfrm>
          <a:prstGeom prst="rect">
            <a:avLst/>
          </a:prstGeom>
        </p:spPr>
      </p:pic>
    </p:spTree>
    <p:extLst>
      <p:ext uri="{BB962C8B-B14F-4D97-AF65-F5344CB8AC3E}">
        <p14:creationId xmlns:p14="http://schemas.microsoft.com/office/powerpoint/2010/main" val="1118242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269111" y="975513"/>
            <a:ext cx="4070693" cy="3693319"/>
          </a:xfrm>
          <a:prstGeom prst="rect">
            <a:avLst/>
          </a:prstGeom>
          <a:noFill/>
        </p:spPr>
        <p:txBody>
          <a:bodyPr wrap="square" rtlCol="0">
            <a:spAutoFit/>
          </a:bodyPr>
          <a:lstStyle/>
          <a:p>
            <a:r>
              <a:rPr lang="ru-RU" dirty="0"/>
              <a:t>Резервуары широко применяют на нефтебазах, насосных станциях</a:t>
            </a:r>
            <a:br>
              <a:rPr lang="ru-RU" dirty="0"/>
            </a:br>
            <a:r>
              <a:rPr lang="ru-RU" dirty="0"/>
              <a:t>и наливных пунктах магистральных трубопроводов, нефтепродуктопроводов, нефтепромыслах и нефтеперерабатывающих заводах, сельском хозяйстве и промышленных предприятиях различных отраслей народного хозяйства. В отдельных случаях на их сооружение приходится до 60 % суммарных капитальных затрат объекта.</a:t>
            </a:r>
            <a:endParaRPr lang="ru-RU" sz="1400" dirty="0"/>
          </a:p>
        </p:txBody>
      </p:sp>
      <p:pic>
        <p:nvPicPr>
          <p:cNvPr id="5124" name="Picture 4" descr="Picture background">
            <a:extLst>
              <a:ext uri="{FF2B5EF4-FFF2-40B4-BE49-F238E27FC236}">
                <a16:creationId xmlns:a16="http://schemas.microsoft.com/office/drawing/2014/main" id="{80B80E42-9B64-49A4-97DB-8D41DD1474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7952" y="1005942"/>
            <a:ext cx="4326212" cy="3277026"/>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586048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966290"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Потери</a:t>
            </a:r>
            <a:endParaRPr lang="ru-RU" sz="1800" b="1" dirty="0">
              <a:solidFill>
                <a:srgbClr val="00359E"/>
              </a:solidFill>
              <a:ea typeface="Calibri"/>
            </a:endParaRPr>
          </a:p>
        </p:txBody>
      </p:sp>
      <p:sp>
        <p:nvSpPr>
          <p:cNvPr id="47" name="TextBox 46"/>
          <p:cNvSpPr txBox="1"/>
          <p:nvPr/>
        </p:nvSpPr>
        <p:spPr>
          <a:xfrm>
            <a:off x="3760990" y="749877"/>
            <a:ext cx="5383009" cy="3708708"/>
          </a:xfrm>
          <a:prstGeom prst="rect">
            <a:avLst/>
          </a:prstGeom>
          <a:noFill/>
        </p:spPr>
        <p:txBody>
          <a:bodyPr wrap="square" rtlCol="0">
            <a:spAutoFit/>
          </a:bodyPr>
          <a:lstStyle/>
          <a:p>
            <a:pPr algn="ctr"/>
            <a:r>
              <a:rPr lang="ru-RU" sz="1400" dirty="0"/>
              <a:t>Классифицировать потери нефти и нефтепродуктов при хранении</a:t>
            </a:r>
            <a:br>
              <a:rPr lang="ru-RU" sz="1400" dirty="0"/>
            </a:br>
            <a:r>
              <a:rPr lang="ru-RU" sz="1400" dirty="0"/>
              <a:t>можно как количественные и количественно-качественные, когда количественные потери сопровождаются ухудшением качества нефти и нефтепродуктов.</a:t>
            </a:r>
            <a:br>
              <a:rPr lang="ru-RU" sz="1400" dirty="0"/>
            </a:br>
            <a:r>
              <a:rPr lang="ru-RU" sz="1400" dirty="0"/>
              <a:t>Количественные потери происходят в результате:</a:t>
            </a:r>
            <a:br>
              <a:rPr lang="ru-RU" sz="1400" dirty="0"/>
            </a:br>
            <a:r>
              <a:rPr lang="ru-RU" sz="1400" dirty="0"/>
              <a:t>— утечек через неплотности оборудования, сварных швов, фланцевых соединений и др.;</a:t>
            </a:r>
            <a:br>
              <a:rPr lang="ru-RU" sz="1400" dirty="0"/>
            </a:br>
            <a:r>
              <a:rPr lang="ru-RU" sz="1400" dirty="0"/>
              <a:t>— разливов и разбрызгивания;</a:t>
            </a:r>
            <a:br>
              <a:rPr lang="ru-RU" sz="1400" dirty="0"/>
            </a:br>
            <a:r>
              <a:rPr lang="ru-RU" sz="1400" dirty="0"/>
              <a:t>— неполного слива нефтеналивных судов, железнодорожных и автомобильных цистерн;</a:t>
            </a:r>
            <a:br>
              <a:rPr lang="ru-RU" sz="1400" dirty="0"/>
            </a:br>
            <a:r>
              <a:rPr lang="ru-RU" sz="1400" dirty="0"/>
              <a:t>— переливов резервуаров, цистерн и др.;</a:t>
            </a:r>
            <a:br>
              <a:rPr lang="ru-RU" sz="1400" dirty="0"/>
            </a:br>
            <a:r>
              <a:rPr lang="ru-RU" sz="1400" dirty="0"/>
              <a:t>— аварий.</a:t>
            </a:r>
            <a:br>
              <a:rPr lang="ru-RU" sz="1400" dirty="0"/>
            </a:br>
            <a:r>
              <a:rPr lang="ru-RU" sz="1400" dirty="0"/>
              <a:t>Всех указанных потерь можно избежать, осуществляя профилактические ремонты, внимательно относясь к работе и систематически</a:t>
            </a:r>
            <a:br>
              <a:rPr lang="ru-RU" sz="1400" dirty="0"/>
            </a:br>
            <a:r>
              <a:rPr lang="ru-RU" sz="1400" dirty="0"/>
              <a:t>повышая квалификацию персонала нефтебазы.</a:t>
            </a:r>
            <a:br>
              <a:rPr lang="ru-RU" sz="1400" dirty="0"/>
            </a:br>
            <a:endParaRPr lang="ru-RU" sz="1100" dirty="0"/>
          </a:p>
        </p:txBody>
      </p:sp>
      <p:pic>
        <p:nvPicPr>
          <p:cNvPr id="6146" name="Picture 2">
            <a:extLst>
              <a:ext uri="{FF2B5EF4-FFF2-40B4-BE49-F238E27FC236}">
                <a16:creationId xmlns:a16="http://schemas.microsoft.com/office/drawing/2014/main" id="{5AA89AD3-2100-4754-961E-2E13C38F54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009" y="869809"/>
            <a:ext cx="3327007" cy="3588776"/>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49939486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4427</TotalTime>
  <Words>1314</Words>
  <Application>Microsoft Office PowerPoint</Application>
  <PresentationFormat>Экран (16:9)</PresentationFormat>
  <Paragraphs>113</Paragraphs>
  <Slides>45</Slides>
  <Notes>1</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45</vt:i4>
      </vt:variant>
    </vt:vector>
  </HeadingPairs>
  <TitlesOfParts>
    <vt:vector size="48"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13</cp:lastModifiedBy>
  <cp:revision>35</cp:revision>
  <dcterms:created xsi:type="dcterms:W3CDTF">2023-03-16T06:56:48Z</dcterms:created>
  <dcterms:modified xsi:type="dcterms:W3CDTF">2025-11-29T11:57:37Z</dcterms:modified>
</cp:coreProperties>
</file>