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1"/>
  </p:notesMasterIdLst>
  <p:sldIdLst>
    <p:sldId id="256" r:id="rId2"/>
    <p:sldId id="257" r:id="rId3"/>
    <p:sldId id="30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9" r:id="rId18"/>
    <p:sldId id="280" r:id="rId19"/>
    <p:sldId id="294" r:id="rId20"/>
    <p:sldId id="281" r:id="rId21"/>
    <p:sldId id="282" r:id="rId22"/>
    <p:sldId id="295" r:id="rId23"/>
    <p:sldId id="298" r:id="rId24"/>
    <p:sldId id="283" r:id="rId25"/>
    <p:sldId id="296" r:id="rId26"/>
    <p:sldId id="284" r:id="rId27"/>
    <p:sldId id="297" r:id="rId28"/>
    <p:sldId id="299" r:id="rId29"/>
    <p:sldId id="285" r:id="rId30"/>
    <p:sldId id="286" r:id="rId31"/>
    <p:sldId id="403" r:id="rId32"/>
    <p:sldId id="398" r:id="rId33"/>
    <p:sldId id="397" r:id="rId34"/>
    <p:sldId id="399" r:id="rId35"/>
    <p:sldId id="400" r:id="rId36"/>
    <p:sldId id="401" r:id="rId37"/>
    <p:sldId id="402" r:id="rId38"/>
    <p:sldId id="404" r:id="rId39"/>
    <p:sldId id="293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101.jpeg"/><Relationship Id="rId2" Type="http://schemas.openxmlformats.org/officeDocument/2006/relationships/image" Target="../media/image51.jpeg"/><Relationship Id="rId1" Type="http://schemas.openxmlformats.org/officeDocument/2006/relationships/image" Target="../media/image41.jpeg"/><Relationship Id="rId6" Type="http://schemas.openxmlformats.org/officeDocument/2006/relationships/image" Target="../media/image91.jpeg"/><Relationship Id="rId5" Type="http://schemas.openxmlformats.org/officeDocument/2006/relationships/image" Target="../media/image81.jpeg"/><Relationship Id="rId4" Type="http://schemas.openxmlformats.org/officeDocument/2006/relationships/image" Target="../media/image7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8CCA7E-D24B-4851-A303-3EBBB3E910D1}" type="doc">
      <dgm:prSet loTypeId="urn:microsoft.com/office/officeart/2008/layout/BendingPictureCaptionList" loCatId="picture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2275BEAF-96F0-4BFD-B0A6-7F7AE0713F69}">
      <dgm:prSet phldrT="[Текст]"/>
      <dgm:spPr/>
      <dgm:t>
        <a:bodyPr/>
        <a:lstStyle/>
        <a:p>
          <a:r>
            <a:rPr lang="ru-RU" dirty="0">
              <a:solidFill>
                <a:schemeClr val="tx1"/>
              </a:solidFill>
            </a:rPr>
            <a:t>Комовая</a:t>
          </a:r>
        </a:p>
      </dgm:t>
    </dgm:pt>
    <dgm:pt modelId="{E47C536E-F7F9-45E9-8CCC-A8BEEA10C153}" type="parTrans" cxnId="{DCC7A062-15C5-4A0F-B384-358728264AF7}">
      <dgm:prSet/>
      <dgm:spPr/>
      <dgm:t>
        <a:bodyPr/>
        <a:lstStyle/>
        <a:p>
          <a:endParaRPr lang="ru-RU"/>
        </a:p>
      </dgm:t>
    </dgm:pt>
    <dgm:pt modelId="{F7A81D70-7ED5-4417-8FAC-801ACFF51185}" type="sibTrans" cxnId="{DCC7A062-15C5-4A0F-B384-358728264AF7}">
      <dgm:prSet/>
      <dgm:spPr/>
      <dgm:t>
        <a:bodyPr/>
        <a:lstStyle/>
        <a:p>
          <a:endParaRPr lang="ru-RU"/>
        </a:p>
      </dgm:t>
    </dgm:pt>
    <dgm:pt modelId="{BAD99BCE-CC49-4E48-BA5D-424AFBB95A88}">
      <dgm:prSet/>
      <dgm:spPr/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Жидкая</a:t>
          </a:r>
        </a:p>
      </dgm:t>
    </dgm:pt>
    <dgm:pt modelId="{A5AE4DCD-4B42-466D-B3A7-345E1D706DCA}" type="parTrans" cxnId="{D8284983-EDD0-4A46-BB88-649C1F892A06}">
      <dgm:prSet/>
      <dgm:spPr/>
      <dgm:t>
        <a:bodyPr/>
        <a:lstStyle/>
        <a:p>
          <a:endParaRPr lang="ru-RU"/>
        </a:p>
      </dgm:t>
    </dgm:pt>
    <dgm:pt modelId="{E06092D4-9ECC-4CF3-9C44-9D738AC545A2}" type="sibTrans" cxnId="{D8284983-EDD0-4A46-BB88-649C1F892A06}">
      <dgm:prSet/>
      <dgm:spPr/>
      <dgm:t>
        <a:bodyPr/>
        <a:lstStyle/>
        <a:p>
          <a:endParaRPr lang="ru-RU"/>
        </a:p>
      </dgm:t>
    </dgm:pt>
    <dgm:pt modelId="{5C29E901-7344-40DB-8A0C-B9AE8ACA7044}">
      <dgm:prSet/>
      <dgm:spPr/>
      <dgm:t>
        <a:bodyPr/>
        <a:lstStyle/>
        <a:p>
          <a:r>
            <a:rPr lang="ru-RU">
              <a:solidFill>
                <a:sysClr val="windowText" lastClr="000000"/>
              </a:solidFill>
            </a:rPr>
            <a:t>Формованная</a:t>
          </a:r>
          <a:endParaRPr lang="ru-RU" dirty="0">
            <a:solidFill>
              <a:sysClr val="windowText" lastClr="000000"/>
            </a:solidFill>
          </a:endParaRPr>
        </a:p>
      </dgm:t>
    </dgm:pt>
    <dgm:pt modelId="{0F51ADA1-F93E-4427-822C-7BD6139F171A}" type="parTrans" cxnId="{9D419490-22E0-46A6-9FFB-8AA847FFC374}">
      <dgm:prSet/>
      <dgm:spPr/>
      <dgm:t>
        <a:bodyPr/>
        <a:lstStyle/>
        <a:p>
          <a:endParaRPr lang="ru-RU"/>
        </a:p>
      </dgm:t>
    </dgm:pt>
    <dgm:pt modelId="{D2564577-9ACB-42E4-8338-5C8F5DF5F432}" type="sibTrans" cxnId="{9D419490-22E0-46A6-9FFB-8AA847FFC374}">
      <dgm:prSet/>
      <dgm:spPr/>
      <dgm:t>
        <a:bodyPr/>
        <a:lstStyle/>
        <a:p>
          <a:endParaRPr lang="ru-RU"/>
        </a:p>
      </dgm:t>
    </dgm:pt>
    <dgm:pt modelId="{24EE28B2-E77F-443C-941E-AA012A308A2B}">
      <dgm:prSet/>
      <dgm:spPr/>
      <dgm:t>
        <a:bodyPr/>
        <a:lstStyle/>
        <a:p>
          <a:r>
            <a:rPr lang="ru-RU">
              <a:solidFill>
                <a:sysClr val="windowText" lastClr="000000"/>
              </a:solidFill>
            </a:rPr>
            <a:t>Гранулированная</a:t>
          </a:r>
          <a:endParaRPr lang="ru-RU" dirty="0">
            <a:solidFill>
              <a:sysClr val="windowText" lastClr="000000"/>
            </a:solidFill>
          </a:endParaRPr>
        </a:p>
      </dgm:t>
    </dgm:pt>
    <dgm:pt modelId="{B976DDBC-FA8B-4CC0-9574-6ED7294BF1FD}" type="parTrans" cxnId="{57638A06-E890-484B-B151-8E6A14BD5D00}">
      <dgm:prSet/>
      <dgm:spPr/>
      <dgm:t>
        <a:bodyPr/>
        <a:lstStyle/>
        <a:p>
          <a:endParaRPr lang="ru-RU"/>
        </a:p>
      </dgm:t>
    </dgm:pt>
    <dgm:pt modelId="{F4FEFE23-A6CB-4E4E-B434-C262701514A2}" type="sibTrans" cxnId="{57638A06-E890-484B-B151-8E6A14BD5D00}">
      <dgm:prSet/>
      <dgm:spPr/>
      <dgm:t>
        <a:bodyPr/>
        <a:lstStyle/>
        <a:p>
          <a:endParaRPr lang="ru-RU"/>
        </a:p>
      </dgm:t>
    </dgm:pt>
    <dgm:pt modelId="{ABA97076-243B-4802-8C2C-F80F06EE66CC}">
      <dgm:prSet/>
      <dgm:spPr/>
      <dgm:t>
        <a:bodyPr/>
        <a:lstStyle/>
        <a:p>
          <a:r>
            <a:rPr lang="ru-RU">
              <a:solidFill>
                <a:sysClr val="windowText" lastClr="000000"/>
              </a:solidFill>
            </a:rPr>
            <a:t>Молотая</a:t>
          </a:r>
          <a:endParaRPr lang="ru-RU" dirty="0">
            <a:solidFill>
              <a:sysClr val="windowText" lastClr="000000"/>
            </a:solidFill>
          </a:endParaRPr>
        </a:p>
      </dgm:t>
    </dgm:pt>
    <dgm:pt modelId="{12B5B09D-5C16-4DE2-89EC-18C863DD6AD2}" type="parTrans" cxnId="{EAA9862D-F009-40E9-8FAB-49B087C9CD33}">
      <dgm:prSet/>
      <dgm:spPr/>
      <dgm:t>
        <a:bodyPr/>
        <a:lstStyle/>
        <a:p>
          <a:endParaRPr lang="ru-RU"/>
        </a:p>
      </dgm:t>
    </dgm:pt>
    <dgm:pt modelId="{80EDE519-9AEF-474F-A670-C0AB7778C217}" type="sibTrans" cxnId="{EAA9862D-F009-40E9-8FAB-49B087C9CD33}">
      <dgm:prSet/>
      <dgm:spPr/>
      <dgm:t>
        <a:bodyPr/>
        <a:lstStyle/>
        <a:p>
          <a:endParaRPr lang="ru-RU"/>
        </a:p>
      </dgm:t>
    </dgm:pt>
    <dgm:pt modelId="{6ADFC195-7211-46F4-819D-91DB204CE6DD}">
      <dgm:prSet/>
      <dgm:spPr/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Коллоидная</a:t>
          </a:r>
        </a:p>
      </dgm:t>
    </dgm:pt>
    <dgm:pt modelId="{DB8C4DF3-62C9-413C-AC35-FCE46BCDF4A6}" type="parTrans" cxnId="{B27028B3-C298-413A-8B19-C9A9780BFB16}">
      <dgm:prSet/>
      <dgm:spPr/>
      <dgm:t>
        <a:bodyPr/>
        <a:lstStyle/>
        <a:p>
          <a:endParaRPr lang="ru-RU"/>
        </a:p>
      </dgm:t>
    </dgm:pt>
    <dgm:pt modelId="{EB33B697-425B-4B47-BC33-06A62A4F7D30}" type="sibTrans" cxnId="{B27028B3-C298-413A-8B19-C9A9780BFB16}">
      <dgm:prSet/>
      <dgm:spPr/>
      <dgm:t>
        <a:bodyPr/>
        <a:lstStyle/>
        <a:p>
          <a:endParaRPr lang="ru-RU"/>
        </a:p>
      </dgm:t>
    </dgm:pt>
    <dgm:pt modelId="{1EE0D15D-12C8-4800-9008-47EED3D1F10E}">
      <dgm:prSet/>
      <dgm:spPr/>
      <dgm:t>
        <a:bodyPr/>
        <a:lstStyle/>
        <a:p>
          <a:r>
            <a:rPr lang="ru-RU">
              <a:solidFill>
                <a:sysClr val="windowText" lastClr="000000"/>
              </a:solidFill>
            </a:rPr>
            <a:t>Специальные виды</a:t>
          </a:r>
          <a:endParaRPr lang="ru-RU" dirty="0">
            <a:solidFill>
              <a:sysClr val="windowText" lastClr="000000"/>
            </a:solidFill>
          </a:endParaRPr>
        </a:p>
      </dgm:t>
    </dgm:pt>
    <dgm:pt modelId="{12B2AF5E-83AA-4349-A736-73AF32D87F7B}" type="parTrans" cxnId="{36BEE4B0-D1D1-4A8E-97D3-D2E3F4B776F4}">
      <dgm:prSet/>
      <dgm:spPr/>
      <dgm:t>
        <a:bodyPr/>
        <a:lstStyle/>
        <a:p>
          <a:endParaRPr lang="ru-RU"/>
        </a:p>
      </dgm:t>
    </dgm:pt>
    <dgm:pt modelId="{1DF1B240-DB32-423D-8C3B-6452F93DBF7F}" type="sibTrans" cxnId="{36BEE4B0-D1D1-4A8E-97D3-D2E3F4B776F4}">
      <dgm:prSet/>
      <dgm:spPr/>
      <dgm:t>
        <a:bodyPr/>
        <a:lstStyle/>
        <a:p>
          <a:endParaRPr lang="ru-RU"/>
        </a:p>
      </dgm:t>
    </dgm:pt>
    <dgm:pt modelId="{F94647D6-396D-4973-859D-11FF81356F2A}">
      <dgm:prSet/>
      <dgm:spPr/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Высокочистая</a:t>
          </a:r>
        </a:p>
      </dgm:t>
    </dgm:pt>
    <dgm:pt modelId="{2C70AB59-3F59-45DB-B960-21ED2268536D}" type="parTrans" cxnId="{8470D791-DA72-4520-99C2-AFFB8D8A41B6}">
      <dgm:prSet/>
      <dgm:spPr/>
      <dgm:t>
        <a:bodyPr/>
        <a:lstStyle/>
        <a:p>
          <a:endParaRPr lang="ru-RU"/>
        </a:p>
      </dgm:t>
    </dgm:pt>
    <dgm:pt modelId="{CC5FDEA3-96C5-4D8B-AFAA-34D19C5A40FD}" type="sibTrans" cxnId="{8470D791-DA72-4520-99C2-AFFB8D8A41B6}">
      <dgm:prSet/>
      <dgm:spPr/>
      <dgm:t>
        <a:bodyPr/>
        <a:lstStyle/>
        <a:p>
          <a:endParaRPr lang="ru-RU"/>
        </a:p>
      </dgm:t>
    </dgm:pt>
    <dgm:pt modelId="{E409AE6E-6D2C-4835-9A0A-B775B6351CF8}">
      <dgm:prSet/>
      <dgm:spPr/>
      <dgm:t>
        <a:bodyPr/>
        <a:lstStyle/>
        <a:p>
          <a:r>
            <a:rPr lang="ru-RU" dirty="0">
              <a:solidFill>
                <a:sysClr val="windowText" lastClr="000000"/>
              </a:solidFill>
            </a:rPr>
            <a:t>Медицинская</a:t>
          </a:r>
        </a:p>
      </dgm:t>
    </dgm:pt>
    <dgm:pt modelId="{2C36C145-5386-4E9D-9234-6BA3D5F05E65}" type="parTrans" cxnId="{C616D32F-7ABE-45EE-98E9-EFBF3114E1C2}">
      <dgm:prSet/>
      <dgm:spPr/>
      <dgm:t>
        <a:bodyPr/>
        <a:lstStyle/>
        <a:p>
          <a:endParaRPr lang="ru-RU"/>
        </a:p>
      </dgm:t>
    </dgm:pt>
    <dgm:pt modelId="{B9581E81-50EF-4A65-B291-ED79435EA409}" type="sibTrans" cxnId="{C616D32F-7ABE-45EE-98E9-EFBF3114E1C2}">
      <dgm:prSet/>
      <dgm:spPr/>
      <dgm:t>
        <a:bodyPr/>
        <a:lstStyle/>
        <a:p>
          <a:endParaRPr lang="ru-RU"/>
        </a:p>
      </dgm:t>
    </dgm:pt>
    <dgm:pt modelId="{A2E60B6E-9015-4E0C-B61D-BBADB146AEC6}" type="pres">
      <dgm:prSet presAssocID="{C68CCA7E-D24B-4851-A303-3EBBB3E910D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695603-E8D5-46CC-A650-8D08104C8C46}" type="pres">
      <dgm:prSet presAssocID="{2275BEAF-96F0-4BFD-B0A6-7F7AE0713F69}" presName="composite" presStyleCnt="0"/>
      <dgm:spPr/>
    </dgm:pt>
    <dgm:pt modelId="{2A5123E9-7D1A-4AD4-B568-E8415CD35946}" type="pres">
      <dgm:prSet presAssocID="{2275BEAF-96F0-4BFD-B0A6-7F7AE0713F69}" presName="rect1" presStyleLbl="bgImgPlace1" presStyleIdx="0" presStyleCnt="7"/>
      <dgm:spPr>
        <a:blipFill>
          <a:blip xmlns:r="http://schemas.openxmlformats.org/officeDocument/2006/relationships" r:embed="rId1" cstate="print"/>
          <a:srcRect/>
          <a:stretch>
            <a:fillRect l="-3000" r="-3000"/>
          </a:stretch>
        </a:blipFill>
      </dgm:spPr>
    </dgm:pt>
    <dgm:pt modelId="{8E8EC166-D40A-4A66-971D-C283864F15DF}" type="pres">
      <dgm:prSet presAssocID="{2275BEAF-96F0-4BFD-B0A6-7F7AE0713F69}" presName="wedgeRectCallout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D332BF-1450-4B14-9A15-BFFF645DD4E9}" type="pres">
      <dgm:prSet presAssocID="{F7A81D70-7ED5-4417-8FAC-801ACFF51185}" presName="sibTrans" presStyleCnt="0"/>
      <dgm:spPr/>
    </dgm:pt>
    <dgm:pt modelId="{ABEDA306-9E64-47C0-B2EC-C0EED4C89C14}" type="pres">
      <dgm:prSet presAssocID="{BAD99BCE-CC49-4E48-BA5D-424AFBB95A88}" presName="composite" presStyleCnt="0"/>
      <dgm:spPr/>
    </dgm:pt>
    <dgm:pt modelId="{F690E60E-2F26-4B6B-B28F-5563D8947118}" type="pres">
      <dgm:prSet presAssocID="{BAD99BCE-CC49-4E48-BA5D-424AFBB95A88}" presName="rect1" presStyleLbl="bgImgPlace1" presStyleIdx="1" presStyleCnt="7"/>
      <dgm:spPr>
        <a:blipFill>
          <a:blip xmlns:r="http://schemas.openxmlformats.org/officeDocument/2006/relationships" r:embed="rId2" cstate="print"/>
          <a:srcRect/>
          <a:stretch>
            <a:fillRect l="-10000" r="-10000"/>
          </a:stretch>
        </a:blipFill>
      </dgm:spPr>
    </dgm:pt>
    <dgm:pt modelId="{4FDA3603-E613-4D19-9CA3-34B094F18D00}" type="pres">
      <dgm:prSet presAssocID="{BAD99BCE-CC49-4E48-BA5D-424AFBB95A88}" presName="wedgeRectCallout1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3D5083-664B-464F-964C-6DD30EC1BC77}" type="pres">
      <dgm:prSet presAssocID="{E06092D4-9ECC-4CF3-9C44-9D738AC545A2}" presName="sibTrans" presStyleCnt="0"/>
      <dgm:spPr/>
    </dgm:pt>
    <dgm:pt modelId="{8BF3A553-F40E-4EB2-8406-476B0B6C395A}" type="pres">
      <dgm:prSet presAssocID="{5C29E901-7344-40DB-8A0C-B9AE8ACA7044}" presName="composite" presStyleCnt="0"/>
      <dgm:spPr/>
    </dgm:pt>
    <dgm:pt modelId="{74269545-BB9D-4FA6-BEDC-48585B2D06D4}" type="pres">
      <dgm:prSet presAssocID="{5C29E901-7344-40DB-8A0C-B9AE8ACA7044}" presName="rect1" presStyleLbl="bgImgPlace1" presStyleIdx="2" presStyleCnt="7"/>
      <dgm:spPr>
        <a:blipFill>
          <a:blip xmlns:r="http://schemas.openxmlformats.org/officeDocument/2006/relationships" r:embed="rId3"/>
          <a:srcRect/>
          <a:stretch>
            <a:fillRect l="-14000" r="-14000"/>
          </a:stretch>
        </a:blipFill>
      </dgm:spPr>
    </dgm:pt>
    <dgm:pt modelId="{88EF8466-4359-46F6-84B8-542799E2A2BE}" type="pres">
      <dgm:prSet presAssocID="{5C29E901-7344-40DB-8A0C-B9AE8ACA7044}" presName="wedgeRectCallout1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AF4B1D-BAB0-40B5-885D-5E6F0FBCEA1C}" type="pres">
      <dgm:prSet presAssocID="{D2564577-9ACB-42E4-8338-5C8F5DF5F432}" presName="sibTrans" presStyleCnt="0"/>
      <dgm:spPr/>
    </dgm:pt>
    <dgm:pt modelId="{A72607B2-4C67-40A8-9E9F-67994297E380}" type="pres">
      <dgm:prSet presAssocID="{24EE28B2-E77F-443C-941E-AA012A308A2B}" presName="composite" presStyleCnt="0"/>
      <dgm:spPr/>
    </dgm:pt>
    <dgm:pt modelId="{7F45F20F-03F6-452C-8940-BA6D001981EC}" type="pres">
      <dgm:prSet presAssocID="{24EE28B2-E77F-443C-941E-AA012A308A2B}" presName="rect1" presStyleLbl="bgImgPlace1" presStyleIdx="3" presStyleCnt="7"/>
      <dgm:spPr>
        <a:blipFill>
          <a:blip xmlns:r="http://schemas.openxmlformats.org/officeDocument/2006/relationships" r:embed="rId4" cstate="print"/>
          <a:srcRect/>
          <a:stretch>
            <a:fillRect l="-3000" r="-3000"/>
          </a:stretch>
        </a:blipFill>
      </dgm:spPr>
    </dgm:pt>
    <dgm:pt modelId="{0AE2EE4B-C1AE-468B-9595-BB99FE92CAC3}" type="pres">
      <dgm:prSet presAssocID="{24EE28B2-E77F-443C-941E-AA012A308A2B}" presName="wedgeRectCallout1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A79974-3E2C-4DC8-844A-EC019AFAD2D4}" type="pres">
      <dgm:prSet presAssocID="{F4FEFE23-A6CB-4E4E-B434-C262701514A2}" presName="sibTrans" presStyleCnt="0"/>
      <dgm:spPr/>
    </dgm:pt>
    <dgm:pt modelId="{A9A42DF4-97A4-49A5-96BE-F71ABE2FA9BF}" type="pres">
      <dgm:prSet presAssocID="{ABA97076-243B-4802-8C2C-F80F06EE66CC}" presName="composite" presStyleCnt="0"/>
      <dgm:spPr/>
    </dgm:pt>
    <dgm:pt modelId="{90B141C6-999A-4C57-B761-7B25E5EB97BA}" type="pres">
      <dgm:prSet presAssocID="{ABA97076-243B-4802-8C2C-F80F06EE66CC}" presName="rect1" presStyleLbl="bgImgPlace1" presStyleIdx="4" presStyleCnt="7"/>
      <dgm:spPr>
        <a:blipFill>
          <a:blip xmlns:r="http://schemas.openxmlformats.org/officeDocument/2006/relationships" r:embed="rId5"/>
          <a:srcRect/>
          <a:stretch>
            <a:fillRect l="-3000" r="-3000"/>
          </a:stretch>
        </a:blipFill>
      </dgm:spPr>
    </dgm:pt>
    <dgm:pt modelId="{7B4745F0-BEFA-46B7-A4CE-F01A4CBA7DDC}" type="pres">
      <dgm:prSet presAssocID="{ABA97076-243B-4802-8C2C-F80F06EE66CC}" presName="wedgeRectCallout1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206156-6229-4768-9105-7F3528B87BB1}" type="pres">
      <dgm:prSet presAssocID="{80EDE519-9AEF-474F-A670-C0AB7778C217}" presName="sibTrans" presStyleCnt="0"/>
      <dgm:spPr/>
    </dgm:pt>
    <dgm:pt modelId="{DB057C76-51EC-44A7-96E7-BE40F1993B5D}" type="pres">
      <dgm:prSet presAssocID="{6ADFC195-7211-46F4-819D-91DB204CE6DD}" presName="composite" presStyleCnt="0"/>
      <dgm:spPr/>
    </dgm:pt>
    <dgm:pt modelId="{3575EAA4-7AAD-4D30-A05C-4CF689A4FF53}" type="pres">
      <dgm:prSet presAssocID="{6ADFC195-7211-46F4-819D-91DB204CE6DD}" presName="rect1" presStyleLbl="bgImgPlace1" presStyleIdx="5" presStyleCnt="7"/>
      <dgm:spPr>
        <a:blipFill>
          <a:blip xmlns:r="http://schemas.openxmlformats.org/officeDocument/2006/relationships" r:embed="rId6"/>
          <a:srcRect/>
          <a:stretch>
            <a:fillRect t="-18000" b="-18000"/>
          </a:stretch>
        </a:blipFill>
      </dgm:spPr>
    </dgm:pt>
    <dgm:pt modelId="{D4A4DC30-9A13-4954-BF70-EAA448B5C01A}" type="pres">
      <dgm:prSet presAssocID="{6ADFC195-7211-46F4-819D-91DB204CE6DD}" presName="wedgeRectCallout1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9F78B1-4C87-441E-AD1A-C70D6B4A6AB9}" type="pres">
      <dgm:prSet presAssocID="{EB33B697-425B-4B47-BC33-06A62A4F7D30}" presName="sibTrans" presStyleCnt="0"/>
      <dgm:spPr/>
    </dgm:pt>
    <dgm:pt modelId="{198CB335-926B-41B2-A96A-E08DEFE78794}" type="pres">
      <dgm:prSet presAssocID="{1EE0D15D-12C8-4800-9008-47EED3D1F10E}" presName="composite" presStyleCnt="0"/>
      <dgm:spPr/>
    </dgm:pt>
    <dgm:pt modelId="{6A147AC8-5AE7-4F90-A1E1-2E191F11D1FF}" type="pres">
      <dgm:prSet presAssocID="{1EE0D15D-12C8-4800-9008-47EED3D1F10E}" presName="rect1" presStyleLbl="bgImgPlace1" presStyleIdx="6" presStyleCnt="7" custLinFactNeighborX="2359" custLinFactNeighborY="6212"/>
      <dgm:spPr>
        <a:blipFill>
          <a:blip xmlns:r="http://schemas.openxmlformats.org/officeDocument/2006/relationships" r:embed="rId7" cstate="print"/>
          <a:srcRect/>
          <a:stretch>
            <a:fillRect t="-12000" b="-12000"/>
          </a:stretch>
        </a:blipFill>
      </dgm:spPr>
    </dgm:pt>
    <dgm:pt modelId="{52E73F96-2C1C-42B8-919D-AB246D0BB182}" type="pres">
      <dgm:prSet presAssocID="{1EE0D15D-12C8-4800-9008-47EED3D1F10E}" presName="wedgeRectCallout1" presStyleLbl="node1" presStyleIdx="6" presStyleCnt="7" custScaleY="182709" custLinFactNeighborX="431" custLinFactNeighborY="65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B8754D-34B1-4661-A6B7-DF653BFBA4C2}" type="presOf" srcId="{1EE0D15D-12C8-4800-9008-47EED3D1F10E}" destId="{52E73F96-2C1C-42B8-919D-AB246D0BB182}" srcOrd="0" destOrd="0" presId="urn:microsoft.com/office/officeart/2008/layout/BendingPictureCaptionList"/>
    <dgm:cxn modelId="{BAA3BA22-5525-49D9-AC74-B31D7368DDD4}" type="presOf" srcId="{C68CCA7E-D24B-4851-A303-3EBBB3E910D1}" destId="{A2E60B6E-9015-4E0C-B61D-BBADB146AEC6}" srcOrd="0" destOrd="0" presId="urn:microsoft.com/office/officeart/2008/layout/BendingPictureCaptionList"/>
    <dgm:cxn modelId="{B91559DF-B074-4514-9E62-60B98E3C1E3C}" type="presOf" srcId="{ABA97076-243B-4802-8C2C-F80F06EE66CC}" destId="{7B4745F0-BEFA-46B7-A4CE-F01A4CBA7DDC}" srcOrd="0" destOrd="0" presId="urn:microsoft.com/office/officeart/2008/layout/BendingPictureCaptionList"/>
    <dgm:cxn modelId="{D7EF9A01-793A-48E0-9BCD-56E2B42FEB63}" type="presOf" srcId="{5C29E901-7344-40DB-8A0C-B9AE8ACA7044}" destId="{88EF8466-4359-46F6-84B8-542799E2A2BE}" srcOrd="0" destOrd="0" presId="urn:microsoft.com/office/officeart/2008/layout/BendingPictureCaptionList"/>
    <dgm:cxn modelId="{6FA48B15-8913-4C6B-AF41-0C187CD8EDFB}" type="presOf" srcId="{BAD99BCE-CC49-4E48-BA5D-424AFBB95A88}" destId="{4FDA3603-E613-4D19-9CA3-34B094F18D00}" srcOrd="0" destOrd="0" presId="urn:microsoft.com/office/officeart/2008/layout/BendingPictureCaptionList"/>
    <dgm:cxn modelId="{67728EB7-1170-40FC-B54F-7518FEAC26DD}" type="presOf" srcId="{2275BEAF-96F0-4BFD-B0A6-7F7AE0713F69}" destId="{8E8EC166-D40A-4A66-971D-C283864F15DF}" srcOrd="0" destOrd="0" presId="urn:microsoft.com/office/officeart/2008/layout/BendingPictureCaptionList"/>
    <dgm:cxn modelId="{D8284983-EDD0-4A46-BB88-649C1F892A06}" srcId="{C68CCA7E-D24B-4851-A303-3EBBB3E910D1}" destId="{BAD99BCE-CC49-4E48-BA5D-424AFBB95A88}" srcOrd="1" destOrd="0" parTransId="{A5AE4DCD-4B42-466D-B3A7-345E1D706DCA}" sibTransId="{E06092D4-9ECC-4CF3-9C44-9D738AC545A2}"/>
    <dgm:cxn modelId="{9D419490-22E0-46A6-9FFB-8AA847FFC374}" srcId="{C68CCA7E-D24B-4851-A303-3EBBB3E910D1}" destId="{5C29E901-7344-40DB-8A0C-B9AE8ACA7044}" srcOrd="2" destOrd="0" parTransId="{0F51ADA1-F93E-4427-822C-7BD6139F171A}" sibTransId="{D2564577-9ACB-42E4-8338-5C8F5DF5F432}"/>
    <dgm:cxn modelId="{36BEE4B0-D1D1-4A8E-97D3-D2E3F4B776F4}" srcId="{C68CCA7E-D24B-4851-A303-3EBBB3E910D1}" destId="{1EE0D15D-12C8-4800-9008-47EED3D1F10E}" srcOrd="6" destOrd="0" parTransId="{12B2AF5E-83AA-4349-A736-73AF32D87F7B}" sibTransId="{1DF1B240-DB32-423D-8C3B-6452F93DBF7F}"/>
    <dgm:cxn modelId="{8E092613-7001-489C-8551-C54E0634144E}" type="presOf" srcId="{E409AE6E-6D2C-4835-9A0A-B775B6351CF8}" destId="{52E73F96-2C1C-42B8-919D-AB246D0BB182}" srcOrd="0" destOrd="2" presId="urn:microsoft.com/office/officeart/2008/layout/BendingPictureCaptionList"/>
    <dgm:cxn modelId="{B27028B3-C298-413A-8B19-C9A9780BFB16}" srcId="{C68CCA7E-D24B-4851-A303-3EBBB3E910D1}" destId="{6ADFC195-7211-46F4-819D-91DB204CE6DD}" srcOrd="5" destOrd="0" parTransId="{DB8C4DF3-62C9-413C-AC35-FCE46BCDF4A6}" sibTransId="{EB33B697-425B-4B47-BC33-06A62A4F7D30}"/>
    <dgm:cxn modelId="{DCC7A062-15C5-4A0F-B384-358728264AF7}" srcId="{C68CCA7E-D24B-4851-A303-3EBBB3E910D1}" destId="{2275BEAF-96F0-4BFD-B0A6-7F7AE0713F69}" srcOrd="0" destOrd="0" parTransId="{E47C536E-F7F9-45E9-8CCC-A8BEEA10C153}" sibTransId="{F7A81D70-7ED5-4417-8FAC-801ACFF51185}"/>
    <dgm:cxn modelId="{57638A06-E890-484B-B151-8E6A14BD5D00}" srcId="{C68CCA7E-D24B-4851-A303-3EBBB3E910D1}" destId="{24EE28B2-E77F-443C-941E-AA012A308A2B}" srcOrd="3" destOrd="0" parTransId="{B976DDBC-FA8B-4CC0-9574-6ED7294BF1FD}" sibTransId="{F4FEFE23-A6CB-4E4E-B434-C262701514A2}"/>
    <dgm:cxn modelId="{E8B1D020-EAC9-41AA-892A-ADFD6D188895}" type="presOf" srcId="{24EE28B2-E77F-443C-941E-AA012A308A2B}" destId="{0AE2EE4B-C1AE-468B-9595-BB99FE92CAC3}" srcOrd="0" destOrd="0" presId="urn:microsoft.com/office/officeart/2008/layout/BendingPictureCaptionList"/>
    <dgm:cxn modelId="{05A62BA4-D382-4BD4-BCED-AF81B3FA3C06}" type="presOf" srcId="{6ADFC195-7211-46F4-819D-91DB204CE6DD}" destId="{D4A4DC30-9A13-4954-BF70-EAA448B5C01A}" srcOrd="0" destOrd="0" presId="urn:microsoft.com/office/officeart/2008/layout/BendingPictureCaptionList"/>
    <dgm:cxn modelId="{EAA9862D-F009-40E9-8FAB-49B087C9CD33}" srcId="{C68CCA7E-D24B-4851-A303-3EBBB3E910D1}" destId="{ABA97076-243B-4802-8C2C-F80F06EE66CC}" srcOrd="4" destOrd="0" parTransId="{12B5B09D-5C16-4DE2-89EC-18C863DD6AD2}" sibTransId="{80EDE519-9AEF-474F-A670-C0AB7778C217}"/>
    <dgm:cxn modelId="{67403DF6-DCEF-41EA-ACD4-140B4AB4512D}" type="presOf" srcId="{F94647D6-396D-4973-859D-11FF81356F2A}" destId="{52E73F96-2C1C-42B8-919D-AB246D0BB182}" srcOrd="0" destOrd="1" presId="urn:microsoft.com/office/officeart/2008/layout/BendingPictureCaptionList"/>
    <dgm:cxn modelId="{C616D32F-7ABE-45EE-98E9-EFBF3114E1C2}" srcId="{1EE0D15D-12C8-4800-9008-47EED3D1F10E}" destId="{E409AE6E-6D2C-4835-9A0A-B775B6351CF8}" srcOrd="1" destOrd="0" parTransId="{2C36C145-5386-4E9D-9234-6BA3D5F05E65}" sibTransId="{B9581E81-50EF-4A65-B291-ED79435EA409}"/>
    <dgm:cxn modelId="{8470D791-DA72-4520-99C2-AFFB8D8A41B6}" srcId="{1EE0D15D-12C8-4800-9008-47EED3D1F10E}" destId="{F94647D6-396D-4973-859D-11FF81356F2A}" srcOrd="0" destOrd="0" parTransId="{2C70AB59-3F59-45DB-B960-21ED2268536D}" sibTransId="{CC5FDEA3-96C5-4D8B-AFAA-34D19C5A40FD}"/>
    <dgm:cxn modelId="{C0A83020-F96D-47E7-93CA-D8F57251F2EC}" type="presParOf" srcId="{A2E60B6E-9015-4E0C-B61D-BBADB146AEC6}" destId="{C5695603-E8D5-46CC-A650-8D08104C8C46}" srcOrd="0" destOrd="0" presId="urn:microsoft.com/office/officeart/2008/layout/BendingPictureCaptionList"/>
    <dgm:cxn modelId="{587CCE6F-79F6-4E88-8870-C584500D71CC}" type="presParOf" srcId="{C5695603-E8D5-46CC-A650-8D08104C8C46}" destId="{2A5123E9-7D1A-4AD4-B568-E8415CD35946}" srcOrd="0" destOrd="0" presId="urn:microsoft.com/office/officeart/2008/layout/BendingPictureCaptionList"/>
    <dgm:cxn modelId="{192DF070-18BA-471F-BAAF-8A9CF7BBD18C}" type="presParOf" srcId="{C5695603-E8D5-46CC-A650-8D08104C8C46}" destId="{8E8EC166-D40A-4A66-971D-C283864F15DF}" srcOrd="1" destOrd="0" presId="urn:microsoft.com/office/officeart/2008/layout/BendingPictureCaptionList"/>
    <dgm:cxn modelId="{3E4F4754-86BB-440B-B91B-246D164B8798}" type="presParOf" srcId="{A2E60B6E-9015-4E0C-B61D-BBADB146AEC6}" destId="{36D332BF-1450-4B14-9A15-BFFF645DD4E9}" srcOrd="1" destOrd="0" presId="urn:microsoft.com/office/officeart/2008/layout/BendingPictureCaptionList"/>
    <dgm:cxn modelId="{7C9D9D7C-5335-4CBA-82E5-35F3DE9D9664}" type="presParOf" srcId="{A2E60B6E-9015-4E0C-B61D-BBADB146AEC6}" destId="{ABEDA306-9E64-47C0-B2EC-C0EED4C89C14}" srcOrd="2" destOrd="0" presId="urn:microsoft.com/office/officeart/2008/layout/BendingPictureCaptionList"/>
    <dgm:cxn modelId="{D0148723-2D8B-4AB4-9466-2C675F81FD89}" type="presParOf" srcId="{ABEDA306-9E64-47C0-B2EC-C0EED4C89C14}" destId="{F690E60E-2F26-4B6B-B28F-5563D8947118}" srcOrd="0" destOrd="0" presId="urn:microsoft.com/office/officeart/2008/layout/BendingPictureCaptionList"/>
    <dgm:cxn modelId="{0844B11C-E44A-4E69-B6A9-5E314DEA734A}" type="presParOf" srcId="{ABEDA306-9E64-47C0-B2EC-C0EED4C89C14}" destId="{4FDA3603-E613-4D19-9CA3-34B094F18D00}" srcOrd="1" destOrd="0" presId="urn:microsoft.com/office/officeart/2008/layout/BendingPictureCaptionList"/>
    <dgm:cxn modelId="{0C3E6416-B434-487B-A771-F3C494E59765}" type="presParOf" srcId="{A2E60B6E-9015-4E0C-B61D-BBADB146AEC6}" destId="{933D5083-664B-464F-964C-6DD30EC1BC77}" srcOrd="3" destOrd="0" presId="urn:microsoft.com/office/officeart/2008/layout/BendingPictureCaptionList"/>
    <dgm:cxn modelId="{ABF08A35-2B9E-4CF3-B098-2AE9D86B8119}" type="presParOf" srcId="{A2E60B6E-9015-4E0C-B61D-BBADB146AEC6}" destId="{8BF3A553-F40E-4EB2-8406-476B0B6C395A}" srcOrd="4" destOrd="0" presId="urn:microsoft.com/office/officeart/2008/layout/BendingPictureCaptionList"/>
    <dgm:cxn modelId="{44DE3592-3B1C-40D3-8B4A-3ADE3D1F6E63}" type="presParOf" srcId="{8BF3A553-F40E-4EB2-8406-476B0B6C395A}" destId="{74269545-BB9D-4FA6-BEDC-48585B2D06D4}" srcOrd="0" destOrd="0" presId="urn:microsoft.com/office/officeart/2008/layout/BendingPictureCaptionList"/>
    <dgm:cxn modelId="{F0BF46D4-B727-4C0C-AB7F-1E8E6EDAA404}" type="presParOf" srcId="{8BF3A553-F40E-4EB2-8406-476B0B6C395A}" destId="{88EF8466-4359-46F6-84B8-542799E2A2BE}" srcOrd="1" destOrd="0" presId="urn:microsoft.com/office/officeart/2008/layout/BendingPictureCaptionList"/>
    <dgm:cxn modelId="{C9A8D1E7-9297-43A5-81BA-692284E2F6F3}" type="presParOf" srcId="{A2E60B6E-9015-4E0C-B61D-BBADB146AEC6}" destId="{53AF4B1D-BAB0-40B5-885D-5E6F0FBCEA1C}" srcOrd="5" destOrd="0" presId="urn:microsoft.com/office/officeart/2008/layout/BendingPictureCaptionList"/>
    <dgm:cxn modelId="{C9C254D6-6CC4-4564-825B-6E94CA6AB34D}" type="presParOf" srcId="{A2E60B6E-9015-4E0C-B61D-BBADB146AEC6}" destId="{A72607B2-4C67-40A8-9E9F-67994297E380}" srcOrd="6" destOrd="0" presId="urn:microsoft.com/office/officeart/2008/layout/BendingPictureCaptionList"/>
    <dgm:cxn modelId="{E5A9C0B4-C638-4809-8C9C-732B587F8135}" type="presParOf" srcId="{A72607B2-4C67-40A8-9E9F-67994297E380}" destId="{7F45F20F-03F6-452C-8940-BA6D001981EC}" srcOrd="0" destOrd="0" presId="urn:microsoft.com/office/officeart/2008/layout/BendingPictureCaptionList"/>
    <dgm:cxn modelId="{27EBBF90-DAC1-4C40-99C0-267A8E46FCE1}" type="presParOf" srcId="{A72607B2-4C67-40A8-9E9F-67994297E380}" destId="{0AE2EE4B-C1AE-468B-9595-BB99FE92CAC3}" srcOrd="1" destOrd="0" presId="urn:microsoft.com/office/officeart/2008/layout/BendingPictureCaptionList"/>
    <dgm:cxn modelId="{C5D8A94C-DE95-434A-80C0-29EF51E7983E}" type="presParOf" srcId="{A2E60B6E-9015-4E0C-B61D-BBADB146AEC6}" destId="{66A79974-3E2C-4DC8-844A-EC019AFAD2D4}" srcOrd="7" destOrd="0" presId="urn:microsoft.com/office/officeart/2008/layout/BendingPictureCaptionList"/>
    <dgm:cxn modelId="{5A980AE7-45A9-4F0F-8DC0-C8D098419520}" type="presParOf" srcId="{A2E60B6E-9015-4E0C-B61D-BBADB146AEC6}" destId="{A9A42DF4-97A4-49A5-96BE-F71ABE2FA9BF}" srcOrd="8" destOrd="0" presId="urn:microsoft.com/office/officeart/2008/layout/BendingPictureCaptionList"/>
    <dgm:cxn modelId="{B8864864-F584-4A37-AFDC-B16B6D916BC7}" type="presParOf" srcId="{A9A42DF4-97A4-49A5-96BE-F71ABE2FA9BF}" destId="{90B141C6-999A-4C57-B761-7B25E5EB97BA}" srcOrd="0" destOrd="0" presId="urn:microsoft.com/office/officeart/2008/layout/BendingPictureCaptionList"/>
    <dgm:cxn modelId="{3DA00EAE-F934-448B-B286-933B8448C1E1}" type="presParOf" srcId="{A9A42DF4-97A4-49A5-96BE-F71ABE2FA9BF}" destId="{7B4745F0-BEFA-46B7-A4CE-F01A4CBA7DDC}" srcOrd="1" destOrd="0" presId="urn:microsoft.com/office/officeart/2008/layout/BendingPictureCaptionList"/>
    <dgm:cxn modelId="{B5C713DA-0DE2-4968-8A79-9F89F0B4EDE8}" type="presParOf" srcId="{A2E60B6E-9015-4E0C-B61D-BBADB146AEC6}" destId="{E2206156-6229-4768-9105-7F3528B87BB1}" srcOrd="9" destOrd="0" presId="urn:microsoft.com/office/officeart/2008/layout/BendingPictureCaptionList"/>
    <dgm:cxn modelId="{94F1D993-4671-47E9-940A-08C7130C70BA}" type="presParOf" srcId="{A2E60B6E-9015-4E0C-B61D-BBADB146AEC6}" destId="{DB057C76-51EC-44A7-96E7-BE40F1993B5D}" srcOrd="10" destOrd="0" presId="urn:microsoft.com/office/officeart/2008/layout/BendingPictureCaptionList"/>
    <dgm:cxn modelId="{D6362F4E-65EF-47FA-8BE4-9675874455C2}" type="presParOf" srcId="{DB057C76-51EC-44A7-96E7-BE40F1993B5D}" destId="{3575EAA4-7AAD-4D30-A05C-4CF689A4FF53}" srcOrd="0" destOrd="0" presId="urn:microsoft.com/office/officeart/2008/layout/BendingPictureCaptionList"/>
    <dgm:cxn modelId="{7989A988-B52F-4D73-9267-D1176B85D596}" type="presParOf" srcId="{DB057C76-51EC-44A7-96E7-BE40F1993B5D}" destId="{D4A4DC30-9A13-4954-BF70-EAA448B5C01A}" srcOrd="1" destOrd="0" presId="urn:microsoft.com/office/officeart/2008/layout/BendingPictureCaptionList"/>
    <dgm:cxn modelId="{EC021876-5C7B-472E-B463-1AAA032B210D}" type="presParOf" srcId="{A2E60B6E-9015-4E0C-B61D-BBADB146AEC6}" destId="{DF9F78B1-4C87-441E-AD1A-C70D6B4A6AB9}" srcOrd="11" destOrd="0" presId="urn:microsoft.com/office/officeart/2008/layout/BendingPictureCaptionList"/>
    <dgm:cxn modelId="{DFF90F3D-BB56-4FC6-B02E-F44F3AA07A28}" type="presParOf" srcId="{A2E60B6E-9015-4E0C-B61D-BBADB146AEC6}" destId="{198CB335-926B-41B2-A96A-E08DEFE78794}" srcOrd="12" destOrd="0" presId="urn:microsoft.com/office/officeart/2008/layout/BendingPictureCaptionList"/>
    <dgm:cxn modelId="{63CCE961-EC83-4481-B65D-7CF5AA70BFA6}" type="presParOf" srcId="{198CB335-926B-41B2-A96A-E08DEFE78794}" destId="{6A147AC8-5AE7-4F90-A1E1-2E191F11D1FF}" srcOrd="0" destOrd="0" presId="urn:microsoft.com/office/officeart/2008/layout/BendingPictureCaptionList"/>
    <dgm:cxn modelId="{95EE1AF3-7C15-4921-9603-89D0CAA44C64}" type="presParOf" srcId="{198CB335-926B-41B2-A96A-E08DEFE78794}" destId="{52E73F96-2C1C-42B8-919D-AB246D0BB182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5123E9-7D1A-4AD4-B568-E8415CD35946}">
      <dsp:nvSpPr>
        <dsp:cNvPr id="0" name=""/>
        <dsp:cNvSpPr/>
      </dsp:nvSpPr>
      <dsp:spPr>
        <a:xfrm>
          <a:off x="2584" y="811386"/>
          <a:ext cx="2050070" cy="1640056"/>
        </a:xfrm>
        <a:prstGeom prst="rect">
          <a:avLst/>
        </a:prstGeom>
        <a:blipFill>
          <a:blip xmlns:r="http://schemas.openxmlformats.org/officeDocument/2006/relationships" r:embed="rId1" cstate="print"/>
          <a:srcRect/>
          <a:stretch>
            <a:fillRect l="-3000" r="-3000"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E8EC166-D40A-4A66-971D-C283864F15DF}">
      <dsp:nvSpPr>
        <dsp:cNvPr id="0" name=""/>
        <dsp:cNvSpPr/>
      </dsp:nvSpPr>
      <dsp:spPr>
        <a:xfrm>
          <a:off x="187090" y="2287437"/>
          <a:ext cx="1824562" cy="57401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</a:rPr>
            <a:t>Комовая</a:t>
          </a:r>
        </a:p>
      </dsp:txBody>
      <dsp:txXfrm>
        <a:off x="187090" y="2287437"/>
        <a:ext cx="1824562" cy="574019"/>
      </dsp:txXfrm>
    </dsp:sp>
    <dsp:sp modelId="{F690E60E-2F26-4B6B-B28F-5563D8947118}">
      <dsp:nvSpPr>
        <dsp:cNvPr id="0" name=""/>
        <dsp:cNvSpPr/>
      </dsp:nvSpPr>
      <dsp:spPr>
        <a:xfrm>
          <a:off x="2257661" y="811386"/>
          <a:ext cx="2050070" cy="1640056"/>
        </a:xfrm>
        <a:prstGeom prst="rect">
          <a:avLst/>
        </a:prstGeom>
        <a:blipFill>
          <a:blip xmlns:r="http://schemas.openxmlformats.org/officeDocument/2006/relationships" r:embed="rId2" cstate="print"/>
          <a:srcRect/>
          <a:stretch>
            <a:fillRect l="-10000" r="-10000"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FDA3603-E613-4D19-9CA3-34B094F18D00}">
      <dsp:nvSpPr>
        <dsp:cNvPr id="0" name=""/>
        <dsp:cNvSpPr/>
      </dsp:nvSpPr>
      <dsp:spPr>
        <a:xfrm>
          <a:off x="2442168" y="2287437"/>
          <a:ext cx="1824562" cy="57401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</a:rPr>
            <a:t>Жидкая</a:t>
          </a:r>
        </a:p>
      </dsp:txBody>
      <dsp:txXfrm>
        <a:off x="2442168" y="2287437"/>
        <a:ext cx="1824562" cy="574019"/>
      </dsp:txXfrm>
    </dsp:sp>
    <dsp:sp modelId="{74269545-BB9D-4FA6-BEDC-48585B2D06D4}">
      <dsp:nvSpPr>
        <dsp:cNvPr id="0" name=""/>
        <dsp:cNvSpPr/>
      </dsp:nvSpPr>
      <dsp:spPr>
        <a:xfrm>
          <a:off x="4512739" y="811386"/>
          <a:ext cx="2050070" cy="1640056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14000" r="-14000"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8EF8466-4359-46F6-84B8-542799E2A2BE}">
      <dsp:nvSpPr>
        <dsp:cNvPr id="0" name=""/>
        <dsp:cNvSpPr/>
      </dsp:nvSpPr>
      <dsp:spPr>
        <a:xfrm>
          <a:off x="4697245" y="2287437"/>
          <a:ext cx="1824562" cy="57401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solidFill>
                <a:sysClr val="windowText" lastClr="000000"/>
              </a:solidFill>
            </a:rPr>
            <a:t>Формованная</a:t>
          </a:r>
          <a:endParaRPr lang="ru-RU" sz="1600" kern="1200" dirty="0">
            <a:solidFill>
              <a:sysClr val="windowText" lastClr="000000"/>
            </a:solidFill>
          </a:endParaRPr>
        </a:p>
      </dsp:txBody>
      <dsp:txXfrm>
        <a:off x="4697245" y="2287437"/>
        <a:ext cx="1824562" cy="574019"/>
      </dsp:txXfrm>
    </dsp:sp>
    <dsp:sp modelId="{7F45F20F-03F6-452C-8940-BA6D001981EC}">
      <dsp:nvSpPr>
        <dsp:cNvPr id="0" name=""/>
        <dsp:cNvSpPr/>
      </dsp:nvSpPr>
      <dsp:spPr>
        <a:xfrm>
          <a:off x="6767817" y="811386"/>
          <a:ext cx="2050070" cy="1640056"/>
        </a:xfrm>
        <a:prstGeom prst="rect">
          <a:avLst/>
        </a:prstGeom>
        <a:blipFill>
          <a:blip xmlns:r="http://schemas.openxmlformats.org/officeDocument/2006/relationships" r:embed="rId4" cstate="print"/>
          <a:srcRect/>
          <a:stretch>
            <a:fillRect l="-3000" r="-3000"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AE2EE4B-C1AE-468B-9595-BB99FE92CAC3}">
      <dsp:nvSpPr>
        <dsp:cNvPr id="0" name=""/>
        <dsp:cNvSpPr/>
      </dsp:nvSpPr>
      <dsp:spPr>
        <a:xfrm>
          <a:off x="6952323" y="2287437"/>
          <a:ext cx="1824562" cy="57401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solidFill>
                <a:sysClr val="windowText" lastClr="000000"/>
              </a:solidFill>
            </a:rPr>
            <a:t>Гранулированная</a:t>
          </a:r>
          <a:endParaRPr lang="ru-RU" sz="1600" kern="1200" dirty="0">
            <a:solidFill>
              <a:sysClr val="windowText" lastClr="000000"/>
            </a:solidFill>
          </a:endParaRPr>
        </a:p>
      </dsp:txBody>
      <dsp:txXfrm>
        <a:off x="6952323" y="2287437"/>
        <a:ext cx="1824562" cy="574019"/>
      </dsp:txXfrm>
    </dsp:sp>
    <dsp:sp modelId="{90B141C6-999A-4C57-B761-7B25E5EB97BA}">
      <dsp:nvSpPr>
        <dsp:cNvPr id="0" name=""/>
        <dsp:cNvSpPr/>
      </dsp:nvSpPr>
      <dsp:spPr>
        <a:xfrm>
          <a:off x="1130122" y="3185155"/>
          <a:ext cx="2050070" cy="1640056"/>
        </a:xfrm>
        <a:prstGeom prst="rect">
          <a:avLst/>
        </a:prstGeom>
        <a:blipFill>
          <a:blip xmlns:r="http://schemas.openxmlformats.org/officeDocument/2006/relationships" r:embed="rId5"/>
          <a:srcRect/>
          <a:stretch>
            <a:fillRect l="-3000" r="-3000"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7B4745F0-BEFA-46B7-A4CE-F01A4CBA7DDC}">
      <dsp:nvSpPr>
        <dsp:cNvPr id="0" name=""/>
        <dsp:cNvSpPr/>
      </dsp:nvSpPr>
      <dsp:spPr>
        <a:xfrm>
          <a:off x="1314629" y="4661206"/>
          <a:ext cx="1824562" cy="57401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solidFill>
                <a:sysClr val="windowText" lastClr="000000"/>
              </a:solidFill>
            </a:rPr>
            <a:t>Молотая</a:t>
          </a:r>
          <a:endParaRPr lang="ru-RU" sz="1600" kern="1200" dirty="0">
            <a:solidFill>
              <a:sysClr val="windowText" lastClr="000000"/>
            </a:solidFill>
          </a:endParaRPr>
        </a:p>
      </dsp:txBody>
      <dsp:txXfrm>
        <a:off x="1314629" y="4661206"/>
        <a:ext cx="1824562" cy="574019"/>
      </dsp:txXfrm>
    </dsp:sp>
    <dsp:sp modelId="{3575EAA4-7AAD-4D30-A05C-4CF689A4FF53}">
      <dsp:nvSpPr>
        <dsp:cNvPr id="0" name=""/>
        <dsp:cNvSpPr/>
      </dsp:nvSpPr>
      <dsp:spPr>
        <a:xfrm>
          <a:off x="3385200" y="3185155"/>
          <a:ext cx="2050070" cy="1640056"/>
        </a:xfrm>
        <a:prstGeom prst="rect">
          <a:avLst/>
        </a:prstGeom>
        <a:blipFill>
          <a:blip xmlns:r="http://schemas.openxmlformats.org/officeDocument/2006/relationships" r:embed="rId6"/>
          <a:srcRect/>
          <a:stretch>
            <a:fillRect t="-18000" b="-18000"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4A4DC30-9A13-4954-BF70-EAA448B5C01A}">
      <dsp:nvSpPr>
        <dsp:cNvPr id="0" name=""/>
        <dsp:cNvSpPr/>
      </dsp:nvSpPr>
      <dsp:spPr>
        <a:xfrm>
          <a:off x="3569707" y="4661206"/>
          <a:ext cx="1824562" cy="574019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ysClr val="windowText" lastClr="000000"/>
              </a:solidFill>
            </a:rPr>
            <a:t>Коллоидная</a:t>
          </a:r>
        </a:p>
      </dsp:txBody>
      <dsp:txXfrm>
        <a:off x="3569707" y="4661206"/>
        <a:ext cx="1824562" cy="574019"/>
      </dsp:txXfrm>
    </dsp:sp>
    <dsp:sp modelId="{6A147AC8-5AE7-4F90-A1E1-2E191F11D1FF}">
      <dsp:nvSpPr>
        <dsp:cNvPr id="0" name=""/>
        <dsp:cNvSpPr/>
      </dsp:nvSpPr>
      <dsp:spPr>
        <a:xfrm>
          <a:off x="5688639" y="3168344"/>
          <a:ext cx="2050070" cy="1640056"/>
        </a:xfrm>
        <a:prstGeom prst="rect">
          <a:avLst/>
        </a:prstGeom>
        <a:blipFill>
          <a:blip xmlns:r="http://schemas.openxmlformats.org/officeDocument/2006/relationships" r:embed="rId7" cstate="print"/>
          <a:srcRect/>
          <a:stretch>
            <a:fillRect t="-12000" b="-12000"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2E73F96-2C1C-42B8-919D-AB246D0BB182}">
      <dsp:nvSpPr>
        <dsp:cNvPr id="0" name=""/>
        <dsp:cNvSpPr/>
      </dsp:nvSpPr>
      <dsp:spPr>
        <a:xfrm>
          <a:off x="5832648" y="4680523"/>
          <a:ext cx="1824562" cy="1048785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>
              <a:solidFill>
                <a:sysClr val="windowText" lastClr="000000"/>
              </a:solidFill>
            </a:rPr>
            <a:t>Специальные виды</a:t>
          </a:r>
          <a:endParaRPr lang="ru-RU" sz="1600" kern="1200" dirty="0">
            <a:solidFill>
              <a:sysClr val="windowText" lastClr="00000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solidFill>
                <a:sysClr val="windowText" lastClr="000000"/>
              </a:solidFill>
            </a:rPr>
            <a:t>Высокочистая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solidFill>
                <a:sysClr val="windowText" lastClr="000000"/>
              </a:solidFill>
            </a:rPr>
            <a:t>Медицинская</a:t>
          </a:r>
        </a:p>
      </dsp:txBody>
      <dsp:txXfrm>
        <a:off x="5832648" y="4680523"/>
        <a:ext cx="1824562" cy="1048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96A55-3548-42C6-B115-34E0BDA6A58D}" type="datetimeFigureOut">
              <a:rPr lang="ru-RU" smtClean="0"/>
              <a:pPr/>
              <a:t>15.01.23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42EA47-F90B-4FFA-8E53-95CF25EB47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314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76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15.01.23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15.01.23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15.01.23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82625" y="609600"/>
            <a:ext cx="8080375" cy="5486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7215188" y="644207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682625" y="6365875"/>
            <a:ext cx="426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199313" y="6148388"/>
            <a:ext cx="1905000" cy="381000"/>
          </a:xfrm>
        </p:spPr>
        <p:txBody>
          <a:bodyPr/>
          <a:lstStyle>
            <a:lvl2pPr lvl="1"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2pPr>
          </a:lstStyle>
          <a:p>
            <a:pPr lvl="1">
              <a:defRPr/>
            </a:pPr>
            <a:fld id="{F1F8D757-4476-4508-BEC2-36E5F342DE95}" type="slidenum">
              <a:rPr lang="ru-RU"/>
              <a:pPr lvl="1"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5387621"/>
      </p:ext>
    </p:extLst>
  </p:cSld>
  <p:clrMapOvr>
    <a:masterClrMapping/>
  </p:clrMapOvr>
  <p:transition>
    <p:check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Бланк бе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&lt;#&gt;</a:t>
            </a:r>
            <a:endParaRPr lang="ru-RU" dirty="0"/>
          </a:p>
        </p:txBody>
      </p:sp>
      <p:sp>
        <p:nvSpPr>
          <p:cNvPr id="8" name="Rectangle 5"/>
          <p:cNvSpPr>
            <a:spLocks noChangeArrowheads="1"/>
          </p:cNvSpPr>
          <p:nvPr userDrawn="1"/>
        </p:nvSpPr>
        <p:spPr bwMode="auto">
          <a:xfrm flipV="1">
            <a:off x="0" y="1064913"/>
            <a:ext cx="9144000" cy="0"/>
          </a:xfrm>
          <a:prstGeom prst="rect">
            <a:avLst/>
          </a:prstGeom>
          <a:noFill/>
          <a:ln w="63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/>
            <a:endParaRPr 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53928" y="6304547"/>
            <a:ext cx="7190072" cy="553453"/>
          </a:xfrm>
          <a:prstGeom prst="rect">
            <a:avLst/>
          </a:prstGeom>
          <a:noFill/>
        </p:spPr>
        <p:txBody>
          <a:bodyPr anchor="ctr"/>
          <a:lstStyle>
            <a:lvl1pPr>
              <a:defRPr sz="1200" cap="small" baseline="0"/>
            </a:lvl1pPr>
          </a:lstStyle>
          <a:p>
            <a:r>
              <a:rPr lang="ru-RU" dirty="0"/>
              <a:t>ИНТЕЛЛЕКТУАЛЬНОЕ МЕСТОРОЖДЕНИЕ: МИРОВЫЕ ТЕНДЕНЦИИ И СОВРЕМЕННЫЕ ТЕХНОЛОГИИ</a:t>
            </a:r>
          </a:p>
        </p:txBody>
      </p:sp>
    </p:spTree>
    <p:extLst>
      <p:ext uri="{BB962C8B-B14F-4D97-AF65-F5344CB8AC3E}">
        <p14:creationId xmlns:p14="http://schemas.microsoft.com/office/powerpoint/2010/main" xmlns="" val="1426016459"/>
      </p:ext>
    </p:extLst>
  </p:cSld>
  <p:clrMapOvr>
    <a:masterClrMapping/>
  </p:clrMapOvr>
  <p:transition spd="slow" advClick="0" advTm="2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15.01.23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15.01.23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527A39D-3C2E-4823-A84E-386AC96378EC}" type="datetimeFigureOut">
              <a:rPr lang="ru-RU" smtClean="0"/>
              <a:pPr/>
              <a:t>15.01.23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15.01.23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15.01.23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15.01.23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7A39D-3C2E-4823-A84E-386AC96378EC}" type="datetimeFigureOut">
              <a:rPr lang="ru-RU" smtClean="0"/>
              <a:pPr/>
              <a:t>15.01.23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527A39D-3C2E-4823-A84E-386AC96378EC}" type="datetimeFigureOut">
              <a:rPr lang="ru-RU" smtClean="0"/>
              <a:pPr/>
              <a:t>15.01.23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527A39D-3C2E-4823-A84E-386AC96378EC}" type="datetimeFigureOut">
              <a:rPr lang="ru-RU" smtClean="0"/>
              <a:pPr/>
              <a:t>15.01.23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62698CBE-982A-4AE9-BC14-FB992F517C7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7088832" cy="3057872"/>
          </a:xfrm>
        </p:spPr>
        <p:txBody>
          <a:bodyPr>
            <a:noAutofit/>
          </a:bodyPr>
          <a:lstStyle/>
          <a:p>
            <a:pPr algn="l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Состав и классификация природных газов и газовых конденсатов. </a:t>
            </a:r>
          </a:p>
          <a:p>
            <a:pPr algn="l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Попутные газы нефтяных месторождений. </a:t>
            </a:r>
          </a:p>
          <a:p>
            <a:pPr algn="l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углеводородные компоненты природного газа. </a:t>
            </a:r>
            <a:endParaRPr lang="ru-RU" sz="18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Типовые поточные схемы переработки природных газов.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Лекция </a:t>
            </a:r>
            <a:r>
              <a:rPr lang="ru-RU"/>
              <a:t>№ </a:t>
            </a:r>
            <a:r>
              <a:rPr lang="ru-RU" smtClean="0"/>
              <a:t>2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214282" y="0"/>
            <a:ext cx="8643998" cy="677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Сероводород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простейшее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серусодержащее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химическое   вещество. Сероводород наиболее активное  из всех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серусодержащих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соединений. В нормальных условиях – бесцветный газ с неприятным запахом тухлых яиц, плотностью 1,93 кг/м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нормальных условиях. Очень ядовит: острое отравление человека наступает уже при концентрации 0,2-0,3 мг/м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концентрация более 1 мг/м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является для человека смертельна. Предельно допустимая концентрация (ПДК) сероводорода в воздухе установлена не более 0,008 мг/м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Сероводород хорошо растворяется в воде: при нормальном давлении – около 3,0об/об.  Будучи тяжелее воздуха, сероводород концентрируется в нижних слоях атмосферы. В более высоких концентрациях сероводорода  запах его не чувствуется, так как он быстро парализует нервные клетки слизистой оболочки носовой полости человека.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Сероводород разрушительно действует на металлы. Растворяясь в воде, он образует слабую кислоту, которая может вызывать  точечную коррозию в присутствии  кислорода или диоксида углерода. Сероводород реагирует почти со всеми металлами, образуя сульфиды.  </a:t>
            </a: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зависимости от содержания сероводорода в природном газе все газы подразделяются на:  малосернистые, сернистые и высокосернистые. 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малосернистым газам относятся газы  месторождения  Средней Азии и Саратовской области, а также сырье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Миннибаевского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ГПЗ.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сернистым   отнесены газы, при переработке которых для утилизации газов регенерации абсорбентов   строительство установок производства газовой серы экономически целесообразно.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месторождениям  с высоким содержанием сернистых соединений отнесены такие, эксплуатация которых даже для производства газовой серы является экономически выгодной. К таким   относится Астраханское газоконденсатное месторождение. 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Количественным  содержанием сероводорода в природном газе  обуславливается схема переработки  газа.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1"/>
          <p:cNvSpPr>
            <a:spLocks noChangeArrowheads="1"/>
          </p:cNvSpPr>
          <p:nvPr/>
        </p:nvSpPr>
        <p:spPr bwMode="auto">
          <a:xfrm>
            <a:off x="285720" y="0"/>
            <a:ext cx="8643998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2619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Сероуглерод (С</a:t>
            </a:r>
            <a:r>
              <a:rPr kumimoji="0" lang="en-US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1400" b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 нормальных условиях бесцветная  жидкость плотностью 129,7 кг/м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кипящая при 46,3°С.  Сероуглерод хорошо растворим в этаноле и хлороформе и ограниченно растворим в воде (при 0°С- 0,242 % об, при 20°С – 0,210 % об., а при 50°С – 0,012 % об.). При повышенных температурах реагирует с водородом, образуя сероводород. 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Сероуглерод ядовит, вызывает острые отравления при концентрациях в воздухе 0,001 мг/м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используется в промышленности как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эстрагирующее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вещество. 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Серооксид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углерода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в нормальных условиях  бесцветный легковоспламеняющийся газ, не имеющий запаха, конденсирующийся при температуре минус 50,2°С. Хорошо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растворимв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сероуглероде, толуоле, этаноле и воде. При  нагревании разлагается с образованием СО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en-US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СО и серы. ПДК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серооксида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углерода – не более 1 мг/м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производственных помещениях и не более 0,15мг/м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населенных пунктах. 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Сульфиды (</a:t>
            </a:r>
            <a:r>
              <a:rPr kumimoji="0" lang="ru-RU" sz="1400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тиоэфиры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хорошо растворимые  в углеводородах вещества. Они нейтральны, не реагируют со щелочью. При нагревании до 400°С разлагаются с образованием сероводорода и двух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алкенов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Дисульфиды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легко растворимые в углеводородах вещества. По сравнению с сульфидами более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реакционноспособны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нагревании разлагаются на меркаптаны,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алкены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сероводород.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Серьезное влияние на выбор схемы переработки газа оказывает   содержание в нем меркаптанов. 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Меркаптаны </a:t>
            </a:r>
            <a:r>
              <a:rPr kumimoji="0" lang="en-US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-СН (</a:t>
            </a:r>
            <a:r>
              <a:rPr kumimoji="0" lang="ru-RU" sz="1400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тиолы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где </a:t>
            </a:r>
            <a:r>
              <a:rPr kumimoji="0" lang="en-US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радикал общей формулы (СН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en-US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представляют собой жидкости с резким неприятным запахом. Они нерастворимы в воде, хорошо растворяются в органических растворителях, входят во взаимодействие с металлами, образуя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меркаптиды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 разрушают их. 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отличие от  газовой фазы, в жидкой фазе меркаптанов содержится гораздо больше. К примеру, в конденсате Оренбургского месторождения содержится  более 20 видов  меркаптанов (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тиолов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Тиолы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способны взаимодействовать с кислородом и сероводородом,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образуяполисульфиды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то же время, обладая высокой реакционной способностью, они могут окисляться до дисульфидов, которые менее вредны.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2619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Меркаптаны применяют  в основном для производства инсектицидов для борьбы с вредителями с/х. Легкокипящие меркаптаны, выделенные из  конденсата Оренбургского месторождения, используются для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одорации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товарного газа.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 природных газов некоторых газовых и газоконденсатных месторождений</a:t>
            </a:r>
            <a:endParaRPr kumimoji="0" lang="ru-RU" sz="16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714356"/>
          <a:ext cx="8643996" cy="4756595"/>
        </p:xfrm>
        <a:graphic>
          <a:graphicData uri="http://schemas.openxmlformats.org/drawingml/2006/table">
            <a:tbl>
              <a:tblPr/>
              <a:tblGrid>
                <a:gridCol w="17918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027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27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0923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9274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9274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986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9985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9985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70396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60958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60958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358320">
                <a:tc rowSpan="2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Месторождения</a:t>
                      </a:r>
                    </a:p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Содержание компонентов, % об.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Плот-ность  кг/м</a:t>
                      </a:r>
                      <a:r>
                        <a:rPr lang="ru-RU" sz="1100" b="1" i="0" baseline="30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Выход конденса-та, г/м</a:t>
                      </a:r>
                      <a:r>
                        <a:rPr lang="ru-RU" sz="1100" b="1" i="0" baseline="30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Содержа-ние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 в газе С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8+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,</a:t>
                      </a: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г</a:t>
                      </a:r>
                      <a:r>
                        <a:rPr lang="en-US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r>
                        <a:rPr lang="en-US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83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СН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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 С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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 С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</a:t>
                      </a:r>
                      <a:r>
                        <a:rPr lang="ru-RU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12+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N</a:t>
                      </a:r>
                      <a:r>
                        <a:rPr lang="ru-RU" sz="1100" b="1" i="0" baseline="-25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b="1" i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en-US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H</a:t>
                      </a:r>
                      <a:r>
                        <a:rPr lang="en-US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en-US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S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en-US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CO</a:t>
                      </a:r>
                      <a:r>
                        <a:rPr lang="en-US" sz="1100" b="1" i="0" baseline="-25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916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825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826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29031" marR="290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Уренгойское, Зап.Сибирь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97,88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0,82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1,09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0,724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Уренгойское, то же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85,31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5,81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5,31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2,05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0,18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0,90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0,44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0,870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200-250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168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Медвежье,            "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98,56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42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0,17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1,00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0,724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5-10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Мессояхское,       "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99,00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520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0,05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0,40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0,50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0,738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74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Оренбургское, Оренбургская область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84,10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42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42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4,80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1,70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0,80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1,50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4,80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1,7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0,60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0,862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75-100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Покровское, то же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66,99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42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5,20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1,97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2,60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22,94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0,10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0,952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106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4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Вуктыльское, Республика Коми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84,50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4224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7,40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2,00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0,60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0,30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5,10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0,10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0,838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350-400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4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Астраханское, Астраханская обл.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825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52,79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2,12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0,82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5461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0,54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4,00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54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0,40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25,37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13,96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260-270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159</a:t>
                      </a:r>
                    </a:p>
                  </a:txBody>
                  <a:tcPr marL="29031" marR="2903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Карачаганакское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75,30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5,50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2,60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1,40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6,00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177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Газлинское, Узбекистан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94,60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2,06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0,27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0,32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0,21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2,30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0,07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177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0,16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0,755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15-20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747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Шатлыкское, </a:t>
                      </a:r>
                      <a:b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Туркменистан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95,05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1,63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304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0,07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0,07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1,75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-177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-177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1,20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0,759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20-25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1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791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Шебелиновское, Украина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92,95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3,85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1,05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0,10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0,21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1,50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-1778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0,09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270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0,782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>
                          <a:latin typeface="Times New Roman"/>
                          <a:ea typeface="Times New Roman"/>
                          <a:cs typeface="Times New Roman"/>
                        </a:rPr>
                        <a:t>10-15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100" b="1" i="1" dirty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</a:p>
                  </a:txBody>
                  <a:tcPr marL="29031" marR="29031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285720" y="6357958"/>
            <a:ext cx="538134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" action="ppaction://noaction"/>
              </a:rPr>
              <a:t>[</a:t>
            </a:r>
            <a:r>
              <a:rPr kumimoji="0" lang="ru-RU" sz="1200" b="1" i="1" u="none" strike="noStrike" cap="none" normalizeH="0" baseline="30000" dirty="0" bmk="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" action="ppaction://noaction"/>
              </a:rPr>
              <a:t>1]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 содержит также (в мг/м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): COS – 1000;  CS</a:t>
            </a:r>
            <a:r>
              <a:rPr kumimoji="0" lang="ru-RU" sz="12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- 10, меркаптанов - 2000</a:t>
            </a:r>
            <a:endParaRPr kumimoji="0" lang="ru-RU" sz="12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1746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625" algn="l"/>
              </a:tabLst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Попутные нефтяные газы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отличие от природных газов нефтяные газы более сложные по своему составу.  Большинство из них содержат  углеводороды   С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5+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.  Доля метана и этана в этих газах колеблется от 33% (об.) до 92 % (об.) на 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Узеньском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месторождении. Типичное содержание этих двух компонентов в нефтяных газах колеблется в пределах 60-75% (об.).</a:t>
            </a:r>
          </a:p>
          <a:p>
            <a:pPr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Углеводороды от пропана и выше считаются для газов конденсируемыми и при переработке газов удаляются. В нефтяных газах содержится  от 300 до 1200 г/м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углеводородов этой группы, а в природных –  20-100 г/м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Нефтяные газы содержат также  инертные компоненты –азот и диоксид углерода (1-10% об.), и в отдельных случаях сероводород (Кременчугское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м.р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indent="2619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 газовых конденсатов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Газовый конденсат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жидкая смесь углеводородов, образовавшаяся при изменении давления и (или) температуры газа. Газ многих месторождений выносит конденсат в разных количествах  - от 5 до 400 г/м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Газовый конденсат  содержит углеводороды от С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С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Газовые конденсаты выкипают в большинстве случаев в пределах до 350°С. Отдельные конденсаты являются более тяжелыми с началом кипения  110-210°С. Имеются более легкие конденсаты  конец кипения которых  не более 230°С. </a:t>
            </a: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Конденсаты разных месторождений отличаются по содержанию в них серы. Так в конденсате Астраханского месторождения серы содержится 1,37 %, в Оренбургском конденсате серы – 1,18%, в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Карачаганакском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0,8%.</a:t>
            </a: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Газовые конденсаты являются альтернативным ресурсом углеводородного сырья. Их суммарная добыча сейчас достигает 25-28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млн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т/год, что в среднем составляет около 40 г на 1м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добываемого газа.</a:t>
            </a: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Газовый конденсат  практически  состоит из светлых нефтяных фракций и в стабильном состоянии отвечает требованиям ОСТ 51.65-80.</a:t>
            </a: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indent="36353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зависимости от фракционного и группового состава газовые конденсаты могут быть переработаны как  по топливному варианту , так и по варианту получения сырья для нефтехимического синтеза.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Показатели качества газовых конденсатов некоторых месторождений России 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785807"/>
          <a:ext cx="8358245" cy="5422628"/>
        </p:xfrm>
        <a:graphic>
          <a:graphicData uri="http://schemas.openxmlformats.org/drawingml/2006/table">
            <a:tbl>
              <a:tblPr/>
              <a:tblGrid>
                <a:gridCol w="11348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55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221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238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2072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2072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1900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1900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1900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1583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51583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51583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515835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</a:tblGrid>
              <a:tr h="37426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819150" algn="l"/>
                        </a:tabLst>
                      </a:pPr>
                      <a:r>
                        <a:rPr lang="ru-RU" sz="11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Газоконденсат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 при 20</a:t>
                      </a:r>
                      <a:r>
                        <a:rPr lang="ru-RU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кг/м</a:t>
                      </a:r>
                      <a:r>
                        <a:rPr lang="ru-RU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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Вязкость кинема­ти­ческая при 20</a:t>
                      </a:r>
                      <a:r>
                        <a:rPr lang="ru-RU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мм</a:t>
                      </a:r>
                      <a:r>
                        <a:rPr lang="ru-RU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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/с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Темпе­ратура застыва­ния, </a:t>
                      </a:r>
                      <a:r>
                        <a:rPr lang="ru-RU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Содержание, % мас.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Выход фракций (</a:t>
                      </a:r>
                      <a:r>
                        <a:rPr lang="ru-RU" sz="1100" b="1" i="0" baseline="3000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1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С), % мас.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85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серы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общей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парафина</a:t>
                      </a:r>
                      <a:r>
                        <a:rPr lang="ru-RU" sz="1100" b="1" i="0" baseline="30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смол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силика­гелевых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асфаль­тенов</a:t>
                      </a:r>
                      <a:endParaRPr lang="ru-RU" sz="11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ванадия,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мкг/г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никеля,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мкг/г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н.к.-180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180-350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выше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350</a:t>
                      </a:r>
                    </a:p>
                  </a:txBody>
                  <a:tcPr marL="46299" marR="4629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Астраханский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811,2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-24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2,2/57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Братский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724,4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33,7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Верхне-Чонский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716,8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0,2/51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Герасимовский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719,8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-70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Губкинский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786,2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-26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3,2/51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26,0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Заполярный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732,6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-53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1,0/50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Ингушский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717,7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0,007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0,38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Калиновый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737,6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-72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Ковыктинский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722,1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5,1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Комсомольский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773,5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74,1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9,0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Краснодарский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774,0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-28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5,9/50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31,6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Малоямальский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760,3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-42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23,2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Нурминский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752,3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85,7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13,1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Ныдинский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750,1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-43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28,3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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Русановский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771,7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-30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7,6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Таас-Юряхский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661,0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0,24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83,0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1,9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Тарасовский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760,0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3,1/51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27,2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Уренгойский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801,8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3,4/53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37,1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14,2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Шамановский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704,9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0,03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3,0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33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spc="-3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Штокмановский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792,1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-54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0,04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8,9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Ямбургский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792,8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0,95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0,02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следы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73,0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24,0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r>
                        <a:rPr lang="ru-RU" sz="11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871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Ярактинский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704,5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0,75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</a:t>
                      </a: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-60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0,025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63,6</a:t>
                      </a: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7,0</a:t>
                      </a:r>
                      <a:r>
                        <a:rPr lang="ru-RU" sz="1100" b="1" i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r>
                        <a:rPr lang="ru-RU" sz="1100" b="1" i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</a:t>
                      </a:r>
                      <a:endParaRPr lang="ru-RU" sz="11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6299" marR="4629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  <p:sp>
        <p:nvSpPr>
          <p:cNvPr id="78849" name="Rectangle 1"/>
          <p:cNvSpPr>
            <a:spLocks noChangeArrowheads="1"/>
          </p:cNvSpPr>
          <p:nvPr/>
        </p:nvSpPr>
        <p:spPr bwMode="auto">
          <a:xfrm>
            <a:off x="-714412" y="6334780"/>
            <a:ext cx="964413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9829" tIns="45720" rIns="899829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Примечания. 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-в знаменателе указана температура плавления парафина, 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С; 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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280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С; 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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-180-к.к.; 4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С; 5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С; 6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245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С; 7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260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С; 8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-180-к.к.;9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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240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</a:t>
            </a: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/>
            </a:r>
            <a:br>
              <a:rPr kumimoji="0" lang="ru-RU" sz="12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</a:br>
            <a:endParaRPr kumimoji="0" lang="ru-RU" sz="1200" b="1" i="1" u="none" strike="noStrike" cap="none" normalizeH="0" baseline="3000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Классификация продукции газоперерабатывающих заводов</a:t>
            </a: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Продукция, вырабатываемая на газоперерабатывающих заводах (ГПЗ) и газопромысловых установках (ГПУ), условно подразделяется на пять групп.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первую группу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входят газовые смеси, используемые как топливо. В этих газовых смесях основным компонентом является метан. В качестве других компонентов в состав смесей входят другие углеводороды, диоксид углерода, азот, сернистые соединения, суммарное содержание которых  достигает нескольких процентов. Содержание сернистых соединений в газовых топливных смесях  регламентируется, а содержание углеводородов - нет.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Вторая группа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включает в себя газообразные технические чистые углеводороды (этан, пропан, бутаны) и гелий, а также смеси газовых компонентов определенного состава.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Третья группа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состоит из углеводородов, относящихся ко второй группе, но в сжиженном виде, жидкого гелия и широкой фракции легких углеводородов (ШФЛУ). Общим признаком этой группы является то, что в жидком состоянии при 20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эти газы находятся при определенном избыточном давлении.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четвертую группу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входят продукты, находящиеся в нормальных условиях в жидком состоянии,  такие как газовый конденсат и продукты его переработки.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 пятой группе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относятся твердые продукты переработки природного газа - технический углерод и газовая сера.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продукты, входящие в состав вышеперечисленных групп, отличаются углеводородным составом, содержанием в них воды, механических примесей, диоксида углерода и сернистых соединений, температурами кипения и застывания и др.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0" y="0"/>
            <a:ext cx="9144000" cy="1677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Газовая сера</a:t>
            </a:r>
          </a:p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Техническая (газовая) сера  является одним из основных продуктов некоторых </a:t>
            </a:r>
            <a:r>
              <a:rPr kumimoji="0" lang="ru-RU" sz="12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газохимических</a:t>
            </a:r>
            <a:r>
              <a:rPr kumimoji="0" lang="ru-RU" sz="12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производств, например, на Астраханском ГПЗ. Помимо газовой серы, производимой  из природных, попутных и коксовых газов, бывает природная сера, получаемая из самородных серных руд.</a:t>
            </a: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2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Технические требования на серу</a:t>
            </a:r>
            <a:endParaRPr kumimoji="0" lang="ru-RU" sz="12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42976" y="1857364"/>
          <a:ext cx="6572294" cy="4286631"/>
        </p:xfrm>
        <a:graphic>
          <a:graphicData uri="http://schemas.openxmlformats.org/drawingml/2006/table">
            <a:tbl>
              <a:tblPr/>
              <a:tblGrid>
                <a:gridCol w="22405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188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188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188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1882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1882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1882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1882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98551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Норма для серы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7198">
                <a:tc>
                  <a:txBody>
                    <a:bodyPr/>
                    <a:lstStyle/>
                    <a:p>
                      <a:pPr marL="0" marR="0" indent="269875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70305" algn="l"/>
                        </a:tabLst>
                        <a:defRPr/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природная, сорт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газовая, сорт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9995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9990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9950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9920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9998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9985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9900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1852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Содержание: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1852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   серы, %, не менее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99,95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99,90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99,50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99,20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99,98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99,85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99,00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37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золы, в том числе железа, марганца и меди,  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0,03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0,008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37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кислот в пересчете на серную кислоту, 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0,004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37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органических веществ, 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0,03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0,06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0,25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0,10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0,50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мышьяка,%,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0,0000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0,003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селена,%,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0,04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Не нормируется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железа,%,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Не нормируется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марганца, 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Не нормируется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меди, %, не более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0,001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Не нормируется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719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влаги, %, не более</a:t>
                      </a:r>
                      <a:r>
                        <a:rPr lang="ru-RU" sz="1200" b="1" i="1" baseline="30000">
                          <a:latin typeface="Times New Roman"/>
                          <a:ea typeface="Times New Roman"/>
                          <a:cs typeface="Times New Roman"/>
                          <a:hlinkClick r:id="" action="ppaction://hlinkfile"/>
                        </a:rPr>
                        <a:t>*</a:t>
                      </a:r>
                      <a:endParaRPr lang="ru-RU" sz="1200" b="1" i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47439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>
                          <a:latin typeface="Times New Roman"/>
                          <a:ea typeface="Times New Roman"/>
                          <a:cs typeface="Times New Roman"/>
                        </a:rPr>
                        <a:t>механических загрязнений (бумага, песок, дерево)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indent="269875"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Не допускается</a:t>
                      </a:r>
                    </a:p>
                  </a:txBody>
                  <a:tcPr marL="38435" marR="38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860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357158" y="6357958"/>
            <a:ext cx="878684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" action="ppaction://noaction"/>
              </a:rPr>
              <a:t>*</a:t>
            </a:r>
            <a:r>
              <a:rPr kumimoji="0" lang="ru-RU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серы, поставляемой в жидком виде, не нормируется.</a:t>
            </a:r>
            <a:endParaRPr kumimoji="0" lang="ru-RU" sz="10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Гранулометрический состав комовой, гранулированной </a:t>
            </a:r>
          </a:p>
          <a:p>
            <a:pPr algn="ctr"/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молотой серы 1-4 классов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5" y="1071546"/>
          <a:ext cx="8215369" cy="3403248"/>
        </p:xfrm>
        <a:graphic>
          <a:graphicData uri="http://schemas.openxmlformats.org/drawingml/2006/table">
            <a:tbl>
              <a:tblPr/>
              <a:tblGrid>
                <a:gridCol w="23364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71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041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49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55668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859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3501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3501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225743">
                <a:tc rowSpan="3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Показатель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Норма для серы видов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43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комовая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гранулированная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Молотая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01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</a:t>
                      </a: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</a:t>
                      </a: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</a:t>
                      </a: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</a:t>
                      </a: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 </a:t>
                      </a:r>
                      <a:r>
                        <a:rPr lang="ru-RU" sz="14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</a:t>
                      </a:r>
                      <a:r>
                        <a:rPr lang="ru-RU" sz="14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43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Остаток на сите</a:t>
                      </a:r>
                      <a:r>
                        <a:rPr lang="ru-RU" sz="14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" action="ppaction://hlinkfile"/>
                        </a:rPr>
                        <a:t>*</a:t>
                      </a: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,%, не более 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431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0,14 мм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Отс</a:t>
                      </a: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4,0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431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0,07 мм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3,0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3,5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4,0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орм.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48621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 зерен размером</a:t>
                      </a:r>
                      <a:r>
                        <a:rPr lang="ru-RU" sz="14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hlinkClick r:id="" action="ppaction://hlinkfile"/>
                        </a:rPr>
                        <a:t>**</a:t>
                      </a: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,%, не менее: 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2431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0,5-3,2 мм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4310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0,5-7,0 мм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87313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48621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Прохождение через сито размером200 мм, %, не менее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95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endParaRPr lang="ru-RU" sz="1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170305" algn="l"/>
                        </a:tabLst>
                      </a:pPr>
                      <a:r>
                        <a:rPr lang="ru-RU" sz="1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40956" marR="4095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8704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0" y="0"/>
            <a:ext cx="3017838" cy="1111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0" y="11113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hlinkClick r:id="" action="ppaction://noaction"/>
              </a:rPr>
              <a:t>*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Сито по ГОСТ 3584-73</a:t>
            </a: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hlinkClick r:id="" action="ppaction://noaction"/>
              </a:rPr>
              <a:t>*</a:t>
            </a:r>
            <a:r>
              <a:rPr kumimoji="0" lang="ru-RU" sz="1200" b="0" i="0" u="none" strike="noStrike" cap="none" normalizeH="0" baseline="30000" dirty="0" bmk="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hlinkClick r:id="" action="ppaction://noaction"/>
              </a:rPr>
              <a:t>*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Сито по ГОСТ 3526-82.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585789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i="1" baseline="30000" dirty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 Сито по ГОСТ 3584-73</a:t>
            </a:r>
          </a:p>
          <a:p>
            <a:r>
              <a:rPr lang="ru-RU" sz="1200" b="1" i="1" baseline="30000" dirty="0">
                <a:latin typeface="Times New Roman" pitchFamily="18" charset="0"/>
                <a:cs typeface="Times New Roman" pitchFamily="18" charset="0"/>
              </a:rPr>
              <a:t>**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 Сито по ГОСТ 3526-82.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Номер слайда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315200" y="6513513"/>
            <a:ext cx="1828800" cy="3651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65CFF1-6BD6-4881-B59B-40179F335092}" type="slidenum">
              <a:rPr lang="ru-RU" smtClean="0">
                <a:solidFill>
                  <a:srgbClr val="7F7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>
              <a:solidFill>
                <a:srgbClr val="7F7F7F"/>
              </a:solidFill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79512" y="692696"/>
          <a:ext cx="8820472" cy="6165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188640"/>
            <a:ext cx="9144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Товарные формы серы</a:t>
            </a:r>
          </a:p>
        </p:txBody>
      </p:sp>
    </p:spTree>
    <p:extLst>
      <p:ext uri="{BB962C8B-B14F-4D97-AF65-F5344CB8AC3E}">
        <p14:creationId xmlns:p14="http://schemas.microsoft.com/office/powerpoint/2010/main" xmlns="" val="1972380525"/>
      </p:ext>
    </p:extLst>
  </p:cSld>
  <p:clrMapOvr>
    <a:masterClrMapping/>
  </p:clrMapOvr>
  <p:transition spd="slow">
    <p:cover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332656"/>
            <a:ext cx="7762056" cy="667469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Перечень и характеристика природных энергоносителей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24" y="1571612"/>
          <a:ext cx="7429551" cy="4101084"/>
        </p:xfrm>
        <a:graphic>
          <a:graphicData uri="http://schemas.openxmlformats.org/drawingml/2006/table">
            <a:tbl>
              <a:tblPr/>
              <a:tblGrid>
                <a:gridCol w="12297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7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853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8058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8763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8763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2151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0917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Физическое состояние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Наименование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Содержание%</a:t>
                      </a: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300" b="1" i="0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мас</a:t>
                      </a: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Соотношение С:Н в горючей массе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Теплота сгорания, МДж/кг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75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горючая масса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примеси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Times New Roman"/>
                          <a:cs typeface="Times New Roman"/>
                        </a:rPr>
                        <a:t>зола</a:t>
                      </a:r>
                    </a:p>
                  </a:txBody>
                  <a:tcPr marL="60623" marR="6062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91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Газообразное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природный газ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99,5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0,3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45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8339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Жидкое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газовый конденсат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99,0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0,17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42,5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нефть легкая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98,9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0,16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42,2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нефть средняя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97,35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2,5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41,5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нефть тяжелая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95,8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0,2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41,0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83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Полутвердое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нефть сверхтяжелая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93,6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6,0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0,4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0,14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40,0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8339">
                <a:tc row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Твердое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природные нефтебитумы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91,0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8,0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0,13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39,0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сланцы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0,12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32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торф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48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41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0,10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24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бурый уголь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37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0,07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28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91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антрацит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0,02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35</a:t>
                      </a:r>
                    </a:p>
                  </a:txBody>
                  <a:tcPr marL="60623" marR="6062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Одорант</a:t>
            </a: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одорирования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газа используют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тиолы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(меркаптаны). Ранее в качестве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одоранта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газа применяли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этантиол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концентрацией не менее 99,5% масс., который получали синтетическим путем. В настоящее время на Оренбургском ГПЗ производят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одорант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путем выделения смеси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тиолов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 газового конденсата. Состав этого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одоранта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следующий (% масс.):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этантиол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- 33; 2-пропантиол-42; 2-метил-2-пропантиол-1,0; 1-пропантиол -10,0; 2-бутандиол - 14,0.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Использование указанной смеси в качестве </a:t>
            </a:r>
            <a:r>
              <a:rPr kumimoji="0" lang="ru-RU" sz="1400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одоранта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сравнению с чистым </a:t>
            </a:r>
            <a:r>
              <a:rPr kumimoji="0" lang="ru-RU" sz="1400" b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этантиолом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имеет следующие преимущества: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повышается степень  использования ресурсов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тиолов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сырье;</a:t>
            </a: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698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ввиду низкой относительной активности других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тиолов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(кроме С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SН),  входящих в состав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одоранта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его действие  сохраняется длительное время.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Стабильный газовый конденсат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Классификация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u="none" strike="noStrike" cap="none" normalizeH="0" baseline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содержанию общей серы конденсаты подразделяют на три класса: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en-US" sz="1400" b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1400" b="1" u="none" strike="noStrike" cap="none" normalizeH="0" baseline="0" dirty="0" err="1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бессернистые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малосернистые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содержанием общей серы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более 0,05 %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Эти конденсаты и получаемые из них в процессе переработки нефтепродукты не нуждаются в очистке от сернистых соединений;</a:t>
            </a:r>
            <a:endParaRPr kumimoji="0" lang="ru-RU" sz="1400" b="1" i="1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en-US" sz="1400" b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сернистые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 содержанием  общей  серы  в  пределах 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0,05 до 0,8 %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Необходимость сероочистки этих конденсатов и получаемых нефтепродуктов определяется требованиями к качеству последних по содержанию сернистых соединений;</a:t>
            </a:r>
            <a:endParaRPr kumimoji="0" lang="ru-RU" sz="1400" b="1" i="1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en-US" sz="1400" b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</a:t>
            </a:r>
            <a:r>
              <a:rPr kumimoji="0" lang="ru-RU" sz="1400" b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высокосернисты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 с содержанием общей серы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более 0,8  %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переработке этих конденсатов обязательно применение процессов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обессеривания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получения товарных нефтепродуктов.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массовому содержанию ароматических углеводородов конденсаты разделяют на три типа: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1400" b="1" u="none" strike="noStrike" cap="none" normalizeH="0" dirty="0" err="1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высокоароматизированные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(содержание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аренов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более 20 %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мас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</a:tabLst>
            </a:pP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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1400" b="1" u="none" strike="noStrike" cap="none" normalizeH="0" dirty="0" err="1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среднеароматизированные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(содержание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аренов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находится в пределах 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от 15 до 20 %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мас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);</a:t>
            </a: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</a:tabLst>
            </a:pPr>
            <a:endParaRPr kumimoji="0" lang="ru-RU" sz="1400" b="1" i="1" u="none" strike="noStrike" cap="none" normalizeH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1169988" algn="l"/>
              </a:tabLst>
            </a:pP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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1400" b="1" u="none" strike="noStrike" cap="none" normalizeH="0" dirty="0" err="1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низкоароматизированные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(содержание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аренов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не превышает  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15 %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мас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510338"/>
            <a:ext cx="1828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5FDFE1-9F2C-4D18-A5FE-94F444D01F1F}" type="slidenum">
              <a:rPr lang="ru-RU">
                <a:solidFill>
                  <a:srgbClr val="7F7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>
              <a:solidFill>
                <a:srgbClr val="7F7F7F"/>
              </a:solidFill>
            </a:endParaRPr>
          </a:p>
        </p:txBody>
      </p:sp>
      <p:graphicFrame>
        <p:nvGraphicFramePr>
          <p:cNvPr id="4" name="Group 2"/>
          <p:cNvGraphicFramePr>
            <a:graphicFrameLocks noGrp="1"/>
          </p:cNvGraphicFramePr>
          <p:nvPr>
            <p:ph/>
          </p:nvPr>
        </p:nvGraphicFramePr>
        <p:xfrm>
          <a:off x="395288" y="1557338"/>
          <a:ext cx="8388425" cy="467087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9297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595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040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040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9092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87896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sng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Класс</a:t>
                      </a:r>
                      <a:endParaRPr kumimoji="0" lang="ru-RU" sz="1800" b="0" i="0" u="sng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Масс.доля</a:t>
                      </a:r>
                      <a:r>
                        <a:rPr kumimoji="0" lang="ru-RU" sz="1800" b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серы,% </a:t>
                      </a:r>
                      <a:r>
                        <a:rPr kumimoji="0" lang="ru-RU" sz="1800" b="0" u="none" strike="noStrike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мас</a:t>
                      </a:r>
                      <a:r>
                        <a:rPr kumimoji="0" lang="ru-RU" sz="1800" b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в:</a:t>
                      </a:r>
                      <a:endParaRPr kumimoji="0" lang="ru-RU" sz="18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97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Газоконденсате</a:t>
                      </a:r>
                      <a:endParaRPr kumimoji="0" lang="ru-RU" sz="18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Дистиллятных</a:t>
                      </a:r>
                      <a:r>
                        <a:rPr kumimoji="0" lang="ru-RU" sz="1800" b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топливах</a:t>
                      </a:r>
                      <a:endParaRPr kumimoji="0" lang="ru-RU" sz="18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461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Бензине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(НК-200</a:t>
                      </a:r>
                      <a:r>
                        <a:rPr kumimoji="0" lang="ru-RU" sz="1800" b="0" u="none" strike="noStrike" cap="none" spc="0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kumimoji="0" lang="ru-RU" sz="1800" b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С)</a:t>
                      </a:r>
                      <a:endParaRPr kumimoji="0" lang="ru-RU" sz="18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Реактив. Топливе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(135-230)</a:t>
                      </a:r>
                      <a:endParaRPr kumimoji="0" lang="ru-RU" sz="18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Диз.топливе</a:t>
                      </a:r>
                      <a:r>
                        <a:rPr kumimoji="0" lang="ru-RU" sz="1800" b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(200-320</a:t>
                      </a:r>
                      <a:r>
                        <a:rPr kumimoji="0" lang="ru-RU" sz="1800" b="0" u="none" strike="noStrike" cap="none" spc="0" normalizeH="0" baseline="30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kumimoji="0" lang="ru-RU" sz="1800" b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С)</a:t>
                      </a:r>
                      <a:endParaRPr kumimoji="0" lang="ru-RU" sz="18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1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kumimoji="0" lang="ru-RU" sz="1100" b="0" i="1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kumimoji="0" lang="ru-RU" sz="1100" b="0" i="1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kumimoji="0" lang="ru-RU" sz="1100" b="0" i="1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kumimoji="0" lang="ru-RU" sz="1100" b="0" i="1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kumimoji="0" lang="ru-RU" sz="1100" b="0" i="1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Не выше 0,05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Не выше 0,03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Не выше 0,01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Не выше 0,03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492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II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0,51-0,8</a:t>
                      </a: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Не выше 0,1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Не выше 0,1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Не выше 0,5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471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III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выше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выше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0,1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выше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0,1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выше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Text Box 121"/>
          <p:cNvSpPr txBox="1">
            <a:spLocks noChangeArrowheads="1"/>
          </p:cNvSpPr>
          <p:nvPr/>
        </p:nvSpPr>
        <p:spPr bwMode="auto">
          <a:xfrm>
            <a:off x="0" y="0"/>
            <a:ext cx="8943186" cy="107721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Технологическая классификация газовых конденсатов</a:t>
            </a:r>
          </a:p>
        </p:txBody>
      </p:sp>
      <p:sp>
        <p:nvSpPr>
          <p:cNvPr id="50221" name="TextBox 1"/>
          <p:cNvSpPr txBox="1">
            <a:spLocks noChangeArrowheads="1"/>
          </p:cNvSpPr>
          <p:nvPr/>
        </p:nvSpPr>
        <p:spPr bwMode="auto">
          <a:xfrm>
            <a:off x="6011863" y="1077913"/>
            <a:ext cx="2736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i="1">
                <a:latin typeface="Trebuchet MS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4202750206"/>
      </p:ext>
    </p:extLst>
  </p:cSld>
  <p:clrMapOvr>
    <a:masterClrMapping/>
  </p:clrMapOvr>
  <p:transition>
    <p:check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510338"/>
            <a:ext cx="1828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9FB3938-A9FA-4369-982D-50FF085589D1}" type="slidenum">
              <a:rPr lang="ru-RU">
                <a:solidFill>
                  <a:srgbClr val="7F7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>
              <a:solidFill>
                <a:srgbClr val="7F7F7F"/>
              </a:solidFill>
            </a:endParaRPr>
          </a:p>
        </p:txBody>
      </p:sp>
      <p:graphicFrame>
        <p:nvGraphicFramePr>
          <p:cNvPr id="51233" name="Group 33"/>
          <p:cNvGraphicFramePr>
            <a:graphicFrameLocks noGrp="1"/>
          </p:cNvGraphicFramePr>
          <p:nvPr>
            <p:ph/>
          </p:nvPr>
        </p:nvGraphicFramePr>
        <p:xfrm>
          <a:off x="755650" y="1700213"/>
          <a:ext cx="7848600" cy="3457005"/>
        </p:xfrm>
        <a:graphic>
          <a:graphicData uri="http://schemas.openxmlformats.org/drawingml/2006/table">
            <a:tbl>
              <a:tblPr/>
              <a:tblGrid>
                <a:gridCol w="2159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30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148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Тип</a:t>
                      </a:r>
                      <a:endParaRPr kumimoji="0" lang="ru-RU" sz="2000" b="0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Мас.доля аром. УВ в бензине (НК-200</a:t>
                      </a:r>
                      <a:r>
                        <a:rPr kumimoji="0" lang="ru-RU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о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С), %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7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Пределы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Сырье процесса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8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8</a:t>
                      </a:r>
                      <a:endParaRPr kumimoji="0" lang="ru-RU" sz="11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9</a:t>
                      </a:r>
                      <a:endParaRPr kumimoji="0" lang="ru-RU" sz="11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10</a:t>
                      </a:r>
                      <a:endParaRPr kumimoji="0" lang="ru-RU" sz="11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60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А1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выше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Экстракции и кат.риформинга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А2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10-20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Кат.риформига при сод.нафтенов выше 38%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1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А3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Ниже 10</a:t>
                      </a: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пиролиз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Text Box 121"/>
          <p:cNvSpPr txBox="1">
            <a:spLocks noChangeArrowheads="1"/>
          </p:cNvSpPr>
          <p:nvPr/>
        </p:nvSpPr>
        <p:spPr bwMode="auto">
          <a:xfrm>
            <a:off x="0" y="0"/>
            <a:ext cx="8943186" cy="107721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Технологическая классификация газовых конденсатов</a:t>
            </a:r>
          </a:p>
        </p:txBody>
      </p:sp>
      <p:sp>
        <p:nvSpPr>
          <p:cNvPr id="51231" name="TextBox 5"/>
          <p:cNvSpPr txBox="1">
            <a:spLocks noChangeArrowheads="1"/>
          </p:cNvSpPr>
          <p:nvPr/>
        </p:nvSpPr>
        <p:spPr bwMode="auto">
          <a:xfrm>
            <a:off x="6011863" y="1077913"/>
            <a:ext cx="2736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i="1">
                <a:latin typeface="Trebuchet MS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3259634296"/>
      </p:ext>
    </p:extLst>
  </p:cSld>
  <p:clrMapOvr>
    <a:masterClrMapping/>
  </p:clrMapOvr>
  <p:transition>
    <p:check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214282" y="0"/>
            <a:ext cx="8643998" cy="5714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ru-RU" sz="1600" b="1" i="1" baseline="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содержанию </a:t>
            </a:r>
            <a:r>
              <a:rPr kumimoji="0" lang="ru-RU" sz="16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н-алканов</a:t>
            </a: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 фракции 200-320 </a:t>
            </a:r>
            <a:r>
              <a:rPr kumimoji="0" lang="ru-RU" sz="16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С, выделенной из газового конденсата, конденсаты подразделяют на четыре вида: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3000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1400" b="1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высокопарафинистые</a:t>
            </a:r>
            <a:r>
              <a:rPr kumimoji="0" lang="ru-RU" sz="1400" b="1" u="none" strike="noStrike" cap="none" normalizeH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 содержанием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н-алканов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(комплексообразующих) во фракции 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200-320 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не менее 25 %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Из этих конденсатов возможно получение жидких парафинов для химической и микробиологической промышленности, но для получения товарных реактивных и дизельных топлив по низкотемпературным свойствам требуется применение процесса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депарафинизации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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1400" b="1" u="none" strike="noStrike" cap="none" normalizeH="0" dirty="0" err="1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парафинистые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 содержанием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н-алканов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(комплексообразующих)  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 фракции 200-320 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в интервале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18 до 25 %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Из этих конденсатов также рентабельно производство жидких парафинов, но невозможно производство реактивных и зимних марок дизельных топлив без применения процесса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депарафинизации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;</a:t>
            </a:r>
          </a:p>
          <a:p>
            <a:pPr lvl="0" indent="457200" algn="just" eaLnBrk="0" fontAlgn="base" hangingPunct="0"/>
            <a:endParaRPr kumimoji="0" lang="ru-RU" sz="1400" b="1" i="1" u="none" strike="noStrike" cap="none" normalizeH="0" dirty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indent="457200" algn="just" eaLnBrk="0" fontAlgn="base" hangingPunct="0"/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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1400" b="1" u="none" strike="noStrike" cap="none" normalizeH="0" dirty="0" err="1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малопарафинистые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 содержанием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н-алканов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(комплексо­образующих) 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 фракции 200-320 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в интервале 12-18 %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Целесообразность производства из этих конденсатов жидких парафинов для нужд химической и микробиологической промышленности определяется на основании технико-экономических расчетов. Производство реактивных топлив и зимних марок дизельных топлив невозможно без применения процесса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депарафинизации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;</a:t>
            </a:r>
            <a:endParaRPr kumimoji="0" lang="ru-RU" sz="1400" b="1" i="1" u="none" strike="noStrike" cap="none" normalizeH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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1400" b="1" u="none" strike="noStrike" cap="none" normalizeH="0" dirty="0" err="1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беспарафинистые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 содержанием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н-алканов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(комплексообразующих) 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 фракции 200-320 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менее 12 %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Такие конденсаты не пригодны для производства рентабельных объемов жидких парафинов, но из них возможно без применения процесса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депарафинизации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производство реактивных и зимних марок дизельных топлив.</a:t>
            </a:r>
            <a:endParaRPr kumimoji="0" lang="ru-RU" sz="1400" b="1" i="1" u="none" strike="noStrike" cap="none" normalizeH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510338"/>
            <a:ext cx="1828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DB5673F-910A-4E87-8296-60E66AC497D2}" type="slidenum">
              <a:rPr lang="ru-RU">
                <a:solidFill>
                  <a:srgbClr val="7F7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ru-RU">
              <a:solidFill>
                <a:srgbClr val="7F7F7F"/>
              </a:solidFill>
            </a:endParaRPr>
          </a:p>
        </p:txBody>
      </p:sp>
      <p:sp>
        <p:nvSpPr>
          <p:cNvPr id="4" name="Text Box 121"/>
          <p:cNvSpPr txBox="1">
            <a:spLocks noChangeArrowheads="1"/>
          </p:cNvSpPr>
          <p:nvPr/>
        </p:nvSpPr>
        <p:spPr bwMode="auto">
          <a:xfrm>
            <a:off x="0" y="0"/>
            <a:ext cx="8943186" cy="107721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Технологическая классификация газовых конденсатов</a:t>
            </a:r>
          </a:p>
        </p:txBody>
      </p:sp>
      <p:sp>
        <p:nvSpPr>
          <p:cNvPr id="52227" name="TextBox 4"/>
          <p:cNvSpPr txBox="1">
            <a:spLocks noChangeArrowheads="1"/>
          </p:cNvSpPr>
          <p:nvPr/>
        </p:nvSpPr>
        <p:spPr bwMode="auto">
          <a:xfrm>
            <a:off x="6011863" y="1077913"/>
            <a:ext cx="2736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i="1">
                <a:latin typeface="Trebuchet MS" pitchFamily="34" charset="0"/>
              </a:rPr>
              <a:t>продолжение</a:t>
            </a:r>
          </a:p>
        </p:txBody>
      </p:sp>
      <p:graphicFrame>
        <p:nvGraphicFramePr>
          <p:cNvPr id="52262" name="Group 38"/>
          <p:cNvGraphicFramePr>
            <a:graphicFrameLocks noGrp="1"/>
          </p:cNvGraphicFramePr>
          <p:nvPr>
            <p:ph/>
          </p:nvPr>
        </p:nvGraphicFramePr>
        <p:xfrm>
          <a:off x="660400" y="1700213"/>
          <a:ext cx="7623175" cy="4239642"/>
        </p:xfrm>
        <a:graphic>
          <a:graphicData uri="http://schemas.openxmlformats.org/drawingml/2006/table">
            <a:tbl>
              <a:tblPr/>
              <a:tblGrid>
                <a:gridCol w="11223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811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9194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316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д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Мас. доля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Н-алканов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Фр.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(200-320 </a:t>
                      </a:r>
                      <a:r>
                        <a:rPr kumimoji="0" lang="ru-RU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о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С), %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Т застывания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Газ.конденсата, </a:t>
                      </a:r>
                      <a:r>
                        <a:rPr kumimoji="0" lang="ru-RU" sz="16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о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С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Депарафинизация</a:t>
                      </a: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11</a:t>
                      </a:r>
                      <a:endParaRPr kumimoji="0" lang="ru-RU" sz="11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12</a:t>
                      </a:r>
                      <a:endParaRPr kumimoji="0" lang="ru-RU" sz="11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13</a:t>
                      </a:r>
                      <a:endParaRPr kumimoji="0" lang="ru-RU" sz="11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14</a:t>
                      </a:r>
                      <a:endParaRPr kumimoji="0" lang="ru-RU" sz="1100" b="0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5A4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461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Н1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выше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Не ниже -15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Треб-ся для пол.РТ,ДТ и жид.алканов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36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Н2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18-25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-10 : -25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Не треб-ся для пол.РТ,ДТ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Треб-ся для пол. жид.алканов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98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Н3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14-18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-40 : -60</a:t>
                      </a: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Не требуется для пол.рт.дт.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67359247"/>
      </p:ext>
    </p:extLst>
  </p:cSld>
  <p:clrMapOvr>
    <a:masterClrMapping/>
  </p:clrMapOvr>
  <p:transition>
    <p:check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214282" y="0"/>
            <a:ext cx="8715436" cy="658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фракционному составу газовые конденсаты разделены на три группы: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конденсаты облегченного фракционного состава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80%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мас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которых выкипает при температуре не выше 250 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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конденсаты промежуточного фракционного состава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температура конца кипения которых находится в пределах 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250-320 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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конденсаты тяжелого фракционного состава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температура конца кипения которых превышает 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320 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Некоторыми авторами предложено также конденсаты разделять на три подкласса по концентрации и составу сернистых соединений: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конденсаты, содержащие в основном </a:t>
            </a:r>
            <a:r>
              <a:rPr kumimoji="0" lang="ru-RU" sz="1400" b="1" u="none" strike="noStrike" cap="none" normalizeH="0" dirty="0" err="1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меркаптановую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серу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;</a:t>
            </a:r>
            <a:endParaRPr kumimoji="0" lang="ru-RU" sz="1400" b="1" i="1" u="none" strike="noStrike" cap="none" normalizeH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</a:t>
            </a:r>
            <a:r>
              <a:rPr kumimoji="0" lang="ru-RU" sz="1400" b="1" i="1" u="none" strike="noStrike" cap="none" normalizeH="0" baseline="-2500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конденсаты, содержащие в основном 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сульфидную серу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;</a:t>
            </a:r>
            <a:endParaRPr kumimoji="0" lang="ru-RU" sz="1400" b="1" i="1" u="none" strike="noStrike" cap="none" normalizeH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kumimoji="0" lang="ru-RU" sz="1400" b="1" u="none" strike="noStrike" cap="none" normalizeH="0" baseline="-2500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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конденсаты, содержащие в одинаковых количествах 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сульфидную и </a:t>
            </a:r>
            <a:r>
              <a:rPr kumimoji="0" lang="ru-RU" sz="1400" b="1" u="none" strike="noStrike" cap="none" normalizeH="0" dirty="0" err="1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меркаптановую</a:t>
            </a:r>
            <a:r>
              <a:rPr kumimoji="0" lang="ru-RU" sz="1400" b="1" u="none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серы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sng" strike="noStrike" cap="none" normalizeH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Пример: 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Астраханский газовый конденсат по этой классификации может быть обозначен шифром </a:t>
            </a:r>
            <a:r>
              <a:rPr kumimoji="0" lang="en-US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III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С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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Входящие в этот шифр символы расшифровываются следующим образом:  класс </a:t>
            </a:r>
            <a:r>
              <a:rPr kumimoji="0" lang="en-US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III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 содержание общей серы в конденсате более 0,8 %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мас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.; подкласс С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содержит сульфидную и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меркаптановую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серы; тип А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содержание ароматических углеводородов более 20 %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.; вид Н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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содержание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н-алканов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 фракции 200-320 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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не менее 25 %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.; группа Ф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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температура конца кипения конденсата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выше 320 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 Таким образом, Астраханский газовый конденсат относится к высокосернистым, содержащим сульфидную и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меркаптановую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серу,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высокоароматизированным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высокопарафинистым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конденсатам тяжелого фракционного состава.</a:t>
            </a:r>
            <a:endParaRPr kumimoji="0" lang="ru-RU" sz="1400" b="1" i="1" u="none" strike="noStrike" cap="none" normalizeH="0" dirty="0">
              <a:ln>
                <a:noFill/>
              </a:ln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Такая классификация Астраханского газового конденсата определила направление его переработки и технологическую схему Астраханского ГПЗ: из него производят автомобильные бензины, дизельное топливо летних марок и котельное топливо (мазут) с широким применением процессов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гидрообессеривания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и каталитической </a:t>
            </a:r>
            <a:r>
              <a:rPr kumimoji="0" lang="ru-RU" sz="1400" b="1" i="1" u="none" strike="noStrike" cap="none" normalizeH="0" dirty="0" err="1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демеркаптанизации</a:t>
            </a:r>
            <a:r>
              <a:rPr kumimoji="0" lang="ru-RU" sz="1400" b="1" i="1" u="none" strike="noStrike" cap="none" normalizeH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510338"/>
            <a:ext cx="1828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9842C4-FB00-45FD-B960-6E3B46BE1420}" type="slidenum">
              <a:rPr lang="ru-RU">
                <a:solidFill>
                  <a:srgbClr val="7F7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ru-RU">
              <a:solidFill>
                <a:srgbClr val="7F7F7F"/>
              </a:solidFill>
            </a:endParaRPr>
          </a:p>
        </p:txBody>
      </p:sp>
      <p:graphicFrame>
        <p:nvGraphicFramePr>
          <p:cNvPr id="4" name="Group 2"/>
          <p:cNvGraphicFramePr>
            <a:graphicFrameLocks noGrp="1"/>
          </p:cNvGraphicFramePr>
          <p:nvPr>
            <p:ph/>
          </p:nvPr>
        </p:nvGraphicFramePr>
        <p:xfrm>
          <a:off x="1763713" y="1916113"/>
          <a:ext cx="6048672" cy="290269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53034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183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ГРУППА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8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Т конца перегонки, </a:t>
                      </a:r>
                      <a:r>
                        <a:rPr kumimoji="0" lang="ru-RU" sz="1800" b="0" u="none" strike="noStrike" cap="none" spc="0" normalizeH="0" baseline="3000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о</a:t>
                      </a:r>
                      <a:r>
                        <a:rPr kumimoji="0" lang="ru-RU" sz="1800" b="0" u="none" strike="noStrike" cap="none" spc="0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С</a:t>
                      </a:r>
                      <a:endParaRPr kumimoji="0" lang="ru-RU" sz="1800" b="0" i="0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7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kumimoji="0" lang="ru-RU" sz="1100" b="0" i="1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0" i="1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kumimoji="0" lang="ru-RU" sz="1100" b="0" i="1" u="none" strike="noStrike" cap="none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482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Ф1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Выше 320 </a:t>
                      </a:r>
                      <a:r>
                        <a:rPr kumimoji="0" lang="ru-RU" sz="1800" u="none" strike="noStrike" cap="none" normalizeH="0" baseline="0" dirty="0" err="1">
                          <a:ln>
                            <a:noFill/>
                          </a:ln>
                          <a:effectLst/>
                        </a:rPr>
                        <a:t>оС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53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Ф2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251-320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53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Ф3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Ниже 250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 Box 121"/>
          <p:cNvSpPr txBox="1">
            <a:spLocks noChangeArrowheads="1"/>
          </p:cNvSpPr>
          <p:nvPr/>
        </p:nvSpPr>
        <p:spPr bwMode="auto">
          <a:xfrm>
            <a:off x="0" y="0"/>
            <a:ext cx="8943186" cy="107721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Технологическая классификация газовых конденсатов</a:t>
            </a:r>
          </a:p>
        </p:txBody>
      </p:sp>
      <p:sp>
        <p:nvSpPr>
          <p:cNvPr id="53271" name="TextBox 5"/>
          <p:cNvSpPr txBox="1">
            <a:spLocks noChangeArrowheads="1"/>
          </p:cNvSpPr>
          <p:nvPr/>
        </p:nvSpPr>
        <p:spPr bwMode="auto">
          <a:xfrm>
            <a:off x="6011863" y="1077913"/>
            <a:ext cx="2736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i="1">
                <a:latin typeface="Trebuchet MS" pitchFamily="34" charset="0"/>
              </a:rPr>
              <a:t>продолжение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469178374"/>
      </p:ext>
    </p:extLst>
  </p:cSld>
  <p:clrMapOvr>
    <a:masterClrMapping/>
  </p:clrMapOvr>
  <p:transition>
    <p:checker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Text Box 2"/>
          <p:cNvSpPr txBox="1">
            <a:spLocks noChangeArrowheads="1"/>
          </p:cNvSpPr>
          <p:nvPr/>
        </p:nvSpPr>
        <p:spPr bwMode="auto">
          <a:xfrm>
            <a:off x="468313" y="549275"/>
            <a:ext cx="8424862" cy="58102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1600" b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Результаты технологической классификации газовых конденсатов оформлены и выпущены в виде официального издания отраслевого стандарта (31,32)</a:t>
            </a:r>
          </a:p>
        </p:txBody>
      </p:sp>
      <p:graphicFrame>
        <p:nvGraphicFramePr>
          <p:cNvPr id="188420" name="Group 4"/>
          <p:cNvGraphicFramePr>
            <a:graphicFrameLocks noGrp="1"/>
          </p:cNvGraphicFramePr>
          <p:nvPr>
            <p:ph/>
          </p:nvPr>
        </p:nvGraphicFramePr>
        <p:xfrm>
          <a:off x="822325" y="1879600"/>
          <a:ext cx="7718425" cy="311308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48625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559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Показатели</a:t>
                      </a:r>
                      <a:endParaRPr kumimoji="0" 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Метод испытаний</a:t>
                      </a:r>
                      <a:endParaRPr kumimoji="0" 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20925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1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Давление насыщенных паров, Па( мм.рт.ст.)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1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Массовая доля серы в газовом конденсате и дистиллятных топливах, %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1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Фракционный состав( Температура конца кипения) газового конденсата, оС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1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Массовая доля ароиатических УВ, %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1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Массовая доля н-алканов, %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r>
                        <a:rPr kumimoji="0" lang="ru-RU" sz="14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Тепература застывания, оС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AutoNum type="arabicPeriod"/>
                        <a:tabLst/>
                      </a:pPr>
                      <a:endParaRPr kumimoji="0" lang="ru-RU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ГОСТ 1756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ГОСТ 19121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ГОСТ 2177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u="none" strike="noStrike" cap="none" normalizeH="0" baseline="0" dirty="0">
                        <a:ln>
                          <a:noFill/>
                        </a:ln>
                        <a:effectLst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ГОСТ 6994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ГОСТ 15095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ГОСТ 20287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4285" name="Номер слайда 6"/>
          <p:cNvSpPr>
            <a:spLocks noGrp="1"/>
          </p:cNvSpPr>
          <p:nvPr>
            <p:ph type="sldNum" sz="quarter" idx="12"/>
          </p:nvPr>
        </p:nvSpPr>
        <p:spPr bwMode="auto">
          <a:xfrm>
            <a:off x="7740650" y="6510338"/>
            <a:ext cx="18288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901FE1-CC8C-4279-9F19-4C08CC8938B2}" type="slidenum">
              <a:rPr lang="ru-RU">
                <a:solidFill>
                  <a:srgbClr val="7F7F7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ru-RU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1669246"/>
      </p:ext>
    </p:extLst>
  </p:cSld>
  <p:clrMapOvr>
    <a:masterClrMapping/>
  </p:clrMapOvr>
  <p:transition spd="slow">
    <p:split orient="vert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74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74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показателям качества стабильного газового конденсата</a:t>
            </a: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(ОСТ 51.65-80)</a:t>
            </a: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24" y="1000109"/>
          <a:ext cx="7215237" cy="4515096"/>
        </p:xfrm>
        <a:graphic>
          <a:graphicData uri="http://schemas.openxmlformats.org/drawingml/2006/table">
            <a:tbl>
              <a:tblPr/>
              <a:tblGrid>
                <a:gridCol w="24050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050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050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7951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Наименование </a:t>
                      </a:r>
                      <a:b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200" b="1" i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показателей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ru-RU" sz="1200" b="1" i="0" kern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Норма для групп</a:t>
                      </a:r>
                      <a:endParaRPr lang="ru-RU" sz="1200" b="1" i="0" kern="0" dirty="0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400"/>
                        </a:spcBef>
                        <a:spcAft>
                          <a:spcPts val="0"/>
                        </a:spcAft>
                      </a:pPr>
                      <a:r>
                        <a:rPr lang="en-US" sz="1200" b="1" i="0" kern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</a:t>
                      </a:r>
                      <a:endParaRPr lang="ru-RU" sz="1200" b="1" i="0" kern="0" dirty="0">
                        <a:solidFill>
                          <a:srgbClr val="365F9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0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II</a:t>
                      </a:r>
                      <a:endParaRPr lang="ru-RU" sz="1200" b="1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389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Давление насыщенных   паров, Па (мм рт.ст.), не более: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зимний период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летний период   </a:t>
                      </a:r>
                    </a:p>
                  </a:txBody>
                  <a:tcPr marL="52115" marR="52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93325 (700)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66661 (500)</a:t>
                      </a:r>
                    </a:p>
                  </a:txBody>
                  <a:tcPr marL="52115" marR="52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93325 (700)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93325 (700)</a:t>
                      </a:r>
                    </a:p>
                  </a:txBody>
                  <a:tcPr marL="52115" marR="521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66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воды, %, не более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332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меха­нических примесей, %, не более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0,05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98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Масса хлористых солей, мг/л, не более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норм.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Массовая доля общей серы, %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нормируется, определение по требованию </a:t>
                      </a:r>
                      <a:b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потребителя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23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 при 20 </a:t>
                      </a:r>
                      <a:r>
                        <a:rPr lang="ru-RU" sz="12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</a:t>
                      </a:r>
                      <a:r>
                        <a:rPr lang="ru-RU" sz="12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С, г/см</a:t>
                      </a:r>
                      <a:r>
                        <a:rPr lang="ru-RU" sz="1200" b="1" i="1" baseline="30000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</a:t>
                      </a:r>
                      <a:endParaRPr lang="ru-RU" sz="12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ru-RU" sz="12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 нормируется, определение обязательно</a:t>
                      </a:r>
                    </a:p>
                  </a:txBody>
                  <a:tcPr marL="52115" marR="521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357158" y="5786454"/>
            <a:ext cx="3491661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Примечание. </a:t>
            </a:r>
            <a:r>
              <a:rPr kumimoji="0" lang="ru-RU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Летний период – с 1 апреля по 30 сентября.</a:t>
            </a:r>
            <a:endParaRPr kumimoji="0" lang="ru-RU" sz="11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Зимний период – с 1 октября по 31 марта.</a:t>
            </a:r>
            <a:endParaRPr kumimoji="0" lang="ru-RU" sz="11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7419943" cy="474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938564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Rectangle 1"/>
          <p:cNvSpPr>
            <a:spLocks noChangeArrowheads="1"/>
          </p:cNvSpPr>
          <p:nvPr/>
        </p:nvSpPr>
        <p:spPr bwMode="auto">
          <a:xfrm>
            <a:off x="285720" y="0"/>
            <a:ext cx="8643998" cy="6032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74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746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Продукты переработки газового конденсата</a:t>
            </a:r>
          </a:p>
          <a:p>
            <a:pPr marL="0" marR="0" lvl="0" indent="4746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Основными продуктами переработки стабильных газовых конденсатов являются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автомобильные бензины различных марок, дизельные и котельные топлива. 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Последние получают при переработке газовых конденсатов, содержащих фракции, выкипающие выше 350 </a:t>
            </a:r>
            <a:r>
              <a:rPr kumimoji="0" lang="ru-RU" sz="1400" b="1" i="1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Реже производят другие нефтепродукт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ы: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реактивные топлива, растворители, жидкие парафины, судовые топлива и др.</a:t>
            </a: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Автомобильные бензины</a:t>
            </a: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endParaRPr kumimoji="0" lang="ru-RU" sz="14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Одни из наиболее квалифицированных и дорогих энергоносителей. Для их получения используют сложный комплекс технологических процессов первичной и вторичной переработки углеводо­родного сырья, а также различные присадки и добавки, обеспечивающие соответствие современным требованиям к составу и качеству этого вида моторного топлива. 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Автомобильные бензины из газовых конденсатов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своим эксплуата­ционным и экологическим характеристикам соответствуют автомобильным бензинам, полученным из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нефти.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настоящее  время  в  России  они  производятся 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 ГОСТ  2084, ГОСТ Р 51105 (соответствует Евро-1 и Евро-2) и ГОСТ Р 51866 (соответствует Евро-3). По ГОСТ 2084 бензины  выпускаются  пяти  марок: А-72, А-76 (этилированный и неэтилированный), Аи-91, Аи-93 и Аи-95. В бензинах А-72 и А-76 октановое число определяется по моторному методу, в остальных – по исследовательскому методу.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746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69988" algn="l"/>
              </a:tabLst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ГОСТ Р 51105 выпускается четыре марки неэтилированных бензинов: Нормаль-80, Регуляр-91, Премиум-95 и Супер-98. Указанная в марке бензина цифра соответствует его октановому числу, которое определено исследовательским методом и должно быть не менее этого значения. По ГОСТ Р 51866 предусматривается выпуск марок бензина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Регуляр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Евро-92,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Премиум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Евро-95 и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Супер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Евро-98 (цифры в марках – минимальные значения октановых чисел по исследовательскому методу).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A5EBD0-3ACE-49ED-89C9-800E13CCE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300" dirty="0"/>
              <a:t>Схема современного газоперерабатывающего завода с вариантами основных технологических процессов и потоков</a:t>
            </a:r>
          </a:p>
        </p:txBody>
      </p:sp>
      <p:pic>
        <p:nvPicPr>
          <p:cNvPr id="6" name="Объект 5" descr="Изображение выглядит как текст, газета&#10;&#10;Автоматически созданное описание">
            <a:extLst>
              <a:ext uri="{FF2B5EF4-FFF2-40B4-BE49-F238E27FC236}">
                <a16:creationId xmlns:a16="http://schemas.microsoft.com/office/drawing/2014/main" xmlns="" id="{FB71F150-FA88-4D41-9E23-57CFD084159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62" b="776"/>
          <a:stretch/>
        </p:blipFill>
        <p:spPr>
          <a:xfrm>
            <a:off x="332329" y="1556792"/>
            <a:ext cx="4815735" cy="4536504"/>
          </a:xfrm>
          <a:noFill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122586D-5BA4-451B-A4F9-0BEBC0564ED9}"/>
              </a:ext>
            </a:extLst>
          </p:cNvPr>
          <p:cNvSpPr txBox="1"/>
          <p:nvPr/>
        </p:nvSpPr>
        <p:spPr>
          <a:xfrm>
            <a:off x="5211270" y="1268760"/>
            <a:ext cx="360040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Проектирование технологических линий ГПЗ</a:t>
            </a:r>
          </a:p>
          <a:p>
            <a:r>
              <a:rPr lang="ru-RU" sz="1400" dirty="0"/>
              <a:t> проводят с учетом следующих основных требований: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/>
              <a:t>гарантированная устойчивость функционирования оборудования в широком диапазоне нагрузок;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/>
              <a:t>выработка кондиционной товарной продукции с заданными характеристиками в условиях изменения параметров сырья в широком интервале;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/>
              <a:t>возможность изменения технологического режима работы установок для производства продукции, аналогичной проектной;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/>
              <a:t>возможность использования технологического оборудования в широком диапазоне давлений и температур.</a:t>
            </a:r>
          </a:p>
        </p:txBody>
      </p:sp>
    </p:spTree>
    <p:extLst>
      <p:ext uri="{BB962C8B-B14F-4D97-AF65-F5344CB8AC3E}">
        <p14:creationId xmlns:p14="http://schemas.microsoft.com/office/powerpoint/2010/main" xmlns="" val="33617066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xmlns="" id="{25EDE7DE-9761-4D61-86F8-8A88D2E23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dirty="0"/>
              <a:t>Блок - схема переработки различных процессов ГПЗ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xmlns="" id="{CA683515-3360-48F0-BB7C-6F436F8AB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40152" y="1371600"/>
            <a:ext cx="2899048" cy="4681728"/>
          </a:xfrm>
        </p:spPr>
        <p:txBody>
          <a:bodyPr>
            <a:normAutofit/>
          </a:bodyPr>
          <a:lstStyle/>
          <a:p>
            <a:r>
              <a:rPr lang="ru-RU" sz="1800">
                <a:cs typeface="Arabic Typesetting" panose="020B0604020202020204" pitchFamily="66" charset="-78"/>
              </a:rPr>
              <a:t>Целесообразность каждого процесса определяется сырьем и номенклатурой продуктов. </a:t>
            </a:r>
          </a:p>
          <a:p>
            <a:r>
              <a:rPr lang="ru-RU" sz="1800">
                <a:cs typeface="Arabic Typesetting" panose="020B0604020202020204" pitchFamily="66" charset="-78"/>
              </a:rPr>
              <a:t>Малораспространенные процессы, например в США, </a:t>
            </a:r>
          </a:p>
          <a:p>
            <a:r>
              <a:rPr lang="ru-RU" sz="1800">
                <a:latin typeface="Arabic Typesetting" panose="020B0604020202020204" pitchFamily="66" charset="-78"/>
                <a:cs typeface="Arabic Typesetting" panose="020B0604020202020204" pitchFamily="66" charset="-78"/>
              </a:rPr>
              <a:t>удаление азота;</a:t>
            </a:r>
          </a:p>
          <a:p>
            <a:r>
              <a:rPr lang="ru-RU" sz="1800">
                <a:latin typeface="Arabic Typesetting" panose="020B0604020202020204" pitchFamily="66" charset="-78"/>
                <a:cs typeface="Arabic Typesetting" panose="020B0604020202020204" pitchFamily="66" charset="-78"/>
              </a:rPr>
              <a:t>извлечение гелия;</a:t>
            </a:r>
          </a:p>
          <a:p>
            <a:r>
              <a:rPr lang="ru-RU" sz="1800">
                <a:latin typeface="Arabic Typesetting" panose="020B0604020202020204" pitchFamily="66" charset="-78"/>
                <a:cs typeface="Arabic Typesetting" panose="020B0604020202020204" pitchFamily="66" charset="-78"/>
              </a:rPr>
              <a:t>сжижение</a:t>
            </a:r>
            <a:endParaRPr lang="en-US" sz="1800" dirty="0">
              <a:latin typeface="Arabic Typesetting" panose="020B0604020202020204" pitchFamily="66" charset="-78"/>
              <a:cs typeface="Arabic Typesetting" panose="020B0604020202020204" pitchFamily="66" charset="-78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4B8970F-98F6-41F2-AC45-04EEB78382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356" y="1504621"/>
            <a:ext cx="5393772" cy="480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67073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549" y="-162192"/>
            <a:ext cx="8534400" cy="758952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АГПЗ</a:t>
            </a:r>
          </a:p>
        </p:txBody>
      </p:sp>
      <p:sp>
        <p:nvSpPr>
          <p:cNvPr id="6" name="Номер слайда 5"/>
          <p:cNvSpPr txBox="1">
            <a:spLocks noGrp="1"/>
          </p:cNvSpPr>
          <p:nvPr/>
        </p:nvSpPr>
        <p:spPr bwMode="auto">
          <a:xfrm>
            <a:off x="204788" y="6362700"/>
            <a:ext cx="148748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fld id="{92F94358-175E-4CC1-8D07-3691C911D3C9}" type="slidenum">
              <a:rPr lang="ru-RU" sz="2000" b="1"/>
              <a:pPr/>
              <a:t>33</a:t>
            </a:fld>
            <a:endParaRPr lang="ru-RU" sz="20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14186" t="44365" r="52849" b="13274"/>
          <a:stretch>
            <a:fillRect/>
          </a:stretch>
        </p:blipFill>
        <p:spPr bwMode="auto">
          <a:xfrm>
            <a:off x="3740132" y="1595480"/>
            <a:ext cx="5403868" cy="42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02" y="2042850"/>
            <a:ext cx="3998795" cy="2142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 bwMode="auto">
          <a:xfrm>
            <a:off x="8945595" y="1647647"/>
            <a:ext cx="163901" cy="65560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8980099" y="2386643"/>
            <a:ext cx="163901" cy="65560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8399256" y="3318296"/>
            <a:ext cx="163901" cy="65560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5207483" y="5026326"/>
            <a:ext cx="209906" cy="83963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3962119" y="1572986"/>
            <a:ext cx="5076967" cy="4490113"/>
          </a:xfrm>
          <a:prstGeom prst="rect">
            <a:avLst/>
          </a:prstGeom>
          <a:solidFill>
            <a:srgbClr val="92D050">
              <a:alpha val="1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93" name="Скругленный прямоугольник 192"/>
          <p:cNvSpPr/>
          <p:nvPr/>
        </p:nvSpPr>
        <p:spPr bwMode="auto">
          <a:xfrm>
            <a:off x="3930555" y="3181858"/>
            <a:ext cx="1397626" cy="1382233"/>
          </a:xfrm>
          <a:prstGeom prst="roundRect">
            <a:avLst/>
          </a:prstGeom>
          <a:solidFill>
            <a:schemeClr val="accent1">
              <a:alpha val="3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7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sp>
        <p:nvSpPr>
          <p:cNvPr id="19" name="Нижний колонтитул 29"/>
          <p:cNvSpPr>
            <a:spLocks noGrp="1"/>
          </p:cNvSpPr>
          <p:nvPr>
            <p:ph type="ftr" sz="quarter" idx="3"/>
          </p:nvPr>
        </p:nvSpPr>
        <p:spPr>
          <a:xfrm>
            <a:off x="1953928" y="6304547"/>
            <a:ext cx="7190072" cy="553453"/>
          </a:xfrm>
        </p:spPr>
        <p:txBody>
          <a:bodyPr/>
          <a:lstStyle/>
          <a:p>
            <a:pPr algn="ctr"/>
            <a:endParaRPr lang="ru-RU" cap="all" dirty="0"/>
          </a:p>
        </p:txBody>
      </p:sp>
    </p:spTree>
  </p:cSld>
  <p:clrMapOvr>
    <a:masterClrMapping/>
  </p:clrMapOvr>
  <p:transition spd="slow" advClick="0" advTm="25000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2F6067-99BF-4084-9F26-1F4935032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Производственная схема Амурского ГПЗ (42 млрд м3 газа в год</a:t>
            </a:r>
            <a:br>
              <a:rPr lang="ru-RU" sz="2000" dirty="0"/>
            </a:br>
            <a:r>
              <a:rPr lang="ru-RU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 линий</a:t>
            </a:r>
            <a:r>
              <a:rPr lang="ru-RU" sz="2000" dirty="0"/>
              <a:t>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6992CE6-27CA-4573-A7BE-E5DB5093C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844824"/>
            <a:ext cx="6908382" cy="194421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394464A-C295-4943-9A4D-89D5A9F9B56E}"/>
              </a:ext>
            </a:extLst>
          </p:cNvPr>
          <p:cNvSpPr/>
          <p:nvPr/>
        </p:nvSpPr>
        <p:spPr>
          <a:xfrm>
            <a:off x="1403648" y="3861048"/>
            <a:ext cx="6696744" cy="23762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Г.Благовещенск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Сырьем является газ месторождения ПАО «Газпром» «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Ковыктинское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», «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Чаяндикское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»</a:t>
            </a:r>
          </a:p>
          <a:p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Продукция: этан, пропан, бутан, пентан-</a:t>
            </a:r>
            <a:r>
              <a:rPr lang="ru-RU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гексановая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фракция, гелий (планируется к выпуску 60млн м3/год)</a:t>
            </a:r>
          </a:p>
          <a:p>
            <a:pPr algn="ctr"/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5724936"/>
      </p:ext>
    </p:extLst>
  </p:cSld>
  <p:clrMapOvr>
    <a:masterClrMapping/>
  </p:clrMapOvr>
  <p:transition spd="slow" advClick="0" advTm="20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57BE14-C7AC-4196-B56A-D5A7EB7C1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Производственная схема Белозерного ГПЗ (840млн м3/год газа, 6,3млн т/год нефти)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6DC5E65-CE31-476D-A903-13B515D151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902757" y="141286"/>
            <a:ext cx="4308883" cy="716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6812539"/>
      </p:ext>
    </p:extLst>
  </p:cSld>
  <p:clrMapOvr>
    <a:masterClrMapping/>
  </p:clrMapOvr>
  <p:transition spd="slow" advClick="0" advTm="20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93884A-8F7E-4DEE-9C30-9267E33F43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Производственная схема </a:t>
            </a:r>
            <a:r>
              <a:rPr lang="ru-RU" sz="2000" dirty="0" err="1"/>
              <a:t>Коробковского</a:t>
            </a:r>
            <a:r>
              <a:rPr lang="ru-RU" sz="2000" dirty="0"/>
              <a:t> ГПЗ (440 млнм3/год попутного газа, 37 </a:t>
            </a:r>
            <a:r>
              <a:rPr lang="ru-RU" sz="2000" dirty="0" err="1"/>
              <a:t>тыс.т</a:t>
            </a:r>
            <a:r>
              <a:rPr lang="ru-RU" sz="2000" dirty="0"/>
              <a:t>/год конденсата)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1B032E8-D1C9-40B4-A93B-2A3B523F5F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040380" y="85368"/>
            <a:ext cx="3057144" cy="62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7905552"/>
      </p:ext>
    </p:extLst>
  </p:cSld>
  <p:clrMapOvr>
    <a:masterClrMapping/>
  </p:clrMapOvr>
  <p:transition spd="slow" advClick="0" advTm="20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74FCA8-ADD7-41D1-AC52-1B24EC654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Производственная схема Оренбургского гелиевого завода (1978 г.)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720871A-4C88-40D0-882F-9C9358BDEA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2021236"/>
            <a:ext cx="5673923" cy="32079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A7E60FC-0607-44C9-B3D9-4EC42FD3FD62}"/>
              </a:ext>
            </a:extLst>
          </p:cNvPr>
          <p:cNvSpPr txBox="1"/>
          <p:nvPr/>
        </p:nvSpPr>
        <p:spPr>
          <a:xfrm>
            <a:off x="899592" y="5589240"/>
            <a:ext cx="7866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Содержание гелия в газе -0,055%</a:t>
            </a:r>
          </a:p>
          <a:p>
            <a:r>
              <a:rPr lang="ru-RU" dirty="0"/>
              <a:t>Продукция: гелий; этан; сжиженные газы; пентан-</a:t>
            </a:r>
            <a:r>
              <a:rPr lang="ru-RU" dirty="0" err="1"/>
              <a:t>гексановая</a:t>
            </a:r>
            <a:r>
              <a:rPr lang="ru-RU" dirty="0"/>
              <a:t> фракция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2438573269"/>
      </p:ext>
    </p:extLst>
  </p:cSld>
  <p:clrMapOvr>
    <a:masterClrMapping/>
  </p:clrMapOvr>
  <p:transition spd="slow" advClick="0" advTm="20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752673-90C3-4B31-B8D8-1692C3602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Блок схема завода на месторождении «Уитни-</a:t>
            </a:r>
            <a:r>
              <a:rPr lang="ru-RU" sz="2000" dirty="0" err="1"/>
              <a:t>Каньен</a:t>
            </a:r>
            <a:r>
              <a:rPr lang="ru-RU" sz="2000" dirty="0"/>
              <a:t>» (7,2 млн м3/</a:t>
            </a:r>
            <a:r>
              <a:rPr lang="ru-RU" sz="2000" dirty="0" err="1"/>
              <a:t>сут</a:t>
            </a:r>
            <a:r>
              <a:rPr lang="ru-RU" sz="2000" dirty="0"/>
              <a:t>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451BB44-7DBB-4627-A960-2B206EAEA38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76" t="1346"/>
          <a:stretch/>
        </p:blipFill>
        <p:spPr>
          <a:xfrm>
            <a:off x="301752" y="1340767"/>
            <a:ext cx="6065220" cy="33467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F4ACE07-EC5D-4DA8-9D0D-543B5204AC4F}"/>
              </a:ext>
            </a:extLst>
          </p:cNvPr>
          <p:cNvSpPr txBox="1"/>
          <p:nvPr/>
        </p:nvSpPr>
        <p:spPr>
          <a:xfrm>
            <a:off x="6366972" y="1700808"/>
            <a:ext cx="23814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Концентрация сероводорода в газе 1-19% масс.</a:t>
            </a:r>
          </a:p>
          <a:p>
            <a:r>
              <a:rPr lang="ru-RU" sz="1600" dirty="0"/>
              <a:t>Продукция: 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5,4 млн н. м3 /</a:t>
            </a:r>
            <a:r>
              <a:rPr lang="ru-RU" sz="1600" dirty="0" err="1"/>
              <a:t>сут</a:t>
            </a:r>
            <a:r>
              <a:rPr lang="ru-RU" sz="1600" dirty="0"/>
              <a:t> товарного газа;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2100 3/</a:t>
            </a:r>
            <a:r>
              <a:rPr lang="ru-RU" sz="1600" dirty="0" err="1"/>
              <a:t>сут</a:t>
            </a:r>
            <a:r>
              <a:rPr lang="ru-RU" sz="1600" dirty="0"/>
              <a:t> газового конденсата;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1220 т/</a:t>
            </a:r>
            <a:r>
              <a:rPr lang="ru-RU" sz="1600" dirty="0" err="1"/>
              <a:t>сут</a:t>
            </a:r>
            <a:r>
              <a:rPr lang="ru-RU" sz="1600"/>
              <a:t> серы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1691594637"/>
      </p:ext>
    </p:extLst>
  </p:cSld>
  <p:clrMapOvr>
    <a:masterClrMapping/>
  </p:clrMapOvr>
  <p:transition spd="slow" advClick="0" advTm="20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2976" y="3357562"/>
            <a:ext cx="714169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СПАСИБО ЗА ВНИ МАНИЕ!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571480"/>
            <a:ext cx="62150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Классификация природных газов и </a:t>
            </a:r>
            <a:r>
              <a:rPr lang="ru-RU" sz="1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газоконденсатов</a:t>
            </a:r>
            <a:endParaRPr lang="ru-RU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2143108" y="1643049"/>
            <a:ext cx="5824538" cy="3239869"/>
            <a:chOff x="1900" y="9660"/>
            <a:chExt cx="9173" cy="5104"/>
          </a:xfrm>
        </p:grpSpPr>
        <p:sp>
          <p:nvSpPr>
            <p:cNvPr id="18435" name="Rectangle 3"/>
            <p:cNvSpPr>
              <a:spLocks noChangeArrowheads="1"/>
            </p:cNvSpPr>
            <p:nvPr/>
          </p:nvSpPr>
          <p:spPr bwMode="auto">
            <a:xfrm>
              <a:off x="4180" y="9660"/>
              <a:ext cx="2940" cy="4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Углеводородные газы</a:t>
              </a:r>
            </a:p>
          </p:txBody>
        </p:sp>
        <p:sp>
          <p:nvSpPr>
            <p:cNvPr id="18436" name="Rectangle 4"/>
            <p:cNvSpPr>
              <a:spLocks noChangeArrowheads="1"/>
            </p:cNvSpPr>
            <p:nvPr/>
          </p:nvSpPr>
          <p:spPr bwMode="auto">
            <a:xfrm>
              <a:off x="7040" y="10580"/>
              <a:ext cx="2100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Вторичные</a:t>
              </a:r>
            </a:p>
          </p:txBody>
        </p:sp>
        <p:sp>
          <p:nvSpPr>
            <p:cNvPr id="18437" name="Rectangle 5"/>
            <p:cNvSpPr>
              <a:spLocks noChangeArrowheads="1"/>
            </p:cNvSpPr>
            <p:nvPr/>
          </p:nvSpPr>
          <p:spPr bwMode="auto">
            <a:xfrm>
              <a:off x="2200" y="10580"/>
              <a:ext cx="1820" cy="5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Первичные </a:t>
              </a:r>
            </a:p>
          </p:txBody>
        </p:sp>
        <p:sp>
          <p:nvSpPr>
            <p:cNvPr id="18438" name="Line 6"/>
            <p:cNvSpPr>
              <a:spLocks noChangeShapeType="1"/>
            </p:cNvSpPr>
            <p:nvPr/>
          </p:nvSpPr>
          <p:spPr bwMode="auto">
            <a:xfrm flipH="1">
              <a:off x="3857" y="10140"/>
              <a:ext cx="843" cy="44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39" name="Line 7"/>
            <p:cNvSpPr>
              <a:spLocks noChangeShapeType="1"/>
            </p:cNvSpPr>
            <p:nvPr/>
          </p:nvSpPr>
          <p:spPr bwMode="auto">
            <a:xfrm>
              <a:off x="6620" y="10120"/>
              <a:ext cx="595" cy="4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0" name="Line 8"/>
            <p:cNvSpPr>
              <a:spLocks noChangeShapeType="1"/>
            </p:cNvSpPr>
            <p:nvPr/>
          </p:nvSpPr>
          <p:spPr bwMode="auto">
            <a:xfrm>
              <a:off x="3140" y="11140"/>
              <a:ext cx="0" cy="9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1" name="Rectangle 9"/>
            <p:cNvSpPr>
              <a:spLocks noChangeArrowheads="1"/>
            </p:cNvSpPr>
            <p:nvPr/>
          </p:nvSpPr>
          <p:spPr bwMode="auto">
            <a:xfrm>
              <a:off x="7980" y="11380"/>
              <a:ext cx="2720" cy="4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непредельные</a:t>
              </a:r>
            </a:p>
          </p:txBody>
        </p:sp>
        <p:sp>
          <p:nvSpPr>
            <p:cNvPr id="18442" name="Rectangle 10"/>
            <p:cNvSpPr>
              <a:spLocks noChangeArrowheads="1"/>
            </p:cNvSpPr>
            <p:nvPr/>
          </p:nvSpPr>
          <p:spPr bwMode="auto">
            <a:xfrm>
              <a:off x="4800" y="11440"/>
              <a:ext cx="2660" cy="4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Предельные</a:t>
              </a:r>
            </a:p>
          </p:txBody>
        </p:sp>
        <p:sp>
          <p:nvSpPr>
            <p:cNvPr id="18443" name="Rectangle 11"/>
            <p:cNvSpPr>
              <a:spLocks noChangeArrowheads="1"/>
            </p:cNvSpPr>
            <p:nvPr/>
          </p:nvSpPr>
          <p:spPr bwMode="auto">
            <a:xfrm>
              <a:off x="4778" y="12222"/>
              <a:ext cx="3080" cy="24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Газ процессов: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lang="ru-RU" sz="1200" b="1" dirty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кат. </a:t>
              </a:r>
              <a:r>
                <a:rPr kumimoji="0" lang="ru-RU" sz="1200" b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риформинга</a:t>
              </a: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гидрокрекинга;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гидроочистки;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изомеризации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4" name="Text Box 12"/>
            <p:cNvSpPr txBox="1">
              <a:spLocks noChangeArrowheads="1"/>
            </p:cNvSpPr>
            <p:nvPr/>
          </p:nvSpPr>
          <p:spPr bwMode="auto">
            <a:xfrm>
              <a:off x="1900" y="11637"/>
              <a:ext cx="2680" cy="312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187325" marR="0" lvl="1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Calibri" pitchFamily="34" charset="0"/>
                <a:buChar char="1"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Природные газы.</a:t>
              </a:r>
            </a:p>
            <a:p>
              <a:pPr marL="187325" marR="0" lvl="1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Calibri" pitchFamily="34" charset="0"/>
                <a:buChar char="1"/>
              </a:pPr>
              <a:endParaRPr kumimoji="0" 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187325" marR="0" lvl="1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 typeface="Times New Roman" pitchFamily="18" charset="0"/>
                <a:buChar char="2"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Газ газоконденсатных месторождений.</a:t>
              </a:r>
            </a:p>
            <a:p>
              <a:pPr marL="187325" marR="0" lvl="1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Times New Roman" pitchFamily="18" charset="0"/>
                <a:buChar char="2"/>
                <a:tabLst/>
              </a:pPr>
              <a:endParaRPr kumimoji="0" 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187325" marR="0" lvl="1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Calibri" pitchFamily="34" charset="0"/>
                <a:buChar char="3"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Попутный нефтяной газ.</a:t>
              </a:r>
            </a:p>
            <a:p>
              <a:pPr marL="187325" marR="0" lvl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Calibri" pitchFamily="34" charset="0"/>
                <a:buChar char="4"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газ стабилизации.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5" name="Rectangle 13"/>
            <p:cNvSpPr>
              <a:spLocks noChangeArrowheads="1"/>
            </p:cNvSpPr>
            <p:nvPr/>
          </p:nvSpPr>
          <p:spPr bwMode="auto">
            <a:xfrm>
              <a:off x="7993" y="12277"/>
              <a:ext cx="3080" cy="244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Газ процессов: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  <a:tabLst/>
              </a:pPr>
              <a:r>
                <a:rPr lang="ru-RU" sz="1200" b="1" dirty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кат. крекинга;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замедленного коксования;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термокрекинга</a:t>
              </a: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визбрекинга</a:t>
              </a:r>
              <a:r>
                <a:rPr lang="ru-RU" sz="1200" b="1" dirty="0">
                  <a:latin typeface="Times New Roman" pitchFamily="18" charset="0"/>
                  <a:cs typeface="Times New Roman" pitchFamily="18" charset="0"/>
                </a:rPr>
                <a:t>;</a:t>
              </a:r>
            </a:p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buClrTx/>
                <a:buSzTx/>
                <a:buFont typeface="Times New Roman" pitchFamily="18" charset="0"/>
                <a:buChar char="-"/>
                <a:tabLst/>
              </a:pPr>
              <a:r>
                <a:rPr kumimoji="0" lang="ru-RU" sz="1200" b="1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пиролиза</a:t>
              </a:r>
            </a:p>
          </p:txBody>
        </p:sp>
        <p:sp>
          <p:nvSpPr>
            <p:cNvPr id="18446" name="Line 14"/>
            <p:cNvSpPr>
              <a:spLocks noChangeShapeType="1"/>
            </p:cNvSpPr>
            <p:nvPr/>
          </p:nvSpPr>
          <p:spPr bwMode="auto">
            <a:xfrm flipH="1">
              <a:off x="6405" y="10860"/>
              <a:ext cx="61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7" name="Line 15"/>
            <p:cNvSpPr>
              <a:spLocks noChangeShapeType="1"/>
            </p:cNvSpPr>
            <p:nvPr/>
          </p:nvSpPr>
          <p:spPr bwMode="auto">
            <a:xfrm>
              <a:off x="6400" y="10860"/>
              <a:ext cx="0" cy="5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8" name="Line 16"/>
            <p:cNvSpPr>
              <a:spLocks noChangeShapeType="1"/>
            </p:cNvSpPr>
            <p:nvPr/>
          </p:nvSpPr>
          <p:spPr bwMode="auto">
            <a:xfrm>
              <a:off x="9160" y="10840"/>
              <a:ext cx="4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49" name="Line 17"/>
            <p:cNvSpPr>
              <a:spLocks noChangeShapeType="1"/>
            </p:cNvSpPr>
            <p:nvPr/>
          </p:nvSpPr>
          <p:spPr bwMode="auto">
            <a:xfrm>
              <a:off x="9560" y="10835"/>
              <a:ext cx="0" cy="56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50" name="Line 18"/>
            <p:cNvSpPr>
              <a:spLocks noChangeShapeType="1"/>
            </p:cNvSpPr>
            <p:nvPr/>
          </p:nvSpPr>
          <p:spPr bwMode="auto">
            <a:xfrm>
              <a:off x="6260" y="11900"/>
              <a:ext cx="0" cy="3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51" name="Line 19"/>
            <p:cNvSpPr>
              <a:spLocks noChangeShapeType="1"/>
            </p:cNvSpPr>
            <p:nvPr/>
          </p:nvSpPr>
          <p:spPr bwMode="auto">
            <a:xfrm>
              <a:off x="9520" y="11820"/>
              <a:ext cx="0" cy="4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2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8858280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79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79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Первичные газы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природные углеводородные газы и попутные газы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легкие по составу  газы чисто газовых месторождений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газы газоконденсатных месторождений, которые выносят на поверхность  в сконденсированном виде в небольших количествах   более тяжелые углеводороды (конденсаты), кипящие до 200-300°С.</a:t>
            </a: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sz="1400" b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Попутные углеводородные газы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газы, добываемые вместе с  нефтью на нефтяных месторождениях. </a:t>
            </a: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Вторичные УГ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основном легкие углеводороды, образовавшиеся при переработке нефти за счет термокаталитических превращений природных углеводородов нефти. Эти газы  состоят их  углеводородов от метана  до пентана.  Вторичные углеводородные газы в свою очередь подразделяются на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предельные (насыщенные)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непредельные (ненасыщенные) углеводородные газы.</a:t>
            </a: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Предельные (насыщенные) УГ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газы, содержащие только углеводороды, образующиеся при первичной дистилляции нефти (как результат десорбции остатков  растворенного в нефти попутного газа и в каталитических процессах, протекающих в атмосфере избытка водорода – это гидрокрекинг, гидроочистка, изомеризация, каталитический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риформинг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446088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Непредельные УГ (ненасыщенные)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 это газы, содержащие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олефиновые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углеводороды, которые образуются в деструктивных процессах с недостатком водорода, таких как каталитический крекинг, термический крекинг, коксование, пиролиз. 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8715404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Химический состав природных газов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Основным компонентом природного и нефтяного газа является метан, содержание которого   достигает 85-99% об. и соответственно   такие газы характеризуются высокой теплотой сгорания. </a:t>
            </a: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  тяжелых углеводородов (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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5+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невелико – 0,02-0,20 %об. и лишь в отдельных случаях достигает 1,5-4,0 % об. </a:t>
            </a: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Свойства УГ определяются свойствами отдельных компонентов, входящих в его состав.</a:t>
            </a: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Так метан при обычных условиях (атмосферное давление, температура 20°С) ведет себя как реальный газ. Этан находится на границе состояния газ-пар. Пропан и бутаны  при обычных условиях находятся в парообразном состоянии, так как их  критические параметры высокие.</a:t>
            </a: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542925" marR="0" lvl="0" indent="2730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Углеводороды, начиная с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изопентана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и выше, при обычных условиях (0,1 МПа и 0°С) находятся в жидком состоянии.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0" y="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i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показатели  легких углеводородных компонентов природного газа</a:t>
            </a: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85787" y="1142983"/>
          <a:ext cx="7715304" cy="5168859"/>
        </p:xfrm>
        <a:graphic>
          <a:graphicData uri="http://schemas.openxmlformats.org/drawingml/2006/table">
            <a:tbl>
              <a:tblPr/>
              <a:tblGrid>
                <a:gridCol w="284108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634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634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833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591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9864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63096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45821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9731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209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Показатели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метан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Этан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Пропан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ентан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ента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ексан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32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207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Химическая формула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изо-С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72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Молекулярная масса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16,04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30,07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44,09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58,12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58,12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72,15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72,15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86,18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15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Газовая постоянная, кгм/(кг°С)</a:t>
                      </a:r>
                    </a:p>
                  </a:txBody>
                  <a:tcPr marL="56697" marR="566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52,95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28,19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19,23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14,95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14,95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11,75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11,75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9,84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154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Температура при 0,1 МПа, °С: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1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плавления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-182,5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-172,5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-187,5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-145,5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-135,0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-160,6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-129,7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-95,5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1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кипения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-161,3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-88,6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-42,2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-10,1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-0,5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+28,0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+36,2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+69,0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15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Критические параметры: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722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температура Т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кр.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К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190,5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305,4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369,8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408,1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425,2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460,4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469,7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507,4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60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давление р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кр.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МПа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4,88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5,07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4,42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3,80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3,95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3,51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3,50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3,13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60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плотность, кг/м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225,5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232,5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225,2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60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объем, м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/кг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0,0062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0,0047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0,00443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0,0043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0,0044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0,0043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603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 при 0,1 МПа и 0°С, кг/м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0,717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1,344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1,967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2,60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2,60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3,22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3,22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3,88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394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Удельный объем при 0,1 МПа и 0°С, кг/м</a:t>
                      </a:r>
                      <a:r>
                        <a:rPr lang="ru-RU" sz="1200" b="1" i="1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416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546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582 (при °С)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600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625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637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56697" marR="566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"/>
          <p:cNvSpPr>
            <a:spLocks noChangeArrowheads="1"/>
          </p:cNvSpPr>
          <p:nvPr/>
        </p:nvSpPr>
        <p:spPr bwMode="auto">
          <a:xfrm>
            <a:off x="357158" y="428604"/>
            <a:ext cx="87868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показатели тяжелых углеводородных компонентов природных газов</a:t>
            </a:r>
            <a:endParaRPr kumimoji="0" lang="ru-RU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08" y="785799"/>
          <a:ext cx="7858184" cy="5257800"/>
        </p:xfrm>
        <a:graphic>
          <a:graphicData uri="http://schemas.openxmlformats.org/drawingml/2006/table">
            <a:tbl>
              <a:tblPr/>
              <a:tblGrid>
                <a:gridCol w="15901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368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36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44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368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53866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8121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1113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1113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1037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19262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Показатели</a:t>
                      </a: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ептан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онан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и-</a:t>
                      </a:r>
                      <a:r>
                        <a:rPr lang="ru-RU" sz="1200" b="1" i="0" cap="all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</a:t>
                      </a: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екан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Парафиновые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Ароматические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15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циклопентан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циклогексан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 err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циклопентан</a:t>
                      </a:r>
                      <a:endParaRPr lang="ru-RU" sz="1200" b="1" i="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бензол</a:t>
                      </a: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толуол</a:t>
                      </a:r>
                    </a:p>
                  </a:txBody>
                  <a:tcPr marL="63653" marR="636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9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Химическая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формула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н-С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Молекулярная масса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100,2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114,22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128,25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124,3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70,1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84,16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98,2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78,11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92,13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944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Температура при 0,1 МПа, °С: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плавления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-90,8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-56,8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-53,7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29,7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93,3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-126,3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-95,1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кипения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98,4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150,6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150,6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174,0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49,0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81,4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118,1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80,1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110,5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2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Критическая температура, К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540,1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568,8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595,0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619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593,6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02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Критическое давление р</a:t>
                      </a:r>
                      <a:r>
                        <a:rPr lang="ru-RU" sz="1200" b="1" i="1" baseline="-25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кр.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МПа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2,75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2,51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2,34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2,17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4,12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4,12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4,12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4,86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4,24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020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Плотность при 0,1 МПа и 0°С, кг/м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4,70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5,10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5,71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6,34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3,13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3,75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4,38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3,48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4,11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6115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Теплотворная способность, 10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кДж/кг: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9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высшая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48,31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48,18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48,02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47,85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46,93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46,63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45,88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42,32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42,95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92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низшая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44,92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44,83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44,75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44,62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44,41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44,0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43,16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40,64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41,06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6115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Необходимое количество воздуха для горения 1м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м</a:t>
                      </a:r>
                      <a:r>
                        <a:rPr lang="ru-RU" sz="1200" b="1" i="1" baseline="3000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 b="1" i="1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52,41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59,95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66,70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73,85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35,73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42,88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50,02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35,70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42,88</a:t>
                      </a:r>
                    </a:p>
                  </a:txBody>
                  <a:tcPr marL="63653" marR="636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71682" name="Rectangle 2"/>
          <p:cNvSpPr>
            <a:spLocks noChangeArrowheads="1"/>
          </p:cNvSpPr>
          <p:nvPr/>
        </p:nvSpPr>
        <p:spPr bwMode="auto">
          <a:xfrm>
            <a:off x="0" y="5786454"/>
            <a:ext cx="871540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компонентному составу газа  определяются основные направления его дальнейшей переработки.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Компонентный состав природного газа определяется только экспериментальным путем в лабораторных условиях по ГОСТ 14920, 23781, 17556, 11382.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"/>
          <p:cNvSpPr>
            <a:spLocks noChangeArrowheads="1"/>
          </p:cNvSpPr>
          <p:nvPr/>
        </p:nvSpPr>
        <p:spPr bwMode="auto">
          <a:xfrm>
            <a:off x="214282" y="714356"/>
            <a:ext cx="8643998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Неуглеводородные</a:t>
            </a:r>
            <a:r>
              <a:rPr kumimoji="0" lang="ru-RU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компоненты природного газа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числа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неуглеводородных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компонентов  природных газов наиболее часто встречаются азот, гелий, двуокись углерода, сероводород,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серооксид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углерода.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Азот и гелий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– нейтральные компонент, служат </a:t>
            </a:r>
            <a:r>
              <a:rPr kumimoji="0" lang="ru-RU" sz="1400" b="1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баластом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снижают теплотворную способность газа.  В настоящее время очистку газа от азота не проводят. Будучи легким компонентом газа, азот   оказывает сильное влияние на распределение углеводородных компонентов по фазам. В газе Астраханского ГКМ азота содержится 2,85% об. Гелий  в газах содержится в очень небольших количествах, но специально извлекаются как ценный  продукт для  нужд народного хозяйства. Крупный гелиевый завод  в России  работает на базе Оренбургского газового месторождения.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Диоксид углерода СО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бесцветный негорючий газ, обладающий кислыми свойствами. При нормальном давлении и температуре минус 78,5°С переходит в твердое состояние ("сухой лед"), минуя жидкое состояние. В воде диоксид углерода растворим ограничено  (0,335 %об. при 0°С и 0,169 % об. при 20°С). Является термически стойким веществом. Содержание СО</a:t>
            </a:r>
            <a:r>
              <a:rPr kumimoji="0" lang="ru-RU" sz="1400" b="1" i="1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газе АГКМ –15,31%.</a:t>
            </a:r>
            <a:endParaRPr kumimoji="0" lang="ru-RU" sz="14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624</TotalTime>
  <Words>4977</Words>
  <Application>Microsoft Office PowerPoint</Application>
  <PresentationFormat>Экран (4:3)</PresentationFormat>
  <Paragraphs>1454</Paragraphs>
  <Slides>39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Официальная</vt:lpstr>
      <vt:lpstr>Лекция № 2</vt:lpstr>
      <vt:lpstr>Перечень и характеристика природных энергоносителей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Схема современного газоперерабатывающего завода с вариантами основных технологических процессов и потоков</vt:lpstr>
      <vt:lpstr>Блок - схема переработки различных процессов ГПЗ</vt:lpstr>
      <vt:lpstr> АГПЗ</vt:lpstr>
      <vt:lpstr>Производственная схема Амурского ГПЗ (42 млрд м3 газа в год 6 линий)</vt:lpstr>
      <vt:lpstr>Производственная схема Белозерного ГПЗ (840млн м3/год газа, 6,3млн т/год нефти)</vt:lpstr>
      <vt:lpstr>Производственная схема Коробковского ГПЗ (440 млнм3/год попутного газа, 37 тыс.т/год конденсата)</vt:lpstr>
      <vt:lpstr>Производственная схема Оренбургского гелиевого завода (1978 г.) </vt:lpstr>
      <vt:lpstr>Блок схема завода на месторождении «Уитни-Каньен» (7,2 млн м3/сут)</vt:lpstr>
      <vt:lpstr>Слайд 39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лекции</dc:title>
  <dc:creator>User</dc:creator>
  <cp:lastModifiedBy>Пользователь</cp:lastModifiedBy>
  <cp:revision>96</cp:revision>
  <dcterms:created xsi:type="dcterms:W3CDTF">2001-12-31T21:02:52Z</dcterms:created>
  <dcterms:modified xsi:type="dcterms:W3CDTF">2023-01-15T15:32:32Z</dcterms:modified>
</cp:coreProperties>
</file>