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66" r:id="rId3"/>
    <p:sldId id="268" r:id="rId4"/>
    <p:sldId id="291" r:id="rId5"/>
    <p:sldId id="269" r:id="rId6"/>
    <p:sldId id="270" r:id="rId7"/>
    <p:sldId id="271" r:id="rId8"/>
    <p:sldId id="298" r:id="rId9"/>
    <p:sldId id="307" r:id="rId10"/>
    <p:sldId id="274" r:id="rId11"/>
    <p:sldId id="292" r:id="rId12"/>
    <p:sldId id="297" r:id="rId13"/>
    <p:sldId id="278" r:id="rId14"/>
    <p:sldId id="279" r:id="rId15"/>
    <p:sldId id="280" r:id="rId16"/>
    <p:sldId id="281" r:id="rId17"/>
    <p:sldId id="282" r:id="rId18"/>
    <p:sldId id="283" r:id="rId19"/>
    <p:sldId id="273" r:id="rId20"/>
    <p:sldId id="284" r:id="rId21"/>
    <p:sldId id="275" r:id="rId22"/>
    <p:sldId id="276" r:id="rId23"/>
    <p:sldId id="277" r:id="rId24"/>
    <p:sldId id="285" r:id="rId25"/>
    <p:sldId id="286" r:id="rId26"/>
    <p:sldId id="288" r:id="rId27"/>
    <p:sldId id="287" r:id="rId28"/>
    <p:sldId id="296" r:id="rId29"/>
    <p:sldId id="308" r:id="rId30"/>
    <p:sldId id="289" r:id="rId31"/>
    <p:sldId id="290" r:id="rId32"/>
    <p:sldId id="302" r:id="rId33"/>
    <p:sldId id="303" r:id="rId34"/>
    <p:sldId id="304" r:id="rId35"/>
    <p:sldId id="293" r:id="rId36"/>
    <p:sldId id="294" r:id="rId37"/>
    <p:sldId id="300" r:id="rId38"/>
    <p:sldId id="295" r:id="rId39"/>
    <p:sldId id="301" r:id="rId40"/>
    <p:sldId id="309" r:id="rId41"/>
    <p:sldId id="310" r:id="rId42"/>
    <p:sldId id="311" r:id="rId43"/>
    <p:sldId id="312" r:id="rId44"/>
    <p:sldId id="313" r:id="rId45"/>
    <p:sldId id="314" r:id="rId46"/>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E"/>
    <a:srgbClr val="DCE6F2"/>
    <a:srgbClr val="E6E0EC"/>
    <a:srgbClr val="DBEEF4"/>
    <a:srgbClr val="C6D9F1"/>
    <a:srgbClr val="8E65D9"/>
    <a:srgbClr val="8C8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8" y="112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C4FA5A-0D89-49FF-9798-E8B2624A44B9}" type="datetimeFigureOut">
              <a:rPr lang="ru-RU" smtClean="0"/>
              <a:t>31.01.2026</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FA9D3-1976-48BE-8333-065D5A9AB04A}" type="slidenum">
              <a:rPr lang="ru-RU" smtClean="0"/>
              <a:t>‹#›</a:t>
            </a:fld>
            <a:endParaRPr lang="ru-RU"/>
          </a:p>
        </p:txBody>
      </p:sp>
    </p:spTree>
    <p:extLst>
      <p:ext uri="{BB962C8B-B14F-4D97-AF65-F5344CB8AC3E}">
        <p14:creationId xmlns:p14="http://schemas.microsoft.com/office/powerpoint/2010/main" val="1222357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14</a:t>
            </a:fld>
            <a:endParaRPr lang="ru-RU"/>
          </a:p>
        </p:txBody>
      </p:sp>
    </p:spTree>
    <p:extLst>
      <p:ext uri="{BB962C8B-B14F-4D97-AF65-F5344CB8AC3E}">
        <p14:creationId xmlns:p14="http://schemas.microsoft.com/office/powerpoint/2010/main" val="2546199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p54: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3" name="Google Shape;1413;p54: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7391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15</a:t>
            </a:fld>
            <a:endParaRPr lang="ru-RU"/>
          </a:p>
        </p:txBody>
      </p:sp>
    </p:spTree>
    <p:extLst>
      <p:ext uri="{BB962C8B-B14F-4D97-AF65-F5344CB8AC3E}">
        <p14:creationId xmlns:p14="http://schemas.microsoft.com/office/powerpoint/2010/main" val="643149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16</a:t>
            </a:fld>
            <a:endParaRPr lang="ru-RU"/>
          </a:p>
        </p:txBody>
      </p:sp>
    </p:spTree>
    <p:extLst>
      <p:ext uri="{BB962C8B-B14F-4D97-AF65-F5344CB8AC3E}">
        <p14:creationId xmlns:p14="http://schemas.microsoft.com/office/powerpoint/2010/main" val="1915628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17</a:t>
            </a:fld>
            <a:endParaRPr lang="ru-RU"/>
          </a:p>
        </p:txBody>
      </p:sp>
    </p:spTree>
    <p:extLst>
      <p:ext uri="{BB962C8B-B14F-4D97-AF65-F5344CB8AC3E}">
        <p14:creationId xmlns:p14="http://schemas.microsoft.com/office/powerpoint/2010/main" val="677315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18</a:t>
            </a:fld>
            <a:endParaRPr lang="ru-RU"/>
          </a:p>
        </p:txBody>
      </p:sp>
    </p:spTree>
    <p:extLst>
      <p:ext uri="{BB962C8B-B14F-4D97-AF65-F5344CB8AC3E}">
        <p14:creationId xmlns:p14="http://schemas.microsoft.com/office/powerpoint/2010/main" val="1573887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24</a:t>
            </a:fld>
            <a:endParaRPr lang="ru-RU"/>
          </a:p>
        </p:txBody>
      </p:sp>
    </p:spTree>
    <p:extLst>
      <p:ext uri="{BB962C8B-B14F-4D97-AF65-F5344CB8AC3E}">
        <p14:creationId xmlns:p14="http://schemas.microsoft.com/office/powerpoint/2010/main" val="4021874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25</a:t>
            </a:fld>
            <a:endParaRPr lang="ru-RU"/>
          </a:p>
        </p:txBody>
      </p:sp>
    </p:spTree>
    <p:extLst>
      <p:ext uri="{BB962C8B-B14F-4D97-AF65-F5344CB8AC3E}">
        <p14:creationId xmlns:p14="http://schemas.microsoft.com/office/powerpoint/2010/main" val="58685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27</a:t>
            </a:fld>
            <a:endParaRPr lang="ru-RU"/>
          </a:p>
        </p:txBody>
      </p:sp>
    </p:spTree>
    <p:extLst>
      <p:ext uri="{BB962C8B-B14F-4D97-AF65-F5344CB8AC3E}">
        <p14:creationId xmlns:p14="http://schemas.microsoft.com/office/powerpoint/2010/main" val="4070055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ADFA9D3-1976-48BE-8333-065D5A9AB04A}" type="slidenum">
              <a:rPr lang="ru-RU" smtClean="0"/>
              <a:t>28</a:t>
            </a:fld>
            <a:endParaRPr lang="ru-RU"/>
          </a:p>
        </p:txBody>
      </p:sp>
    </p:spTree>
    <p:extLst>
      <p:ext uri="{BB962C8B-B14F-4D97-AF65-F5344CB8AC3E}">
        <p14:creationId xmlns:p14="http://schemas.microsoft.com/office/powerpoint/2010/main" val="1013986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177542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461895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9555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90822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627027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555F2C0-EEEF-489F-A71E-B13C5AE760E9}" type="datetimeFigureOut">
              <a:rPr lang="ru-RU" smtClean="0"/>
              <a:t>31.01.2026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24095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555F2C0-EEEF-489F-A71E-B13C5AE760E9}" type="datetimeFigureOut">
              <a:rPr lang="ru-RU" smtClean="0"/>
              <a:t>31.01.2026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7531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555F2C0-EEEF-489F-A71E-B13C5AE760E9}" type="datetimeFigureOut">
              <a:rPr lang="ru-RU" smtClean="0"/>
              <a:t>31.01.2026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20246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55F2C0-EEEF-489F-A71E-B13C5AE760E9}" type="datetimeFigureOut">
              <a:rPr lang="ru-RU" smtClean="0"/>
              <a:t>31.01.2026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410984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31.01.2026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3737513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555F2C0-EEEF-489F-A71E-B13C5AE760E9}" type="datetimeFigureOut">
              <a:rPr lang="ru-RU" smtClean="0"/>
              <a:t>31.01.2026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16AD98-15EA-4E8D-88E1-C2285ED224F8}" type="slidenum">
              <a:rPr lang="ru-RU" smtClean="0"/>
              <a:t>‹#›</a:t>
            </a:fld>
            <a:endParaRPr lang="ru-RU"/>
          </a:p>
        </p:txBody>
      </p:sp>
    </p:spTree>
    <p:extLst>
      <p:ext uri="{BB962C8B-B14F-4D97-AF65-F5344CB8AC3E}">
        <p14:creationId xmlns:p14="http://schemas.microsoft.com/office/powerpoint/2010/main" val="851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555F2C0-EEEF-489F-A71E-B13C5AE760E9}" type="datetimeFigureOut">
              <a:rPr lang="ru-RU" smtClean="0"/>
              <a:t>31.01.2026</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116AD98-15EA-4E8D-88E1-C2285ED224F8}" type="slidenum">
              <a:rPr lang="ru-RU" smtClean="0"/>
              <a:t>‹#›</a:t>
            </a:fld>
            <a:endParaRPr lang="ru-RU"/>
          </a:p>
        </p:txBody>
      </p:sp>
    </p:spTree>
    <p:extLst>
      <p:ext uri="{BB962C8B-B14F-4D97-AF65-F5344CB8AC3E}">
        <p14:creationId xmlns:p14="http://schemas.microsoft.com/office/powerpoint/2010/main" val="1447393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9.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6.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7.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6.png"/><Relationship Id="rId7" Type="http://schemas.openxmlformats.org/officeDocument/2006/relationships/image" Target="../media/image33.w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8.jpg"/><Relationship Id="rId4" Type="http://schemas.openxmlformats.org/officeDocument/2006/relationships/image" Target="../media/image37.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WORK\АГТУ\Общая\новый бренндбук\Мокапы\доп\ыыыы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295" y="510381"/>
            <a:ext cx="3275625" cy="54466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WORK\АГТУ\Общая\новый бренндбук\Мокапы\доп\Безымяннффффф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366366"/>
            <a:ext cx="1791700" cy="87013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WORK\АГТУ\Общая\новый бренндбук\Мокапы\доп\Roll Up 202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7" y="1519649"/>
            <a:ext cx="3712450" cy="364438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59844" y="1236502"/>
            <a:ext cx="7291118" cy="2839239"/>
          </a:xfrm>
          <a:prstGeom prst="rect">
            <a:avLst/>
          </a:prstGeom>
          <a:noFill/>
        </p:spPr>
        <p:txBody>
          <a:bodyPr wrap="square" lIns="68580" tIns="34290" rIns="68580" bIns="3429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3000" b="1" dirty="0">
                <a:solidFill>
                  <a:srgbClr val="00359E"/>
                </a:solidFill>
                <a:latin typeface="Arial" pitchFamily="34" charset="0"/>
                <a:cs typeface="Arial" pitchFamily="34" charset="0"/>
              </a:rPr>
              <a:t>Реакционные аппараты для химической переработки углеводородного сырья. Особенности, конструктивное исполнение и техническое освидетельствование. Циклоны</a:t>
            </a:r>
          </a:p>
        </p:txBody>
      </p:sp>
    </p:spTree>
    <p:extLst>
      <p:ext uri="{BB962C8B-B14F-4D97-AF65-F5344CB8AC3E}">
        <p14:creationId xmlns:p14="http://schemas.microsoft.com/office/powerpoint/2010/main" val="3019220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5834548" y="2183690"/>
            <a:ext cx="2355599" cy="1766023"/>
          </a:xfrm>
          <a:prstGeom prst="octagon">
            <a:avLst/>
          </a:prstGeom>
          <a:noFill/>
          <a:ln w="7620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5510921" y="625123"/>
            <a:ext cx="1276205" cy="1914308"/>
          </a:xfrm>
          <a:prstGeom prst="octagon">
            <a:avLst/>
          </a:prstGeom>
          <a:noFill/>
          <a:ln w="76200">
            <a:solidFill>
              <a:schemeClr val="accent5">
                <a:lumMod val="40000"/>
                <a:lumOff val="60000"/>
              </a:schemeClr>
            </a:solidFill>
          </a:ln>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020413" cy="623248"/>
          </a:xfrm>
          <a:prstGeom prst="rect">
            <a:avLst/>
          </a:prstGeom>
          <a:noFill/>
        </p:spPr>
        <p:txBody>
          <a:bodyPr wrap="none" lIns="68580" tIns="34290" rIns="68580" bIns="34290" rtlCol="0">
            <a:spAutoFit/>
          </a:bodyPr>
          <a:lstStyle/>
          <a:p>
            <a:r>
              <a:rPr lang="ru-RU" b="1" dirty="0">
                <a:solidFill>
                  <a:srgbClr val="00359E"/>
                </a:solidFill>
                <a:ea typeface="Calibri"/>
              </a:rPr>
              <a:t>Аппараты со стационарным слоем катализатора</a:t>
            </a:r>
          </a:p>
          <a:p>
            <a:endParaRPr lang="ru-RU" sz="1800" b="1" dirty="0">
              <a:solidFill>
                <a:srgbClr val="00359E"/>
              </a:solidFill>
              <a:ea typeface="Calibri"/>
            </a:endParaRPr>
          </a:p>
        </p:txBody>
      </p:sp>
      <p:sp>
        <p:nvSpPr>
          <p:cNvPr id="47" name="TextBox 46"/>
          <p:cNvSpPr txBox="1"/>
          <p:nvPr/>
        </p:nvSpPr>
        <p:spPr>
          <a:xfrm>
            <a:off x="299639" y="1022541"/>
            <a:ext cx="4848425" cy="3539430"/>
          </a:xfrm>
          <a:prstGeom prst="rect">
            <a:avLst/>
          </a:prstGeom>
          <a:noFill/>
        </p:spPr>
        <p:txBody>
          <a:bodyPr wrap="square" rtlCol="0">
            <a:spAutoFit/>
          </a:bodyPr>
          <a:lstStyle/>
          <a:p>
            <a:pPr algn="just"/>
            <a:r>
              <a:rPr lang="ru-RU" sz="1400" dirty="0"/>
              <a:t>Реакторы с неподвижным слоем твердого катализатора широко используются в химических процессах переработки нефтяного сырья. Они представляют собой вертикальные цилиндрические аппараты адиабатического или изотермического типа, реакционная часть которых заполнено гранулированным катализатором в виде стационарного слоя(реакторы каталитического риформинга и гидроочистки).</a:t>
            </a:r>
          </a:p>
          <a:p>
            <a:pPr algn="just"/>
            <a:r>
              <a:rPr lang="ru-RU" sz="1400" dirty="0"/>
              <a:t>Распределение потока сырья решается по-разному в аппаратах с аксиальным (вдоль оси аппарата) и радиальным вводом. В первом случае  для этих целей используют распределительные устройства. В реакторе с радиальным вводом движение сырья организовано по направлению от периферии к центру при прохождении его через слой катализатора.</a:t>
            </a:r>
          </a:p>
          <a:p>
            <a:endParaRPr lang="ru-RU" sz="1400" dirty="0"/>
          </a:p>
        </p:txBody>
      </p:sp>
      <p:sp>
        <p:nvSpPr>
          <p:cNvPr id="13" name="Прямоугольник 12"/>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11</a:t>
            </a:r>
            <a:endParaRPr lang="ru-RU" dirty="0"/>
          </a:p>
        </p:txBody>
      </p:sp>
    </p:spTree>
    <p:extLst>
      <p:ext uri="{BB962C8B-B14F-4D97-AF65-F5344CB8AC3E}">
        <p14:creationId xmlns:p14="http://schemas.microsoft.com/office/powerpoint/2010/main" val="1157179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Реакционные аппараты со стационарным слоем катализатора">
            <a:extLst>
              <a:ext uri="{FF2B5EF4-FFF2-40B4-BE49-F238E27FC236}">
                <a16:creationId xmlns:a16="http://schemas.microsoft.com/office/drawing/2014/main" id="{B6AC043A-5519-4205-98CB-3ED061978E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96" y="802975"/>
            <a:ext cx="3798895" cy="3677448"/>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993162" cy="346249"/>
          </a:xfrm>
          <a:prstGeom prst="rect">
            <a:avLst/>
          </a:prstGeom>
          <a:noFill/>
        </p:spPr>
        <p:txBody>
          <a:bodyPr wrap="none" lIns="68580" tIns="34290" rIns="68580" bIns="34290" rtlCol="0">
            <a:spAutoFit/>
          </a:bodyPr>
          <a:lstStyle/>
          <a:p>
            <a:r>
              <a:rPr lang="ru-RU" b="1" dirty="0">
                <a:solidFill>
                  <a:srgbClr val="00359E"/>
                </a:solidFill>
                <a:ea typeface="Calibri"/>
              </a:rPr>
              <a:t>Реакторы со стационарным слоем катализатора</a:t>
            </a:r>
          </a:p>
        </p:txBody>
      </p:sp>
      <p:sp>
        <p:nvSpPr>
          <p:cNvPr id="3" name="TextBox 2">
            <a:extLst>
              <a:ext uri="{FF2B5EF4-FFF2-40B4-BE49-F238E27FC236}">
                <a16:creationId xmlns:a16="http://schemas.microsoft.com/office/drawing/2014/main" id="{D7A443DB-6478-4741-A481-5627A821B8B5}"/>
              </a:ext>
            </a:extLst>
          </p:cNvPr>
          <p:cNvSpPr txBox="1"/>
          <p:nvPr/>
        </p:nvSpPr>
        <p:spPr>
          <a:xfrm>
            <a:off x="3707904" y="2414123"/>
            <a:ext cx="4680520" cy="1868845"/>
          </a:xfrm>
          <a:prstGeom prst="rect">
            <a:avLst/>
          </a:prstGeom>
          <a:noFill/>
        </p:spPr>
        <p:txBody>
          <a:bodyPr wrap="square" rtlCol="0">
            <a:spAutoFit/>
          </a:bodyPr>
          <a:lstStyle/>
          <a:p>
            <a:pPr algn="just">
              <a:lnSpc>
                <a:spcPct val="80000"/>
              </a:lnSpc>
            </a:pPr>
            <a:r>
              <a:rPr lang="ru-RU" sz="1200" dirty="0"/>
              <a:t>Рис. 3 – Реакционные аппараты со стационарным слоем катализатора: </a:t>
            </a:r>
          </a:p>
          <a:p>
            <a:pPr algn="just">
              <a:lnSpc>
                <a:spcPct val="80000"/>
              </a:lnSpc>
            </a:pPr>
            <a:r>
              <a:rPr lang="ru-RU" sz="1200" dirty="0"/>
              <a:t>А): 1,2 - корпус и днища, 3 - опора, 4 -футеровка, 5 - распределитель,6 - перфорированный стакан, 7 - перфорированная труба (сборник), 8 - ввод сырья, 9 -выход продуктов, 11 - наружная термопара, 12, 14 - фарфоровые шары, 13 - катализатор, 15 - люк для выгрузки катализатора, 16 - многозонная термопара;</a:t>
            </a:r>
          </a:p>
          <a:p>
            <a:pPr algn="just">
              <a:lnSpc>
                <a:spcPct val="80000"/>
              </a:lnSpc>
            </a:pPr>
            <a:r>
              <a:rPr lang="ru-RU" sz="1200" dirty="0"/>
              <a:t>Б): 1 - распределительная тарелка,2 - фильтрующее устройство,3 - корпус,4 -колосниковая решетка, 5 - коллектор для ввода пара,6 - фарфоровые шары,7,8- опора, 9,11 - штуцера для выгрузки катализатора, 10,12 –термопары. </a:t>
            </a:r>
            <a:r>
              <a:rPr lang="ru-RU" sz="1200" i="1" dirty="0"/>
              <a:t>Потоки</a:t>
            </a:r>
            <a:r>
              <a:rPr lang="ru-RU" sz="1200" dirty="0"/>
              <a:t>: I - исходное сырье, II - продукты реакции</a:t>
            </a:r>
          </a:p>
        </p:txBody>
      </p:sp>
      <p:sp>
        <p:nvSpPr>
          <p:cNvPr id="12" name="Прямоугольник 11"/>
          <p:cNvSpPr/>
          <p:nvPr/>
        </p:nvSpPr>
        <p:spPr>
          <a:xfrm>
            <a:off x="22375" y="4792575"/>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12</a:t>
            </a:r>
            <a:endParaRPr lang="ru-RU" dirty="0"/>
          </a:p>
        </p:txBody>
      </p:sp>
    </p:spTree>
    <p:extLst>
      <p:ext uri="{BB962C8B-B14F-4D97-AF65-F5344CB8AC3E}">
        <p14:creationId xmlns:p14="http://schemas.microsoft.com/office/powerpoint/2010/main" val="2644242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DDABC7F-A8D8-43DD-8080-6A25DBF18219}"/>
              </a:ext>
            </a:extLst>
          </p:cNvPr>
          <p:cNvPicPr>
            <a:picLocks noChangeAspect="1"/>
          </p:cNvPicPr>
          <p:nvPr/>
        </p:nvPicPr>
        <p:blipFill>
          <a:blip r:embed="rId2"/>
          <a:stretch>
            <a:fillRect/>
          </a:stretch>
        </p:blipFill>
        <p:spPr>
          <a:xfrm>
            <a:off x="4789717" y="732439"/>
            <a:ext cx="2570087" cy="3880576"/>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202001" cy="346249"/>
          </a:xfrm>
          <a:prstGeom prst="rect">
            <a:avLst/>
          </a:prstGeom>
          <a:noFill/>
        </p:spPr>
        <p:txBody>
          <a:bodyPr wrap="none" lIns="68580" tIns="34290" rIns="68580" bIns="34290" rtlCol="0">
            <a:spAutoFit/>
          </a:bodyPr>
          <a:lstStyle/>
          <a:p>
            <a:r>
              <a:rPr lang="ru-RU" b="1" dirty="0">
                <a:solidFill>
                  <a:srgbClr val="00359E"/>
                </a:solidFill>
                <a:ea typeface="Calibri"/>
              </a:rPr>
              <a:t>Реактор риформинга с аксиальным вводом сырья</a:t>
            </a:r>
          </a:p>
        </p:txBody>
      </p:sp>
      <p:sp>
        <p:nvSpPr>
          <p:cNvPr id="3" name="TextBox 2">
            <a:extLst>
              <a:ext uri="{FF2B5EF4-FFF2-40B4-BE49-F238E27FC236}">
                <a16:creationId xmlns:a16="http://schemas.microsoft.com/office/drawing/2014/main" id="{D7A443DB-6478-4741-A481-5627A821B8B5}"/>
              </a:ext>
            </a:extLst>
          </p:cNvPr>
          <p:cNvSpPr txBox="1"/>
          <p:nvPr/>
        </p:nvSpPr>
        <p:spPr>
          <a:xfrm>
            <a:off x="395536" y="2948340"/>
            <a:ext cx="4605324" cy="1754326"/>
          </a:xfrm>
          <a:prstGeom prst="rect">
            <a:avLst/>
          </a:prstGeom>
          <a:noFill/>
        </p:spPr>
        <p:txBody>
          <a:bodyPr wrap="square" rtlCol="0">
            <a:spAutoFit/>
          </a:bodyPr>
          <a:lstStyle/>
          <a:p>
            <a:r>
              <a:rPr lang="ru-RU" sz="1200" dirty="0"/>
              <a:t>Рис. 4 – Схема реактора с неподвижным слоем катализатора и аксиальным вводом сырья: 1 – корпус; 2 – днище; 3 – опорное кольцо; 4 – футеровка; 5 – опорная решетка; 6 – распределитель; 7 – штуцер входа сырья; 8 – штуцер выхода продуктов реакции; 9 – многозонная термопара; 10 – наружные термопары; 11 – люк-лаз; 12 – лючок для выгрузки катализатора; 13 – штуцер для вывода (</a:t>
            </a:r>
            <a:r>
              <a:rPr lang="ru-RU" sz="1200" dirty="0" err="1"/>
              <a:t>эжекции</a:t>
            </a:r>
            <a:r>
              <a:rPr lang="ru-RU" sz="1200" dirty="0"/>
              <a:t>) газов; 14 – верхний слой фарфоровых шаров; 15 – слой катализатора; 16-18 – нижние слои фарфоровых шаров; 19 – легкий шамот</a:t>
            </a:r>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13</a:t>
            </a:r>
            <a:endParaRPr lang="ru-RU" dirty="0"/>
          </a:p>
        </p:txBody>
      </p:sp>
    </p:spTree>
    <p:extLst>
      <p:ext uri="{BB962C8B-B14F-4D97-AF65-F5344CB8AC3E}">
        <p14:creationId xmlns:p14="http://schemas.microsoft.com/office/powerpoint/2010/main" val="410585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5834548" y="2183690"/>
            <a:ext cx="2355599" cy="1766023"/>
          </a:xfrm>
          <a:prstGeom prst="octagon">
            <a:avLst/>
          </a:prstGeom>
          <a:noFill/>
          <a:ln w="7620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5510921" y="625123"/>
            <a:ext cx="1276205" cy="1914308"/>
          </a:xfrm>
          <a:prstGeom prst="octagon">
            <a:avLst/>
          </a:prstGeom>
          <a:noFill/>
          <a:ln w="76200">
            <a:solidFill>
              <a:schemeClr val="accent5">
                <a:lumMod val="40000"/>
                <a:lumOff val="60000"/>
              </a:schemeClr>
            </a:solidFill>
          </a:ln>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04529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Типы </a:t>
            </a:r>
            <a:r>
              <a:rPr lang="ru-RU" sz="1800" b="1" dirty="0">
                <a:solidFill>
                  <a:srgbClr val="00359E"/>
                </a:solidFill>
                <a:ea typeface="Calibri"/>
                <a:cs typeface="Arial" pitchFamily="34" charset="0"/>
              </a:rPr>
              <a:t>реакторов</a:t>
            </a:r>
            <a:r>
              <a:rPr lang="ru-RU" sz="1800" b="1" dirty="0">
                <a:solidFill>
                  <a:srgbClr val="00359E"/>
                </a:solidFill>
                <a:latin typeface="Arial" pitchFamily="34" charset="0"/>
                <a:ea typeface="Calibri"/>
                <a:cs typeface="Arial" pitchFamily="34" charset="0"/>
              </a:rPr>
              <a:t> каталитического крекинга</a:t>
            </a:r>
            <a:endParaRPr lang="ru-RU" sz="1800" b="1" dirty="0">
              <a:solidFill>
                <a:srgbClr val="00359E"/>
              </a:solidFill>
              <a:ea typeface="Calibri"/>
            </a:endParaRPr>
          </a:p>
        </p:txBody>
      </p:sp>
      <p:sp>
        <p:nvSpPr>
          <p:cNvPr id="47" name="TextBox 46"/>
          <p:cNvSpPr txBox="1"/>
          <p:nvPr/>
        </p:nvSpPr>
        <p:spPr>
          <a:xfrm>
            <a:off x="239442" y="817003"/>
            <a:ext cx="4848425" cy="3754874"/>
          </a:xfrm>
          <a:prstGeom prst="rect">
            <a:avLst/>
          </a:prstGeom>
          <a:noFill/>
        </p:spPr>
        <p:txBody>
          <a:bodyPr wrap="square" rtlCol="0">
            <a:spAutoFit/>
          </a:bodyPr>
          <a:lstStyle/>
          <a:p>
            <a:pPr algn="just"/>
            <a:r>
              <a:rPr lang="ru-RU" sz="1400" dirty="0"/>
              <a:t>В реакторах с движущимся слоем шарикового катализатора катализ, </a:t>
            </a:r>
            <a:r>
              <a:rPr lang="ru-RU" sz="1400" dirty="0" err="1"/>
              <a:t>массо</a:t>
            </a:r>
            <a:r>
              <a:rPr lang="ru-RU" sz="1400" dirty="0"/>
              <a:t>- и теплообмен осуществляют фильтрацией прямотоком в режиме, близком к идеальному вытеснению.</a:t>
            </a:r>
          </a:p>
          <a:p>
            <a:pPr algn="just"/>
            <a:r>
              <a:rPr lang="ru-RU" sz="1400" dirty="0"/>
              <a:t>В реакторах с </a:t>
            </a:r>
            <a:r>
              <a:rPr lang="ru-RU" sz="1400" dirty="0" err="1"/>
              <a:t>псевдоожиженным</a:t>
            </a:r>
            <a:r>
              <a:rPr lang="ru-RU" sz="1400" dirty="0"/>
              <a:t> (кипящим) слоем микросферического катализатора катализ, тепло- и </a:t>
            </a:r>
            <a:r>
              <a:rPr lang="ru-RU" sz="1400" dirty="0" err="1"/>
              <a:t>массообмен</a:t>
            </a:r>
            <a:r>
              <a:rPr lang="ru-RU" sz="1400" dirty="0"/>
              <a:t> осуществляют при идеальном перемешивании </a:t>
            </a:r>
            <a:r>
              <a:rPr lang="ru-RU" sz="1400" dirty="0" err="1"/>
              <a:t>реактантов</a:t>
            </a:r>
            <a:r>
              <a:rPr lang="ru-RU" sz="1400" dirty="0"/>
              <a:t> с катализатором в режиме, характерном для </a:t>
            </a:r>
            <a:r>
              <a:rPr lang="ru-RU" sz="1400" dirty="0" err="1"/>
              <a:t>безградиентных</a:t>
            </a:r>
            <a:r>
              <a:rPr lang="ru-RU" sz="1400" dirty="0"/>
              <a:t> реакторов (т. е. дифференциального типа).</a:t>
            </a:r>
          </a:p>
          <a:p>
            <a:pPr algn="just"/>
            <a:r>
              <a:rPr lang="ru-RU" sz="1400" dirty="0"/>
              <a:t>Реакторы каталитического крекинга перечисленных выше двух типов в последние годы постепенно вытесняются более совершенными типами — прямоточными реакторами с восходящим потоком </a:t>
            </a:r>
            <a:r>
              <a:rPr lang="ru-RU" sz="1400" dirty="0" err="1"/>
              <a:t>газокатализаторной</a:t>
            </a:r>
            <a:r>
              <a:rPr lang="ru-RU" sz="1400" dirty="0"/>
              <a:t> смеси (лифт-реактор).</a:t>
            </a:r>
          </a:p>
          <a:p>
            <a:pPr algn="just"/>
            <a:r>
              <a:rPr lang="ru-RU" sz="1400" dirty="0"/>
              <a:t>этот реактор приближается к реакторам идеального вытеснения (т. е. интегрального типа), более эффективным для каталитического крекинга по сравнению с реакторами с </a:t>
            </a:r>
            <a:r>
              <a:rPr lang="ru-RU" sz="1400" dirty="0" err="1"/>
              <a:t>псевдоожиженным</a:t>
            </a:r>
            <a:r>
              <a:rPr lang="ru-RU" sz="1400" dirty="0"/>
              <a:t> слоем катализатора.</a:t>
            </a:r>
          </a:p>
        </p:txBody>
      </p:sp>
      <p:sp>
        <p:nvSpPr>
          <p:cNvPr id="13" name="Прямоугольник 12"/>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14</a:t>
            </a:r>
            <a:endParaRPr lang="ru-RU" dirty="0"/>
          </a:p>
        </p:txBody>
      </p:sp>
    </p:spTree>
    <p:extLst>
      <p:ext uri="{BB962C8B-B14F-4D97-AF65-F5344CB8AC3E}">
        <p14:creationId xmlns:p14="http://schemas.microsoft.com/office/powerpoint/2010/main" val="4003167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690469"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Сравнение</a:t>
            </a:r>
            <a:r>
              <a:rPr lang="ru-RU" sz="1800" b="1" dirty="0">
                <a:solidFill>
                  <a:srgbClr val="00359E"/>
                </a:solidFill>
                <a:latin typeface="Arial" pitchFamily="34" charset="0"/>
                <a:ea typeface="Calibri"/>
                <a:cs typeface="Arial" pitchFamily="34" charset="0"/>
              </a:rPr>
              <a:t> реакторов каталитического крекинга</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35496" y="700517"/>
            <a:ext cx="8207237" cy="2893100"/>
          </a:xfrm>
          <a:prstGeom prst="rect">
            <a:avLst/>
          </a:prstGeom>
          <a:noFill/>
        </p:spPr>
        <p:txBody>
          <a:bodyPr wrap="square" rtlCol="0">
            <a:spAutoFit/>
          </a:bodyPr>
          <a:lstStyle/>
          <a:p>
            <a:pPr algn="just"/>
            <a:r>
              <a:rPr lang="ru-RU" sz="1400" dirty="0"/>
              <a:t>К </a:t>
            </a:r>
            <a:r>
              <a:rPr lang="ru-RU" sz="1400" b="1" dirty="0"/>
              <a:t>недостаткам</a:t>
            </a:r>
            <a:r>
              <a:rPr lang="ru-RU" sz="1400" dirty="0"/>
              <a:t> реакторов с </a:t>
            </a:r>
            <a:r>
              <a:rPr lang="ru-RU" sz="1400" b="1" dirty="0"/>
              <a:t>движущимся слоем </a:t>
            </a:r>
            <a:r>
              <a:rPr lang="ru-RU" sz="1400" dirty="0"/>
              <a:t>следует отнести: </a:t>
            </a:r>
          </a:p>
          <a:p>
            <a:pPr algn="just"/>
            <a:r>
              <a:rPr lang="ru-RU" sz="1400" dirty="0"/>
              <a:t>— катализ проводят на поверхности крупнозернистого катализатора, что отдаляет процесс от чисто кинетической области реагирования; </a:t>
            </a:r>
          </a:p>
          <a:p>
            <a:pPr algn="just"/>
            <a:r>
              <a:rPr lang="ru-RU" sz="1400" dirty="0"/>
              <a:t>— при прямотоке, в отличие от противотока, завершающую стадию крекинга осуществляют на поверхности </a:t>
            </a:r>
            <a:r>
              <a:rPr lang="ru-RU" sz="1400" dirty="0" err="1"/>
              <a:t>закоксованного</a:t>
            </a:r>
            <a:r>
              <a:rPr lang="ru-RU" sz="1400" dirty="0"/>
              <a:t> катализатора после потери им первоначальной активности; </a:t>
            </a:r>
          </a:p>
          <a:p>
            <a:pPr algn="just"/>
            <a:r>
              <a:rPr lang="ru-RU" sz="1400" dirty="0"/>
              <a:t>— большое время контакта в реакторах этого типа приводит к ухудшению селективности крекинга в результате интенсивного протекания вторичных реакций.</a:t>
            </a:r>
          </a:p>
          <a:p>
            <a:pPr algn="just"/>
            <a:r>
              <a:rPr lang="ru-RU" sz="1400" dirty="0"/>
              <a:t>Значимые </a:t>
            </a:r>
            <a:r>
              <a:rPr lang="ru-RU" sz="1400" b="1" dirty="0"/>
              <a:t>достоинства</a:t>
            </a:r>
            <a:r>
              <a:rPr lang="ru-RU" sz="1400" dirty="0"/>
              <a:t> </a:t>
            </a:r>
            <a:r>
              <a:rPr lang="ru-RU" sz="1400" b="1" dirty="0"/>
              <a:t>реакторов с </a:t>
            </a:r>
            <a:r>
              <a:rPr lang="ru-RU" sz="1400" b="1" dirty="0" err="1"/>
              <a:t>псевдоожиженным</a:t>
            </a:r>
            <a:r>
              <a:rPr lang="ru-RU" sz="1400" b="1" dirty="0"/>
              <a:t> слоем </a:t>
            </a:r>
            <a:r>
              <a:rPr lang="ru-RU" sz="1400" dirty="0"/>
              <a:t>следует отметить: </a:t>
            </a:r>
          </a:p>
          <a:p>
            <a:pPr algn="just"/>
            <a:r>
              <a:rPr lang="ru-RU" sz="1400" dirty="0"/>
              <a:t>— высокую их удельную производительность; </a:t>
            </a:r>
          </a:p>
          <a:p>
            <a:pPr algn="just"/>
            <a:r>
              <a:rPr lang="ru-RU" sz="1400" dirty="0"/>
              <a:t>— легкость транспортирования микросферического катализатора и регулирования технологического режима; </a:t>
            </a:r>
          </a:p>
          <a:p>
            <a:pPr algn="just"/>
            <a:r>
              <a:rPr lang="ru-RU" sz="1400" dirty="0"/>
              <a:t>— осуществление каталитического процесса в области, близкой к чисто кинетической; </a:t>
            </a:r>
          </a:p>
          <a:p>
            <a:pPr algn="just"/>
            <a:r>
              <a:rPr lang="ru-RU" sz="1400" dirty="0"/>
              <a:t>— отсутствие </a:t>
            </a:r>
            <a:r>
              <a:rPr lang="ru-RU" sz="1400" dirty="0" err="1"/>
              <a:t>байпасных</a:t>
            </a:r>
            <a:r>
              <a:rPr lang="ru-RU" sz="1400" dirty="0"/>
              <a:t> участков и градиента температуры в кипящем слое.</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15</a:t>
            </a:r>
            <a:endParaRPr lang="ru-RU" dirty="0"/>
          </a:p>
        </p:txBody>
      </p:sp>
    </p:spTree>
    <p:extLst>
      <p:ext uri="{BB962C8B-B14F-4D97-AF65-F5344CB8AC3E}">
        <p14:creationId xmlns:p14="http://schemas.microsoft.com/office/powerpoint/2010/main" val="2853078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690469"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Сравнение</a:t>
            </a:r>
            <a:r>
              <a:rPr lang="ru-RU" sz="1800" b="1" dirty="0">
                <a:solidFill>
                  <a:srgbClr val="00359E"/>
                </a:solidFill>
                <a:latin typeface="Arial" pitchFamily="34" charset="0"/>
                <a:ea typeface="Calibri"/>
                <a:cs typeface="Arial" pitchFamily="34" charset="0"/>
              </a:rPr>
              <a:t> реакторов каталитического крекинга</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35496" y="700517"/>
            <a:ext cx="8207237" cy="2246769"/>
          </a:xfrm>
          <a:prstGeom prst="rect">
            <a:avLst/>
          </a:prstGeom>
          <a:noFill/>
        </p:spPr>
        <p:txBody>
          <a:bodyPr wrap="square" rtlCol="0">
            <a:spAutoFit/>
          </a:bodyPr>
          <a:lstStyle/>
          <a:p>
            <a:pPr algn="just"/>
            <a:r>
              <a:rPr lang="ru-RU" sz="1400" dirty="0"/>
              <a:t>Из </a:t>
            </a:r>
            <a:r>
              <a:rPr lang="ru-RU" sz="1400" b="1" dirty="0"/>
              <a:t>недостатков реакторов с кипящим слоем</a:t>
            </a:r>
            <a:r>
              <a:rPr lang="ru-RU" sz="1400" dirty="0"/>
              <a:t> можно указать следующие: неравномерность времени пребывания сырья в зоне реакции, а также среднее фиктивное время контакта, хотя и меньше, чем в реакторах с движущимся слоем шарикового катализатора, но недостаточно малое (3…15 мин), чтобы обеспечить максимально высокую селективность крекинга.</a:t>
            </a:r>
          </a:p>
          <a:p>
            <a:pPr algn="just"/>
            <a:r>
              <a:rPr lang="ru-RU" sz="1400" dirty="0"/>
              <a:t>К </a:t>
            </a:r>
            <a:r>
              <a:rPr lang="ru-RU" sz="1400" b="1" dirty="0"/>
              <a:t>преимуществам лифт-реактора </a:t>
            </a:r>
            <a:r>
              <a:rPr lang="ru-RU" sz="1400" dirty="0"/>
              <a:t>можно отнести:</a:t>
            </a:r>
          </a:p>
          <a:p>
            <a:pPr algn="just"/>
            <a:r>
              <a:rPr lang="ru-RU" sz="1400" dirty="0"/>
              <a:t>время контакта сырья с цеолитсодержащим катализатором благодаря высокой активности снижается примерно на два порядка (до 2…6 с)</a:t>
            </a:r>
            <a:r>
              <a:rPr lang="en-US" sz="1400" dirty="0"/>
              <a:t>;</a:t>
            </a:r>
          </a:p>
          <a:p>
            <a:pPr algn="just"/>
            <a:r>
              <a:rPr lang="ru-RU" sz="1400" dirty="0"/>
              <a:t>низкое давление процесса</a:t>
            </a:r>
            <a:r>
              <a:rPr lang="en-US" sz="1400" dirty="0"/>
              <a:t>;</a:t>
            </a:r>
          </a:p>
          <a:p>
            <a:pPr algn="just"/>
            <a:r>
              <a:rPr lang="ru-RU" sz="1400" dirty="0"/>
              <a:t>высокий выход ценных продуктов</a:t>
            </a:r>
            <a:r>
              <a:rPr lang="en-US" sz="1400" dirty="0"/>
              <a:t>;</a:t>
            </a:r>
            <a:endParaRPr lang="ru-RU" sz="1400" dirty="0"/>
          </a:p>
          <a:p>
            <a:pPr algn="just"/>
            <a:r>
              <a:rPr lang="ru-RU" sz="1400" dirty="0"/>
              <a:t>осуществление высокоинтенсивного («скоростного») жесткого крекинга.</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16</a:t>
            </a:r>
            <a:endParaRPr lang="ru-RU" dirty="0"/>
          </a:p>
        </p:txBody>
      </p:sp>
    </p:spTree>
    <p:extLst>
      <p:ext uri="{BB962C8B-B14F-4D97-AF65-F5344CB8AC3E}">
        <p14:creationId xmlns:p14="http://schemas.microsoft.com/office/powerpoint/2010/main" val="2146273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0657CA3-2A32-4F0F-AA52-BC827576289C}"/>
              </a:ext>
            </a:extLst>
          </p:cNvPr>
          <p:cNvPicPr>
            <a:picLocks noChangeAspect="1"/>
          </p:cNvPicPr>
          <p:nvPr/>
        </p:nvPicPr>
        <p:blipFill>
          <a:blip r:embed="rId3"/>
          <a:stretch>
            <a:fillRect/>
          </a:stretch>
        </p:blipFill>
        <p:spPr>
          <a:xfrm>
            <a:off x="1619672" y="720442"/>
            <a:ext cx="1563512" cy="4075914"/>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6109237"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a:t>
            </a:r>
            <a:r>
              <a:rPr lang="ru-RU" sz="1800" b="1" dirty="0">
                <a:solidFill>
                  <a:srgbClr val="00359E"/>
                </a:solidFill>
                <a:latin typeface="Arial" pitchFamily="34" charset="0"/>
                <a:ea typeface="Calibri"/>
                <a:cs typeface="Arial" pitchFamily="34" charset="0"/>
              </a:rPr>
              <a:t> реактора с шариковым катализатором</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3089169" y="3380531"/>
            <a:ext cx="5171870" cy="1015663"/>
          </a:xfrm>
          <a:prstGeom prst="rect">
            <a:avLst/>
          </a:prstGeom>
          <a:noFill/>
        </p:spPr>
        <p:txBody>
          <a:bodyPr wrap="square" rtlCol="0">
            <a:spAutoFit/>
          </a:bodyPr>
          <a:lstStyle/>
          <a:p>
            <a:pPr algn="just"/>
            <a:r>
              <a:rPr lang="ru-RU" sz="1200" dirty="0"/>
              <a:t>Рис. 5 –Реактор установки крекинга с шариковым катализатором: I — ввод сырья; II — ввод катализатора; III — вывод продуктов реакции; IV — вывод катализатора; V — ввод водяного пара; 1 — распределительное устройство; 2 — реакционная зона; 3 — сепарационное устройство; 4 — зона </a:t>
            </a:r>
            <a:r>
              <a:rPr lang="ru-RU" sz="1200" dirty="0" err="1"/>
              <a:t>отпарки</a:t>
            </a:r>
            <a:r>
              <a:rPr lang="ru-RU" sz="1200" dirty="0"/>
              <a:t>; 5 — сборное выравнивающее устройство</a:t>
            </a:r>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17</a:t>
            </a:r>
            <a:endParaRPr lang="ru-RU" dirty="0"/>
          </a:p>
        </p:txBody>
      </p:sp>
    </p:spTree>
    <p:extLst>
      <p:ext uri="{BB962C8B-B14F-4D97-AF65-F5344CB8AC3E}">
        <p14:creationId xmlns:p14="http://schemas.microsoft.com/office/powerpoint/2010/main" val="4186126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B0E8243-BAA6-464A-ADD7-B9B521CBE54C}"/>
              </a:ext>
            </a:extLst>
          </p:cNvPr>
          <p:cNvPicPr>
            <a:picLocks noChangeAspect="1"/>
          </p:cNvPicPr>
          <p:nvPr/>
        </p:nvPicPr>
        <p:blipFill>
          <a:blip r:embed="rId3"/>
          <a:stretch>
            <a:fillRect/>
          </a:stretch>
        </p:blipFill>
        <p:spPr>
          <a:xfrm>
            <a:off x="48048" y="595757"/>
            <a:ext cx="2543175" cy="2324100"/>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6109237"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a:t>
            </a:r>
            <a:r>
              <a:rPr lang="ru-RU" sz="1800" b="1" dirty="0">
                <a:solidFill>
                  <a:srgbClr val="00359E"/>
                </a:solidFill>
                <a:latin typeface="Arial" pitchFamily="34" charset="0"/>
                <a:ea typeface="Calibri"/>
                <a:cs typeface="Arial" pitchFamily="34" charset="0"/>
              </a:rPr>
              <a:t> реактора с шариковым катализатором</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180532" y="2896246"/>
            <a:ext cx="2951308" cy="830997"/>
          </a:xfrm>
          <a:prstGeom prst="rect">
            <a:avLst/>
          </a:prstGeom>
          <a:noFill/>
        </p:spPr>
        <p:txBody>
          <a:bodyPr wrap="square" rtlCol="0">
            <a:spAutoFit/>
          </a:bodyPr>
          <a:lstStyle/>
          <a:p>
            <a:pPr algn="just"/>
            <a:r>
              <a:rPr lang="ru-RU" sz="1200" dirty="0"/>
              <a:t>Рис.6-Узел ввода тяжелого сырья и катализатора: 1 — трубы распределительного устройства; 2 — ввод сырья; 3 — ввод катализатора</a:t>
            </a:r>
          </a:p>
        </p:txBody>
      </p:sp>
      <p:pic>
        <p:nvPicPr>
          <p:cNvPr id="4" name="Рисунок 3">
            <a:extLst>
              <a:ext uri="{FF2B5EF4-FFF2-40B4-BE49-F238E27FC236}">
                <a16:creationId xmlns:a16="http://schemas.microsoft.com/office/drawing/2014/main" id="{48867D64-C05D-4A0E-8039-6B3DA65A6FC5}"/>
              </a:ext>
            </a:extLst>
          </p:cNvPr>
          <p:cNvPicPr>
            <a:picLocks noChangeAspect="1"/>
          </p:cNvPicPr>
          <p:nvPr/>
        </p:nvPicPr>
        <p:blipFill>
          <a:blip r:embed="rId9"/>
          <a:stretch>
            <a:fillRect/>
          </a:stretch>
        </p:blipFill>
        <p:spPr>
          <a:xfrm>
            <a:off x="5127577" y="749877"/>
            <a:ext cx="1649255" cy="2672705"/>
          </a:xfrm>
          <a:prstGeom prst="rect">
            <a:avLst/>
          </a:prstGeom>
        </p:spPr>
      </p:pic>
      <p:sp>
        <p:nvSpPr>
          <p:cNvPr id="5" name="Прямоугольник 4">
            <a:extLst>
              <a:ext uri="{FF2B5EF4-FFF2-40B4-BE49-F238E27FC236}">
                <a16:creationId xmlns:a16="http://schemas.microsoft.com/office/drawing/2014/main" id="{420EA496-E9B4-4776-B210-79647BD07D83}"/>
              </a:ext>
            </a:extLst>
          </p:cNvPr>
          <p:cNvSpPr/>
          <p:nvPr/>
        </p:nvSpPr>
        <p:spPr>
          <a:xfrm>
            <a:off x="4716017" y="3423308"/>
            <a:ext cx="3384376" cy="830997"/>
          </a:xfrm>
          <a:prstGeom prst="rect">
            <a:avLst/>
          </a:prstGeom>
        </p:spPr>
        <p:txBody>
          <a:bodyPr wrap="square">
            <a:spAutoFit/>
          </a:bodyPr>
          <a:lstStyle/>
          <a:p>
            <a:r>
              <a:rPr lang="ru-RU" sz="1200" dirty="0"/>
              <a:t>Рис. 7-Сепарационное устройство реактора: 1 — тарелка; 2 — ребро жесткости; 3 — труба для вывода катализатора; 4 — труба для вывода паров; 5 — отбойник; 6 — «колокольчик»</a:t>
            </a:r>
          </a:p>
        </p:txBody>
      </p:sp>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18</a:t>
            </a:r>
            <a:endParaRPr lang="ru-RU" dirty="0"/>
          </a:p>
        </p:txBody>
      </p:sp>
    </p:spTree>
    <p:extLst>
      <p:ext uri="{BB962C8B-B14F-4D97-AF65-F5344CB8AC3E}">
        <p14:creationId xmlns:p14="http://schemas.microsoft.com/office/powerpoint/2010/main" val="2403639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817683"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 регенератора с шариковым катализатором</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2941822" y="3304733"/>
            <a:ext cx="5171870" cy="1015663"/>
          </a:xfrm>
          <a:prstGeom prst="rect">
            <a:avLst/>
          </a:prstGeom>
          <a:noFill/>
        </p:spPr>
        <p:txBody>
          <a:bodyPr wrap="square" rtlCol="0">
            <a:spAutoFit/>
          </a:bodyPr>
          <a:lstStyle/>
          <a:p>
            <a:pPr algn="just"/>
            <a:r>
              <a:rPr lang="ru-RU" sz="1200" dirty="0"/>
              <a:t>Рис. 8 – Регенератор установки каталитического крекинга с шариковым катализатором: 1 — коллектор ввода воздуха; 2 — коллектор вывода дымовых газов; 3 — охлаждающие змеевики; 4 — распределительное устройство; 5 — сборное выравнивающее устройство; 6 — колосниковая решетка; 7 — воздухораспределительный короб; 8 — газосборный короб</a:t>
            </a:r>
          </a:p>
        </p:txBody>
      </p:sp>
      <p:pic>
        <p:nvPicPr>
          <p:cNvPr id="3" name="Рисунок 2">
            <a:extLst>
              <a:ext uri="{FF2B5EF4-FFF2-40B4-BE49-F238E27FC236}">
                <a16:creationId xmlns:a16="http://schemas.microsoft.com/office/drawing/2014/main" id="{2C1BBE63-7A45-41F9-9361-CA7F20113252}"/>
              </a:ext>
            </a:extLst>
          </p:cNvPr>
          <p:cNvPicPr>
            <a:picLocks noChangeAspect="1"/>
          </p:cNvPicPr>
          <p:nvPr/>
        </p:nvPicPr>
        <p:blipFill>
          <a:blip r:embed="rId8"/>
          <a:stretch>
            <a:fillRect/>
          </a:stretch>
        </p:blipFill>
        <p:spPr>
          <a:xfrm>
            <a:off x="1155819" y="1029251"/>
            <a:ext cx="1759308" cy="3363838"/>
          </a:xfrm>
          <a:prstGeom prst="rect">
            <a:avLst/>
          </a:prstGeom>
        </p:spPr>
      </p:pic>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19</a:t>
            </a:r>
            <a:endParaRPr lang="ru-RU" dirty="0"/>
          </a:p>
        </p:txBody>
      </p:sp>
    </p:spTree>
    <p:extLst>
      <p:ext uri="{BB962C8B-B14F-4D97-AF65-F5344CB8AC3E}">
        <p14:creationId xmlns:p14="http://schemas.microsoft.com/office/powerpoint/2010/main" val="1586616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435142" cy="346249"/>
          </a:xfrm>
          <a:prstGeom prst="rect">
            <a:avLst/>
          </a:prstGeom>
          <a:noFill/>
        </p:spPr>
        <p:txBody>
          <a:bodyPr wrap="none" lIns="68580" tIns="34290" rIns="68580" bIns="34290" rtlCol="0">
            <a:spAutoFit/>
          </a:bodyPr>
          <a:lstStyle/>
          <a:p>
            <a:r>
              <a:rPr lang="ru-RU" b="1" dirty="0">
                <a:solidFill>
                  <a:srgbClr val="00359E"/>
                </a:solidFill>
                <a:ea typeface="Calibri"/>
              </a:rPr>
              <a:t>Аппараты с </a:t>
            </a:r>
            <a:r>
              <a:rPr lang="ru-RU" b="1" dirty="0" err="1">
                <a:solidFill>
                  <a:srgbClr val="00359E"/>
                </a:solidFill>
                <a:ea typeface="Calibri"/>
              </a:rPr>
              <a:t>псевдоожиженным</a:t>
            </a:r>
            <a:r>
              <a:rPr lang="ru-RU" b="1" dirty="0">
                <a:solidFill>
                  <a:srgbClr val="00359E"/>
                </a:solidFill>
                <a:ea typeface="Calibri"/>
              </a:rPr>
              <a:t> слоем катализатора</a:t>
            </a:r>
          </a:p>
        </p:txBody>
      </p:sp>
      <p:sp>
        <p:nvSpPr>
          <p:cNvPr id="3" name="TextBox 2">
            <a:extLst>
              <a:ext uri="{FF2B5EF4-FFF2-40B4-BE49-F238E27FC236}">
                <a16:creationId xmlns:a16="http://schemas.microsoft.com/office/drawing/2014/main" id="{D7A443DB-6478-4741-A481-5627A821B8B5}"/>
              </a:ext>
            </a:extLst>
          </p:cNvPr>
          <p:cNvSpPr txBox="1"/>
          <p:nvPr/>
        </p:nvSpPr>
        <p:spPr>
          <a:xfrm>
            <a:off x="182699" y="845593"/>
            <a:ext cx="8060033" cy="1600438"/>
          </a:xfrm>
          <a:prstGeom prst="rect">
            <a:avLst/>
          </a:prstGeom>
          <a:noFill/>
        </p:spPr>
        <p:txBody>
          <a:bodyPr wrap="square" rtlCol="0">
            <a:spAutoFit/>
          </a:bodyPr>
          <a:lstStyle/>
          <a:p>
            <a:pPr algn="just"/>
            <a:r>
              <a:rPr lang="ru-RU" sz="1400" dirty="0"/>
              <a:t>Реакторы с </a:t>
            </a:r>
            <a:r>
              <a:rPr lang="ru-RU" sz="1400" dirty="0" err="1"/>
              <a:t>псевдоожиженным</a:t>
            </a:r>
            <a:r>
              <a:rPr lang="ru-RU" sz="1400" dirty="0"/>
              <a:t> (кипящим) слоем имеют преимущества по сравнению с предыдущими типами - обеспечение постоянства температуры в зоне реакции и сокращение времени проведения процесса, что определяет их применение в химической промышленности. Применительно к переработке нефтяного сырья их используют, в частности, в процессах каталитического крекинга.</a:t>
            </a:r>
          </a:p>
          <a:p>
            <a:pPr algn="just"/>
            <a:r>
              <a:rPr lang="ru-RU" sz="1400" dirty="0"/>
              <a:t>К недостаткам реакторов данного типа следует отнести быструю потерю активности катализатора, вследствие отложения кокса на его поверхности и необходимость его постоянной регенерации путем выжигание кокса.</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20</a:t>
            </a:r>
            <a:endParaRPr lang="ru-RU" dirty="0"/>
          </a:p>
        </p:txBody>
      </p:sp>
    </p:spTree>
    <p:extLst>
      <p:ext uri="{BB962C8B-B14F-4D97-AF65-F5344CB8AC3E}">
        <p14:creationId xmlns:p14="http://schemas.microsoft.com/office/powerpoint/2010/main" val="2029958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EB95472E-C432-4A1B-8411-6B0A21C7A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394" y="1740497"/>
            <a:ext cx="4068638" cy="3043003"/>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6752905" y="2183690"/>
            <a:ext cx="2355599" cy="1766023"/>
          </a:xfrm>
          <a:prstGeom prst="octagon">
            <a:avLst/>
          </a:prstGeom>
          <a:noFill/>
          <a:ln w="7620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p:blipFill>
        <p:spPr bwMode="auto">
          <a:xfrm>
            <a:off x="6300192" y="625123"/>
            <a:ext cx="1276205" cy="1914308"/>
          </a:xfrm>
          <a:prstGeom prst="octagon">
            <a:avLst/>
          </a:prstGeom>
          <a:noFill/>
          <a:ln w="76200">
            <a:solidFill>
              <a:schemeClr val="accent5">
                <a:lumMod val="40000"/>
                <a:lumOff val="60000"/>
              </a:schemeClr>
            </a:solidFill>
          </a:ln>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124861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Реакторы</a:t>
            </a:r>
            <a:endParaRPr lang="ru-RU" sz="1800" b="1" dirty="0">
              <a:solidFill>
                <a:srgbClr val="00359E"/>
              </a:solidFill>
              <a:ea typeface="Calibri"/>
            </a:endParaRPr>
          </a:p>
        </p:txBody>
      </p:sp>
      <p:sp>
        <p:nvSpPr>
          <p:cNvPr id="47" name="TextBox 46"/>
          <p:cNvSpPr txBox="1"/>
          <p:nvPr/>
        </p:nvSpPr>
        <p:spPr>
          <a:xfrm>
            <a:off x="299639" y="1022542"/>
            <a:ext cx="5712521" cy="954107"/>
          </a:xfrm>
          <a:prstGeom prst="rect">
            <a:avLst/>
          </a:prstGeom>
          <a:noFill/>
        </p:spPr>
        <p:txBody>
          <a:bodyPr wrap="square" rtlCol="0">
            <a:spAutoFit/>
          </a:bodyPr>
          <a:lstStyle/>
          <a:p>
            <a:pPr algn="just"/>
            <a:r>
              <a:rPr lang="ru-RU" sz="1400" dirty="0">
                <a:cs typeface="Times New Roman" panose="02020603050405020304" pitchFamily="18" charset="0"/>
              </a:rPr>
              <a:t>Химическими реакторами или реакционными аппаратами называют устройства для проведения химических реакций с целью получения определенных веществ. </a:t>
            </a:r>
          </a:p>
          <a:p>
            <a:pPr algn="just"/>
            <a:endParaRPr lang="ru-RU" sz="1400" dirty="0"/>
          </a:p>
        </p:txBody>
      </p:sp>
      <p:pic>
        <p:nvPicPr>
          <p:cNvPr id="2" name="Рисунок 1"/>
          <p:cNvPicPr>
            <a:picLocks noChangeAspect="1"/>
          </p:cNvPicPr>
          <p:nvPr/>
        </p:nvPicPr>
        <p:blipFill>
          <a:blip r:embed="rId10"/>
          <a:stretch>
            <a:fillRect/>
          </a:stretch>
        </p:blipFill>
        <p:spPr>
          <a:xfrm>
            <a:off x="0" y="4794217"/>
            <a:ext cx="457240" cy="396274"/>
          </a:xfrm>
          <a:prstGeom prst="rect">
            <a:avLst/>
          </a:prstGeom>
        </p:spPr>
      </p:pic>
    </p:spTree>
    <p:extLst>
      <p:ext uri="{BB962C8B-B14F-4D97-AF65-F5344CB8AC3E}">
        <p14:creationId xmlns:p14="http://schemas.microsoft.com/office/powerpoint/2010/main" val="91188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5610601" y="1501337"/>
            <a:ext cx="2355599" cy="1570399"/>
          </a:xfrm>
          <a:prstGeom prst="octagon">
            <a:avLst/>
          </a:prstGeom>
          <a:noFill/>
          <a:ln w="7620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588196" cy="623248"/>
          </a:xfrm>
          <a:prstGeom prst="rect">
            <a:avLst/>
          </a:prstGeom>
          <a:noFill/>
        </p:spPr>
        <p:txBody>
          <a:bodyPr wrap="none" lIns="68580" tIns="34290" rIns="68580" bIns="34290" rtlCol="0">
            <a:spAutoFit/>
          </a:bodyPr>
          <a:lstStyle/>
          <a:p>
            <a:r>
              <a:rPr lang="ru-RU" b="1" dirty="0">
                <a:solidFill>
                  <a:srgbClr val="00359E"/>
                </a:solidFill>
                <a:ea typeface="Calibri"/>
              </a:rPr>
              <a:t>Крекинг с кипящим слоем пылевидного катализатора</a:t>
            </a:r>
          </a:p>
          <a:p>
            <a:endParaRPr lang="ru-RU" sz="1800" b="1" dirty="0">
              <a:solidFill>
                <a:srgbClr val="00359E"/>
              </a:solidFill>
              <a:ea typeface="Calibri"/>
            </a:endParaRPr>
          </a:p>
        </p:txBody>
      </p:sp>
      <p:sp>
        <p:nvSpPr>
          <p:cNvPr id="47" name="TextBox 46"/>
          <p:cNvSpPr txBox="1"/>
          <p:nvPr/>
        </p:nvSpPr>
        <p:spPr>
          <a:xfrm>
            <a:off x="299639" y="1022541"/>
            <a:ext cx="4848425" cy="2893100"/>
          </a:xfrm>
          <a:prstGeom prst="rect">
            <a:avLst/>
          </a:prstGeom>
          <a:noFill/>
        </p:spPr>
        <p:txBody>
          <a:bodyPr wrap="square" rtlCol="0">
            <a:spAutoFit/>
          </a:bodyPr>
          <a:lstStyle/>
          <a:p>
            <a:pPr algn="just"/>
            <a:r>
              <a:rPr lang="ru-RU" sz="1400" dirty="0"/>
              <a:t>Особенностью процесса является то, что крекинг и регенерация протекают в кипящем слое катализатора, т. е. в слое взвешенных мелких частиц его, находящихся в постоянном движении. Кипящий слой образуется при пропускании газов через слой катализатора. Если скорость газов достаточна, частицы катализатора, отрываясь от слоя, начинают хаотически перемещаться. Интенсивность движения частиц и, следовательно, размеры пор между ними определяются скоростью газов. Чем больше скорость, тем больше высота кипящего слоя при одинаковом объеме спокойного катализатора. Пылевидный катализатор в слое становится подвижным подобно жидкости, поэтому такой слой называют также </a:t>
            </a:r>
            <a:r>
              <a:rPr lang="ru-RU" sz="1400" dirty="0" err="1"/>
              <a:t>псевдоожиженным</a:t>
            </a:r>
            <a:r>
              <a:rPr lang="ru-RU" sz="1400" dirty="0"/>
              <a:t>.</a:t>
            </a:r>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22</a:t>
            </a:r>
            <a:endParaRPr lang="ru-RU" dirty="0"/>
          </a:p>
        </p:txBody>
      </p:sp>
    </p:spTree>
    <p:extLst>
      <p:ext uri="{BB962C8B-B14F-4D97-AF65-F5344CB8AC3E}">
        <p14:creationId xmlns:p14="http://schemas.microsoft.com/office/powerpoint/2010/main" val="1076348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686" y="293784"/>
            <a:ext cx="5556970" cy="346249"/>
          </a:xfrm>
          <a:prstGeom prst="rect">
            <a:avLst/>
          </a:prstGeom>
          <a:noFill/>
        </p:spPr>
        <p:txBody>
          <a:bodyPr wrap="none" lIns="68580" tIns="34290" rIns="68580" bIns="34290" rtlCol="0">
            <a:spAutoFit/>
          </a:bodyPr>
          <a:lstStyle/>
          <a:p>
            <a:r>
              <a:rPr lang="ru-RU" b="1" dirty="0">
                <a:solidFill>
                  <a:srgbClr val="00359E"/>
                </a:solidFill>
                <a:ea typeface="Calibri"/>
                <a:cs typeface="Arial" pitchFamily="34" charset="0"/>
              </a:rPr>
              <a:t>Основные зоны аппарата с </a:t>
            </a:r>
            <a:r>
              <a:rPr lang="ru-RU" b="1" dirty="0" err="1">
                <a:solidFill>
                  <a:srgbClr val="00359E"/>
                </a:solidFill>
                <a:ea typeface="Calibri"/>
                <a:cs typeface="Arial" pitchFamily="34" charset="0"/>
              </a:rPr>
              <a:t>псевдоожиженным</a:t>
            </a:r>
            <a:r>
              <a:rPr lang="ru-RU" b="1" dirty="0">
                <a:solidFill>
                  <a:srgbClr val="00359E"/>
                </a:solidFill>
                <a:ea typeface="Calibri"/>
                <a:cs typeface="Arial" pitchFamily="34" charset="0"/>
              </a:rPr>
              <a:t> слоем</a:t>
            </a:r>
            <a:endParaRPr lang="ru-RU" sz="1800" b="1" dirty="0">
              <a:solidFill>
                <a:srgbClr val="00359E"/>
              </a:solidFill>
              <a:ea typeface="Calibri"/>
            </a:endParaRPr>
          </a:p>
        </p:txBody>
      </p:sp>
      <p:sp>
        <p:nvSpPr>
          <p:cNvPr id="47" name="TextBox 46"/>
          <p:cNvSpPr txBox="1"/>
          <p:nvPr/>
        </p:nvSpPr>
        <p:spPr>
          <a:xfrm>
            <a:off x="139536" y="781994"/>
            <a:ext cx="8163028" cy="3539430"/>
          </a:xfrm>
          <a:prstGeom prst="rect">
            <a:avLst/>
          </a:prstGeom>
          <a:noFill/>
        </p:spPr>
        <p:txBody>
          <a:bodyPr wrap="square" rtlCol="0">
            <a:spAutoFit/>
          </a:bodyPr>
          <a:lstStyle/>
          <a:p>
            <a:pPr marL="285750" indent="-285750">
              <a:buClr>
                <a:schemeClr val="tx2"/>
              </a:buClr>
              <a:buFont typeface="Wingdings" panose="05000000000000000000" pitchFamily="2" charset="2"/>
              <a:buChar char="q"/>
            </a:pPr>
            <a:r>
              <a:rPr lang="ru-RU" sz="1400" u="sng" dirty="0"/>
              <a:t>Распределительное устройство </a:t>
            </a:r>
            <a:r>
              <a:rPr lang="ru-RU" sz="1400" dirty="0"/>
              <a:t>для ввода в слой смеси катализатора и паров сырья для реактора или воздуха для регенератора. Это устройство должно обеспечить равномерное </a:t>
            </a:r>
            <a:r>
              <a:rPr lang="ru-RU" sz="1400" dirty="0" err="1"/>
              <a:t>псевдоожижение</a:t>
            </a:r>
            <a:r>
              <a:rPr lang="ru-RU" sz="1400" dirty="0"/>
              <a:t> слоя без значительного образования пузырей. </a:t>
            </a:r>
          </a:p>
          <a:p>
            <a:pPr marL="285750" indent="-285750">
              <a:buClr>
                <a:schemeClr val="tx2"/>
              </a:buClr>
              <a:buFont typeface="Wingdings" panose="05000000000000000000" pitchFamily="2" charset="2"/>
              <a:buChar char="q"/>
            </a:pPr>
            <a:r>
              <a:rPr lang="ru-RU" sz="1400" u="sng" dirty="0"/>
              <a:t>Реакционная или рабочая зона </a:t>
            </a:r>
            <a:r>
              <a:rPr lang="ru-RU" sz="1400" dirty="0"/>
              <a:t>— </a:t>
            </a:r>
            <a:r>
              <a:rPr lang="ru-RU" sz="1400" dirty="0" err="1"/>
              <a:t>псевдоожиженный</a:t>
            </a:r>
            <a:r>
              <a:rPr lang="ru-RU" sz="1400" dirty="0"/>
              <a:t> слой катализатора, в котором осуществляется крекинг сырья (в реакторе) или выжиг кокса (в регенераторе). </a:t>
            </a:r>
          </a:p>
          <a:p>
            <a:pPr marL="285750" indent="-285750">
              <a:buClr>
                <a:schemeClr val="tx2"/>
              </a:buClr>
              <a:buFont typeface="Wingdings" panose="05000000000000000000" pitchFamily="2" charset="2"/>
              <a:buChar char="q"/>
            </a:pPr>
            <a:r>
              <a:rPr lang="ru-RU" sz="1400" u="sng" dirty="0"/>
              <a:t>Отстойная или сепарационная зона</a:t>
            </a:r>
            <a:r>
              <a:rPr lang="ru-RU" sz="1400" dirty="0"/>
              <a:t>, расположенная над слоем катализатора. В этой зоне от потока паров отделяются наиболее крупные частицы катализатора, вынесенные из слоя и возвращаемые обратно в слой. Вынесенные из слоя более мелкие частицы, скорость витания которых равна или меньше скорости паров над слоем, уносятся потоком паров в циклоны. </a:t>
            </a:r>
          </a:p>
          <a:p>
            <a:pPr marL="285750" indent="-285750">
              <a:buClr>
                <a:schemeClr val="tx2"/>
              </a:buClr>
              <a:buFont typeface="Wingdings" panose="05000000000000000000" pitchFamily="2" charset="2"/>
              <a:buChar char="q"/>
            </a:pPr>
            <a:r>
              <a:rPr lang="ru-RU" sz="1400" u="sng" dirty="0"/>
              <a:t>Одно- или двухступенчатые циклоны</a:t>
            </a:r>
            <a:r>
              <a:rPr lang="ru-RU" sz="1400" dirty="0"/>
              <a:t>, расположенные в верхней части отстойной зоны. Уловленный циклонами катализатор через соответствующие спускные стояки возвращается в слой. </a:t>
            </a:r>
          </a:p>
          <a:p>
            <a:pPr marL="285750" indent="-285750">
              <a:buClr>
                <a:schemeClr val="tx2"/>
              </a:buClr>
              <a:buFont typeface="Wingdings" panose="05000000000000000000" pitchFamily="2" charset="2"/>
              <a:buChar char="q"/>
            </a:pPr>
            <a:r>
              <a:rPr lang="ru-RU" sz="1400" u="sng" dirty="0" err="1"/>
              <a:t>Отпарная</a:t>
            </a:r>
            <a:r>
              <a:rPr lang="ru-RU" sz="1400" u="sng" dirty="0"/>
              <a:t> секция</a:t>
            </a:r>
            <a:r>
              <a:rPr lang="ru-RU" sz="1400" dirty="0"/>
              <a:t>, в которой катализатор обрабатывается водяным паром с целью десорбции с его поверхности углеводородов (в реакторе) или продуктов сгорания (в регенераторе). Водяной пар, введенный в </a:t>
            </a:r>
            <a:r>
              <a:rPr lang="ru-RU" sz="1400" dirty="0" err="1"/>
              <a:t>отпарную</a:t>
            </a:r>
            <a:r>
              <a:rPr lang="ru-RU" sz="1400" dirty="0"/>
              <a:t> секцию, вытесняет углеводородные пары или </a:t>
            </a:r>
            <a:r>
              <a:rPr lang="ru-RU" sz="1400" dirty="0" err="1"/>
              <a:t>газы</a:t>
            </a:r>
            <a:r>
              <a:rPr lang="ru-RU" sz="1400" dirty="0"/>
              <a:t> из свободного объема между частицами катализатора, предотвращая тем самым их взаимное проникновение. </a:t>
            </a:r>
          </a:p>
          <a:p>
            <a:endParaRPr lang="ru-RU" sz="1400" dirty="0"/>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22</a:t>
            </a:r>
            <a:endParaRPr lang="ru-RU" dirty="0"/>
          </a:p>
        </p:txBody>
      </p:sp>
    </p:spTree>
    <p:extLst>
      <p:ext uri="{BB962C8B-B14F-4D97-AF65-F5344CB8AC3E}">
        <p14:creationId xmlns:p14="http://schemas.microsoft.com/office/powerpoint/2010/main" val="746433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s://sun9-23.userapi.com/impg/gL7G5Y1RXnWI1p7xyPOp2gsZwGGtxdQG-YgsFA/IDXb_hUICdo.jpg?size=1282x550&amp;quality=96&amp;sign=92aaae030b91a936b4a8498744ce656b&amp;type=album">
            <a:extLst>
              <a:ext uri="{FF2B5EF4-FFF2-40B4-BE49-F238E27FC236}">
                <a16:creationId xmlns:a16="http://schemas.microsoft.com/office/drawing/2014/main" id="{FCFCECCC-E79E-44D6-B027-D01AEA57491E}"/>
              </a:ext>
            </a:extLst>
          </p:cNvPr>
          <p:cNvPicPr>
            <a:picLocks noChangeAspect="1" noChangeArrowheads="1"/>
          </p:cNvPicPr>
          <p:nvPr/>
        </p:nvPicPr>
        <p:blipFill>
          <a:blip r:embed="rId2" cstate="print"/>
          <a:srcRect/>
          <a:stretch>
            <a:fillRect/>
          </a:stretch>
        </p:blipFill>
        <p:spPr bwMode="auto">
          <a:xfrm>
            <a:off x="1907704" y="2001040"/>
            <a:ext cx="4419965" cy="1855895"/>
          </a:xfrm>
          <a:prstGeom prst="rect">
            <a:avLst/>
          </a:prstGeom>
          <a:noFill/>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015616" cy="346249"/>
          </a:xfrm>
          <a:prstGeom prst="rect">
            <a:avLst/>
          </a:prstGeom>
          <a:noFill/>
        </p:spPr>
        <p:txBody>
          <a:bodyPr wrap="none" lIns="68580" tIns="34290" rIns="68580" bIns="34290" rtlCol="0">
            <a:spAutoFit/>
          </a:bodyPr>
          <a:lstStyle/>
          <a:p>
            <a:r>
              <a:rPr lang="ru-RU" b="1" dirty="0" err="1">
                <a:solidFill>
                  <a:srgbClr val="00359E"/>
                </a:solidFill>
                <a:ea typeface="Calibri"/>
                <a:cs typeface="Arial" pitchFamily="34" charset="0"/>
              </a:rPr>
              <a:t>Отпарные</a:t>
            </a:r>
            <a:r>
              <a:rPr lang="ru-RU" b="1" dirty="0">
                <a:solidFill>
                  <a:srgbClr val="00359E"/>
                </a:solidFill>
                <a:latin typeface="Arial" pitchFamily="34" charset="0"/>
                <a:ea typeface="Calibri"/>
                <a:cs typeface="Arial" pitchFamily="34" charset="0"/>
              </a:rPr>
              <a:t> секции</a:t>
            </a:r>
            <a:endParaRPr lang="ru-RU" sz="1800" b="1" dirty="0">
              <a:solidFill>
                <a:srgbClr val="00359E"/>
              </a:solidFill>
              <a:ea typeface="Calibri"/>
            </a:endParaRPr>
          </a:p>
        </p:txBody>
      </p:sp>
      <p:sp>
        <p:nvSpPr>
          <p:cNvPr id="47" name="TextBox 46"/>
          <p:cNvSpPr txBox="1"/>
          <p:nvPr/>
        </p:nvSpPr>
        <p:spPr>
          <a:xfrm>
            <a:off x="299639" y="1022541"/>
            <a:ext cx="8304809" cy="1169551"/>
          </a:xfrm>
          <a:prstGeom prst="rect">
            <a:avLst/>
          </a:prstGeom>
          <a:noFill/>
        </p:spPr>
        <p:txBody>
          <a:bodyPr wrap="square" rtlCol="0">
            <a:spAutoFit/>
          </a:bodyPr>
          <a:lstStyle/>
          <a:p>
            <a:r>
              <a:rPr lang="ru-RU" sz="1400" dirty="0" err="1"/>
              <a:t>Отпарные</a:t>
            </a:r>
            <a:r>
              <a:rPr lang="ru-RU" sz="1400" dirty="0"/>
              <a:t> секции конструктивно выполняются по-разному: </a:t>
            </a:r>
          </a:p>
          <a:p>
            <a:r>
              <a:rPr lang="ru-RU" sz="1400" dirty="0"/>
              <a:t>кольцеобразные секции, обеспечивающие эффективный контакт с водяным паром(а);</a:t>
            </a:r>
          </a:p>
          <a:p>
            <a:r>
              <a:rPr lang="ru-RU" sz="1400" dirty="0"/>
              <a:t>цилиндрические секции с перегородками типа диск —кольцо(б); </a:t>
            </a:r>
          </a:p>
          <a:p>
            <a:r>
              <a:rPr lang="ru-RU" sz="1400" dirty="0"/>
              <a:t>сегментные секции(в); </a:t>
            </a:r>
          </a:p>
          <a:p>
            <a:r>
              <a:rPr lang="ru-RU" sz="1400" dirty="0"/>
              <a:t>выносная цилиндрическая(г).</a:t>
            </a:r>
          </a:p>
        </p:txBody>
      </p:sp>
      <p:sp>
        <p:nvSpPr>
          <p:cNvPr id="2" name="TextBox 1">
            <a:extLst>
              <a:ext uri="{FF2B5EF4-FFF2-40B4-BE49-F238E27FC236}">
                <a16:creationId xmlns:a16="http://schemas.microsoft.com/office/drawing/2014/main" id="{A99FC657-44AE-4E8F-B375-FEB329ABA53C}"/>
              </a:ext>
            </a:extLst>
          </p:cNvPr>
          <p:cNvSpPr txBox="1"/>
          <p:nvPr/>
        </p:nvSpPr>
        <p:spPr>
          <a:xfrm>
            <a:off x="410842" y="3924039"/>
            <a:ext cx="7815852" cy="646331"/>
          </a:xfrm>
          <a:prstGeom prst="rect">
            <a:avLst/>
          </a:prstGeom>
          <a:noFill/>
        </p:spPr>
        <p:txBody>
          <a:bodyPr wrap="square" rtlCol="0">
            <a:spAutoFit/>
          </a:bodyPr>
          <a:lstStyle/>
          <a:p>
            <a:r>
              <a:rPr lang="ru-RU" sz="1200" dirty="0"/>
              <a:t>Рис. 9– </a:t>
            </a:r>
            <a:r>
              <a:rPr lang="ru-RU" sz="1200" dirty="0" err="1"/>
              <a:t>Отпарные</a:t>
            </a:r>
            <a:r>
              <a:rPr lang="ru-RU" sz="1200" dirty="0"/>
              <a:t> секции: 1 — стояк отработанного катализатора; 2 — ствол </a:t>
            </a:r>
            <a:r>
              <a:rPr lang="ru-RU" sz="1200" dirty="0" err="1"/>
              <a:t>пневмоподъемника</a:t>
            </a:r>
            <a:r>
              <a:rPr lang="ru-RU" sz="1200" dirty="0"/>
              <a:t>; 3 — распределительная решетка; 4 — </a:t>
            </a:r>
            <a:r>
              <a:rPr lang="ru-RU" sz="1200" dirty="0" err="1"/>
              <a:t>отпарная</a:t>
            </a:r>
            <a:r>
              <a:rPr lang="ru-RU" sz="1200" dirty="0"/>
              <a:t> секция; 5 — маточник для водяного пара</a:t>
            </a:r>
            <a:r>
              <a:rPr lang="en-US" sz="1200" dirty="0"/>
              <a:t>; </a:t>
            </a:r>
            <a:r>
              <a:rPr lang="ru-RU" sz="1200" dirty="0"/>
              <a:t>I — отработанный катализатор; II — регенерированный катализатор</a:t>
            </a:r>
          </a:p>
        </p:txBody>
      </p:sp>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23</a:t>
            </a:r>
            <a:endParaRPr lang="ru-RU" dirty="0"/>
          </a:p>
        </p:txBody>
      </p:sp>
    </p:spTree>
    <p:extLst>
      <p:ext uri="{BB962C8B-B14F-4D97-AF65-F5344CB8AC3E}">
        <p14:creationId xmlns:p14="http://schemas.microsoft.com/office/powerpoint/2010/main" val="2648799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327449" cy="346249"/>
          </a:xfrm>
          <a:prstGeom prst="rect">
            <a:avLst/>
          </a:prstGeom>
          <a:noFill/>
        </p:spPr>
        <p:txBody>
          <a:bodyPr wrap="none" lIns="68580" tIns="34290" rIns="68580" bIns="34290" rtlCol="0">
            <a:spAutoFit/>
          </a:bodyPr>
          <a:lstStyle/>
          <a:p>
            <a:r>
              <a:rPr lang="ru-RU" b="1" dirty="0">
                <a:solidFill>
                  <a:srgbClr val="00359E"/>
                </a:solidFill>
              </a:rPr>
              <a:t>Пневмотранспорт</a:t>
            </a:r>
            <a:r>
              <a:rPr lang="ru-RU" b="1" dirty="0">
                <a:solidFill>
                  <a:schemeClr val="accent2"/>
                </a:solidFill>
              </a:rPr>
              <a:t> </a:t>
            </a:r>
            <a:r>
              <a:rPr lang="ru-RU" b="1" dirty="0">
                <a:solidFill>
                  <a:srgbClr val="00359E"/>
                </a:solidFill>
              </a:rPr>
              <a:t>катализатора</a:t>
            </a:r>
            <a:endParaRPr lang="ru-RU" sz="1800" b="1" dirty="0">
              <a:solidFill>
                <a:srgbClr val="00359E"/>
              </a:solidFill>
              <a:ea typeface="Calibri"/>
            </a:endParaRPr>
          </a:p>
        </p:txBody>
      </p:sp>
      <p:sp>
        <p:nvSpPr>
          <p:cNvPr id="47" name="TextBox 46"/>
          <p:cNvSpPr txBox="1"/>
          <p:nvPr/>
        </p:nvSpPr>
        <p:spPr>
          <a:xfrm>
            <a:off x="139536" y="781994"/>
            <a:ext cx="8752944" cy="2462213"/>
          </a:xfrm>
          <a:prstGeom prst="rect">
            <a:avLst/>
          </a:prstGeom>
          <a:noFill/>
        </p:spPr>
        <p:txBody>
          <a:bodyPr wrap="square" rtlCol="0">
            <a:spAutoFit/>
          </a:bodyPr>
          <a:lstStyle/>
          <a:p>
            <a:pPr>
              <a:buClr>
                <a:schemeClr val="tx2"/>
              </a:buClr>
              <a:buFont typeface="Wingdings" panose="05000000000000000000" pitchFamily="2" charset="2"/>
              <a:buChar char="q"/>
            </a:pPr>
            <a:r>
              <a:rPr lang="ru-RU" sz="1400" dirty="0"/>
              <a:t>Пневмотранспорт в разбавленной фазе (а) характеризуется сравнительно невысокой концентрацией катализатора в подъемном стояке и высокой </a:t>
            </a:r>
            <a:r>
              <a:rPr lang="ru-RU" sz="1400" dirty="0" err="1"/>
              <a:t>порозностью</a:t>
            </a:r>
            <a:r>
              <a:rPr lang="ru-RU" sz="1400" dirty="0"/>
              <a:t>. Скорость газового потока в подъемном стояке составляет 7 — 10 м/с, количество циркулирующего в системе катализатора регулируется при помощи задвижек-шиберов, установленных в нижней части стояков. </a:t>
            </a:r>
          </a:p>
          <a:p>
            <a:pPr>
              <a:buClr>
                <a:schemeClr val="tx2"/>
              </a:buClr>
              <a:buFont typeface="Wingdings" panose="05000000000000000000" pitchFamily="2" charset="2"/>
              <a:buChar char="q"/>
            </a:pPr>
            <a:r>
              <a:rPr lang="ru-RU" sz="1400" dirty="0"/>
              <a:t>Транспорт катализатора в плотной фазе (схема, б) характеризуется высокой концентрацией катализатора: 200—350 кг/м3 в подъемном стояке и 550 — 700 кг/м3 в спускном стояке. При таком способе транспорта перемещение катализатора обусловливается различием плотностей катализатора в нисходящей и восходящей ветвях. Количество циркулирующего катализатора регулируется изменением плотности катализатора в подъемных стояках, обеспечиваемым изменением количества водяного пара или воздуха, подаваемого в стояки. Скорость потока в подъемном стояке составляет примерно 1,5 — 3,0 м/с.</a:t>
            </a:r>
          </a:p>
          <a:p>
            <a:endParaRPr lang="ru-RU" sz="1400" dirty="0"/>
          </a:p>
        </p:txBody>
      </p:sp>
      <p:pic>
        <p:nvPicPr>
          <p:cNvPr id="12" name="Picture 4">
            <a:extLst>
              <a:ext uri="{FF2B5EF4-FFF2-40B4-BE49-F238E27FC236}">
                <a16:creationId xmlns:a16="http://schemas.microsoft.com/office/drawing/2014/main" id="{DE8DAA3E-35CE-4C71-ACE1-AFDE0C1FF519}"/>
              </a:ext>
            </a:extLst>
          </p:cNvPr>
          <p:cNvPicPr>
            <a:picLocks noChangeAspect="1" noChangeArrowheads="1"/>
          </p:cNvPicPr>
          <p:nvPr/>
        </p:nvPicPr>
        <p:blipFill>
          <a:blip r:embed="rId7" cstate="print"/>
          <a:srcRect/>
          <a:stretch>
            <a:fillRect/>
          </a:stretch>
        </p:blipFill>
        <p:spPr bwMode="auto">
          <a:xfrm>
            <a:off x="5809812" y="3086255"/>
            <a:ext cx="1068999" cy="1620378"/>
          </a:xfrm>
          <a:prstGeom prst="rect">
            <a:avLst/>
          </a:prstGeom>
          <a:noFill/>
        </p:spPr>
      </p:pic>
      <p:pic>
        <p:nvPicPr>
          <p:cNvPr id="13" name="Picture 2">
            <a:extLst>
              <a:ext uri="{FF2B5EF4-FFF2-40B4-BE49-F238E27FC236}">
                <a16:creationId xmlns:a16="http://schemas.microsoft.com/office/drawing/2014/main" id="{50710053-7F9D-472B-9D1E-D7730749C0D5}"/>
              </a:ext>
            </a:extLst>
          </p:cNvPr>
          <p:cNvPicPr>
            <a:picLocks noChangeAspect="1" noChangeArrowheads="1"/>
          </p:cNvPicPr>
          <p:nvPr/>
        </p:nvPicPr>
        <p:blipFill>
          <a:blip r:embed="rId8" cstate="print"/>
          <a:srcRect/>
          <a:stretch>
            <a:fillRect/>
          </a:stretch>
        </p:blipFill>
        <p:spPr bwMode="auto">
          <a:xfrm>
            <a:off x="336756" y="2972872"/>
            <a:ext cx="1167066" cy="1502896"/>
          </a:xfrm>
          <a:prstGeom prst="rect">
            <a:avLst/>
          </a:prstGeom>
          <a:noFill/>
        </p:spPr>
      </p:pic>
      <p:sp>
        <p:nvSpPr>
          <p:cNvPr id="2" name="Прямоугольник 1">
            <a:extLst>
              <a:ext uri="{FF2B5EF4-FFF2-40B4-BE49-F238E27FC236}">
                <a16:creationId xmlns:a16="http://schemas.microsoft.com/office/drawing/2014/main" id="{B10CE6B8-E4BF-4D73-97B3-E57FA1AE8A6E}"/>
              </a:ext>
            </a:extLst>
          </p:cNvPr>
          <p:cNvSpPr/>
          <p:nvPr/>
        </p:nvSpPr>
        <p:spPr>
          <a:xfrm>
            <a:off x="1884709" y="3190290"/>
            <a:ext cx="3672197" cy="1425647"/>
          </a:xfrm>
          <a:prstGeom prst="rect">
            <a:avLst/>
          </a:prstGeom>
        </p:spPr>
        <p:txBody>
          <a:bodyPr wrap="square">
            <a:spAutoFit/>
          </a:bodyPr>
          <a:lstStyle/>
          <a:p>
            <a:pPr>
              <a:lnSpc>
                <a:spcPct val="80000"/>
              </a:lnSpc>
            </a:pPr>
            <a:r>
              <a:rPr lang="ru-RU" sz="1200" dirty="0"/>
              <a:t>Рис 10 - Схемы пневмотранспорта пылевидного катализатора в разбавленной (а) и плотной (б) фазах: </a:t>
            </a:r>
            <a:br>
              <a:rPr lang="ru-RU" sz="1200" dirty="0"/>
            </a:br>
            <a:r>
              <a:rPr lang="ru-RU" sz="1200" dirty="0"/>
              <a:t>1 — реактор; </a:t>
            </a:r>
            <a:br>
              <a:rPr lang="ru-RU" sz="1200" dirty="0"/>
            </a:br>
            <a:r>
              <a:rPr lang="ru-RU" sz="1200" dirty="0"/>
              <a:t>2 — циклоны; </a:t>
            </a:r>
            <a:br>
              <a:rPr lang="ru-RU" sz="1200" dirty="0"/>
            </a:br>
            <a:r>
              <a:rPr lang="ru-RU" sz="1200" dirty="0"/>
              <a:t>3 — распределительная решетка; </a:t>
            </a:r>
            <a:br>
              <a:rPr lang="ru-RU" sz="1200" dirty="0"/>
            </a:br>
            <a:r>
              <a:rPr lang="ru-RU" sz="1200" dirty="0"/>
              <a:t>4 — </a:t>
            </a:r>
            <a:r>
              <a:rPr lang="ru-RU" sz="1200" dirty="0" err="1"/>
              <a:t>отпарная</a:t>
            </a:r>
            <a:r>
              <a:rPr lang="ru-RU" sz="1200" dirty="0"/>
              <a:t> секция; </a:t>
            </a:r>
            <a:br>
              <a:rPr lang="ru-RU" sz="1200" dirty="0"/>
            </a:br>
            <a:r>
              <a:rPr lang="ru-RU" sz="1200" dirty="0"/>
              <a:t>5 — регенератор. </a:t>
            </a:r>
            <a:br>
              <a:rPr lang="ru-RU" sz="1200" dirty="0"/>
            </a:br>
            <a:r>
              <a:rPr lang="ru-RU" sz="1200" dirty="0"/>
              <a:t>Потоки: I — воздух; II — сырье; III — дымовые </a:t>
            </a:r>
            <a:r>
              <a:rPr lang="ru-RU" sz="1200" dirty="0" err="1"/>
              <a:t>газы</a:t>
            </a:r>
            <a:r>
              <a:rPr lang="ru-RU" sz="1200" dirty="0"/>
              <a:t>; IV — продукты крекинга </a:t>
            </a:r>
          </a:p>
        </p:txBody>
      </p:sp>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24</a:t>
            </a:r>
            <a:endParaRPr lang="ru-RU" dirty="0"/>
          </a:p>
        </p:txBody>
      </p:sp>
    </p:spTree>
    <p:extLst>
      <p:ext uri="{BB962C8B-B14F-4D97-AF65-F5344CB8AC3E}">
        <p14:creationId xmlns:p14="http://schemas.microsoft.com/office/powerpoint/2010/main" val="52399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6E51C01-DDFC-428D-84FE-135FAC976383}"/>
              </a:ext>
            </a:extLst>
          </p:cNvPr>
          <p:cNvPicPr>
            <a:picLocks noChangeAspect="1"/>
          </p:cNvPicPr>
          <p:nvPr/>
        </p:nvPicPr>
        <p:blipFill>
          <a:blip r:embed="rId3"/>
          <a:stretch>
            <a:fillRect/>
          </a:stretch>
        </p:blipFill>
        <p:spPr>
          <a:xfrm>
            <a:off x="1467761" y="904961"/>
            <a:ext cx="1398492" cy="3714744"/>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5512215"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 реактора с пылевидным катализатором</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2968558" y="3423134"/>
            <a:ext cx="5171870" cy="1015663"/>
          </a:xfrm>
          <a:prstGeom prst="rect">
            <a:avLst/>
          </a:prstGeom>
          <a:noFill/>
        </p:spPr>
        <p:txBody>
          <a:bodyPr wrap="square" rtlCol="0">
            <a:spAutoFit/>
          </a:bodyPr>
          <a:lstStyle/>
          <a:p>
            <a:pPr algn="just"/>
            <a:r>
              <a:rPr lang="ru-RU" sz="1200" dirty="0"/>
              <a:t>Рис.11-Реактор установки крекинга с пылевидным катализатором: I — ввод сырья и катализатора; II — ввод продуктов реакции; III - вывод катализатора; IV— ввод водяного пара; V — ввод остатка из колонны; 1 — корпус; 2 — перегородка; 3 — распределительная решетка; 4 — опорный столик; 5 — опора; 6 — стояки; 7 — конус; 8 — циклоны</a:t>
            </a:r>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25</a:t>
            </a:r>
            <a:endParaRPr lang="ru-RU" dirty="0"/>
          </a:p>
        </p:txBody>
      </p:sp>
    </p:spTree>
    <p:extLst>
      <p:ext uri="{BB962C8B-B14F-4D97-AF65-F5344CB8AC3E}">
        <p14:creationId xmlns:p14="http://schemas.microsoft.com/office/powerpoint/2010/main" val="3148095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46C8A56-51CF-46D6-A37F-4BB349E1B272}"/>
              </a:ext>
            </a:extLst>
          </p:cNvPr>
          <p:cNvPicPr>
            <a:picLocks noChangeAspect="1"/>
          </p:cNvPicPr>
          <p:nvPr/>
        </p:nvPicPr>
        <p:blipFill>
          <a:blip r:embed="rId3"/>
          <a:stretch>
            <a:fillRect/>
          </a:stretch>
        </p:blipFill>
        <p:spPr>
          <a:xfrm>
            <a:off x="1043608" y="747385"/>
            <a:ext cx="1121165" cy="3996107"/>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949718"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 лифт-реактора</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2483768" y="3070371"/>
            <a:ext cx="5171870" cy="1384995"/>
          </a:xfrm>
          <a:prstGeom prst="rect">
            <a:avLst/>
          </a:prstGeom>
          <a:noFill/>
        </p:spPr>
        <p:txBody>
          <a:bodyPr wrap="square" rtlCol="0">
            <a:spAutoFit/>
          </a:bodyPr>
          <a:lstStyle/>
          <a:p>
            <a:pPr algn="just"/>
            <a:r>
              <a:rPr lang="ru-RU" sz="1200" dirty="0"/>
              <a:t>Рис.12-Реактор с пылевидным катализатором установки Г43-107: 1 — корпус; 2 — двухступенчатые циклоны; 3 — баллистический сепаратор; 4 — стояки циклонов; 5 — подвижная опора; 6 — форсунка для шлама; 7 — </a:t>
            </a:r>
            <a:r>
              <a:rPr lang="ru-RU" sz="1200" dirty="0" err="1"/>
              <a:t>десорбер</a:t>
            </a:r>
            <a:r>
              <a:rPr lang="ru-RU" sz="1200" dirty="0"/>
              <a:t>; 8 — лифт-реактор; 9 — сопло с многочисленными форсунками; 10 — штуцер предохранительного клапана. Потоки: I — сырье; II — </a:t>
            </a:r>
            <a:r>
              <a:rPr lang="ru-RU" sz="1200" dirty="0" err="1"/>
              <a:t>регене</a:t>
            </a:r>
            <a:r>
              <a:rPr lang="ru-RU" sz="1200" dirty="0"/>
              <a:t> - </a:t>
            </a:r>
            <a:r>
              <a:rPr lang="ru-RU" sz="1200" dirty="0" err="1"/>
              <a:t>рированный</a:t>
            </a:r>
            <a:r>
              <a:rPr lang="ru-RU" sz="1200" dirty="0"/>
              <a:t> катализатор; III — </a:t>
            </a:r>
            <a:r>
              <a:rPr lang="ru-RU" sz="1200" dirty="0" err="1"/>
              <a:t>закоксованный</a:t>
            </a:r>
            <a:r>
              <a:rPr lang="ru-RU" sz="1200" dirty="0"/>
              <a:t> катализатор; IV — продукты крекинга; V — водяной пар</a:t>
            </a:r>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26</a:t>
            </a:r>
            <a:endParaRPr lang="ru-RU" dirty="0"/>
          </a:p>
        </p:txBody>
      </p:sp>
    </p:spTree>
    <p:extLst>
      <p:ext uri="{BB962C8B-B14F-4D97-AF65-F5344CB8AC3E}">
        <p14:creationId xmlns:p14="http://schemas.microsoft.com/office/powerpoint/2010/main" val="1899994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615268" cy="623248"/>
          </a:xfrm>
          <a:prstGeom prst="rect">
            <a:avLst/>
          </a:prstGeom>
          <a:noFill/>
        </p:spPr>
        <p:txBody>
          <a:bodyPr wrap="none" lIns="68580" tIns="34290" rIns="68580" bIns="34290" rtlCol="0">
            <a:spAutoFit/>
          </a:bodyPr>
          <a:lstStyle/>
          <a:p>
            <a:r>
              <a:rPr lang="ru-RU" b="1" dirty="0">
                <a:solidFill>
                  <a:srgbClr val="00359E"/>
                </a:solidFill>
                <a:ea typeface="Calibri"/>
              </a:rPr>
              <a:t>Отделение катализатора</a:t>
            </a:r>
          </a:p>
          <a:p>
            <a:endParaRPr lang="ru-RU" sz="1800" b="1" dirty="0">
              <a:solidFill>
                <a:srgbClr val="00359E"/>
              </a:solidFill>
              <a:ea typeface="Calibri"/>
            </a:endParaRPr>
          </a:p>
        </p:txBody>
      </p:sp>
      <p:sp>
        <p:nvSpPr>
          <p:cNvPr id="47" name="TextBox 46"/>
          <p:cNvSpPr txBox="1"/>
          <p:nvPr/>
        </p:nvSpPr>
        <p:spPr>
          <a:xfrm>
            <a:off x="299639" y="1022540"/>
            <a:ext cx="3840313" cy="3108543"/>
          </a:xfrm>
          <a:prstGeom prst="rect">
            <a:avLst/>
          </a:prstGeom>
          <a:noFill/>
        </p:spPr>
        <p:txBody>
          <a:bodyPr wrap="square" rtlCol="0">
            <a:spAutoFit/>
          </a:bodyPr>
          <a:lstStyle/>
          <a:p>
            <a:pPr algn="just"/>
            <a:r>
              <a:rPr lang="ru-RU" sz="1400" dirty="0"/>
              <a:t>Быстрое отделение катализатора от паров нефтепродуктов на выходе из лифт-реактора стало необходимым условием современных высокотемпературных установок каталитического крекинга, работающих при температурах свыше 525 °С. </a:t>
            </a:r>
          </a:p>
          <a:p>
            <a:pPr algn="just"/>
            <a:r>
              <a:rPr lang="ru-RU" sz="1400" dirty="0"/>
              <a:t>В настоящее время применяются несколько конструкций концевых устройств для лифт-реактора. </a:t>
            </a:r>
          </a:p>
          <a:p>
            <a:pPr algn="just"/>
            <a:r>
              <a:rPr lang="ru-RU" sz="1400" dirty="0"/>
              <a:t>В порядке увеличения эффективности к ним относятся инерционный сепаратор (схема, а), циклоны с восходящим потоком (схема, б) и циклоны с замкнутым потоком (схема, в).</a:t>
            </a:r>
          </a:p>
          <a:p>
            <a:endParaRPr lang="ru-RU" sz="1400" dirty="0"/>
          </a:p>
        </p:txBody>
      </p:sp>
      <p:pic>
        <p:nvPicPr>
          <p:cNvPr id="13" name="Picture 2">
            <a:extLst>
              <a:ext uri="{FF2B5EF4-FFF2-40B4-BE49-F238E27FC236}">
                <a16:creationId xmlns:a16="http://schemas.microsoft.com/office/drawing/2014/main" id="{8E317843-E398-4346-AE34-903A90503707}"/>
              </a:ext>
            </a:extLst>
          </p:cNvPr>
          <p:cNvPicPr>
            <a:picLocks noChangeAspect="1" noChangeArrowheads="1"/>
          </p:cNvPicPr>
          <p:nvPr/>
        </p:nvPicPr>
        <p:blipFill>
          <a:blip r:embed="rId7" cstate="print"/>
          <a:srcRect/>
          <a:stretch>
            <a:fillRect/>
          </a:stretch>
        </p:blipFill>
        <p:spPr bwMode="auto">
          <a:xfrm>
            <a:off x="4854922" y="995205"/>
            <a:ext cx="3611153" cy="2182032"/>
          </a:xfrm>
          <a:prstGeom prst="rect">
            <a:avLst/>
          </a:prstGeom>
          <a:noFill/>
        </p:spPr>
      </p:pic>
      <p:sp>
        <p:nvSpPr>
          <p:cNvPr id="2" name="Прямоугольник 1">
            <a:extLst>
              <a:ext uri="{FF2B5EF4-FFF2-40B4-BE49-F238E27FC236}">
                <a16:creationId xmlns:a16="http://schemas.microsoft.com/office/drawing/2014/main" id="{77AD8520-9C6D-4205-851D-A30304878A7B}"/>
              </a:ext>
            </a:extLst>
          </p:cNvPr>
          <p:cNvSpPr/>
          <p:nvPr/>
        </p:nvSpPr>
        <p:spPr>
          <a:xfrm>
            <a:off x="4716017" y="3275074"/>
            <a:ext cx="4357110" cy="1277914"/>
          </a:xfrm>
          <a:prstGeom prst="rect">
            <a:avLst/>
          </a:prstGeom>
        </p:spPr>
        <p:txBody>
          <a:bodyPr wrap="square">
            <a:spAutoFit/>
          </a:bodyPr>
          <a:lstStyle/>
          <a:p>
            <a:pPr>
              <a:lnSpc>
                <a:spcPct val="80000"/>
              </a:lnSpc>
            </a:pPr>
            <a:r>
              <a:rPr lang="ru-RU" sz="1200" dirty="0"/>
              <a:t>Рис.13-Конструкции концевых устройств для лифт-реактора: </a:t>
            </a:r>
            <a:br>
              <a:rPr lang="ru-RU" sz="1200" dirty="0"/>
            </a:br>
            <a:r>
              <a:rPr lang="ru-RU" sz="1200" dirty="0"/>
              <a:t>а — инерционный сепаратор; </a:t>
            </a:r>
            <a:br>
              <a:rPr lang="ru-RU" sz="1200" dirty="0"/>
            </a:br>
            <a:r>
              <a:rPr lang="ru-RU" sz="1200" dirty="0"/>
              <a:t>б — циклоны с восходящим потоком; </a:t>
            </a:r>
            <a:br>
              <a:rPr lang="ru-RU" sz="1200" dirty="0"/>
            </a:br>
            <a:r>
              <a:rPr lang="ru-RU" sz="1200" dirty="0"/>
              <a:t>в — циклоны с замкнутым потоком. </a:t>
            </a:r>
            <a:br>
              <a:rPr lang="ru-RU" sz="1200" dirty="0"/>
            </a:br>
            <a:r>
              <a:rPr lang="ru-RU" sz="1200" dirty="0"/>
              <a:t>Потоки: I — смесь катализатора и паров нефтепродуктов из лифт-реактора; </a:t>
            </a:r>
            <a:br>
              <a:rPr lang="ru-RU" sz="1200" dirty="0"/>
            </a:br>
            <a:r>
              <a:rPr lang="ru-RU" sz="1200" dirty="0"/>
              <a:t>II — парогазовый поток из </a:t>
            </a:r>
            <a:r>
              <a:rPr lang="ru-RU" sz="1200" dirty="0" err="1"/>
              <a:t>десорбера</a:t>
            </a:r>
            <a:r>
              <a:rPr lang="ru-RU" sz="1200" dirty="0"/>
              <a:t>; </a:t>
            </a:r>
            <a:br>
              <a:rPr lang="ru-RU" sz="1200" dirty="0"/>
            </a:br>
            <a:r>
              <a:rPr lang="ru-RU" sz="1200" dirty="0"/>
              <a:t>III — продукты крекинга </a:t>
            </a:r>
          </a:p>
        </p:txBody>
      </p:sp>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27</a:t>
            </a:r>
            <a:endParaRPr lang="ru-RU" dirty="0"/>
          </a:p>
        </p:txBody>
      </p:sp>
    </p:spTree>
    <p:extLst>
      <p:ext uri="{BB962C8B-B14F-4D97-AF65-F5344CB8AC3E}">
        <p14:creationId xmlns:p14="http://schemas.microsoft.com/office/powerpoint/2010/main" val="3759558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3824756-DAA3-4C00-BB9F-DCF9EF73E9EF}"/>
              </a:ext>
            </a:extLst>
          </p:cNvPr>
          <p:cNvPicPr>
            <a:picLocks noChangeAspect="1"/>
          </p:cNvPicPr>
          <p:nvPr/>
        </p:nvPicPr>
        <p:blipFill>
          <a:blip r:embed="rId3"/>
          <a:stretch>
            <a:fillRect/>
          </a:stretch>
        </p:blipFill>
        <p:spPr>
          <a:xfrm>
            <a:off x="1187624" y="760393"/>
            <a:ext cx="1930085" cy="3791849"/>
          </a:xfrm>
          <a:prstGeom prst="rect">
            <a:avLst/>
          </a:prstGeom>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021" y="199273"/>
            <a:ext cx="5957913"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Конструкция регенератора с пылевидным катализатором</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3034125" y="3333378"/>
            <a:ext cx="5171870" cy="1015663"/>
          </a:xfrm>
          <a:prstGeom prst="rect">
            <a:avLst/>
          </a:prstGeom>
          <a:noFill/>
        </p:spPr>
        <p:txBody>
          <a:bodyPr wrap="square" rtlCol="0">
            <a:spAutoFit/>
          </a:bodyPr>
          <a:lstStyle/>
          <a:p>
            <a:pPr algn="just"/>
            <a:r>
              <a:rPr lang="ru-RU" sz="1200" dirty="0"/>
              <a:t>Рис.14-Регенератор с пылевидным катализатором: 1 — корпус; 2 — коллектор для ввода воздуха; 3 — топливная форсунка; 4 — форсунки для конденсата; 5 — двухступенчатые циклоны; 6 — сборная камера. Потоки: I — </a:t>
            </a:r>
            <a:r>
              <a:rPr lang="ru-RU" sz="1200" dirty="0" err="1"/>
              <a:t>закоксованный</a:t>
            </a:r>
            <a:r>
              <a:rPr lang="ru-RU" sz="1200" dirty="0"/>
              <a:t> катализатор из реактора; II — регенерированный катализатор; III — воздух; IV — водяной пар; V — дымовые </a:t>
            </a:r>
            <a:r>
              <a:rPr lang="ru-RU" sz="1200" dirty="0" err="1"/>
              <a:t>газы</a:t>
            </a:r>
            <a:endParaRPr lang="ru-RU" sz="1200" dirty="0"/>
          </a:p>
        </p:txBody>
      </p:sp>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28</a:t>
            </a:r>
            <a:endParaRPr lang="ru-RU" dirty="0"/>
          </a:p>
        </p:txBody>
      </p:sp>
    </p:spTree>
    <p:extLst>
      <p:ext uri="{BB962C8B-B14F-4D97-AF65-F5344CB8AC3E}">
        <p14:creationId xmlns:p14="http://schemas.microsoft.com/office/powerpoint/2010/main" val="1191309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021" y="199273"/>
            <a:ext cx="3456524" cy="346249"/>
          </a:xfrm>
          <a:prstGeom prst="rect">
            <a:avLst/>
          </a:prstGeom>
          <a:noFill/>
        </p:spPr>
        <p:txBody>
          <a:bodyPr wrap="none" lIns="68580" tIns="34290" rIns="68580" bIns="34290" rtlCol="0">
            <a:spAutoFit/>
          </a:bodyPr>
          <a:lstStyle/>
          <a:p>
            <a:r>
              <a:rPr lang="ru-RU" b="1" dirty="0">
                <a:solidFill>
                  <a:srgbClr val="00359E"/>
                </a:solidFill>
              </a:rPr>
              <a:t>Реакторно-регенераторный блок</a:t>
            </a:r>
            <a:endParaRPr lang="ru-RU" sz="1800" b="1" dirty="0">
              <a:solidFill>
                <a:srgbClr val="00359E"/>
              </a:solidFill>
              <a:ea typeface="Calibri"/>
            </a:endParaRPr>
          </a:p>
        </p:txBody>
      </p:sp>
      <p:sp>
        <p:nvSpPr>
          <p:cNvPr id="49" name="TextBox 48">
            <a:extLst>
              <a:ext uri="{FF2B5EF4-FFF2-40B4-BE49-F238E27FC236}">
                <a16:creationId xmlns:a16="http://schemas.microsoft.com/office/drawing/2014/main" id="{78519533-4F47-44D5-8BE9-3D926605C010}"/>
              </a:ext>
            </a:extLst>
          </p:cNvPr>
          <p:cNvSpPr txBox="1"/>
          <p:nvPr/>
        </p:nvSpPr>
        <p:spPr>
          <a:xfrm>
            <a:off x="2716532" y="2656584"/>
            <a:ext cx="5647299" cy="1938992"/>
          </a:xfrm>
          <a:prstGeom prst="rect">
            <a:avLst/>
          </a:prstGeom>
          <a:noFill/>
        </p:spPr>
        <p:txBody>
          <a:bodyPr wrap="square" rtlCol="0">
            <a:spAutoFit/>
          </a:bodyPr>
          <a:lstStyle/>
          <a:p>
            <a:pPr algn="just"/>
            <a:r>
              <a:rPr lang="ru-RU" sz="1200" dirty="0"/>
              <a:t>Рис.15-Реакторно-регенераторный блок установки каталитического крекинга фирмы «Келлог»:</a:t>
            </a:r>
          </a:p>
          <a:p>
            <a:pPr algn="just"/>
            <a:r>
              <a:rPr lang="ru-RU" sz="1200" dirty="0"/>
              <a:t> 1 — сопла «Атомах»; 2 — лифт-реактор; 3 — двухступенчатые циклоны регенератора; 4 — двухступенчатые циклоны с замкнутым потоком; 5 — наружный коллектор дымовых газов; б — </a:t>
            </a:r>
            <a:r>
              <a:rPr lang="ru-RU" sz="1200" dirty="0" err="1"/>
              <a:t>отпарная</a:t>
            </a:r>
            <a:r>
              <a:rPr lang="ru-RU" sz="1200" dirty="0"/>
              <a:t> секция; 7 — коллектор для ввода водяного пара; 8 — распределитель </a:t>
            </a:r>
            <a:r>
              <a:rPr lang="ru-RU" sz="1200" dirty="0" err="1"/>
              <a:t>закоксованного</a:t>
            </a:r>
            <a:r>
              <a:rPr lang="ru-RU" sz="1200" dirty="0"/>
              <a:t> катализатора; 9 — распределитель воздуха; 10 — охладитель катализатора в плотной фазе; 11 — клапан ввода свежего катализатора; 12 — клапан ввода регенерированного катализатора в лифт-реактор. Потоки: I — сырье; 11 — продукты крекинга; III — дымовые </a:t>
            </a:r>
            <a:r>
              <a:rPr lang="ru-RU" sz="1200" dirty="0" err="1"/>
              <a:t>газы</a:t>
            </a:r>
            <a:r>
              <a:rPr lang="ru-RU" sz="1200" dirty="0"/>
              <a:t>; IV — воздух; V — катализатор</a:t>
            </a:r>
          </a:p>
        </p:txBody>
      </p:sp>
      <p:pic>
        <p:nvPicPr>
          <p:cNvPr id="2" name="Рисунок 1">
            <a:extLst>
              <a:ext uri="{FF2B5EF4-FFF2-40B4-BE49-F238E27FC236}">
                <a16:creationId xmlns:a16="http://schemas.microsoft.com/office/drawing/2014/main" id="{15BFC7C1-C42D-4772-B713-2254BE4304C0}"/>
              </a:ext>
            </a:extLst>
          </p:cNvPr>
          <p:cNvPicPr>
            <a:picLocks noChangeAspect="1"/>
          </p:cNvPicPr>
          <p:nvPr/>
        </p:nvPicPr>
        <p:blipFill>
          <a:blip r:embed="rId8"/>
          <a:stretch>
            <a:fillRect/>
          </a:stretch>
        </p:blipFill>
        <p:spPr>
          <a:xfrm>
            <a:off x="922944" y="728386"/>
            <a:ext cx="1784644" cy="3939902"/>
          </a:xfrm>
          <a:prstGeom prst="rect">
            <a:avLst/>
          </a:prstGeom>
        </p:spPr>
      </p:pic>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29</a:t>
            </a:r>
            <a:endParaRPr lang="ru-RU" dirty="0"/>
          </a:p>
        </p:txBody>
      </p:sp>
    </p:spTree>
    <p:extLst>
      <p:ext uri="{BB962C8B-B14F-4D97-AF65-F5344CB8AC3E}">
        <p14:creationId xmlns:p14="http://schemas.microsoft.com/office/powerpoint/2010/main" val="4255928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942665"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Политропические реакторы</a:t>
            </a:r>
            <a:endParaRPr lang="ru-RU" sz="1800" b="1" dirty="0">
              <a:solidFill>
                <a:srgbClr val="00359E"/>
              </a:solidFill>
              <a:ea typeface="Calibri"/>
            </a:endParaRPr>
          </a:p>
        </p:txBody>
      </p:sp>
      <p:sp>
        <p:nvSpPr>
          <p:cNvPr id="47" name="TextBox 46"/>
          <p:cNvSpPr txBox="1"/>
          <p:nvPr/>
        </p:nvSpPr>
        <p:spPr>
          <a:xfrm>
            <a:off x="299639" y="1022541"/>
            <a:ext cx="7440713" cy="2031325"/>
          </a:xfrm>
          <a:prstGeom prst="rect">
            <a:avLst/>
          </a:prstGeom>
          <a:noFill/>
        </p:spPr>
        <p:txBody>
          <a:bodyPr wrap="square" rtlCol="0">
            <a:spAutoFit/>
          </a:bodyPr>
          <a:lstStyle/>
          <a:p>
            <a:pPr algn="just"/>
            <a:r>
              <a:rPr lang="ru-RU" sz="1400" dirty="0"/>
              <a:t>К аппаратам политропического типа относятся реакторы, выполненные в виде </a:t>
            </a:r>
            <a:r>
              <a:rPr lang="ru-RU" sz="1400" dirty="0" err="1"/>
              <a:t>кожухотрубчатых</a:t>
            </a:r>
            <a:r>
              <a:rPr lang="ru-RU" sz="1400" dirty="0"/>
              <a:t> теплообменных аппаратов, у которых обычно трубное пространство заполнено гранулированным катализатором и является, таким образом, реакционным объемом, а через межтрубное пространство пропускается агент, осуществляющий теплообмен через поверхность трубок. Такое конструктивное оформление реактора позволяет иметь развитую поверхность теплообмена и небольшую толщину слоя катализатора, а следовательно, сравнительно небольшое различие температур. Последнее обстоятельство является особенно важным для реакций, которые эффективно протекают только в узких температурных пределах.</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3</a:t>
            </a:r>
            <a:r>
              <a:rPr lang="ru-RU" dirty="0" smtClean="0"/>
              <a:t>0</a:t>
            </a:r>
            <a:endParaRPr lang="ru-RU" dirty="0"/>
          </a:p>
        </p:txBody>
      </p:sp>
    </p:spTree>
    <p:extLst>
      <p:ext uri="{BB962C8B-B14F-4D97-AF65-F5344CB8AC3E}">
        <p14:creationId xmlns:p14="http://schemas.microsoft.com/office/powerpoint/2010/main" val="2789651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1961114" cy="346249"/>
          </a:xfrm>
          <a:prstGeom prst="rect">
            <a:avLst/>
          </a:prstGeom>
          <a:noFill/>
        </p:spPr>
        <p:txBody>
          <a:bodyPr wrap="none" lIns="68580" tIns="34290" rIns="68580" bIns="34290" rtlCol="0">
            <a:spAutoFit/>
          </a:bodyPr>
          <a:lstStyle/>
          <a:p>
            <a:r>
              <a:rPr lang="ru-RU" b="1" dirty="0">
                <a:solidFill>
                  <a:srgbClr val="00359E"/>
                </a:solidFill>
                <a:latin typeface="Arial" pitchFamily="34" charset="0"/>
                <a:ea typeface="Calibri"/>
                <a:cs typeface="Arial" pitchFamily="34" charset="0"/>
              </a:rPr>
              <a:t>Классификация</a:t>
            </a:r>
            <a:endParaRPr lang="ru-RU" sz="1800" b="1" dirty="0">
              <a:solidFill>
                <a:srgbClr val="00359E"/>
              </a:solidFill>
              <a:ea typeface="Calibri"/>
            </a:endParaRPr>
          </a:p>
        </p:txBody>
      </p:sp>
      <p:pic>
        <p:nvPicPr>
          <p:cNvPr id="3" name="Рисунок 2">
            <a:extLst>
              <a:ext uri="{FF2B5EF4-FFF2-40B4-BE49-F238E27FC236}">
                <a16:creationId xmlns:a16="http://schemas.microsoft.com/office/drawing/2014/main" id="{B0FBB6DA-D773-43FD-9D78-C12F01A0E6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390" y="1113240"/>
            <a:ext cx="6217897" cy="3264396"/>
          </a:xfrm>
          <a:prstGeom prst="rect">
            <a:avLst/>
          </a:prstGeom>
        </p:spPr>
      </p:pic>
      <p:sp>
        <p:nvSpPr>
          <p:cNvPr id="12" name="Прямоугольник 11"/>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Tree>
    <p:extLst>
      <p:ext uri="{BB962C8B-B14F-4D97-AF65-F5344CB8AC3E}">
        <p14:creationId xmlns:p14="http://schemas.microsoft.com/office/powerpoint/2010/main" val="172696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678041" cy="346249"/>
          </a:xfrm>
          <a:prstGeom prst="rect">
            <a:avLst/>
          </a:prstGeom>
          <a:noFill/>
        </p:spPr>
        <p:txBody>
          <a:bodyPr wrap="none" lIns="68580" tIns="34290" rIns="68580" bIns="34290" rtlCol="0">
            <a:spAutoFit/>
          </a:bodyPr>
          <a:lstStyle/>
          <a:p>
            <a:r>
              <a:rPr lang="ru-RU" sz="1800" b="1" dirty="0">
                <a:solidFill>
                  <a:srgbClr val="00359E"/>
                </a:solidFill>
                <a:ea typeface="Calibri"/>
                <a:cs typeface="Arial" pitchFamily="34" charset="0"/>
              </a:rPr>
              <a:t>Изотермический реактор</a:t>
            </a:r>
            <a:endParaRPr lang="ru-RU" sz="1800" b="1" dirty="0">
              <a:solidFill>
                <a:srgbClr val="00359E"/>
              </a:solidFill>
              <a:ea typeface="Calibri"/>
            </a:endParaRPr>
          </a:p>
        </p:txBody>
      </p:sp>
      <p:sp>
        <p:nvSpPr>
          <p:cNvPr id="47" name="TextBox 46"/>
          <p:cNvSpPr txBox="1"/>
          <p:nvPr/>
        </p:nvSpPr>
        <p:spPr>
          <a:xfrm>
            <a:off x="299639" y="1022541"/>
            <a:ext cx="7440713" cy="1600438"/>
          </a:xfrm>
          <a:prstGeom prst="rect">
            <a:avLst/>
          </a:prstGeom>
          <a:noFill/>
        </p:spPr>
        <p:txBody>
          <a:bodyPr wrap="square" rtlCol="0">
            <a:spAutoFit/>
          </a:bodyPr>
          <a:lstStyle/>
          <a:p>
            <a:r>
              <a:rPr lang="ru-RU" sz="1400" dirty="0"/>
              <a:t>Для осуществления химической реакции в изотермических условиях необходимо в аппарате обеспечить интенсивное перемешивание и высоко­эффективный теплообмен. В реакторах для таких процессов обычно ис­пользуют </a:t>
            </a:r>
            <a:r>
              <a:rPr lang="ru-RU" sz="1400" dirty="0" err="1"/>
              <a:t>псевдоожиженные</a:t>
            </a:r>
            <a:r>
              <a:rPr lang="ru-RU" sz="1400" dirty="0"/>
              <a:t> слои катализатора или теплоносителя, приме­няют различные смесительные устройства (мешалки) и т.п.</a:t>
            </a:r>
          </a:p>
          <a:p>
            <a:r>
              <a:rPr lang="ru-RU" sz="1400" dirty="0"/>
              <a:t>В качестве примера реактора с изотермическими условиями рассмот­рим аппараты, применяемые для процесса алкилирования изобутана бутиленами с целью получения высокооктанового компонента </a:t>
            </a:r>
            <a:r>
              <a:rPr lang="ru-RU" sz="1400" dirty="0" err="1"/>
              <a:t>бензина-алкила­та</a:t>
            </a:r>
            <a:r>
              <a:rPr lang="ru-RU" sz="1400" dirty="0"/>
              <a:t> (изооктана). </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31</a:t>
            </a:r>
            <a:endParaRPr lang="ru-RU" dirty="0"/>
          </a:p>
        </p:txBody>
      </p:sp>
    </p:spTree>
    <p:extLst>
      <p:ext uri="{BB962C8B-B14F-4D97-AF65-F5344CB8AC3E}">
        <p14:creationId xmlns:p14="http://schemas.microsoft.com/office/powerpoint/2010/main" val="2632018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303486" cy="623248"/>
          </a:xfrm>
          <a:prstGeom prst="rect">
            <a:avLst/>
          </a:prstGeom>
          <a:noFill/>
        </p:spPr>
        <p:txBody>
          <a:bodyPr wrap="none" lIns="68580" tIns="34290" rIns="68580" bIns="34290" rtlCol="0">
            <a:spAutoFit/>
          </a:bodyPr>
          <a:lstStyle/>
          <a:p>
            <a:r>
              <a:rPr lang="ru-RU" b="1" dirty="0">
                <a:solidFill>
                  <a:srgbClr val="00359E"/>
                </a:solidFill>
                <a:ea typeface="Calibri"/>
              </a:rPr>
              <a:t>Изотермический реактор алкилирования</a:t>
            </a:r>
          </a:p>
          <a:p>
            <a:endParaRPr lang="ru-RU" sz="1800" b="1" dirty="0">
              <a:solidFill>
                <a:srgbClr val="00359E"/>
              </a:solidFill>
              <a:ea typeface="Calibri"/>
            </a:endParaRPr>
          </a:p>
        </p:txBody>
      </p:sp>
      <p:sp>
        <p:nvSpPr>
          <p:cNvPr id="47" name="TextBox 46"/>
          <p:cNvSpPr txBox="1"/>
          <p:nvPr/>
        </p:nvSpPr>
        <p:spPr>
          <a:xfrm>
            <a:off x="299639" y="1022541"/>
            <a:ext cx="4848425" cy="3754874"/>
          </a:xfrm>
          <a:prstGeom prst="rect">
            <a:avLst/>
          </a:prstGeom>
          <a:noFill/>
        </p:spPr>
        <p:txBody>
          <a:bodyPr wrap="square" rtlCol="0">
            <a:spAutoFit/>
          </a:bodyPr>
          <a:lstStyle/>
          <a:p>
            <a:r>
              <a:rPr lang="ru-RU" sz="1400" dirty="0"/>
              <a:t>Исходное сырье и кислота подаются в зону наиболее интенсивного смешения на вход пропеллерной мешалки </a:t>
            </a:r>
            <a:r>
              <a:rPr lang="ru-RU" sz="1400" u="sng" dirty="0"/>
              <a:t>5</a:t>
            </a:r>
            <a:r>
              <a:rPr lang="ru-RU" sz="1400" dirty="0"/>
              <a:t>. </a:t>
            </a:r>
          </a:p>
          <a:p>
            <a:r>
              <a:rPr lang="ru-RU" sz="1400" dirty="0"/>
              <a:t>Далее смесь сырья и кислоты поступает в кольцевое пространство между корпусом </a:t>
            </a:r>
            <a:r>
              <a:rPr lang="ru-RU" sz="1400" u="sng" dirty="0"/>
              <a:t>1</a:t>
            </a:r>
            <a:r>
              <a:rPr lang="ru-RU" sz="1400" dirty="0"/>
              <a:t> и циркуляционной трубой </a:t>
            </a:r>
            <a:r>
              <a:rPr lang="ru-RU" sz="1400" u="sng" dirty="0"/>
              <a:t>2</a:t>
            </a:r>
            <a:r>
              <a:rPr lang="ru-RU" sz="1400" dirty="0"/>
              <a:t>, циркулируя по замкнутому контуру в трубчатом пучке, как это показано стрелками на рисунке. </a:t>
            </a:r>
          </a:p>
          <a:p>
            <a:r>
              <a:rPr lang="ru-RU" sz="1400" dirty="0"/>
              <a:t>Для отвода тепла, выделяющегося при экзотермической реакции, внутри циркуляционной трубы размещается развитая поверхность теплообмена с     U-образными теплообменными трубками </a:t>
            </a:r>
            <a:r>
              <a:rPr lang="ru-RU" sz="1400" u="sng" dirty="0"/>
              <a:t>4</a:t>
            </a:r>
            <a:r>
              <a:rPr lang="ru-RU" sz="1400" dirty="0"/>
              <a:t>. Охлаждающим агентом являются освобожденные от кислоты испаряющиеся продукты реакции. Подобные контакторы выполняются также и в виде вертикальных аппаратов с теплообменной поверхностью, выполненной из двойных трубок (свечи </a:t>
            </a:r>
            <a:r>
              <a:rPr lang="ru-RU" sz="1400" dirty="0" err="1"/>
              <a:t>Фильда</a:t>
            </a:r>
            <a:r>
              <a:rPr lang="ru-RU" sz="1400" dirty="0"/>
              <a:t>). Хладагентом в этом случае служит испаряющийся аммиак или пропан.</a:t>
            </a:r>
          </a:p>
          <a:p>
            <a:endParaRPr lang="ru-RU" sz="1400" dirty="0"/>
          </a:p>
        </p:txBody>
      </p:sp>
      <p:pic>
        <p:nvPicPr>
          <p:cNvPr id="13" name="Picture 2">
            <a:extLst>
              <a:ext uri="{FF2B5EF4-FFF2-40B4-BE49-F238E27FC236}">
                <a16:creationId xmlns:a16="http://schemas.microsoft.com/office/drawing/2014/main" id="{5A3AA0CA-5F7F-4AAA-A612-B898BD442C09}"/>
              </a:ext>
            </a:extLst>
          </p:cNvPr>
          <p:cNvPicPr>
            <a:picLocks noChangeAspect="1" noChangeArrowheads="1"/>
          </p:cNvPicPr>
          <p:nvPr/>
        </p:nvPicPr>
        <p:blipFill>
          <a:blip r:embed="rId7" cstate="print"/>
          <a:srcRect/>
          <a:stretch>
            <a:fillRect/>
          </a:stretch>
        </p:blipFill>
        <p:spPr bwMode="auto">
          <a:xfrm>
            <a:off x="5292080" y="1055694"/>
            <a:ext cx="3416404" cy="1168770"/>
          </a:xfrm>
          <a:prstGeom prst="rect">
            <a:avLst/>
          </a:prstGeom>
          <a:noFill/>
        </p:spPr>
      </p:pic>
      <p:sp>
        <p:nvSpPr>
          <p:cNvPr id="2" name="Прямоугольник 1">
            <a:extLst>
              <a:ext uri="{FF2B5EF4-FFF2-40B4-BE49-F238E27FC236}">
                <a16:creationId xmlns:a16="http://schemas.microsoft.com/office/drawing/2014/main" id="{C58226A6-390D-42CB-A20B-6AE791B005F3}"/>
              </a:ext>
            </a:extLst>
          </p:cNvPr>
          <p:cNvSpPr/>
          <p:nvPr/>
        </p:nvSpPr>
        <p:spPr>
          <a:xfrm>
            <a:off x="5364088" y="2298698"/>
            <a:ext cx="3588609" cy="1868845"/>
          </a:xfrm>
          <a:prstGeom prst="rect">
            <a:avLst/>
          </a:prstGeom>
        </p:spPr>
        <p:txBody>
          <a:bodyPr wrap="square">
            <a:spAutoFit/>
          </a:bodyPr>
          <a:lstStyle/>
          <a:p>
            <a:pPr>
              <a:lnSpc>
                <a:spcPct val="80000"/>
              </a:lnSpc>
            </a:pPr>
            <a:r>
              <a:rPr lang="ru-RU" sz="1200" dirty="0"/>
              <a:t>Рис.16-Горизонтальный реактор алкилирования с </a:t>
            </a:r>
            <a:r>
              <a:rPr lang="ru-RU" sz="1200" dirty="0" err="1"/>
              <a:t>турбосмесителем</a:t>
            </a:r>
            <a:r>
              <a:rPr lang="ru-RU" sz="1200" dirty="0"/>
              <a:t>: </a:t>
            </a:r>
            <a:br>
              <a:rPr lang="ru-RU" sz="1200" dirty="0"/>
            </a:br>
            <a:r>
              <a:rPr lang="ru-RU" sz="1200" dirty="0"/>
              <a:t>1 — корпус; </a:t>
            </a:r>
            <a:br>
              <a:rPr lang="ru-RU" sz="1200" dirty="0"/>
            </a:br>
            <a:r>
              <a:rPr lang="ru-RU" sz="1200" dirty="0"/>
              <a:t>2 — циркуляционная труба; </a:t>
            </a:r>
            <a:br>
              <a:rPr lang="ru-RU" sz="1200" dirty="0"/>
            </a:br>
            <a:r>
              <a:rPr lang="ru-RU" sz="1200" dirty="0"/>
              <a:t>3 — отражательные перегородки; </a:t>
            </a:r>
            <a:br>
              <a:rPr lang="ru-RU" sz="1200" dirty="0"/>
            </a:br>
            <a:r>
              <a:rPr lang="ru-RU" sz="1200" dirty="0"/>
              <a:t>4 — трубчатый пучок; </a:t>
            </a:r>
            <a:br>
              <a:rPr lang="ru-RU" sz="1200" dirty="0"/>
            </a:br>
            <a:r>
              <a:rPr lang="ru-RU" sz="1200" dirty="0"/>
              <a:t>5 — пропеллерная мешалка; </a:t>
            </a:r>
            <a:br>
              <a:rPr lang="ru-RU" sz="1200" dirty="0"/>
            </a:br>
            <a:r>
              <a:rPr lang="ru-RU" sz="1200" dirty="0"/>
              <a:t>6 — привод. </a:t>
            </a:r>
          </a:p>
          <a:p>
            <a:pPr>
              <a:lnSpc>
                <a:spcPct val="80000"/>
              </a:lnSpc>
            </a:pPr>
            <a:r>
              <a:rPr lang="ru-RU" sz="1200" dirty="0"/>
              <a:t>Потоки: I — хладагент; </a:t>
            </a:r>
            <a:br>
              <a:rPr lang="ru-RU" sz="1200" dirty="0"/>
            </a:br>
            <a:r>
              <a:rPr lang="ru-RU" sz="1200" dirty="0"/>
              <a:t>II — продукты реакции; </a:t>
            </a:r>
            <a:br>
              <a:rPr lang="ru-RU" sz="1200" dirty="0"/>
            </a:br>
            <a:r>
              <a:rPr lang="ru-RU" sz="1200" dirty="0"/>
              <a:t>III — кислота; </a:t>
            </a:r>
          </a:p>
          <a:p>
            <a:pPr>
              <a:lnSpc>
                <a:spcPct val="80000"/>
              </a:lnSpc>
            </a:pPr>
            <a:r>
              <a:rPr lang="ru-RU" sz="1200" dirty="0"/>
              <a:t>IV — сырье</a:t>
            </a:r>
          </a:p>
        </p:txBody>
      </p:sp>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32</a:t>
            </a:r>
            <a:endParaRPr lang="ru-RU" dirty="0"/>
          </a:p>
        </p:txBody>
      </p:sp>
    </p:spTree>
    <p:extLst>
      <p:ext uri="{BB962C8B-B14F-4D97-AF65-F5344CB8AC3E}">
        <p14:creationId xmlns:p14="http://schemas.microsoft.com/office/powerpoint/2010/main" val="1536114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311099"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Материальное исполнение </a:t>
            </a:r>
            <a:endParaRPr lang="ru-RU" sz="1800" b="1" dirty="0">
              <a:solidFill>
                <a:srgbClr val="00359E"/>
              </a:solidFill>
              <a:ea typeface="Calibri"/>
            </a:endParaRPr>
          </a:p>
        </p:txBody>
      </p:sp>
      <p:pic>
        <p:nvPicPr>
          <p:cNvPr id="11" name="Рисунок 10">
            <a:extLst>
              <a:ext uri="{FF2B5EF4-FFF2-40B4-BE49-F238E27FC236}">
                <a16:creationId xmlns:a16="http://schemas.microsoft.com/office/drawing/2014/main" id="{EEB7826A-6427-0958-5531-C1C17CDD896A}"/>
              </a:ext>
            </a:extLst>
          </p:cNvPr>
          <p:cNvPicPr>
            <a:picLocks noChangeAspect="1"/>
          </p:cNvPicPr>
          <p:nvPr/>
        </p:nvPicPr>
        <p:blipFill>
          <a:blip r:embed="rId7"/>
          <a:stretch>
            <a:fillRect/>
          </a:stretch>
        </p:blipFill>
        <p:spPr>
          <a:xfrm>
            <a:off x="1403648" y="921564"/>
            <a:ext cx="5533336" cy="3229082"/>
          </a:xfrm>
          <a:prstGeom prst="rect">
            <a:avLst/>
          </a:prstGeom>
        </p:spPr>
      </p:pic>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33</a:t>
            </a:r>
            <a:endParaRPr lang="ru-RU" dirty="0"/>
          </a:p>
        </p:txBody>
      </p:sp>
    </p:spTree>
    <p:extLst>
      <p:ext uri="{BB962C8B-B14F-4D97-AF65-F5344CB8AC3E}">
        <p14:creationId xmlns:p14="http://schemas.microsoft.com/office/powerpoint/2010/main" val="849958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48851"/>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742580"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Схема расчета реакционных аппаратов</a:t>
            </a:r>
            <a:endParaRPr lang="ru-RU" sz="1800" b="1" dirty="0">
              <a:solidFill>
                <a:srgbClr val="00359E"/>
              </a:solidFill>
              <a:ea typeface="Calibri"/>
            </a:endParaRPr>
          </a:p>
        </p:txBody>
      </p:sp>
      <p:sp>
        <p:nvSpPr>
          <p:cNvPr id="47" name="TextBox 46"/>
          <p:cNvSpPr txBox="1"/>
          <p:nvPr/>
        </p:nvSpPr>
        <p:spPr>
          <a:xfrm>
            <a:off x="299639" y="1022541"/>
            <a:ext cx="7440713" cy="1815882"/>
          </a:xfrm>
          <a:prstGeom prst="rect">
            <a:avLst/>
          </a:prstGeom>
          <a:noFill/>
        </p:spPr>
        <p:txBody>
          <a:bodyPr wrap="square" rtlCol="0">
            <a:spAutoFit/>
          </a:bodyPr>
          <a:lstStyle/>
          <a:p>
            <a:pPr marL="342900" indent="-342900">
              <a:buAutoNum type="arabicParenR"/>
            </a:pPr>
            <a:r>
              <a:rPr lang="ru-RU" sz="1400" dirty="0"/>
              <a:t>Материальный баланс</a:t>
            </a:r>
          </a:p>
          <a:p>
            <a:pPr marL="342900" indent="-342900">
              <a:buAutoNum type="arabicParenR"/>
            </a:pPr>
            <a:r>
              <a:rPr lang="ru-RU" sz="1400" dirty="0"/>
              <a:t>Тепловой баланс</a:t>
            </a:r>
          </a:p>
          <a:p>
            <a:r>
              <a:rPr lang="ru-RU" sz="1400" dirty="0"/>
              <a:t>3) расчет реакционного объема и выбор основных размеров с учетом размещения внутренних устройств (распределительные и выравнивающие решетки, сепарационная зона, циклоны, теплообменная поверхность и т.д.); </a:t>
            </a:r>
          </a:p>
          <a:p>
            <a:r>
              <a:rPr lang="ru-RU" sz="1400" dirty="0"/>
              <a:t>4) гидродинамический режим для всех основных материальных потоков при выбранной конструкции, размеры аппарата и внутренних устройств. </a:t>
            </a:r>
          </a:p>
          <a:p>
            <a:endParaRPr lang="ru-RU" sz="1400" dirty="0"/>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34</a:t>
            </a:r>
            <a:endParaRPr lang="ru-RU" dirty="0"/>
          </a:p>
        </p:txBody>
      </p:sp>
    </p:spTree>
    <p:extLst>
      <p:ext uri="{BB962C8B-B14F-4D97-AF65-F5344CB8AC3E}">
        <p14:creationId xmlns:p14="http://schemas.microsoft.com/office/powerpoint/2010/main" val="3528081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9893"/>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742580"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Схема расчета реакционных аппаратов</a:t>
            </a:r>
            <a:endParaRPr lang="ru-RU" sz="1800" b="1" dirty="0">
              <a:solidFill>
                <a:srgbClr val="00359E"/>
              </a:solidFill>
              <a:ea typeface="Calibri"/>
            </a:endParaRPr>
          </a:p>
        </p:txBody>
      </p:sp>
      <p:sp>
        <p:nvSpPr>
          <p:cNvPr id="47" name="TextBox 46"/>
          <p:cNvSpPr txBox="1"/>
          <p:nvPr/>
        </p:nvSpPr>
        <p:spPr>
          <a:xfrm>
            <a:off x="101149" y="813491"/>
            <a:ext cx="8299029" cy="3323987"/>
          </a:xfrm>
          <a:prstGeom prst="rect">
            <a:avLst/>
          </a:prstGeom>
          <a:noFill/>
        </p:spPr>
        <p:txBody>
          <a:bodyPr wrap="square" rtlCol="0">
            <a:spAutoFit/>
          </a:bodyPr>
          <a:lstStyle/>
          <a:p>
            <a:pPr algn="just"/>
            <a:r>
              <a:rPr lang="ru-RU" sz="1400" dirty="0"/>
              <a:t>Площадь поперечного сечения реактора:</a:t>
            </a:r>
          </a:p>
          <a:p>
            <a:pPr algn="just"/>
            <a:endParaRPr lang="en-US" sz="1400" dirty="0"/>
          </a:p>
          <a:p>
            <a:pPr algn="just"/>
            <a:r>
              <a:rPr lang="en-US" sz="1400" dirty="0"/>
              <a:t>S</a:t>
            </a:r>
            <a:r>
              <a:rPr lang="ru-RU" sz="1400" dirty="0"/>
              <a:t> = </a:t>
            </a:r>
          </a:p>
          <a:p>
            <a:pPr algn="just"/>
            <a:endParaRPr lang="ru-RU" sz="1400" dirty="0"/>
          </a:p>
          <a:p>
            <a:pPr algn="just"/>
            <a:r>
              <a:rPr lang="en-US" altLang="ru-RU" sz="1400" dirty="0">
                <a:ea typeface="Times New Roman" panose="02020603050405020304" pitchFamily="18" charset="0"/>
              </a:rPr>
              <a:t>v</a:t>
            </a:r>
            <a:r>
              <a:rPr lang="ru-RU" altLang="ru-RU" sz="1400" dirty="0">
                <a:ea typeface="Times New Roman" panose="02020603050405020304" pitchFamily="18" charset="0"/>
              </a:rPr>
              <a:t> - объем паров, проходящий через свободное сечение реактора, м</a:t>
            </a:r>
            <a:r>
              <a:rPr lang="ru-RU" altLang="ru-RU" sz="1400" baseline="30000" dirty="0">
                <a:ea typeface="Times New Roman" panose="02020603050405020304" pitchFamily="18" charset="0"/>
              </a:rPr>
              <a:t>3</a:t>
            </a:r>
            <a:r>
              <a:rPr lang="ru-RU" altLang="ru-RU" sz="1400" dirty="0">
                <a:ea typeface="Times New Roman" panose="02020603050405020304" pitchFamily="18" charset="0"/>
              </a:rPr>
              <a:t>/ч</a:t>
            </a:r>
          </a:p>
          <a:p>
            <a:pPr algn="just"/>
            <a:r>
              <a:rPr lang="en-US" sz="1400" dirty="0"/>
              <a:t>w</a:t>
            </a:r>
            <a:r>
              <a:rPr lang="ru-RU" sz="1400" dirty="0"/>
              <a:t> - допустимая скорость паров в свободном сечение реактора, м/с</a:t>
            </a:r>
            <a:endParaRPr lang="ru-RU" altLang="ru-RU" sz="1400" dirty="0"/>
          </a:p>
          <a:p>
            <a:pPr algn="just"/>
            <a:r>
              <a:rPr lang="ru-RU" sz="1400" dirty="0"/>
              <a:t>Диаметр реактора:</a:t>
            </a:r>
          </a:p>
          <a:p>
            <a:pPr algn="just"/>
            <a:endParaRPr lang="ru-RU" sz="1400" dirty="0"/>
          </a:p>
          <a:p>
            <a:pPr algn="just"/>
            <a:r>
              <a:rPr lang="ru-RU" sz="1400" dirty="0"/>
              <a:t>Полная высота реактора</a:t>
            </a:r>
            <a:r>
              <a:rPr lang="en-US" sz="1400" dirty="0"/>
              <a:t> </a:t>
            </a:r>
            <a:r>
              <a:rPr lang="ru-RU" sz="1400" dirty="0"/>
              <a:t>состоит из:</a:t>
            </a:r>
          </a:p>
          <a:p>
            <a:pPr algn="just"/>
            <a:r>
              <a:rPr lang="en-US" sz="1400" dirty="0"/>
              <a:t>H</a:t>
            </a:r>
            <a:r>
              <a:rPr lang="ru-RU" sz="1400" dirty="0"/>
              <a:t> - высота </a:t>
            </a:r>
            <a:r>
              <a:rPr lang="ru-RU" sz="1400" dirty="0" err="1"/>
              <a:t>псевдоожиженного</a:t>
            </a:r>
            <a:r>
              <a:rPr lang="ru-RU" sz="1400" dirty="0"/>
              <a:t> слоя, м;</a:t>
            </a:r>
          </a:p>
          <a:p>
            <a:pPr algn="just"/>
            <a:r>
              <a:rPr lang="en-US" sz="1400" dirty="0"/>
              <a:t>h</a:t>
            </a:r>
            <a:r>
              <a:rPr lang="ru-RU" sz="1400" baseline="-25000" dirty="0"/>
              <a:t>1</a:t>
            </a:r>
            <a:r>
              <a:rPr lang="ru-RU" sz="1400" dirty="0"/>
              <a:t> - высота переходной зоны от </a:t>
            </a:r>
            <a:r>
              <a:rPr lang="ru-RU" sz="1400" dirty="0" err="1"/>
              <a:t>псевдоожиженного</a:t>
            </a:r>
            <a:r>
              <a:rPr lang="ru-RU" sz="1400" dirty="0"/>
              <a:t> слоя до зоны </a:t>
            </a:r>
            <a:r>
              <a:rPr lang="ru-RU" sz="1400" dirty="0" err="1"/>
              <a:t>отпарки</a:t>
            </a:r>
            <a:r>
              <a:rPr lang="ru-RU" sz="1400" dirty="0"/>
              <a:t>;</a:t>
            </a:r>
          </a:p>
          <a:p>
            <a:pPr algn="just"/>
            <a:r>
              <a:rPr lang="en-US" sz="1400" dirty="0"/>
              <a:t>h</a:t>
            </a:r>
            <a:r>
              <a:rPr lang="ru-RU" sz="1400" baseline="-25000" dirty="0"/>
              <a:t>2</a:t>
            </a:r>
            <a:r>
              <a:rPr lang="ru-RU" sz="1400" dirty="0"/>
              <a:t> - высота сепарационной зоны;</a:t>
            </a:r>
          </a:p>
          <a:p>
            <a:pPr algn="just"/>
            <a:r>
              <a:rPr lang="en-US" sz="1400" dirty="0"/>
              <a:t>h</a:t>
            </a:r>
            <a:r>
              <a:rPr lang="ru-RU" sz="1400" baseline="-25000" dirty="0"/>
              <a:t>4</a:t>
            </a:r>
            <a:r>
              <a:rPr lang="ru-RU" sz="1400" dirty="0"/>
              <a:t> - часть высоты аппарата, занятая циклонами; м;</a:t>
            </a:r>
          </a:p>
          <a:p>
            <a:pPr algn="just"/>
            <a:r>
              <a:rPr lang="en-US" sz="1400" dirty="0"/>
              <a:t>h</a:t>
            </a:r>
            <a:r>
              <a:rPr lang="ru-RU" sz="1400" baseline="-25000" dirty="0"/>
              <a:t>5 </a:t>
            </a:r>
            <a:r>
              <a:rPr lang="ru-RU" sz="1400" dirty="0"/>
              <a:t>- высота верхнего </a:t>
            </a:r>
            <a:r>
              <a:rPr lang="ru-RU" sz="1400" dirty="0" err="1"/>
              <a:t>полушарового</a:t>
            </a:r>
            <a:r>
              <a:rPr lang="ru-RU" sz="1400" dirty="0"/>
              <a:t> днища равна 0,5</a:t>
            </a:r>
            <a:r>
              <a:rPr lang="en-US" sz="1400" dirty="0"/>
              <a:t>D</a:t>
            </a:r>
            <a:r>
              <a:rPr lang="ru-RU" sz="1400" dirty="0"/>
              <a:t> </a:t>
            </a:r>
          </a:p>
          <a:p>
            <a:endParaRPr lang="ru-RU" sz="1400" dirty="0"/>
          </a:p>
        </p:txBody>
      </p:sp>
      <p:pic>
        <p:nvPicPr>
          <p:cNvPr id="3090" name="Picture 18">
            <a:extLst>
              <a:ext uri="{FF2B5EF4-FFF2-40B4-BE49-F238E27FC236}">
                <a16:creationId xmlns:a16="http://schemas.microsoft.com/office/drawing/2014/main" id="{F931F9F1-F9CB-4440-A338-3043314D94E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544" y="1150222"/>
            <a:ext cx="792088" cy="469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26">
            <a:extLst>
              <a:ext uri="{FF2B5EF4-FFF2-40B4-BE49-F238E27FC236}">
                <a16:creationId xmlns:a16="http://schemas.microsoft.com/office/drawing/2014/main" id="{CF1AA05B-CF46-4652-9280-48A8E5E415DB}"/>
              </a:ext>
            </a:extLst>
          </p:cNvPr>
          <p:cNvSpPr>
            <a:spLocks noChangeArrowheads="1"/>
          </p:cNvSpPr>
          <p:nvPr/>
        </p:nvSpPr>
        <p:spPr bwMode="auto">
          <a:xfrm>
            <a:off x="0" y="98167"/>
            <a:ext cx="202299"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600" b="0" i="0" u="none" strike="noStrike" cap="none" normalizeH="0" baseline="0" dirty="0">
                <a:ln>
                  <a:noFill/>
                </a:ln>
                <a:solidFill>
                  <a:schemeClr val="tx1"/>
                </a:solidFill>
                <a:effectLst/>
              </a:rPr>
              <a:t>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3099" name="Picture 27">
            <a:extLst>
              <a:ext uri="{FF2B5EF4-FFF2-40B4-BE49-F238E27FC236}">
                <a16:creationId xmlns:a16="http://schemas.microsoft.com/office/drawing/2014/main" id="{F0492E9A-81D7-441E-B2BC-94CBBD82080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2299" y="2372219"/>
            <a:ext cx="96837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Прямоугольник 13"/>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35</a:t>
            </a:r>
            <a:endParaRPr lang="ru-RU" dirty="0"/>
          </a:p>
        </p:txBody>
      </p:sp>
    </p:spTree>
    <p:extLst>
      <p:ext uri="{BB962C8B-B14F-4D97-AF65-F5344CB8AC3E}">
        <p14:creationId xmlns:p14="http://schemas.microsoft.com/office/powerpoint/2010/main" val="3538115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25610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Техническое </a:t>
            </a:r>
            <a:r>
              <a:rPr lang="ru-RU" b="1" dirty="0">
                <a:solidFill>
                  <a:srgbClr val="00359E"/>
                </a:solidFill>
                <a:latin typeface="Arial" pitchFamily="34" charset="0"/>
                <a:cs typeface="Arial" pitchFamily="34" charset="0"/>
              </a:rPr>
              <a:t>освидетельствование</a:t>
            </a:r>
            <a:r>
              <a:rPr lang="ru-RU" sz="1800" b="1" dirty="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69111" y="987574"/>
            <a:ext cx="7440713" cy="2523768"/>
          </a:xfrm>
          <a:prstGeom prst="rect">
            <a:avLst/>
          </a:prstGeom>
          <a:noFill/>
        </p:spPr>
        <p:txBody>
          <a:bodyPr wrap="square" rtlCol="0">
            <a:spAutoFit/>
          </a:bodyPr>
          <a:lstStyle/>
          <a:p>
            <a:pPr algn="just"/>
            <a:r>
              <a:rPr lang="ru-RU" sz="1400" dirty="0"/>
              <a:t>При оценке технического состояния реакторов опираются на перечень нормативной документации:</a:t>
            </a:r>
          </a:p>
          <a:p>
            <a:pPr marL="285750" indent="-285750" algn="just">
              <a:buClr>
                <a:schemeClr val="tx2"/>
              </a:buClr>
              <a:buFont typeface="Wingdings" panose="05000000000000000000" pitchFamily="2" charset="2"/>
              <a:buChar char="q"/>
            </a:pPr>
            <a:r>
              <a:rPr lang="ru-RU" sz="1400" dirty="0" err="1"/>
              <a:t>ДиОР</a:t>
            </a:r>
            <a:r>
              <a:rPr lang="ru-RU" sz="1400" dirty="0"/>
              <a:t> 05  «Методики диагностирования технического состояния и определения остаточного ресурса технологического оборудования нефтеперерабатывающих, нефтехимических производств»</a:t>
            </a:r>
          </a:p>
          <a:p>
            <a:pPr marL="285750" indent="-285750" algn="just">
              <a:buClr>
                <a:schemeClr val="tx2"/>
              </a:buClr>
              <a:buFont typeface="Wingdings" panose="05000000000000000000" pitchFamily="2" charset="2"/>
              <a:buChar char="q"/>
            </a:pPr>
            <a:r>
              <a:rPr lang="ru-RU" sz="1400" dirty="0"/>
              <a:t>РД 03-421-01 Методические указания по проведению диагностирования технического состояния и определению остаточного срока службы сосудов и аппаратов</a:t>
            </a:r>
          </a:p>
          <a:p>
            <a:pPr marL="285750" indent="-285750" algn="just">
              <a:buClr>
                <a:schemeClr val="tx2"/>
              </a:buClr>
              <a:buFont typeface="Wingdings" panose="05000000000000000000" pitchFamily="2" charset="2"/>
              <a:buChar char="q"/>
            </a:pPr>
            <a:r>
              <a:rPr lang="ru-RU" sz="1400" dirty="0"/>
              <a:t>СТО СА-03-004-2009 «Трубчатые печи, резервуары, сосуды и аппараты нефтеперерабатывающих и нефтехимических производств. Требования к техническому надзору, ревизии и отбраковке».</a:t>
            </a:r>
          </a:p>
          <a:p>
            <a:endParaRPr lang="ru-RU" dirty="0"/>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36</a:t>
            </a:r>
            <a:endParaRPr lang="ru-RU" dirty="0"/>
          </a:p>
        </p:txBody>
      </p:sp>
    </p:spTree>
    <p:extLst>
      <p:ext uri="{BB962C8B-B14F-4D97-AF65-F5344CB8AC3E}">
        <p14:creationId xmlns:p14="http://schemas.microsoft.com/office/powerpoint/2010/main" val="2928654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191981"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Техническое </a:t>
            </a:r>
            <a:r>
              <a:rPr lang="ru-RU" b="1" dirty="0">
                <a:solidFill>
                  <a:srgbClr val="00359E"/>
                </a:solidFill>
                <a:latin typeface="Arial" pitchFamily="34" charset="0"/>
                <a:cs typeface="Arial" pitchFamily="34" charset="0"/>
              </a:rPr>
              <a:t>освидетельствование</a:t>
            </a:r>
            <a:endParaRPr lang="ru-RU" sz="1800" b="1" dirty="0">
              <a:solidFill>
                <a:srgbClr val="00359E"/>
              </a:solidFill>
              <a:ea typeface="Calibri"/>
            </a:endParaRPr>
          </a:p>
        </p:txBody>
      </p:sp>
      <p:sp>
        <p:nvSpPr>
          <p:cNvPr id="47" name="TextBox 46"/>
          <p:cNvSpPr txBox="1"/>
          <p:nvPr/>
        </p:nvSpPr>
        <p:spPr>
          <a:xfrm>
            <a:off x="299639" y="1022541"/>
            <a:ext cx="7943094" cy="1384995"/>
          </a:xfrm>
          <a:prstGeom prst="rect">
            <a:avLst/>
          </a:prstGeom>
          <a:noFill/>
        </p:spPr>
        <p:txBody>
          <a:bodyPr wrap="square" rtlCol="0">
            <a:spAutoFit/>
          </a:bodyPr>
          <a:lstStyle/>
          <a:p>
            <a:pPr algn="just"/>
            <a:r>
              <a:rPr lang="ru-RU" sz="1400" dirty="0"/>
              <a:t>На первом этапе в соответствии с требованиями </a:t>
            </a:r>
            <a:r>
              <a:rPr lang="ru-RU" sz="1400" dirty="0" err="1"/>
              <a:t>ДиОР</a:t>
            </a:r>
            <a:r>
              <a:rPr lang="ru-RU" sz="1400" dirty="0"/>
              <a:t> 05 осуществляется анализ технической документации. Проверяется наличие и содержание следующих документов: </a:t>
            </a:r>
          </a:p>
          <a:p>
            <a:pPr marL="285750" indent="-285750" algn="just">
              <a:buClr>
                <a:srgbClr val="00359E"/>
              </a:buClr>
              <a:buFont typeface="Wingdings" panose="05000000000000000000" pitchFamily="2" charset="2"/>
              <a:buChar char="q"/>
            </a:pPr>
            <a:r>
              <a:rPr lang="ru-RU" sz="1400" dirty="0"/>
              <a:t>паспорт реактора; </a:t>
            </a:r>
          </a:p>
          <a:p>
            <a:pPr marL="285750" indent="-285750" algn="just">
              <a:buClr>
                <a:srgbClr val="00359E"/>
              </a:buClr>
              <a:buFont typeface="Wingdings" panose="05000000000000000000" pitchFamily="2" charset="2"/>
              <a:buChar char="q"/>
            </a:pPr>
            <a:r>
              <a:rPr lang="ru-RU" sz="1400" dirty="0"/>
              <a:t>чертеж реактора; </a:t>
            </a:r>
          </a:p>
          <a:p>
            <a:pPr marL="285750" indent="-285750" algn="just">
              <a:buClr>
                <a:srgbClr val="00359E"/>
              </a:buClr>
              <a:buFont typeface="Wingdings" panose="05000000000000000000" pitchFamily="2" charset="2"/>
              <a:buChar char="q"/>
            </a:pPr>
            <a:r>
              <a:rPr lang="ru-RU" sz="1400" dirty="0"/>
              <a:t>схема включения реактора;</a:t>
            </a:r>
          </a:p>
          <a:p>
            <a:pPr marL="285750" indent="-285750" algn="just">
              <a:buClr>
                <a:srgbClr val="00359E"/>
              </a:buClr>
              <a:buFont typeface="Wingdings" panose="05000000000000000000" pitchFamily="2" charset="2"/>
              <a:buChar char="q"/>
            </a:pPr>
            <a:r>
              <a:rPr lang="ru-RU" sz="1400" dirty="0"/>
              <a:t>расчет на прочность реактора. </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37</a:t>
            </a:r>
            <a:endParaRPr lang="ru-RU" dirty="0"/>
          </a:p>
        </p:txBody>
      </p:sp>
    </p:spTree>
    <p:extLst>
      <p:ext uri="{BB962C8B-B14F-4D97-AF65-F5344CB8AC3E}">
        <p14:creationId xmlns:p14="http://schemas.microsoft.com/office/powerpoint/2010/main" val="4269697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191981"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Техническое </a:t>
            </a:r>
            <a:r>
              <a:rPr lang="ru-RU" b="1" dirty="0">
                <a:solidFill>
                  <a:srgbClr val="00359E"/>
                </a:solidFill>
                <a:latin typeface="Arial" pitchFamily="34" charset="0"/>
                <a:cs typeface="Arial" pitchFamily="34" charset="0"/>
              </a:rPr>
              <a:t>освидетельствование</a:t>
            </a:r>
            <a:endParaRPr lang="ru-RU" sz="1800" b="1" dirty="0">
              <a:solidFill>
                <a:srgbClr val="00359E"/>
              </a:solidFill>
              <a:ea typeface="Calibri"/>
            </a:endParaRPr>
          </a:p>
        </p:txBody>
      </p:sp>
      <p:sp>
        <p:nvSpPr>
          <p:cNvPr id="47" name="TextBox 46"/>
          <p:cNvSpPr txBox="1"/>
          <p:nvPr/>
        </p:nvSpPr>
        <p:spPr>
          <a:xfrm>
            <a:off x="299639" y="1022541"/>
            <a:ext cx="7943094" cy="1600438"/>
          </a:xfrm>
          <a:prstGeom prst="rect">
            <a:avLst/>
          </a:prstGeom>
          <a:noFill/>
        </p:spPr>
        <p:txBody>
          <a:bodyPr wrap="square" rtlCol="0">
            <a:spAutoFit/>
          </a:bodyPr>
          <a:lstStyle/>
          <a:p>
            <a:pPr algn="just"/>
            <a:r>
              <a:rPr lang="ru-RU" sz="1400" dirty="0"/>
              <a:t>На втором этапе осуществляется визуальный контроль аппарата в соответствии с СТО СА-03-004-2009  и РД 03-606-03 «Инструкция по визуальному и измерительному контролю». Контролируется: </a:t>
            </a:r>
          </a:p>
          <a:p>
            <a:pPr marL="285750" indent="-285750" algn="just">
              <a:buClr>
                <a:srgbClr val="00359E"/>
              </a:buClr>
              <a:buFont typeface="Wingdings" panose="05000000000000000000" pitchFamily="2" charset="2"/>
              <a:buChar char="q"/>
            </a:pPr>
            <a:r>
              <a:rPr lang="ru-RU" sz="1400" dirty="0"/>
              <a:t>уровень намокания изоляции; </a:t>
            </a:r>
          </a:p>
          <a:p>
            <a:pPr marL="285750" indent="-285750" algn="just">
              <a:buClr>
                <a:srgbClr val="00359E"/>
              </a:buClr>
              <a:buFont typeface="Wingdings" panose="05000000000000000000" pitchFamily="2" charset="2"/>
              <a:buChar char="q"/>
            </a:pPr>
            <a:r>
              <a:rPr lang="ru-RU" sz="1400" dirty="0"/>
              <a:t>геометрия корпуса, отсутствие недопустимых дефектов в виде вмятин, гофр, коррозии и т.д.; </a:t>
            </a:r>
          </a:p>
          <a:p>
            <a:pPr marL="285750" indent="-285750" algn="just">
              <a:buClr>
                <a:srgbClr val="00359E"/>
              </a:buClr>
              <a:buFont typeface="Wingdings" panose="05000000000000000000" pitchFamily="2" charset="2"/>
              <a:buChar char="q"/>
            </a:pPr>
            <a:r>
              <a:rPr lang="ru-RU" sz="1400" dirty="0"/>
              <a:t>отсутствие механических повреждений; </a:t>
            </a:r>
          </a:p>
          <a:p>
            <a:pPr marL="285750" indent="-285750" algn="just">
              <a:buClr>
                <a:srgbClr val="00359E"/>
              </a:buClr>
              <a:buFont typeface="Wingdings" panose="05000000000000000000" pitchFamily="2" charset="2"/>
              <a:buChar char="q"/>
            </a:pPr>
            <a:r>
              <a:rPr lang="ru-RU" sz="1400" dirty="0"/>
              <a:t>состояние фланцевых соединений и крепежа; </a:t>
            </a:r>
          </a:p>
          <a:p>
            <a:pPr marL="285750" indent="-285750" algn="just">
              <a:buClr>
                <a:srgbClr val="00359E"/>
              </a:buClr>
              <a:buFont typeface="Wingdings" panose="05000000000000000000" pitchFamily="2" charset="2"/>
              <a:buChar char="q"/>
            </a:pPr>
            <a:r>
              <a:rPr lang="ru-RU" sz="1400" dirty="0"/>
              <a:t>отсутствие видимых дефектов сварных швов.</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38</a:t>
            </a:r>
            <a:endParaRPr lang="ru-RU" dirty="0"/>
          </a:p>
        </p:txBody>
      </p:sp>
    </p:spTree>
    <p:extLst>
      <p:ext uri="{BB962C8B-B14F-4D97-AF65-F5344CB8AC3E}">
        <p14:creationId xmlns:p14="http://schemas.microsoft.com/office/powerpoint/2010/main" val="1554318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25610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Техническое </a:t>
            </a:r>
            <a:r>
              <a:rPr lang="ru-RU" b="1" dirty="0">
                <a:solidFill>
                  <a:srgbClr val="00359E"/>
                </a:solidFill>
                <a:latin typeface="Arial" pitchFamily="34" charset="0"/>
                <a:cs typeface="Arial" pitchFamily="34" charset="0"/>
              </a:rPr>
              <a:t>освидетельствование</a:t>
            </a:r>
            <a:r>
              <a:rPr lang="ru-RU" sz="1800" b="1" dirty="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2462213"/>
          </a:xfrm>
          <a:prstGeom prst="rect">
            <a:avLst/>
          </a:prstGeom>
          <a:noFill/>
        </p:spPr>
        <p:txBody>
          <a:bodyPr wrap="square" rtlCol="0">
            <a:spAutoFit/>
          </a:bodyPr>
          <a:lstStyle/>
          <a:p>
            <a:pPr algn="just"/>
            <a:r>
              <a:rPr lang="ru-RU" sz="1400" dirty="0"/>
              <a:t>На третьем этапе осуществляется ультразвуковой контроль стенок аппарата и сварных швов. Выборочно осуществляется цветная дефектоскопия в зонах возможного образования микротрещин. В объем ультразвукового контроля входит: </a:t>
            </a:r>
          </a:p>
          <a:p>
            <a:pPr algn="just"/>
            <a:r>
              <a:rPr lang="ru-RU" sz="1400" dirty="0"/>
              <a:t>1) Ультразвуковая </a:t>
            </a:r>
            <a:r>
              <a:rPr lang="ru-RU" sz="1400" dirty="0" err="1"/>
              <a:t>толщинометрия</a:t>
            </a:r>
            <a:r>
              <a:rPr lang="ru-RU" sz="1400" dirty="0"/>
              <a:t> цилиндрической обечайки; верхнего и нижнего днища; люк-лазов; штуцеров и крышек штуцеров. </a:t>
            </a:r>
          </a:p>
          <a:p>
            <a:pPr algn="just"/>
            <a:r>
              <a:rPr lang="ru-RU" sz="1400" dirty="0"/>
              <a:t>2)  Ультразвуковой контроль мест пересечений сварных швов. </a:t>
            </a:r>
          </a:p>
          <a:p>
            <a:pPr algn="just"/>
            <a:r>
              <a:rPr lang="ru-RU" sz="1400" dirty="0"/>
              <a:t>По результатам проведенных измерений проводятся поверочный расчет на рабочие параметры и расчет остаточного ресурса аппарата. Поверочный расчет на рабочие параметры осуществляется для всех элементов аппарата, на которых обнаружены следы коррозии основного металла (ГОСТ Р 52857.2 «Сосуды и аппараты. Нормы и методы расчета на прочность. Расчет цилиндрических и конических обечаек, выпуклых и плоских днищ и крышек»).</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39</a:t>
            </a:r>
            <a:endParaRPr lang="ru-RU" dirty="0"/>
          </a:p>
        </p:txBody>
      </p:sp>
    </p:spTree>
    <p:extLst>
      <p:ext uri="{BB962C8B-B14F-4D97-AF65-F5344CB8AC3E}">
        <p14:creationId xmlns:p14="http://schemas.microsoft.com/office/powerpoint/2010/main" val="2766529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256102" cy="346249"/>
          </a:xfrm>
          <a:prstGeom prst="rect">
            <a:avLst/>
          </a:prstGeom>
          <a:noFill/>
        </p:spPr>
        <p:txBody>
          <a:bodyPr wrap="none" lIns="68580" tIns="34290" rIns="68580" bIns="34290" rtlCol="0">
            <a:spAutoFit/>
          </a:bodyPr>
          <a:lstStyle/>
          <a:p>
            <a:r>
              <a:rPr lang="ru-RU" sz="1800" b="1" dirty="0">
                <a:solidFill>
                  <a:srgbClr val="00359E"/>
                </a:solidFill>
                <a:latin typeface="Arial" pitchFamily="34" charset="0"/>
                <a:ea typeface="Calibri"/>
                <a:cs typeface="Arial" pitchFamily="34" charset="0"/>
              </a:rPr>
              <a:t>Техническое </a:t>
            </a:r>
            <a:r>
              <a:rPr lang="ru-RU" b="1" dirty="0">
                <a:solidFill>
                  <a:srgbClr val="00359E"/>
                </a:solidFill>
                <a:latin typeface="Arial" pitchFamily="34" charset="0"/>
                <a:cs typeface="Arial" pitchFamily="34" charset="0"/>
              </a:rPr>
              <a:t>освидетельствование</a:t>
            </a:r>
            <a:r>
              <a:rPr lang="ru-RU" sz="1800" b="1" dirty="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1815882"/>
          </a:xfrm>
          <a:prstGeom prst="rect">
            <a:avLst/>
          </a:prstGeom>
          <a:noFill/>
        </p:spPr>
        <p:txBody>
          <a:bodyPr wrap="square" rtlCol="0">
            <a:spAutoFit/>
          </a:bodyPr>
          <a:lstStyle/>
          <a:p>
            <a:pPr algn="just"/>
            <a:r>
              <a:rPr lang="ru-RU" sz="1400" dirty="0"/>
              <a:t>Расчёт остаточного ресурса выполняется в соответствии с требованиями </a:t>
            </a:r>
            <a:r>
              <a:rPr lang="ru-RU" sz="1400" dirty="0" err="1"/>
              <a:t>ДиОР</a:t>
            </a:r>
            <a:r>
              <a:rPr lang="ru-RU" sz="1400" dirty="0"/>
              <a:t> 05 . Расчёт проводится для конструктивных элементов, у которых в процессе эксплуатации зафиксировано снижение толщины стенок по сравнению с данными паспорта).</a:t>
            </a:r>
          </a:p>
          <a:p>
            <a:pPr algn="just"/>
            <a:r>
              <a:rPr lang="ru-RU" sz="1400" dirty="0"/>
              <a:t>На последнем этапе проводятся </a:t>
            </a:r>
            <a:r>
              <a:rPr lang="ru-RU" sz="1400" dirty="0" err="1"/>
              <a:t>пневмоиспытания</a:t>
            </a:r>
            <a:r>
              <a:rPr lang="ru-RU" sz="1400" dirty="0"/>
              <a:t> реактора в соответствии с ПБ 03-584-03 «Правила проектирования, изготовления и приемки сосудов и аппаратов стальных сварных». При этом одновременно осуществляется акустико-эмиссионный контроль с целью поиска развивающихся под нагрузкой дефектов. Завершающий этап осуществляется с учетом требований ГОСТ 20415-82 «Контроль неразрушающий. Методы акустические. Общие положения»..</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40</a:t>
            </a:r>
            <a:endParaRPr lang="ru-RU" dirty="0"/>
          </a:p>
        </p:txBody>
      </p:sp>
    </p:spTree>
    <p:extLst>
      <p:ext uri="{BB962C8B-B14F-4D97-AF65-F5344CB8AC3E}">
        <p14:creationId xmlns:p14="http://schemas.microsoft.com/office/powerpoint/2010/main" val="2264927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350230" cy="346249"/>
          </a:xfrm>
          <a:prstGeom prst="rect">
            <a:avLst/>
          </a:prstGeom>
          <a:noFill/>
        </p:spPr>
        <p:txBody>
          <a:bodyPr wrap="none" lIns="68580" tIns="34290" rIns="68580" bIns="34290" rtlCol="0">
            <a:spAutoFit/>
          </a:bodyPr>
          <a:lstStyle/>
          <a:p>
            <a:r>
              <a:rPr lang="ru-RU" sz="1800" b="1" dirty="0">
                <a:solidFill>
                  <a:srgbClr val="00359E"/>
                </a:solidFill>
                <a:ea typeface="Calibri"/>
              </a:rPr>
              <a:t>Факторы, влияющие на скорость реакции</a:t>
            </a:r>
          </a:p>
        </p:txBody>
      </p:sp>
      <p:sp>
        <p:nvSpPr>
          <p:cNvPr id="47" name="TextBox 46"/>
          <p:cNvSpPr txBox="1"/>
          <p:nvPr/>
        </p:nvSpPr>
        <p:spPr>
          <a:xfrm>
            <a:off x="288918" y="903441"/>
            <a:ext cx="8315529" cy="1997919"/>
          </a:xfrm>
          <a:prstGeom prst="rect">
            <a:avLst/>
          </a:prstGeom>
          <a:noFill/>
        </p:spPr>
        <p:txBody>
          <a:bodyPr wrap="square" rtlCol="0">
            <a:spAutoFit/>
          </a:bodyPr>
          <a:lstStyle/>
          <a:p>
            <a:pPr algn="just">
              <a:lnSpc>
                <a:spcPct val="150000"/>
              </a:lnSpc>
              <a:buClr>
                <a:schemeClr val="tx2"/>
              </a:buClr>
            </a:pPr>
            <a:r>
              <a:rPr lang="ru-RU" sz="1400" dirty="0"/>
              <a:t>Технологический процесс в этих аппаратах протекает на поверхности твердых и жидких веществ ускоряющих химические реакции. Ускорение реакции осуществляется за счет :</a:t>
            </a:r>
          </a:p>
          <a:p>
            <a:pPr marL="285750" indent="-285750">
              <a:lnSpc>
                <a:spcPct val="150000"/>
              </a:lnSpc>
              <a:buClr>
                <a:schemeClr val="tx2"/>
              </a:buClr>
              <a:buFont typeface="Wingdings" panose="05000000000000000000" pitchFamily="2" charset="2"/>
              <a:buChar char="q"/>
            </a:pPr>
            <a:r>
              <a:rPr lang="ru-RU" sz="1400" dirty="0"/>
              <a:t>увеличения концентрации реагирующих веществ на поверхности катализатора;</a:t>
            </a:r>
          </a:p>
          <a:p>
            <a:pPr marL="285750" indent="-285750">
              <a:lnSpc>
                <a:spcPct val="150000"/>
              </a:lnSpc>
              <a:buClr>
                <a:schemeClr val="tx2"/>
              </a:buClr>
              <a:buFont typeface="Wingdings" panose="05000000000000000000" pitchFamily="2" charset="2"/>
              <a:buChar char="q"/>
            </a:pPr>
            <a:r>
              <a:rPr lang="ru-RU" sz="1400" dirty="0"/>
              <a:t>участия молекул катализатора в химических реакциях; </a:t>
            </a:r>
          </a:p>
          <a:p>
            <a:pPr marL="285750" indent="-285750">
              <a:lnSpc>
                <a:spcPct val="150000"/>
              </a:lnSpc>
              <a:buClr>
                <a:schemeClr val="tx2"/>
              </a:buClr>
              <a:buFont typeface="Wingdings" panose="05000000000000000000" pitchFamily="2" charset="2"/>
              <a:buChar char="q"/>
            </a:pPr>
            <a:r>
              <a:rPr lang="ru-RU" sz="1400" dirty="0"/>
              <a:t>интенсивного прогрева реагирующих веществ на поверхности катализатора;</a:t>
            </a:r>
          </a:p>
          <a:p>
            <a:pPr marL="285750" indent="-285750">
              <a:lnSpc>
                <a:spcPct val="150000"/>
              </a:lnSpc>
              <a:buClr>
                <a:schemeClr val="tx2"/>
              </a:buClr>
              <a:buFont typeface="Wingdings" panose="05000000000000000000" pitchFamily="2" charset="2"/>
              <a:buChar char="q"/>
            </a:pPr>
            <a:r>
              <a:rPr lang="ru-RU" sz="1400" dirty="0"/>
              <a:t>совместного воздействия на химическую реакцию перечисленных факторов.</a:t>
            </a:r>
          </a:p>
        </p:txBody>
      </p:sp>
      <p:sp>
        <p:nvSpPr>
          <p:cNvPr id="12" name="Прямоугольник 11"/>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5</a:t>
            </a:r>
            <a:endParaRPr lang="ru-RU" dirty="0"/>
          </a:p>
        </p:txBody>
      </p:sp>
    </p:spTree>
    <p:extLst>
      <p:ext uri="{BB962C8B-B14F-4D97-AF65-F5344CB8AC3E}">
        <p14:creationId xmlns:p14="http://schemas.microsoft.com/office/powerpoint/2010/main" val="1713587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99639" y="136051"/>
            <a:ext cx="4389856" cy="623248"/>
          </a:xfrm>
          <a:prstGeom prst="rect">
            <a:avLst/>
          </a:prstGeom>
          <a:noFill/>
        </p:spPr>
        <p:txBody>
          <a:bodyPr wrap="none" lIns="68580" tIns="34290" rIns="68580" bIns="34290" rtlCol="0">
            <a:spAutoFit/>
          </a:bodyPr>
          <a:lstStyle/>
          <a:p>
            <a:r>
              <a:rPr lang="ru-RU" sz="1800" b="1" dirty="0" smtClean="0">
                <a:solidFill>
                  <a:srgbClr val="00359E"/>
                </a:solidFill>
                <a:latin typeface="Arial" pitchFamily="34" charset="0"/>
                <a:ea typeface="Calibri"/>
                <a:cs typeface="Arial" pitchFamily="34" charset="0"/>
              </a:rPr>
              <a:t>Перспективная реакционная техника</a:t>
            </a:r>
          </a:p>
          <a:p>
            <a:r>
              <a:rPr lang="ru-RU" b="1" dirty="0" smtClean="0">
                <a:solidFill>
                  <a:srgbClr val="00359E"/>
                </a:solidFill>
                <a:latin typeface="Arial" pitchFamily="34" charset="0"/>
                <a:ea typeface="Calibri"/>
                <a:cs typeface="Arial" pitchFamily="34" charset="0"/>
              </a:rPr>
              <a:t>(Плазмохимические реакторы)</a:t>
            </a:r>
            <a:r>
              <a:rPr lang="ru-RU" sz="1800" b="1" dirty="0" smtClean="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3754874"/>
          </a:xfrm>
          <a:prstGeom prst="rect">
            <a:avLst/>
          </a:prstGeom>
          <a:noFill/>
        </p:spPr>
        <p:txBody>
          <a:bodyPr wrap="square" rtlCol="0">
            <a:spAutoFit/>
          </a:bodyPr>
          <a:lstStyle/>
          <a:p>
            <a:pPr algn="just"/>
            <a:r>
              <a:rPr lang="ru-RU" sz="1400" b="1" dirty="0"/>
              <a:t>Исторически первым плазмохимическим производством был пиролиз углеводородов с целью получения ацетилена, этилена и других продуктов (1940 г., Германия, завод в г. </a:t>
            </a:r>
            <a:r>
              <a:rPr lang="ru-RU" sz="1400" b="1" dirty="0" err="1"/>
              <a:t>Хюльс</a:t>
            </a:r>
            <a:r>
              <a:rPr lang="ru-RU" sz="1400" b="1" dirty="0"/>
              <a:t>; 1963 г., США, фирма «Дюпон де </a:t>
            </a:r>
            <a:r>
              <a:rPr lang="ru-RU" sz="1400" b="1" dirty="0" err="1"/>
              <a:t>Немур</a:t>
            </a:r>
            <a:r>
              <a:rPr lang="ru-RU" sz="1400" b="1" dirty="0"/>
              <a:t>»). В качестве плазмообразующего в плазменных реакторах этих фирм обычно используется природный газ.</a:t>
            </a:r>
          </a:p>
          <a:p>
            <a:pPr algn="just"/>
            <a:r>
              <a:rPr lang="ru-RU" sz="1400" b="1" dirty="0" smtClean="0"/>
              <a:t>Плазмотрон фирмы </a:t>
            </a:r>
            <a:r>
              <a:rPr lang="ru-RU" sz="1400" b="1" dirty="0" err="1" smtClean="0"/>
              <a:t>Хюльс</a:t>
            </a:r>
            <a:r>
              <a:rPr lang="ru-RU" sz="1400" b="1" dirty="0" smtClean="0"/>
              <a:t> (ФРГ)</a:t>
            </a:r>
          </a:p>
          <a:p>
            <a:pPr algn="just"/>
            <a:r>
              <a:rPr lang="ru-RU" sz="1400" dirty="0" err="1" smtClean="0"/>
              <a:t>Электроразрядный</a:t>
            </a:r>
            <a:r>
              <a:rPr lang="ru-RU" sz="1400" dirty="0" smtClean="0"/>
              <a:t> </a:t>
            </a:r>
            <a:r>
              <a:rPr lang="ru-RU" sz="1400" dirty="0"/>
              <a:t>реактор фирмы </a:t>
            </a:r>
            <a:r>
              <a:rPr lang="ru-RU" sz="1400" dirty="0" err="1" smtClean="0"/>
              <a:t>Хюльс</a:t>
            </a:r>
            <a:r>
              <a:rPr lang="ru-RU" sz="1400" dirty="0" smtClean="0"/>
              <a:t>, </a:t>
            </a:r>
            <a:r>
              <a:rPr lang="ru-RU" sz="1400" dirty="0"/>
              <a:t>предназначенный для пиролиза природного газа, выполнен на базе линейного плазмотрона постоянного тока мощностью 8,2 МВт с холодным катодом и вихревой стабилизацией разряда. Между катодом диаметром 150 мм и трубчатым анодом длиной 1500 мм и диаметром 100 мм в вихревую камеру подают метан (природный газ). В результате его пиролиза на выходе получают до 14,5 % ацетилена и 63,4 % водорода при расходе электроэнергии 103 кВт ч на 1 кг ацетилена. Принимаются специальные меры для предотвращения </a:t>
            </a:r>
            <a:r>
              <a:rPr lang="ru-RU" sz="1400" dirty="0" err="1"/>
              <a:t>закоксовывания</a:t>
            </a:r>
            <a:r>
              <a:rPr lang="ru-RU" sz="1400" dirty="0"/>
              <a:t> электродов, поскольку такие отложения влияют на стабильность дуги. В качестве сырья используются: нефтезаводской газ, сжиженный нефтяной газ (С3, С4), легкие и тяжелые нефтяные фракции различного происхождения, природный газ, продукты рециркуляции. Товарными продуктами процесса являются: ацетилен, этилен, водород, </a:t>
            </a:r>
            <a:r>
              <a:rPr lang="ru-RU" sz="1400" dirty="0" err="1"/>
              <a:t>циановодородная</a:t>
            </a:r>
            <a:r>
              <a:rPr lang="ru-RU" sz="1400" dirty="0"/>
              <a:t> (синильная) кислота, </a:t>
            </a:r>
            <a:r>
              <a:rPr lang="ru-RU" sz="1400" dirty="0" err="1"/>
              <a:t>диацетилен</a:t>
            </a:r>
            <a:r>
              <a:rPr lang="ru-RU" sz="1400" dirty="0"/>
              <a:t>, сажа, которые последовательно </a:t>
            </a:r>
            <a:r>
              <a:rPr lang="ru-RU" sz="1400" dirty="0" smtClean="0"/>
              <a:t>разделяются в </a:t>
            </a:r>
            <a:r>
              <a:rPr lang="ru-RU" sz="1400" dirty="0"/>
              <a:t>блоке специальных установок</a:t>
            </a:r>
            <a:endParaRPr lang="ru-RU" sz="1400" dirty="0" smtClean="0"/>
          </a:p>
          <a:p>
            <a:pPr algn="just"/>
            <a:r>
              <a:rPr lang="ru-RU" sz="1400" dirty="0"/>
              <a:t>       </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41</a:t>
            </a:r>
            <a:endParaRPr lang="ru-RU" dirty="0"/>
          </a:p>
        </p:txBody>
      </p:sp>
    </p:spTree>
    <p:extLst>
      <p:ext uri="{BB962C8B-B14F-4D97-AF65-F5344CB8AC3E}">
        <p14:creationId xmlns:p14="http://schemas.microsoft.com/office/powerpoint/2010/main" val="2343600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99639" y="136051"/>
            <a:ext cx="4389856" cy="623248"/>
          </a:xfrm>
          <a:prstGeom prst="rect">
            <a:avLst/>
          </a:prstGeom>
          <a:noFill/>
        </p:spPr>
        <p:txBody>
          <a:bodyPr wrap="none" lIns="68580" tIns="34290" rIns="68580" bIns="34290" rtlCol="0">
            <a:spAutoFit/>
          </a:bodyPr>
          <a:lstStyle/>
          <a:p>
            <a:r>
              <a:rPr lang="ru-RU" sz="1800" b="1" dirty="0" smtClean="0">
                <a:solidFill>
                  <a:srgbClr val="00359E"/>
                </a:solidFill>
                <a:latin typeface="Arial" pitchFamily="34" charset="0"/>
                <a:ea typeface="Calibri"/>
                <a:cs typeface="Arial" pitchFamily="34" charset="0"/>
              </a:rPr>
              <a:t>Перспективная реакционная техника</a:t>
            </a:r>
          </a:p>
          <a:p>
            <a:r>
              <a:rPr lang="ru-RU" b="1" dirty="0" smtClean="0">
                <a:solidFill>
                  <a:srgbClr val="00359E"/>
                </a:solidFill>
                <a:latin typeface="Arial" pitchFamily="34" charset="0"/>
                <a:ea typeface="Calibri"/>
                <a:cs typeface="Arial" pitchFamily="34" charset="0"/>
              </a:rPr>
              <a:t>(Плазмохимические реакторы)</a:t>
            </a:r>
            <a:r>
              <a:rPr lang="ru-RU" sz="1800" b="1" dirty="0" smtClean="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1815882"/>
          </a:xfrm>
          <a:prstGeom prst="rect">
            <a:avLst/>
          </a:prstGeom>
          <a:noFill/>
        </p:spPr>
        <p:txBody>
          <a:bodyPr wrap="square" rtlCol="0">
            <a:spAutoFit/>
          </a:bodyPr>
          <a:lstStyle/>
          <a:p>
            <a:pPr algn="just"/>
            <a:r>
              <a:rPr lang="ru-RU" sz="1400" b="1" dirty="0" smtClean="0"/>
              <a:t>Электродуговой </a:t>
            </a:r>
            <a:r>
              <a:rPr lang="ru-RU" sz="1400" b="1" dirty="0"/>
              <a:t>реактор фирмы «Дюпон де </a:t>
            </a:r>
            <a:r>
              <a:rPr lang="ru-RU" sz="1400" b="1" dirty="0" err="1"/>
              <a:t>Немур</a:t>
            </a:r>
            <a:r>
              <a:rPr lang="ru-RU" sz="1400" b="1" dirty="0"/>
              <a:t>»</a:t>
            </a:r>
            <a:r>
              <a:rPr lang="ru-RU" sz="1400" dirty="0"/>
              <a:t> </a:t>
            </a:r>
            <a:r>
              <a:rPr lang="ru-RU" sz="1400" dirty="0" smtClean="0"/>
              <a:t>производительностью </a:t>
            </a:r>
            <a:r>
              <a:rPr lang="ru-RU" sz="1400" dirty="0"/>
              <a:t>22 000 т ацетилена в год введен в строй в 1963 г. В реакторе этой фирмы дуга постоянного тока 3100 А и напряжением 3500 В горит между расходуемым угольным катодом 1 и </a:t>
            </a:r>
            <a:r>
              <a:rPr lang="ru-RU" sz="1400" dirty="0" err="1"/>
              <a:t>водоохлаждаемым</a:t>
            </a:r>
            <a:r>
              <a:rPr lang="ru-RU" sz="1400" dirty="0"/>
              <a:t> анодом 2. Анод окружен электромагнитом 3, вращающим дугу со скоростью 7000 с–1. В нижней части реактора установлено приспособление для подачи воды на закалку. Рабочее давление 0,05 МПа. Сырье – жидкие углеводороды (бутановые фракции или газойль). Отложения сажи периодически удаляются с анода с помощью механического устройства.</a:t>
            </a:r>
          </a:p>
          <a:p>
            <a:pPr algn="just"/>
            <a:r>
              <a:rPr lang="ru-RU" sz="1400" dirty="0"/>
              <a:t>       </a:t>
            </a:r>
          </a:p>
        </p:txBody>
      </p:sp>
      <p:pic>
        <p:nvPicPr>
          <p:cNvPr id="2" name="Рисунок 1"/>
          <p:cNvPicPr>
            <a:picLocks noChangeAspect="1"/>
          </p:cNvPicPr>
          <p:nvPr/>
        </p:nvPicPr>
        <p:blipFill>
          <a:blip r:embed="rId7"/>
          <a:stretch>
            <a:fillRect/>
          </a:stretch>
        </p:blipFill>
        <p:spPr>
          <a:xfrm>
            <a:off x="1918365" y="2518004"/>
            <a:ext cx="3461494" cy="2160889"/>
          </a:xfrm>
          <a:prstGeom prst="rect">
            <a:avLst/>
          </a:prstGeom>
        </p:spPr>
      </p:pic>
      <p:sp>
        <p:nvSpPr>
          <p:cNvPr id="12" name="Прямоугольник 11"/>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42</a:t>
            </a:r>
            <a:endParaRPr lang="ru-RU" dirty="0"/>
          </a:p>
        </p:txBody>
      </p:sp>
    </p:spTree>
    <p:extLst>
      <p:ext uri="{BB962C8B-B14F-4D97-AF65-F5344CB8AC3E}">
        <p14:creationId xmlns:p14="http://schemas.microsoft.com/office/powerpoint/2010/main" val="394427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99639" y="136051"/>
            <a:ext cx="4389856" cy="623248"/>
          </a:xfrm>
          <a:prstGeom prst="rect">
            <a:avLst/>
          </a:prstGeom>
          <a:noFill/>
        </p:spPr>
        <p:txBody>
          <a:bodyPr wrap="none" lIns="68580" tIns="34290" rIns="68580" bIns="34290" rtlCol="0">
            <a:spAutoFit/>
          </a:bodyPr>
          <a:lstStyle/>
          <a:p>
            <a:r>
              <a:rPr lang="ru-RU" sz="1800" b="1" dirty="0" smtClean="0">
                <a:solidFill>
                  <a:srgbClr val="00359E"/>
                </a:solidFill>
                <a:latin typeface="Arial" pitchFamily="34" charset="0"/>
                <a:ea typeface="Calibri"/>
                <a:cs typeface="Arial" pitchFamily="34" charset="0"/>
              </a:rPr>
              <a:t>Перспективная реакционная техника</a:t>
            </a:r>
          </a:p>
          <a:p>
            <a:r>
              <a:rPr lang="ru-RU" b="1" dirty="0" smtClean="0">
                <a:solidFill>
                  <a:srgbClr val="00359E"/>
                </a:solidFill>
                <a:latin typeface="Arial" pitchFamily="34" charset="0"/>
                <a:ea typeface="Calibri"/>
                <a:cs typeface="Arial" pitchFamily="34" charset="0"/>
              </a:rPr>
              <a:t>(Плазмохимические реакторы)</a:t>
            </a:r>
            <a:r>
              <a:rPr lang="ru-RU" sz="1800" b="1" dirty="0" smtClean="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1815882"/>
          </a:xfrm>
          <a:prstGeom prst="rect">
            <a:avLst/>
          </a:prstGeom>
          <a:noFill/>
        </p:spPr>
        <p:txBody>
          <a:bodyPr wrap="square" rtlCol="0">
            <a:spAutoFit/>
          </a:bodyPr>
          <a:lstStyle/>
          <a:p>
            <a:pPr algn="just"/>
            <a:r>
              <a:rPr lang="ru-RU" sz="1400" b="1" dirty="0" smtClean="0"/>
              <a:t>Реактор </a:t>
            </a:r>
            <a:r>
              <a:rPr lang="ru-RU" sz="1400" b="1" dirty="0"/>
              <a:t>фирмы </a:t>
            </a:r>
            <a:r>
              <a:rPr lang="ru-RU" sz="1400" b="1" dirty="0" smtClean="0"/>
              <a:t>«</a:t>
            </a:r>
            <a:r>
              <a:rPr lang="ru-RU" sz="1400" b="1" dirty="0" err="1" smtClean="0"/>
              <a:t>Кнапзак-Грисхейм</a:t>
            </a:r>
            <a:r>
              <a:rPr lang="ru-RU" sz="1400" b="1" dirty="0" smtClean="0"/>
              <a:t>» (Германия)</a:t>
            </a:r>
            <a:r>
              <a:rPr lang="ru-RU" sz="1400" dirty="0" smtClean="0"/>
              <a:t> производительностью </a:t>
            </a:r>
            <a:r>
              <a:rPr lang="ru-RU" sz="1400" dirty="0"/>
              <a:t>22 000 т ацетилена в год введен в строй в 1963 г. В реакторе этой фирмы дуга постоянного тока 3100 А и напряжением 3500 В горит между расходуемым угольным катодом 1 и </a:t>
            </a:r>
            <a:r>
              <a:rPr lang="ru-RU" sz="1400" dirty="0" err="1"/>
              <a:t>водоохлаждаемым</a:t>
            </a:r>
            <a:r>
              <a:rPr lang="ru-RU" sz="1400" dirty="0"/>
              <a:t> анодом 2. Анод окружен электромагнитом 3, вращающим дугу со скоростью 7000 с–1. В нижней части реактора установлено приспособление для подачи воды на закалку. Рабочее давление 0,05 МПа. Сырье – жидкие углеводороды (бутановые фракции или газойль). Отложения сажи периодически удаляются с анода с помощью механического устройства.</a:t>
            </a:r>
          </a:p>
          <a:p>
            <a:pPr algn="just"/>
            <a:r>
              <a:rPr lang="ru-RU" sz="1400" dirty="0"/>
              <a:t>       </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43</a:t>
            </a:r>
            <a:endParaRPr lang="ru-RU" dirty="0"/>
          </a:p>
        </p:txBody>
      </p:sp>
    </p:spTree>
    <p:extLst>
      <p:ext uri="{BB962C8B-B14F-4D97-AF65-F5344CB8AC3E}">
        <p14:creationId xmlns:p14="http://schemas.microsoft.com/office/powerpoint/2010/main" val="4060245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99639" y="136051"/>
            <a:ext cx="4389856" cy="623248"/>
          </a:xfrm>
          <a:prstGeom prst="rect">
            <a:avLst/>
          </a:prstGeom>
          <a:noFill/>
        </p:spPr>
        <p:txBody>
          <a:bodyPr wrap="none" lIns="68580" tIns="34290" rIns="68580" bIns="34290" rtlCol="0">
            <a:spAutoFit/>
          </a:bodyPr>
          <a:lstStyle/>
          <a:p>
            <a:r>
              <a:rPr lang="ru-RU" sz="1800" b="1" dirty="0" smtClean="0">
                <a:solidFill>
                  <a:srgbClr val="00359E"/>
                </a:solidFill>
                <a:latin typeface="Arial" pitchFamily="34" charset="0"/>
                <a:ea typeface="Calibri"/>
                <a:cs typeface="Arial" pitchFamily="34" charset="0"/>
              </a:rPr>
              <a:t>Перспективная реакционная техника</a:t>
            </a:r>
          </a:p>
          <a:p>
            <a:r>
              <a:rPr lang="ru-RU" b="1" dirty="0" smtClean="0">
                <a:solidFill>
                  <a:srgbClr val="00359E"/>
                </a:solidFill>
                <a:latin typeface="Arial" pitchFamily="34" charset="0"/>
                <a:ea typeface="Calibri"/>
                <a:cs typeface="Arial" pitchFamily="34" charset="0"/>
              </a:rPr>
              <a:t>(Плазмохимические реакторы)</a:t>
            </a:r>
            <a:r>
              <a:rPr lang="ru-RU" sz="1800" b="1" dirty="0" smtClean="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sp>
        <p:nvSpPr>
          <p:cNvPr id="47" name="TextBox 46"/>
          <p:cNvSpPr txBox="1"/>
          <p:nvPr/>
        </p:nvSpPr>
        <p:spPr>
          <a:xfrm>
            <a:off x="299639" y="1022542"/>
            <a:ext cx="7943094" cy="4832092"/>
          </a:xfrm>
          <a:prstGeom prst="rect">
            <a:avLst/>
          </a:prstGeom>
          <a:noFill/>
        </p:spPr>
        <p:txBody>
          <a:bodyPr wrap="square" rtlCol="0">
            <a:spAutoFit/>
          </a:bodyPr>
          <a:lstStyle/>
          <a:p>
            <a:pPr algn="just"/>
            <a:r>
              <a:rPr lang="ru-RU" sz="1400" dirty="0"/>
              <a:t>Рис. 7.6. Схема плазмохимического реактора для</a:t>
            </a:r>
          </a:p>
          <a:p>
            <a:pPr algn="just"/>
            <a:r>
              <a:rPr lang="ru-RU" sz="1400" dirty="0"/>
              <a:t>синтеза газообразных продуктов из газообразного сырья:</a:t>
            </a:r>
          </a:p>
          <a:p>
            <a:pPr algn="just"/>
            <a:r>
              <a:rPr lang="ru-RU" sz="1400" dirty="0"/>
              <a:t>1 – монтажные диэлектрические шайбы; 2 – изолятор; 3 – катод;</a:t>
            </a:r>
          </a:p>
          <a:p>
            <a:pPr algn="just"/>
            <a:r>
              <a:rPr lang="ru-RU" sz="1400" dirty="0"/>
              <a:t>4 – анод; 5 – реакционный канал</a:t>
            </a:r>
          </a:p>
          <a:p>
            <a:pPr algn="just"/>
            <a:r>
              <a:rPr lang="ru-RU" sz="1400" dirty="0"/>
              <a:t>Схема отечественного плазмохимического реактора для синтеза смеси ацетилена и цианистого водорода показана на рис. 7.6 В этом реакторе в качестве плазмообразующего газа используется азот, в качестве углеродсодержащего сырья – метан.</a:t>
            </a:r>
          </a:p>
          <a:p>
            <a:pPr algn="just"/>
            <a:r>
              <a:rPr lang="ru-RU" sz="1400" dirty="0" smtClean="0"/>
              <a:t>Для </a:t>
            </a:r>
            <a:r>
              <a:rPr lang="ru-RU" sz="1400" dirty="0"/>
              <a:t>организации плазмохимического технологического процесса реактор должен быть соединен технологическими трактами с системой подготовки и подачи плазмообразующих газов, системой подготовки и подачи исходного сырья, блоком электропитания, блоком разделения и очистки продуктов реакции, системой датчиков и исполнительных механизмов для управления. Рис. 7.7 иллюстрирует такой технологический модуль на базе </a:t>
            </a:r>
            <a:r>
              <a:rPr lang="ru-RU" sz="1400" dirty="0" err="1"/>
              <a:t>трехструйного</a:t>
            </a:r>
            <a:r>
              <a:rPr lang="ru-RU" sz="1400" dirty="0"/>
              <a:t> плазмохимического реактора [4].</a:t>
            </a:r>
          </a:p>
          <a:p>
            <a:pPr algn="just"/>
            <a:r>
              <a:rPr lang="ru-RU" sz="1400" dirty="0" smtClean="0"/>
              <a:t>Для генерация </a:t>
            </a:r>
            <a:r>
              <a:rPr lang="ru-RU" sz="1400" dirty="0"/>
              <a:t>плазменного потока в модуле ЦПТ </a:t>
            </a:r>
            <a:r>
              <a:rPr lang="ru-RU" sz="1400" dirty="0" err="1"/>
              <a:t>СибГГМА</a:t>
            </a:r>
            <a:r>
              <a:rPr lang="ru-RU" sz="1400" dirty="0"/>
              <a:t> используются три электродуговых плазмотрона ЭДП-104А мощностью до 50 кВт каждый, установленные в камере смешения под углом 30 к оси реактора. Камера смешения соединена с секционированным </a:t>
            </a:r>
            <a:r>
              <a:rPr lang="ru-RU" sz="1400" dirty="0" err="1"/>
              <a:t>водоохлаждаемым</a:t>
            </a:r>
            <a:r>
              <a:rPr lang="ru-RU" sz="1400" dirty="0"/>
              <a:t> каналом реакционной камеры (с внутренним диаметром 0,046 м). Для подачи в реактор дисперсного сырья используется устройство для дозирования порошково-газовой смеси ДП-1, обеспечивающее стабильность подачи в пределах ±2 %. Образующаяся в дозаторе пылегазовая взвесь вводится по оси реактора в зону соударения истекающих из плазмотрона высокотемпературных газовых струй с помощью установленной в камере смешения </a:t>
            </a:r>
            <a:r>
              <a:rPr lang="ru-RU" sz="1400" dirty="0" err="1"/>
              <a:t>водоохлаждаемой</a:t>
            </a:r>
            <a:r>
              <a:rPr lang="ru-RU" sz="1400" dirty="0"/>
              <a:t> фурмы. Скорость ввода порошка в реактор при постоянном расходе транспортирующего газа регулируется изменением внутреннего диаметра фурмы с помощью насадок.       </a:t>
            </a:r>
          </a:p>
        </p:txBody>
      </p:sp>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44</a:t>
            </a:r>
            <a:endParaRPr lang="ru-RU" dirty="0"/>
          </a:p>
        </p:txBody>
      </p:sp>
    </p:spTree>
    <p:extLst>
      <p:ext uri="{BB962C8B-B14F-4D97-AF65-F5344CB8AC3E}">
        <p14:creationId xmlns:p14="http://schemas.microsoft.com/office/powerpoint/2010/main" val="35974705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99639" y="136051"/>
            <a:ext cx="4389856" cy="623248"/>
          </a:xfrm>
          <a:prstGeom prst="rect">
            <a:avLst/>
          </a:prstGeom>
          <a:noFill/>
        </p:spPr>
        <p:txBody>
          <a:bodyPr wrap="none" lIns="68580" tIns="34290" rIns="68580" bIns="34290" rtlCol="0">
            <a:spAutoFit/>
          </a:bodyPr>
          <a:lstStyle/>
          <a:p>
            <a:r>
              <a:rPr lang="ru-RU" sz="1800" b="1" dirty="0" smtClean="0">
                <a:solidFill>
                  <a:srgbClr val="00359E"/>
                </a:solidFill>
                <a:latin typeface="Arial" pitchFamily="34" charset="0"/>
                <a:ea typeface="Calibri"/>
                <a:cs typeface="Arial" pitchFamily="34" charset="0"/>
              </a:rPr>
              <a:t>Перспективная реакционная техника</a:t>
            </a:r>
          </a:p>
          <a:p>
            <a:r>
              <a:rPr lang="ru-RU" b="1" dirty="0" smtClean="0">
                <a:solidFill>
                  <a:srgbClr val="00359E"/>
                </a:solidFill>
                <a:latin typeface="Arial" pitchFamily="34" charset="0"/>
                <a:ea typeface="Calibri"/>
                <a:cs typeface="Arial" pitchFamily="34" charset="0"/>
              </a:rPr>
              <a:t>(Плазмохимические реакторы)</a:t>
            </a:r>
            <a:r>
              <a:rPr lang="ru-RU" sz="1800" b="1" dirty="0" smtClean="0">
                <a:solidFill>
                  <a:srgbClr val="00359E"/>
                </a:solidFill>
                <a:latin typeface="Arial" pitchFamily="34" charset="0"/>
                <a:ea typeface="Calibri"/>
                <a:cs typeface="Arial" pitchFamily="34" charset="0"/>
              </a:rPr>
              <a:t> </a:t>
            </a:r>
            <a:endParaRPr lang="ru-RU" sz="1800" b="1" dirty="0">
              <a:solidFill>
                <a:srgbClr val="00359E"/>
              </a:solidFill>
              <a:ea typeface="Calibri"/>
            </a:endParaRPr>
          </a:p>
        </p:txBody>
      </p:sp>
      <p:pic>
        <p:nvPicPr>
          <p:cNvPr id="2" name="Рисунок 1"/>
          <p:cNvPicPr>
            <a:picLocks noChangeAspect="1"/>
          </p:cNvPicPr>
          <p:nvPr/>
        </p:nvPicPr>
        <p:blipFill>
          <a:blip r:embed="rId7"/>
          <a:stretch>
            <a:fillRect/>
          </a:stretch>
        </p:blipFill>
        <p:spPr>
          <a:xfrm>
            <a:off x="0" y="786910"/>
            <a:ext cx="1475656" cy="3976215"/>
          </a:xfrm>
          <a:prstGeom prst="rect">
            <a:avLst/>
          </a:prstGeom>
        </p:spPr>
      </p:pic>
      <p:sp>
        <p:nvSpPr>
          <p:cNvPr id="11" name="Прямоугольник 10"/>
          <p:cNvSpPr/>
          <p:nvPr/>
        </p:nvSpPr>
        <p:spPr>
          <a:xfrm>
            <a:off x="-9000" y="478170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45</a:t>
            </a:r>
            <a:endParaRPr lang="ru-RU" dirty="0"/>
          </a:p>
        </p:txBody>
      </p:sp>
    </p:spTree>
    <p:extLst>
      <p:ext uri="{BB962C8B-B14F-4D97-AF65-F5344CB8AC3E}">
        <p14:creationId xmlns:p14="http://schemas.microsoft.com/office/powerpoint/2010/main" val="2565764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112"/>
          <p:cNvSpPr/>
          <p:nvPr/>
        </p:nvSpPr>
        <p:spPr>
          <a:xfrm>
            <a:off x="1411" y="1120334"/>
            <a:ext cx="9136500" cy="2444366"/>
          </a:xfrm>
          <a:prstGeom prst="rect">
            <a:avLst/>
          </a:prstGeom>
          <a:solidFill>
            <a:srgbClr val="DAE5F1"/>
          </a:solidFill>
          <a:ln>
            <a:noFill/>
          </a:ln>
        </p:spPr>
        <p:txBody>
          <a:bodyPr spcFirstLastPara="1" wrap="square" lIns="91397" tIns="91397" rIns="91397" bIns="91397" anchor="ctr" anchorCtr="0">
            <a:noAutofit/>
          </a:bodyPr>
          <a:lstStyle/>
          <a:p>
            <a:endParaRPr sz="1799"/>
          </a:p>
        </p:txBody>
      </p:sp>
      <p:sp>
        <p:nvSpPr>
          <p:cNvPr id="1416" name="Google Shape;1416;p112"/>
          <p:cNvSpPr/>
          <p:nvPr/>
        </p:nvSpPr>
        <p:spPr>
          <a:xfrm>
            <a:off x="-140550" y="198840"/>
            <a:ext cx="8596584" cy="342254"/>
          </a:xfrm>
          <a:prstGeom prst="rect">
            <a:avLst/>
          </a:prstGeom>
          <a:noFill/>
          <a:ln>
            <a:noFill/>
          </a:ln>
        </p:spPr>
        <p:txBody>
          <a:bodyPr spcFirstLastPara="1" wrap="square" lIns="68729" tIns="34189" rIns="68729" bIns="34189" anchor="t" anchorCtr="0">
            <a:noAutofit/>
          </a:bodyPr>
          <a:lstStyle/>
          <a:p>
            <a:pPr algn="ctr"/>
            <a:r>
              <a:rPr lang="ru-RU" sz="5398" b="1" dirty="0">
                <a:solidFill>
                  <a:srgbClr val="00359E"/>
                </a:solidFill>
                <a:latin typeface="Arial"/>
                <a:ea typeface="Arial"/>
                <a:cs typeface="Arial"/>
                <a:sym typeface="Arial"/>
              </a:rPr>
              <a:t>СПАСИБО ЗА ВНИМАНИЕ </a:t>
            </a:r>
            <a:endParaRPr sz="5398" dirty="0">
              <a:solidFill>
                <a:schemeClr val="dk1"/>
              </a:solidFill>
              <a:latin typeface="Arial"/>
              <a:ea typeface="Arial"/>
              <a:cs typeface="Arial"/>
              <a:sym typeface="Arial"/>
            </a:endParaRPr>
          </a:p>
        </p:txBody>
      </p:sp>
      <p:pic>
        <p:nvPicPr>
          <p:cNvPr id="1417" name="Google Shape;1417;p112" descr="F:\WORK\АГТУ\Общая\новый бренндбук\Мокапы\доп\Безырмянный-1.png"/>
          <p:cNvPicPr preferRelativeResize="0"/>
          <p:nvPr/>
        </p:nvPicPr>
        <p:blipFill rotWithShape="1">
          <a:blip r:embed="rId3">
            <a:alphaModFix/>
          </a:blip>
          <a:srcRect/>
          <a:stretch/>
        </p:blipFill>
        <p:spPr>
          <a:xfrm>
            <a:off x="6786397" y="267037"/>
            <a:ext cx="1995584" cy="175626"/>
          </a:xfrm>
          <a:prstGeom prst="rect">
            <a:avLst/>
          </a:prstGeom>
          <a:noFill/>
          <a:ln>
            <a:noFill/>
          </a:ln>
        </p:spPr>
      </p:pic>
      <p:pic>
        <p:nvPicPr>
          <p:cNvPr id="1418" name="Google Shape;1418;p112" descr="F:\WORK\АГТУ\фото\Лена\IMG_9521.jpg"/>
          <p:cNvPicPr preferRelativeResize="0"/>
          <p:nvPr/>
        </p:nvPicPr>
        <p:blipFill rotWithShape="1">
          <a:blip r:embed="rId4">
            <a:alphaModFix/>
          </a:blip>
          <a:srcRect/>
          <a:stretch/>
        </p:blipFill>
        <p:spPr>
          <a:xfrm>
            <a:off x="840469" y="2007956"/>
            <a:ext cx="3668348" cy="2444366"/>
          </a:xfrm>
          <a:prstGeom prst="rect">
            <a:avLst/>
          </a:prstGeom>
          <a:noFill/>
          <a:ln>
            <a:noFill/>
          </a:ln>
        </p:spPr>
      </p:pic>
      <p:pic>
        <p:nvPicPr>
          <p:cNvPr id="1419" name="Google Shape;1419;p112" descr="F:\WORK\АГТУ\фото\Лена\Ryba.jpg"/>
          <p:cNvPicPr preferRelativeResize="0"/>
          <p:nvPr/>
        </p:nvPicPr>
        <p:blipFill rotWithShape="1">
          <a:blip r:embed="rId5">
            <a:alphaModFix/>
          </a:blip>
          <a:srcRect/>
          <a:stretch/>
        </p:blipFill>
        <p:spPr>
          <a:xfrm>
            <a:off x="4690942" y="1936561"/>
            <a:ext cx="3668348" cy="2441486"/>
          </a:xfrm>
          <a:prstGeom prst="rect">
            <a:avLst/>
          </a:prstGeom>
          <a:noFill/>
          <a:ln>
            <a:noFill/>
          </a:ln>
        </p:spPr>
      </p:pic>
      <p:grpSp>
        <p:nvGrpSpPr>
          <p:cNvPr id="1420" name="Google Shape;1420;p112"/>
          <p:cNvGrpSpPr/>
          <p:nvPr/>
        </p:nvGrpSpPr>
        <p:grpSpPr>
          <a:xfrm>
            <a:off x="-21802" y="2971603"/>
            <a:ext cx="9159713" cy="2190464"/>
            <a:chOff x="-23220" y="2972520"/>
            <a:chExt cx="9162540" cy="2191140"/>
          </a:xfrm>
        </p:grpSpPr>
        <p:pic>
          <p:nvPicPr>
            <p:cNvPr id="1421" name="Google Shape;1421;p112" descr="F:\WORK\АГТУ\Общая\новый бренндбук\Мокапы\доп\BB_двАГТУ.png"/>
            <p:cNvPicPr preferRelativeResize="0"/>
            <p:nvPr/>
          </p:nvPicPr>
          <p:blipFill rotWithShape="1">
            <a:blip r:embed="rId6">
              <a:alphaModFix/>
            </a:blip>
            <a:srcRect r="50000"/>
            <a:stretch/>
          </p:blipFill>
          <p:spPr>
            <a:xfrm rot="-5400000">
              <a:off x="4346640" y="375480"/>
              <a:ext cx="418320" cy="9158040"/>
            </a:xfrm>
            <a:prstGeom prst="rect">
              <a:avLst/>
            </a:prstGeom>
            <a:noFill/>
            <a:ln>
              <a:noFill/>
            </a:ln>
          </p:spPr>
        </p:pic>
        <p:grpSp>
          <p:nvGrpSpPr>
            <p:cNvPr id="1422" name="Google Shape;1422;p112"/>
            <p:cNvGrpSpPr/>
            <p:nvPr/>
          </p:nvGrpSpPr>
          <p:grpSpPr>
            <a:xfrm>
              <a:off x="6525720" y="2972520"/>
              <a:ext cx="2613600" cy="2180880"/>
              <a:chOff x="6525720" y="2972520"/>
              <a:chExt cx="2613600" cy="2180880"/>
            </a:xfrm>
          </p:grpSpPr>
          <p:pic>
            <p:nvPicPr>
              <p:cNvPr id="1423" name="Google Shape;1423;p112" descr="F:\WORK\АГТУ\Общая\новый бренндбук\Мокапы\доп\Безымяннный-1.png"/>
              <p:cNvPicPr preferRelativeResize="0"/>
              <p:nvPr/>
            </p:nvPicPr>
            <p:blipFill rotWithShape="1">
              <a:blip r:embed="rId7">
                <a:alphaModFix/>
              </a:blip>
              <a:srcRect/>
              <a:stretch/>
            </p:blipFill>
            <p:spPr>
              <a:xfrm rot="10800000">
                <a:off x="6525720" y="4297680"/>
                <a:ext cx="1716840" cy="855720"/>
              </a:xfrm>
              <a:prstGeom prst="rect">
                <a:avLst/>
              </a:prstGeom>
              <a:noFill/>
              <a:ln>
                <a:noFill/>
              </a:ln>
            </p:spPr>
          </p:pic>
          <p:pic>
            <p:nvPicPr>
              <p:cNvPr id="1424" name="Google Shape;1424;p112" descr="F:\WORK\АГТУ\Общая\новый бренндбук\Мокапы\доп\Безымяыынный-1.png"/>
              <p:cNvPicPr preferRelativeResize="0"/>
              <p:nvPr/>
            </p:nvPicPr>
            <p:blipFill rotWithShape="1">
              <a:blip r:embed="rId8">
                <a:alphaModFix/>
              </a:blip>
              <a:srcRect/>
              <a:stretch/>
            </p:blipFill>
            <p:spPr>
              <a:xfrm>
                <a:off x="7236360" y="2972520"/>
                <a:ext cx="1902960" cy="2176200"/>
              </a:xfrm>
              <a:prstGeom prst="rect">
                <a:avLst/>
              </a:prstGeom>
              <a:noFill/>
              <a:ln>
                <a:noFill/>
              </a:ln>
            </p:spPr>
          </p:pic>
        </p:grpSp>
      </p:grpSp>
    </p:spTree>
    <p:extLst>
      <p:ext uri="{BB962C8B-B14F-4D97-AF65-F5344CB8AC3E}">
        <p14:creationId xmlns:p14="http://schemas.microsoft.com/office/powerpoint/2010/main" val="1192214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821063" cy="346249"/>
          </a:xfrm>
          <a:prstGeom prst="rect">
            <a:avLst/>
          </a:prstGeom>
          <a:noFill/>
        </p:spPr>
        <p:txBody>
          <a:bodyPr wrap="none" lIns="68580" tIns="34290" rIns="68580" bIns="34290" rtlCol="0">
            <a:spAutoFit/>
          </a:bodyPr>
          <a:lstStyle/>
          <a:p>
            <a:r>
              <a:rPr lang="ru-RU" sz="1800" b="1" dirty="0">
                <a:solidFill>
                  <a:srgbClr val="00359E"/>
                </a:solidFill>
                <a:ea typeface="Calibri"/>
              </a:rPr>
              <a:t>Факторы, определяющие устройство реактора</a:t>
            </a:r>
          </a:p>
        </p:txBody>
      </p:sp>
      <p:sp>
        <p:nvSpPr>
          <p:cNvPr id="47" name="TextBox 46"/>
          <p:cNvSpPr txBox="1"/>
          <p:nvPr/>
        </p:nvSpPr>
        <p:spPr>
          <a:xfrm>
            <a:off x="395535" y="1128086"/>
            <a:ext cx="7847197" cy="2321085"/>
          </a:xfrm>
          <a:prstGeom prst="rect">
            <a:avLst/>
          </a:prstGeom>
          <a:noFill/>
        </p:spPr>
        <p:txBody>
          <a:bodyPr wrap="square" rtlCol="0">
            <a:spAutoFit/>
          </a:bodyPr>
          <a:lstStyle/>
          <a:p>
            <a:pPr>
              <a:lnSpc>
                <a:spcPct val="150000"/>
              </a:lnSpc>
            </a:pPr>
            <a:r>
              <a:rPr lang="ru-RU" sz="1400" dirty="0"/>
              <a:t>К важнейшим факторам, определяющих устройство реактора, можно отнести следующие:</a:t>
            </a:r>
          </a:p>
          <a:p>
            <a:pPr marL="285750" indent="-285750">
              <a:lnSpc>
                <a:spcPct val="150000"/>
              </a:lnSpc>
              <a:buClr>
                <a:schemeClr val="tx2"/>
              </a:buClr>
              <a:buFont typeface="Wingdings" panose="05000000000000000000" pitchFamily="2" charset="2"/>
              <a:buChar char="q"/>
            </a:pPr>
            <a:r>
              <a:rPr lang="ru-RU" sz="1400" dirty="0"/>
              <a:t>агрегатное состояние исходных веществ и продуктов реакции, а также их химические свойства;</a:t>
            </a:r>
          </a:p>
          <a:p>
            <a:pPr marL="285750" indent="-285750">
              <a:lnSpc>
                <a:spcPct val="150000"/>
              </a:lnSpc>
              <a:buClr>
                <a:schemeClr val="tx2"/>
              </a:buClr>
              <a:buFont typeface="Wingdings" panose="05000000000000000000" pitchFamily="2" charset="2"/>
              <a:buChar char="q"/>
            </a:pPr>
            <a:r>
              <a:rPr lang="ru-RU" sz="1400" dirty="0"/>
              <a:t>температуру и давление, при которых протекает процесс;</a:t>
            </a:r>
          </a:p>
          <a:p>
            <a:pPr marL="285750" indent="-285750">
              <a:lnSpc>
                <a:spcPct val="150000"/>
              </a:lnSpc>
              <a:buClr>
                <a:schemeClr val="tx2"/>
              </a:buClr>
              <a:buFont typeface="Wingdings" panose="05000000000000000000" pitchFamily="2" charset="2"/>
              <a:buChar char="q"/>
            </a:pPr>
            <a:r>
              <a:rPr lang="ru-RU" sz="1400" dirty="0"/>
              <a:t>тепловой эффект процесса и скорость теплообмена;</a:t>
            </a:r>
          </a:p>
          <a:p>
            <a:pPr marL="285750" indent="-285750">
              <a:lnSpc>
                <a:spcPct val="150000"/>
              </a:lnSpc>
              <a:buClr>
                <a:schemeClr val="tx2"/>
              </a:buClr>
              <a:buFont typeface="Wingdings" panose="05000000000000000000" pitchFamily="2" charset="2"/>
              <a:buChar char="q"/>
            </a:pPr>
            <a:r>
              <a:rPr lang="ru-RU" sz="1400" dirty="0"/>
              <a:t>интенсивность перемешивания реагентов, непрерывность или периодичность процесса;</a:t>
            </a:r>
          </a:p>
          <a:p>
            <a:pPr marL="285750" indent="-285750">
              <a:lnSpc>
                <a:spcPct val="150000"/>
              </a:lnSpc>
              <a:buClr>
                <a:schemeClr val="tx2"/>
              </a:buClr>
              <a:buFont typeface="Wingdings" panose="05000000000000000000" pitchFamily="2" charset="2"/>
              <a:buChar char="q"/>
            </a:pPr>
            <a:r>
              <a:rPr lang="ru-RU" sz="1400" dirty="0"/>
              <a:t>удобство монтажа и ремонта аппарата, простоту его изготовления;</a:t>
            </a:r>
          </a:p>
          <a:p>
            <a:pPr marL="285750" indent="-285750">
              <a:lnSpc>
                <a:spcPct val="150000"/>
              </a:lnSpc>
              <a:buClr>
                <a:schemeClr val="tx2"/>
              </a:buClr>
              <a:buFont typeface="Wingdings" panose="05000000000000000000" pitchFamily="2" charset="2"/>
              <a:buChar char="q"/>
            </a:pPr>
            <a:r>
              <a:rPr lang="ru-RU" sz="1400" dirty="0"/>
              <a:t>доступность конструкционных материалов и т.д.</a:t>
            </a:r>
          </a:p>
        </p:txBody>
      </p:sp>
      <p:sp>
        <p:nvSpPr>
          <p:cNvPr id="11" name="Прямоугольник 10"/>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6</a:t>
            </a:r>
            <a:endParaRPr lang="ru-RU" dirty="0"/>
          </a:p>
        </p:txBody>
      </p:sp>
    </p:spTree>
    <p:extLst>
      <p:ext uri="{BB962C8B-B14F-4D97-AF65-F5344CB8AC3E}">
        <p14:creationId xmlns:p14="http://schemas.microsoft.com/office/powerpoint/2010/main" val="2503792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4028539" cy="346249"/>
          </a:xfrm>
          <a:prstGeom prst="rect">
            <a:avLst/>
          </a:prstGeom>
          <a:noFill/>
        </p:spPr>
        <p:txBody>
          <a:bodyPr wrap="none" lIns="68580" tIns="34290" rIns="68580" bIns="34290" rtlCol="0">
            <a:spAutoFit/>
          </a:bodyPr>
          <a:lstStyle/>
          <a:p>
            <a:r>
              <a:rPr lang="ru-RU" sz="1800" b="1" dirty="0">
                <a:solidFill>
                  <a:srgbClr val="00359E"/>
                </a:solidFill>
                <a:ea typeface="Calibri"/>
              </a:rPr>
              <a:t>Эксплуатация реакционных аппаратов</a:t>
            </a:r>
          </a:p>
        </p:txBody>
      </p:sp>
      <p:sp>
        <p:nvSpPr>
          <p:cNvPr id="47" name="TextBox 46"/>
          <p:cNvSpPr txBox="1"/>
          <p:nvPr/>
        </p:nvSpPr>
        <p:spPr>
          <a:xfrm>
            <a:off x="294310" y="804543"/>
            <a:ext cx="8382146" cy="2321085"/>
          </a:xfrm>
          <a:prstGeom prst="rect">
            <a:avLst/>
          </a:prstGeom>
          <a:noFill/>
        </p:spPr>
        <p:txBody>
          <a:bodyPr wrap="square" rtlCol="0">
            <a:spAutoFit/>
          </a:bodyPr>
          <a:lstStyle/>
          <a:p>
            <a:pPr algn="just">
              <a:lnSpc>
                <a:spcPct val="150000"/>
              </a:lnSpc>
            </a:pPr>
            <a:r>
              <a:rPr lang="ru-RU" sz="1400" dirty="0"/>
              <a:t>В совокупности, для нормальной эксплуатации реакционных аппаратов следует предусмотреть:</a:t>
            </a:r>
          </a:p>
          <a:p>
            <a:pPr marL="285750" indent="-285750" algn="just">
              <a:lnSpc>
                <a:spcPct val="150000"/>
              </a:lnSpc>
              <a:buClr>
                <a:schemeClr val="tx2"/>
              </a:buClr>
              <a:buFont typeface="Wingdings" panose="05000000000000000000" pitchFamily="2" charset="2"/>
              <a:buChar char="q"/>
            </a:pPr>
            <a:r>
              <a:rPr lang="ru-RU" sz="1400" dirty="0"/>
              <a:t>защиту корпуса аппаратов от воздействия высоких температур (для высокотемпературных процессов), минимизировав потери тепла в окружающую среду (внутренняя футеровка и наружная теплоизоляция);</a:t>
            </a:r>
          </a:p>
          <a:p>
            <a:pPr marL="285750" indent="-285750" algn="just">
              <a:lnSpc>
                <a:spcPct val="150000"/>
              </a:lnSpc>
              <a:buClr>
                <a:schemeClr val="tx2"/>
              </a:buClr>
              <a:buFont typeface="Wingdings" panose="05000000000000000000" pitchFamily="2" charset="2"/>
              <a:buChar char="q"/>
            </a:pPr>
            <a:r>
              <a:rPr lang="ru-RU" sz="1400" dirty="0"/>
              <a:t>оптимальные варианты поддержания температурного режима с учетом теплового эффекта процесса;</a:t>
            </a:r>
          </a:p>
          <a:p>
            <a:pPr marL="285750" indent="-285750" algn="just">
              <a:lnSpc>
                <a:spcPct val="150000"/>
              </a:lnSpc>
              <a:buClr>
                <a:schemeClr val="tx2"/>
              </a:buClr>
              <a:buFont typeface="Wingdings" panose="05000000000000000000" pitchFamily="2" charset="2"/>
              <a:buChar char="q"/>
            </a:pPr>
            <a:r>
              <a:rPr lang="ru-RU" sz="1400" dirty="0"/>
              <a:t>материальное исполнение элементов аппаратов с учетом температурного режима, агрессивности сырья, </a:t>
            </a:r>
            <a:r>
              <a:rPr lang="ru-RU" sz="1400" dirty="0" err="1"/>
              <a:t>т.е</a:t>
            </a:r>
            <a:r>
              <a:rPr lang="ru-RU" sz="1400" dirty="0"/>
              <a:t> использование легированных сталей соответствующих марок.</a:t>
            </a:r>
          </a:p>
        </p:txBody>
      </p:sp>
      <p:sp>
        <p:nvSpPr>
          <p:cNvPr id="11" name="Прямоугольник 10"/>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7</a:t>
            </a:r>
            <a:endParaRPr lang="ru-RU" dirty="0"/>
          </a:p>
        </p:txBody>
      </p:sp>
    </p:spTree>
    <p:extLst>
      <p:ext uri="{BB962C8B-B14F-4D97-AF65-F5344CB8AC3E}">
        <p14:creationId xmlns:p14="http://schemas.microsoft.com/office/powerpoint/2010/main" val="3393754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арианты организации теплообмена в реакционных аппаратах со стационарным слоем катализатора">
            <a:extLst>
              <a:ext uri="{FF2B5EF4-FFF2-40B4-BE49-F238E27FC236}">
                <a16:creationId xmlns:a16="http://schemas.microsoft.com/office/drawing/2014/main" id="{EDE21847-D3E8-4F3F-AC2C-732734903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97854"/>
            <a:ext cx="1803637" cy="2938052"/>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3869393" cy="346249"/>
          </a:xfrm>
          <a:prstGeom prst="rect">
            <a:avLst/>
          </a:prstGeom>
          <a:noFill/>
        </p:spPr>
        <p:txBody>
          <a:bodyPr wrap="none" lIns="68580" tIns="34290" rIns="68580" bIns="34290" rtlCol="0">
            <a:spAutoFit/>
          </a:bodyPr>
          <a:lstStyle/>
          <a:p>
            <a:r>
              <a:rPr lang="ru-RU" b="1" dirty="0">
                <a:solidFill>
                  <a:srgbClr val="00359E"/>
                </a:solidFill>
              </a:rPr>
              <a:t>Варианты организации теплообмена</a:t>
            </a:r>
          </a:p>
        </p:txBody>
      </p:sp>
      <p:sp>
        <p:nvSpPr>
          <p:cNvPr id="47" name="TextBox 46"/>
          <p:cNvSpPr txBox="1"/>
          <p:nvPr/>
        </p:nvSpPr>
        <p:spPr>
          <a:xfrm>
            <a:off x="4138504" y="917566"/>
            <a:ext cx="4694638" cy="1600438"/>
          </a:xfrm>
          <a:prstGeom prst="rect">
            <a:avLst/>
          </a:prstGeom>
          <a:noFill/>
        </p:spPr>
        <p:txBody>
          <a:bodyPr wrap="square" rtlCol="0">
            <a:spAutoFit/>
          </a:bodyPr>
          <a:lstStyle/>
          <a:p>
            <a:pPr algn="just"/>
            <a:r>
              <a:rPr lang="ru-RU" sz="1400" dirty="0"/>
              <a:t>Для процессов с малым тепловым эффектом применяют самые простые разновидности реакторов адиабатического типа (аппараты, заполненные слоем катализатора без теплообмена). При высоких значениях теплового эффекта применяют изотермические аппараты и размещением в реакторе теплообменных элементов (желательно в слое катализатора).</a:t>
            </a:r>
          </a:p>
        </p:txBody>
      </p:sp>
      <p:sp>
        <p:nvSpPr>
          <p:cNvPr id="2" name="Прямоугольник 1">
            <a:extLst>
              <a:ext uri="{FF2B5EF4-FFF2-40B4-BE49-F238E27FC236}">
                <a16:creationId xmlns:a16="http://schemas.microsoft.com/office/drawing/2014/main" id="{18F0C8D0-1924-4599-8FCB-0F9D6C5E2B6A}"/>
              </a:ext>
            </a:extLst>
          </p:cNvPr>
          <p:cNvSpPr/>
          <p:nvPr/>
        </p:nvSpPr>
        <p:spPr>
          <a:xfrm>
            <a:off x="107504" y="3597365"/>
            <a:ext cx="7848872" cy="1200329"/>
          </a:xfrm>
          <a:prstGeom prst="rect">
            <a:avLst/>
          </a:prstGeom>
        </p:spPr>
        <p:txBody>
          <a:bodyPr wrap="square">
            <a:spAutoFit/>
          </a:bodyPr>
          <a:lstStyle/>
          <a:p>
            <a:pPr algn="just"/>
            <a:r>
              <a:rPr lang="ru-RU" sz="1200" dirty="0"/>
              <a:t>Рис 1.-Варианты организации теплообмена в реакционных аппаратах со стационарным слоем катализатора:</a:t>
            </a:r>
          </a:p>
          <a:p>
            <a:pPr algn="just"/>
            <a:r>
              <a:rPr lang="ru-RU" sz="1200" dirty="0"/>
              <a:t>A) - реактор адиабатического типа без теплообмена;</a:t>
            </a:r>
          </a:p>
          <a:p>
            <a:pPr algn="just"/>
            <a:r>
              <a:rPr lang="ru-RU" sz="1200" dirty="0"/>
              <a:t>Б) - реактор с прямыми теплообменными трубами в слое катализатора;</a:t>
            </a:r>
          </a:p>
          <a:p>
            <a:pPr algn="just"/>
            <a:r>
              <a:rPr lang="ru-RU" sz="1200" dirty="0"/>
              <a:t>B) - вариант размещения теплообменных элементов между слоями катализатора;</a:t>
            </a:r>
          </a:p>
          <a:p>
            <a:pPr algn="just"/>
            <a:r>
              <a:rPr lang="ru-RU" sz="1200" dirty="0"/>
              <a:t>Г) - реактор с двойными трубками </a:t>
            </a:r>
            <a:r>
              <a:rPr lang="ru-RU" sz="1200" dirty="0" err="1"/>
              <a:t>Фильда</a:t>
            </a:r>
            <a:r>
              <a:rPr lang="ru-RU" sz="1200" dirty="0"/>
              <a:t> в слое катализатора для процессов с высоким тепловым эффектом I, II - потоки сырья и продуктов;</a:t>
            </a:r>
            <a:endParaRPr lang="ru-RU" sz="1200" i="0" dirty="0">
              <a:effectLst/>
            </a:endParaRPr>
          </a:p>
        </p:txBody>
      </p:sp>
      <p:sp>
        <p:nvSpPr>
          <p:cNvPr id="13" name="Прямоугольник 12"/>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8</a:t>
            </a:r>
            <a:endParaRPr lang="ru-RU" dirty="0"/>
          </a:p>
        </p:txBody>
      </p:sp>
    </p:spTree>
    <p:extLst>
      <p:ext uri="{BB962C8B-B14F-4D97-AF65-F5344CB8AC3E}">
        <p14:creationId xmlns:p14="http://schemas.microsoft.com/office/powerpoint/2010/main" val="878893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Элементы реакционных аппаратов высокого давления">
            <a:extLst>
              <a:ext uri="{FF2B5EF4-FFF2-40B4-BE49-F238E27FC236}">
                <a16:creationId xmlns:a16="http://schemas.microsoft.com/office/drawing/2014/main" id="{FA278A4F-C774-4D5B-BECE-FEC8BBE10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3126" y="834682"/>
            <a:ext cx="3728000" cy="2599556"/>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263889" cy="346249"/>
          </a:xfrm>
          <a:prstGeom prst="rect">
            <a:avLst/>
          </a:prstGeom>
          <a:noFill/>
        </p:spPr>
        <p:txBody>
          <a:bodyPr wrap="none" lIns="68580" tIns="34290" rIns="68580" bIns="34290" rtlCol="0">
            <a:spAutoFit/>
          </a:bodyPr>
          <a:lstStyle/>
          <a:p>
            <a:r>
              <a:rPr lang="ru-RU" b="1" dirty="0">
                <a:solidFill>
                  <a:srgbClr val="00359E"/>
                </a:solidFill>
              </a:rPr>
              <a:t>Давление в реакторе</a:t>
            </a:r>
          </a:p>
        </p:txBody>
      </p:sp>
      <p:sp>
        <p:nvSpPr>
          <p:cNvPr id="47" name="TextBox 46"/>
          <p:cNvSpPr txBox="1"/>
          <p:nvPr/>
        </p:nvSpPr>
        <p:spPr>
          <a:xfrm>
            <a:off x="142785" y="823081"/>
            <a:ext cx="4694638" cy="3539430"/>
          </a:xfrm>
          <a:prstGeom prst="rect">
            <a:avLst/>
          </a:prstGeom>
          <a:noFill/>
        </p:spPr>
        <p:txBody>
          <a:bodyPr wrap="square" rtlCol="0">
            <a:spAutoFit/>
          </a:bodyPr>
          <a:lstStyle/>
          <a:p>
            <a:pPr algn="just"/>
            <a:r>
              <a:rPr lang="ru-RU" sz="1400" dirty="0"/>
              <a:t>С учетом давления выделяют реакторы низкого давления (до 10 МПа), высокого (10-100 МПа) и сверхвысокого (до 350 МПа) давления.</a:t>
            </a:r>
          </a:p>
          <a:p>
            <a:pPr algn="just"/>
            <a:r>
              <a:rPr lang="ru-RU" sz="1400" dirty="0"/>
              <a:t>В конструктивном плане первая группа - это цилиндрические тонкостенные аппараты с днищами эллиптической или полусферической формы. В реакторах высокого давления меняется исполнение корпуса - толстостенный многослойно сварной или кованый корпус; крышек - массивные плоские толстостенные, с размещение штуцеров со стороны крышек и решением вопросом герметизации реакторов с использованием затворов различных разновидностей (в зависимости от величины давления). Реакторы сверхвысокого давления - трубчатые аппараты, работающие по принципу идеального вытеснения, с наружными рубашками для организации теплообмена.</a:t>
            </a:r>
          </a:p>
        </p:txBody>
      </p:sp>
      <p:sp>
        <p:nvSpPr>
          <p:cNvPr id="2" name="Прямоугольник 1">
            <a:extLst>
              <a:ext uri="{FF2B5EF4-FFF2-40B4-BE49-F238E27FC236}">
                <a16:creationId xmlns:a16="http://schemas.microsoft.com/office/drawing/2014/main" id="{18F0C8D0-1924-4599-8FCB-0F9D6C5E2B6A}"/>
              </a:ext>
            </a:extLst>
          </p:cNvPr>
          <p:cNvSpPr/>
          <p:nvPr/>
        </p:nvSpPr>
        <p:spPr>
          <a:xfrm>
            <a:off x="4895288" y="3429128"/>
            <a:ext cx="3871999" cy="461665"/>
          </a:xfrm>
          <a:prstGeom prst="rect">
            <a:avLst/>
          </a:prstGeom>
        </p:spPr>
        <p:txBody>
          <a:bodyPr wrap="square">
            <a:spAutoFit/>
          </a:bodyPr>
          <a:lstStyle/>
          <a:p>
            <a:pPr algn="just"/>
            <a:r>
              <a:rPr lang="ru-RU" sz="1200" dirty="0"/>
              <a:t>Рис. 2 – Элементы реакционных аппаратов высокого давления</a:t>
            </a:r>
            <a:endParaRPr lang="ru-RU" sz="1200" i="0" dirty="0">
              <a:effectLst/>
            </a:endParaRPr>
          </a:p>
        </p:txBody>
      </p:sp>
      <p:sp>
        <p:nvSpPr>
          <p:cNvPr id="13" name="Прямоугольник 12"/>
          <p:cNvSpPr/>
          <p:nvPr/>
        </p:nvSpPr>
        <p:spPr>
          <a:xfrm>
            <a:off x="38904" y="4761234"/>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9</a:t>
            </a:r>
            <a:endParaRPr lang="ru-RU" dirty="0"/>
          </a:p>
        </p:txBody>
      </p:sp>
    </p:spTree>
    <p:extLst>
      <p:ext uri="{BB962C8B-B14F-4D97-AF65-F5344CB8AC3E}">
        <p14:creationId xmlns:p14="http://schemas.microsoft.com/office/powerpoint/2010/main" val="3965910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18589" y="2972872"/>
            <a:ext cx="9162589" cy="2191165"/>
            <a:chOff x="-18589" y="2972872"/>
            <a:chExt cx="9162589" cy="2191165"/>
          </a:xfrm>
        </p:grpSpPr>
        <p:pic>
          <p:nvPicPr>
            <p:cNvPr id="30" name="Picture 3" descr="F:\WORK\АГТУ\Общая\новый бренндбук\Мокапы\доп\BB_двАГТУ.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 r="49999"/>
            <a:stretch/>
          </p:blipFill>
          <p:spPr bwMode="auto">
            <a:xfrm rot="16200000">
              <a:off x="4351187" y="371224"/>
              <a:ext cx="423037" cy="9162589"/>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Группа 30"/>
            <p:cNvGrpSpPr/>
            <p:nvPr/>
          </p:nvGrpSpPr>
          <p:grpSpPr>
            <a:xfrm>
              <a:off x="6521327" y="2972872"/>
              <a:ext cx="2622672" cy="2180762"/>
              <a:chOff x="6521327" y="2972872"/>
              <a:chExt cx="2622672" cy="2180762"/>
            </a:xfrm>
          </p:grpSpPr>
          <p:pic>
            <p:nvPicPr>
              <p:cNvPr id="32" name="Picture 3" descr="F:\WORK\АГТУ\Общая\новый бренндбук\Мокапы\доп\Безымяннный-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6521327" y="4293374"/>
                <a:ext cx="1721406" cy="86025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F:\WORK\АГТУ\Общая\новый бренндбук\Мокапы\доп\Безымяыынный-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6296" y="2972872"/>
                <a:ext cx="1907703" cy="2180762"/>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35" name="Picture 5" descr="F:\WORK\АГТУ\Общая\новый бренндбук\Мокапы\доп\Безырмянный-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126" y="267494"/>
            <a:ext cx="2001044" cy="18018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F:\WORK\АГТУ\Общая\новый бренндбук\Мокапы\доп\Без имени-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83" y="0"/>
            <a:ext cx="5848421" cy="74987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269111" y="235377"/>
            <a:ext cx="2566728" cy="346249"/>
          </a:xfrm>
          <a:prstGeom prst="rect">
            <a:avLst/>
          </a:prstGeom>
          <a:noFill/>
        </p:spPr>
        <p:txBody>
          <a:bodyPr wrap="none" lIns="68580" tIns="34290" rIns="68580" bIns="34290" rtlCol="0">
            <a:spAutoFit/>
          </a:bodyPr>
          <a:lstStyle/>
          <a:p>
            <a:r>
              <a:rPr lang="ru-RU" b="1" dirty="0">
                <a:solidFill>
                  <a:srgbClr val="00359E"/>
                </a:solidFill>
              </a:rPr>
              <a:t>Состояние катализатора</a:t>
            </a:r>
          </a:p>
        </p:txBody>
      </p:sp>
      <p:sp>
        <p:nvSpPr>
          <p:cNvPr id="47" name="TextBox 46"/>
          <p:cNvSpPr txBox="1"/>
          <p:nvPr/>
        </p:nvSpPr>
        <p:spPr>
          <a:xfrm>
            <a:off x="142784" y="823081"/>
            <a:ext cx="7381543" cy="2893100"/>
          </a:xfrm>
          <a:prstGeom prst="rect">
            <a:avLst/>
          </a:prstGeom>
          <a:noFill/>
        </p:spPr>
        <p:txBody>
          <a:bodyPr wrap="square" rtlCol="0">
            <a:spAutoFit/>
          </a:bodyPr>
          <a:lstStyle/>
          <a:p>
            <a:pPr algn="just"/>
            <a:r>
              <a:rPr lang="ru-RU" sz="1400" dirty="0"/>
              <a:t>В аппаратах с неподвижным слоем регенерация катализатора осуществляется непосредственно в реакторе, и в случае необходимости периодической регенерации в аппарате последовательно осуществляются стадии реакция/регенерация с переводом аппарата из одного режима в другой. В этом случае используют блоки параллельно работающих реакторов для обеспечения непрерывности работы установки. Необходимо также учитывать различный режим работы на стадиях проведения процесса и регенерации катализатора с восстановлением его активности; при регенерации с выжиганием кокса температура выше (порядка 600°С), чем на стадии реакции, что учитывается при выборе материального исполнения элементов аппарата.</a:t>
            </a:r>
          </a:p>
          <a:p>
            <a:pPr algn="just"/>
            <a:r>
              <a:rPr lang="ru-RU" sz="1400" dirty="0"/>
              <a:t>Для процессов с движущимся и </a:t>
            </a:r>
            <a:r>
              <a:rPr lang="ru-RU" sz="1400" dirty="0" err="1"/>
              <a:t>псевдоожиженным</a:t>
            </a:r>
            <a:r>
              <a:rPr lang="ru-RU" sz="1400" dirty="0"/>
              <a:t> слоем реакционных процесс и регенерация катализатора протекают в самостоятельных аппаратах - в реакторе и регенераторе, работающих каждый в своем режиме; при этом следует организовать перемещение катализатора между аппаратами. </a:t>
            </a:r>
          </a:p>
        </p:txBody>
      </p:sp>
      <p:sp>
        <p:nvSpPr>
          <p:cNvPr id="11" name="Прямоугольник 10"/>
          <p:cNvSpPr/>
          <p:nvPr/>
        </p:nvSpPr>
        <p:spPr>
          <a:xfrm>
            <a:off x="3960" y="4909427"/>
            <a:ext cx="428736" cy="337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10</a:t>
            </a:r>
            <a:endParaRPr lang="ru-RU" dirty="0"/>
          </a:p>
        </p:txBody>
      </p:sp>
    </p:spTree>
    <p:extLst>
      <p:ext uri="{BB962C8B-B14F-4D97-AF65-F5344CB8AC3E}">
        <p14:creationId xmlns:p14="http://schemas.microsoft.com/office/powerpoint/2010/main" val="28155213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6403</TotalTime>
  <Words>3910</Words>
  <Application>Microsoft Office PowerPoint</Application>
  <PresentationFormat>Экран (16:9)</PresentationFormat>
  <Paragraphs>248</Paragraphs>
  <Slides>45</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45</vt:i4>
      </vt:variant>
    </vt:vector>
  </HeadingPairs>
  <TitlesOfParts>
    <vt:vector size="50"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13</cp:lastModifiedBy>
  <cp:revision>49</cp:revision>
  <dcterms:created xsi:type="dcterms:W3CDTF">2023-03-16T06:56:48Z</dcterms:created>
  <dcterms:modified xsi:type="dcterms:W3CDTF">2026-01-31T04:39:20Z</dcterms:modified>
</cp:coreProperties>
</file>