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7" r:id="rId12"/>
    <p:sldId id="266" r:id="rId13"/>
    <p:sldId id="268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8" autoAdjust="0"/>
    <p:restoredTop sz="94660"/>
  </p:normalViewPr>
  <p:slideViewPr>
    <p:cSldViewPr snapToGrid="0">
      <p:cViewPr varScale="1">
        <p:scale>
          <a:sx n="83" d="100"/>
          <a:sy n="83" d="100"/>
        </p:scale>
        <p:origin x="98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245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54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59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55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86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4501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5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599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908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5094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713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186FBD3A-76F8-420E-BFC3-F542E252CAD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30A517AD-D6BF-4E87-8B78-72B6C3CF0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525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Турбодетандеры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 работу</a:t>
            </a:r>
            <a:r>
              <a:rPr lang="en-US" dirty="0" smtClean="0"/>
              <a:t>:</a:t>
            </a:r>
            <a:r>
              <a:rPr lang="ru-RU" dirty="0" smtClean="0"/>
              <a:t> ст. гр. ДНХТМ-11</a:t>
            </a:r>
            <a:r>
              <a:rPr lang="en-US" dirty="0" smtClean="0"/>
              <a:t> </a:t>
            </a:r>
            <a:r>
              <a:rPr lang="ru-RU" dirty="0" smtClean="0"/>
              <a:t>Шаукаров И.К.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65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Детандер компрессор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0555" y="2861426"/>
            <a:ext cx="3784717" cy="2735811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/>
              <a:t>Детандер — компрессор </a:t>
            </a:r>
            <a:r>
              <a:rPr lang="ru-RU" dirty="0"/>
              <a:t>– агрегат, применяющийся в технологических циклах для понижения температуры газа и для повышения давления технологического газа за счет работы компрессорной ступени.</a:t>
            </a:r>
          </a:p>
          <a:p>
            <a:endParaRPr lang="ru-RU" dirty="0"/>
          </a:p>
        </p:txBody>
      </p:sp>
      <p:pic>
        <p:nvPicPr>
          <p:cNvPr id="6146" name="Picture 2" descr="https://automationline.rbsonline.de/wp-content/uploads/2017/11/rsb079_Bild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445" y="2143435"/>
            <a:ext cx="5392318" cy="3825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84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Детандер компрессор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3628044"/>
            <a:ext cx="9538972" cy="2467956"/>
          </a:xfrm>
        </p:spPr>
        <p:txBody>
          <a:bodyPr/>
          <a:lstStyle/>
          <a:p>
            <a:pPr lvl="0"/>
            <a:r>
              <a:rPr lang="ru-RU" dirty="0"/>
              <a:t>для охлаждения природного газа (минус 2 °С)</a:t>
            </a:r>
          </a:p>
          <a:p>
            <a:pPr lvl="0"/>
            <a:r>
              <a:rPr lang="ru-RU" dirty="0"/>
              <a:t>для извлечения фракции С5+ (до минус 30 °С)</a:t>
            </a:r>
          </a:p>
          <a:p>
            <a:pPr lvl="0"/>
            <a:r>
              <a:rPr lang="ru-RU" dirty="0"/>
              <a:t>для получения пропан-бутановой фракции (до минус 80 °С)</a:t>
            </a:r>
          </a:p>
          <a:p>
            <a:pPr lvl="0"/>
            <a:r>
              <a:rPr lang="ru-RU" dirty="0"/>
              <a:t>для низкотемпературной сепарации газа при производстве олефинов (до минус 153°С)</a:t>
            </a: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202919" y="2786690"/>
            <a:ext cx="9538972" cy="547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Char char="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86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46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71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9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06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/>
              <a:t>Д</a:t>
            </a:r>
            <a:r>
              <a:rPr lang="ru-RU" b="1" dirty="0" smtClean="0"/>
              <a:t>етандер </a:t>
            </a:r>
            <a:r>
              <a:rPr lang="ru-RU" b="1" dirty="0"/>
              <a:t>— компрессоры могут применяться: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213670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Детандер компрессор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3406370"/>
            <a:ext cx="9784080" cy="3299229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dirty="0"/>
              <a:t>Для низкотемпературной подготовки природного </a:t>
            </a:r>
            <a:r>
              <a:rPr lang="ru-RU" dirty="0" smtClean="0"/>
              <a:t>газа</a:t>
            </a:r>
            <a:r>
              <a:rPr lang="ru-RU" dirty="0"/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Для переработки газа на газоперерабатывающих </a:t>
            </a:r>
            <a:r>
              <a:rPr lang="ru-RU" dirty="0" smtClean="0"/>
              <a:t>заводах.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/>
              <a:t>Для </a:t>
            </a:r>
            <a:r>
              <a:rPr lang="ru-RU" dirty="0"/>
              <a:t>производства различных технических газов (О2,N2, </a:t>
            </a:r>
            <a:r>
              <a:rPr lang="ru-RU" dirty="0" err="1"/>
              <a:t>Ar</a:t>
            </a:r>
            <a:r>
              <a:rPr lang="ru-RU" dirty="0"/>
              <a:t> и др.) </a:t>
            </a:r>
            <a:r>
              <a:rPr lang="ru-RU" dirty="0" smtClean="0"/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/>
              <a:t>В </a:t>
            </a:r>
            <a:r>
              <a:rPr lang="ru-RU" dirty="0"/>
              <a:t>химической и нефтехимической </a:t>
            </a:r>
            <a:r>
              <a:rPr lang="ru-RU" dirty="0" smtClean="0"/>
              <a:t>промышленности.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/>
              <a:t>Для </a:t>
            </a:r>
            <a:r>
              <a:rPr lang="ru-RU" dirty="0"/>
              <a:t>производства сжиженного природного газа.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 криогенных </a:t>
            </a:r>
            <a:r>
              <a:rPr lang="ru-RU" dirty="0" smtClean="0"/>
              <a:t>установках.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202919" y="2601963"/>
            <a:ext cx="9538972" cy="547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Char char="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86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46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71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9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06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/>
              <a:t>Д</a:t>
            </a:r>
            <a:r>
              <a:rPr lang="ru-RU" b="1" dirty="0" smtClean="0"/>
              <a:t>етандер </a:t>
            </a:r>
            <a:r>
              <a:rPr lang="ru-RU" b="1" dirty="0"/>
              <a:t>— компрессоры могут применяться: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5562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Детандер компрессор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1" y="1911928"/>
            <a:ext cx="2876153" cy="4341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зависимости от состава природного газа использование </a:t>
            </a:r>
            <a:r>
              <a:rPr lang="ru-RU" u="sng" dirty="0"/>
              <a:t>детандер – компрессора </a:t>
            </a:r>
            <a:r>
              <a:rPr lang="ru-RU" dirty="0"/>
              <a:t>позволяет извлекать целевые компоненты, в том числе</a:t>
            </a:r>
            <a:r>
              <a:rPr lang="ru-RU" dirty="0" smtClean="0"/>
              <a:t>: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384154" y="1620938"/>
            <a:ext cx="5173656" cy="5301572"/>
            <a:chOff x="4963572" y="1918905"/>
            <a:chExt cx="5173656" cy="5301572"/>
          </a:xfrm>
        </p:grpSpPr>
        <p:sp>
          <p:nvSpPr>
            <p:cNvPr id="6" name="Полилиния 5"/>
            <p:cNvSpPr/>
            <p:nvPr/>
          </p:nvSpPr>
          <p:spPr>
            <a:xfrm>
              <a:off x="5812346" y="3928801"/>
              <a:ext cx="1154477" cy="1326985"/>
            </a:xfrm>
            <a:custGeom>
              <a:avLst/>
              <a:gdLst>
                <a:gd name="connsiteX0" fmla="*/ 0 w 1326985"/>
                <a:gd name="connsiteY0" fmla="*/ 577239 h 1154477"/>
                <a:gd name="connsiteX1" fmla="*/ 288619 w 1326985"/>
                <a:gd name="connsiteY1" fmla="*/ 0 h 1154477"/>
                <a:gd name="connsiteX2" fmla="*/ 1038366 w 1326985"/>
                <a:gd name="connsiteY2" fmla="*/ 0 h 1154477"/>
                <a:gd name="connsiteX3" fmla="*/ 1326985 w 1326985"/>
                <a:gd name="connsiteY3" fmla="*/ 577239 h 1154477"/>
                <a:gd name="connsiteX4" fmla="*/ 1038366 w 1326985"/>
                <a:gd name="connsiteY4" fmla="*/ 1154477 h 1154477"/>
                <a:gd name="connsiteX5" fmla="*/ 288619 w 1326985"/>
                <a:gd name="connsiteY5" fmla="*/ 1154477 h 1154477"/>
                <a:gd name="connsiteX6" fmla="*/ 0 w 1326985"/>
                <a:gd name="connsiteY6" fmla="*/ 577239 h 1154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985" h="1154477">
                  <a:moveTo>
                    <a:pt x="663492" y="0"/>
                  </a:moveTo>
                  <a:lnTo>
                    <a:pt x="1326985" y="251099"/>
                  </a:lnTo>
                  <a:lnTo>
                    <a:pt x="1326985" y="903378"/>
                  </a:lnTo>
                  <a:lnTo>
                    <a:pt x="663492" y="1154477"/>
                  </a:lnTo>
                  <a:lnTo>
                    <a:pt x="0" y="903378"/>
                  </a:lnTo>
                  <a:lnTo>
                    <a:pt x="0" y="251099"/>
                  </a:lnTo>
                  <a:lnTo>
                    <a:pt x="663492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8006" tIns="244890" rIns="218006" bIns="24488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err="1" smtClean="0"/>
                <a:t>Этановая</a:t>
              </a:r>
              <a:r>
                <a:rPr lang="ru-RU" sz="1300" kern="1200" dirty="0" smtClean="0"/>
                <a:t> фракция</a:t>
              </a:r>
              <a:endParaRPr lang="ru-RU" sz="1300" kern="1200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259804" y="1918905"/>
              <a:ext cx="1480915" cy="796191"/>
            </a:xfrm>
            <a:prstGeom prst="rect">
              <a:avLst/>
            </a:prstGeom>
          </p:spPr>
          <p:style>
            <a:lnRef idx="1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олилиния 7"/>
            <p:cNvSpPr/>
            <p:nvPr/>
          </p:nvSpPr>
          <p:spPr>
            <a:xfrm>
              <a:off x="6471405" y="2809708"/>
              <a:ext cx="1154477" cy="1326985"/>
            </a:xfrm>
            <a:custGeom>
              <a:avLst/>
              <a:gdLst>
                <a:gd name="connsiteX0" fmla="*/ 0 w 1326985"/>
                <a:gd name="connsiteY0" fmla="*/ 577239 h 1154477"/>
                <a:gd name="connsiteX1" fmla="*/ 288619 w 1326985"/>
                <a:gd name="connsiteY1" fmla="*/ 0 h 1154477"/>
                <a:gd name="connsiteX2" fmla="*/ 1038366 w 1326985"/>
                <a:gd name="connsiteY2" fmla="*/ 0 h 1154477"/>
                <a:gd name="connsiteX3" fmla="*/ 1326985 w 1326985"/>
                <a:gd name="connsiteY3" fmla="*/ 577239 h 1154477"/>
                <a:gd name="connsiteX4" fmla="*/ 1038366 w 1326985"/>
                <a:gd name="connsiteY4" fmla="*/ 1154477 h 1154477"/>
                <a:gd name="connsiteX5" fmla="*/ 288619 w 1326985"/>
                <a:gd name="connsiteY5" fmla="*/ 1154477 h 1154477"/>
                <a:gd name="connsiteX6" fmla="*/ 0 w 1326985"/>
                <a:gd name="connsiteY6" fmla="*/ 577239 h 1154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985" h="1154477">
                  <a:moveTo>
                    <a:pt x="663492" y="0"/>
                  </a:moveTo>
                  <a:lnTo>
                    <a:pt x="1326985" y="251099"/>
                  </a:lnTo>
                  <a:lnTo>
                    <a:pt x="1326985" y="903378"/>
                  </a:lnTo>
                  <a:lnTo>
                    <a:pt x="663492" y="1154477"/>
                  </a:lnTo>
                  <a:lnTo>
                    <a:pt x="0" y="903378"/>
                  </a:lnTo>
                  <a:lnTo>
                    <a:pt x="0" y="251099"/>
                  </a:lnTo>
                  <a:lnTo>
                    <a:pt x="663492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9906" tIns="206790" rIns="179906" bIns="206787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Метановая фракция</a:t>
              </a:r>
              <a:endParaRPr lang="ru-RU" sz="1300" kern="1200" dirty="0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8329222" y="3934786"/>
              <a:ext cx="1154477" cy="1326985"/>
            </a:xfrm>
            <a:custGeom>
              <a:avLst/>
              <a:gdLst>
                <a:gd name="connsiteX0" fmla="*/ 0 w 1326985"/>
                <a:gd name="connsiteY0" fmla="*/ 577239 h 1154477"/>
                <a:gd name="connsiteX1" fmla="*/ 288619 w 1326985"/>
                <a:gd name="connsiteY1" fmla="*/ 0 h 1154477"/>
                <a:gd name="connsiteX2" fmla="*/ 1038366 w 1326985"/>
                <a:gd name="connsiteY2" fmla="*/ 0 h 1154477"/>
                <a:gd name="connsiteX3" fmla="*/ 1326985 w 1326985"/>
                <a:gd name="connsiteY3" fmla="*/ 577239 h 1154477"/>
                <a:gd name="connsiteX4" fmla="*/ 1038366 w 1326985"/>
                <a:gd name="connsiteY4" fmla="*/ 1154477 h 1154477"/>
                <a:gd name="connsiteX5" fmla="*/ 288619 w 1326985"/>
                <a:gd name="connsiteY5" fmla="*/ 1154477 h 1154477"/>
                <a:gd name="connsiteX6" fmla="*/ 0 w 1326985"/>
                <a:gd name="connsiteY6" fmla="*/ 577239 h 1154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985" h="1154477">
                  <a:moveTo>
                    <a:pt x="663492" y="0"/>
                  </a:moveTo>
                  <a:lnTo>
                    <a:pt x="1326985" y="251099"/>
                  </a:lnTo>
                  <a:lnTo>
                    <a:pt x="1326985" y="903378"/>
                  </a:lnTo>
                  <a:lnTo>
                    <a:pt x="663492" y="1154477"/>
                  </a:lnTo>
                  <a:lnTo>
                    <a:pt x="0" y="903378"/>
                  </a:lnTo>
                  <a:lnTo>
                    <a:pt x="0" y="251099"/>
                  </a:lnTo>
                  <a:lnTo>
                    <a:pt x="663492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8006" tIns="244890" rIns="218006" bIns="24488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Изобутан</a:t>
              </a:r>
              <a:endParaRPr lang="ru-RU" sz="1300" kern="12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963572" y="3045251"/>
              <a:ext cx="1433144" cy="796191"/>
            </a:xfrm>
            <a:prstGeom prst="rect">
              <a:avLst/>
            </a:prstGeom>
          </p:spPr>
          <p:style>
            <a:lnRef idx="1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8982751" y="2797631"/>
              <a:ext cx="1154477" cy="1326985"/>
            </a:xfrm>
            <a:custGeom>
              <a:avLst/>
              <a:gdLst>
                <a:gd name="connsiteX0" fmla="*/ 0 w 1326985"/>
                <a:gd name="connsiteY0" fmla="*/ 577239 h 1154477"/>
                <a:gd name="connsiteX1" fmla="*/ 288619 w 1326985"/>
                <a:gd name="connsiteY1" fmla="*/ 0 h 1154477"/>
                <a:gd name="connsiteX2" fmla="*/ 1038366 w 1326985"/>
                <a:gd name="connsiteY2" fmla="*/ 0 h 1154477"/>
                <a:gd name="connsiteX3" fmla="*/ 1326985 w 1326985"/>
                <a:gd name="connsiteY3" fmla="*/ 577239 h 1154477"/>
                <a:gd name="connsiteX4" fmla="*/ 1038366 w 1326985"/>
                <a:gd name="connsiteY4" fmla="*/ 1154477 h 1154477"/>
                <a:gd name="connsiteX5" fmla="*/ 288619 w 1326985"/>
                <a:gd name="connsiteY5" fmla="*/ 1154477 h 1154477"/>
                <a:gd name="connsiteX6" fmla="*/ 0 w 1326985"/>
                <a:gd name="connsiteY6" fmla="*/ 577239 h 1154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985" h="1154477">
                  <a:moveTo>
                    <a:pt x="663492" y="0"/>
                  </a:moveTo>
                  <a:lnTo>
                    <a:pt x="1326985" y="251099"/>
                  </a:lnTo>
                  <a:lnTo>
                    <a:pt x="1326985" y="903378"/>
                  </a:lnTo>
                  <a:lnTo>
                    <a:pt x="663492" y="1154477"/>
                  </a:lnTo>
                  <a:lnTo>
                    <a:pt x="0" y="903378"/>
                  </a:lnTo>
                  <a:lnTo>
                    <a:pt x="0" y="251099"/>
                  </a:lnTo>
                  <a:lnTo>
                    <a:pt x="663492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9906" tIns="206790" rIns="179906" bIns="206787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err="1" smtClean="0"/>
                <a:t>Изопентан</a:t>
              </a:r>
              <a:endParaRPr lang="ru-RU" sz="1300" kern="1200" dirty="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6443787" y="5052885"/>
              <a:ext cx="1154477" cy="1326985"/>
            </a:xfrm>
            <a:custGeom>
              <a:avLst/>
              <a:gdLst>
                <a:gd name="connsiteX0" fmla="*/ 0 w 1326985"/>
                <a:gd name="connsiteY0" fmla="*/ 577239 h 1154477"/>
                <a:gd name="connsiteX1" fmla="*/ 288619 w 1326985"/>
                <a:gd name="connsiteY1" fmla="*/ 0 h 1154477"/>
                <a:gd name="connsiteX2" fmla="*/ 1038366 w 1326985"/>
                <a:gd name="connsiteY2" fmla="*/ 0 h 1154477"/>
                <a:gd name="connsiteX3" fmla="*/ 1326985 w 1326985"/>
                <a:gd name="connsiteY3" fmla="*/ 577239 h 1154477"/>
                <a:gd name="connsiteX4" fmla="*/ 1038366 w 1326985"/>
                <a:gd name="connsiteY4" fmla="*/ 1154477 h 1154477"/>
                <a:gd name="connsiteX5" fmla="*/ 288619 w 1326985"/>
                <a:gd name="connsiteY5" fmla="*/ 1154477 h 1154477"/>
                <a:gd name="connsiteX6" fmla="*/ 0 w 1326985"/>
                <a:gd name="connsiteY6" fmla="*/ 577239 h 1154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985" h="1154477">
                  <a:moveTo>
                    <a:pt x="663492" y="0"/>
                  </a:moveTo>
                  <a:lnTo>
                    <a:pt x="1326985" y="251099"/>
                  </a:lnTo>
                  <a:lnTo>
                    <a:pt x="1326985" y="903378"/>
                  </a:lnTo>
                  <a:lnTo>
                    <a:pt x="663492" y="1154477"/>
                  </a:lnTo>
                  <a:lnTo>
                    <a:pt x="0" y="903378"/>
                  </a:lnTo>
                  <a:lnTo>
                    <a:pt x="0" y="251099"/>
                  </a:lnTo>
                  <a:lnTo>
                    <a:pt x="663492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8006" tIns="244890" rIns="218006" bIns="24488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Пропан-бутановая фракция</a:t>
              </a:r>
              <a:endParaRPr lang="ru-RU" sz="1300" kern="1200" dirty="0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259804" y="4171596"/>
              <a:ext cx="1480915" cy="796191"/>
            </a:xfrm>
            <a:custGeom>
              <a:avLst/>
              <a:gdLst>
                <a:gd name="connsiteX0" fmla="*/ 0 w 1480915"/>
                <a:gd name="connsiteY0" fmla="*/ 0 h 796191"/>
                <a:gd name="connsiteX1" fmla="*/ 1480915 w 1480915"/>
                <a:gd name="connsiteY1" fmla="*/ 0 h 796191"/>
                <a:gd name="connsiteX2" fmla="*/ 1480915 w 1480915"/>
                <a:gd name="connsiteY2" fmla="*/ 796191 h 796191"/>
                <a:gd name="connsiteX3" fmla="*/ 0 w 1480915"/>
                <a:gd name="connsiteY3" fmla="*/ 796191 h 796191"/>
                <a:gd name="connsiteX4" fmla="*/ 0 w 1480915"/>
                <a:gd name="connsiteY4" fmla="*/ 0 h 79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915" h="796191">
                  <a:moveTo>
                    <a:pt x="0" y="0"/>
                  </a:moveTo>
                  <a:lnTo>
                    <a:pt x="1480915" y="0"/>
                  </a:lnTo>
                  <a:lnTo>
                    <a:pt x="1480915" y="796191"/>
                  </a:lnTo>
                  <a:lnTo>
                    <a:pt x="0" y="7961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l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071911" y="3925677"/>
              <a:ext cx="1154478" cy="1326985"/>
            </a:xfrm>
            <a:custGeom>
              <a:avLst/>
              <a:gdLst>
                <a:gd name="connsiteX0" fmla="*/ 0 w 1326985"/>
                <a:gd name="connsiteY0" fmla="*/ 577239 h 1154477"/>
                <a:gd name="connsiteX1" fmla="*/ 288619 w 1326985"/>
                <a:gd name="connsiteY1" fmla="*/ 0 h 1154477"/>
                <a:gd name="connsiteX2" fmla="*/ 1038366 w 1326985"/>
                <a:gd name="connsiteY2" fmla="*/ 0 h 1154477"/>
                <a:gd name="connsiteX3" fmla="*/ 1326985 w 1326985"/>
                <a:gd name="connsiteY3" fmla="*/ 577239 h 1154477"/>
                <a:gd name="connsiteX4" fmla="*/ 1038366 w 1326985"/>
                <a:gd name="connsiteY4" fmla="*/ 1154477 h 1154477"/>
                <a:gd name="connsiteX5" fmla="*/ 288619 w 1326985"/>
                <a:gd name="connsiteY5" fmla="*/ 1154477 h 1154477"/>
                <a:gd name="connsiteX6" fmla="*/ 0 w 1326985"/>
                <a:gd name="connsiteY6" fmla="*/ 577239 h 1154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985" h="1154477">
                  <a:moveTo>
                    <a:pt x="663492" y="0"/>
                  </a:moveTo>
                  <a:lnTo>
                    <a:pt x="1326985" y="251099"/>
                  </a:lnTo>
                  <a:lnTo>
                    <a:pt x="1326985" y="903378"/>
                  </a:lnTo>
                  <a:lnTo>
                    <a:pt x="663492" y="1154477"/>
                  </a:lnTo>
                  <a:lnTo>
                    <a:pt x="0" y="903378"/>
                  </a:lnTo>
                  <a:lnTo>
                    <a:pt x="0" y="251099"/>
                  </a:lnTo>
                  <a:lnTo>
                    <a:pt x="663492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9906" tIns="206790" rIns="179907" bIns="206787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/>
                <a:t>ШЛФУ</a:t>
              </a:r>
              <a:endParaRPr lang="ru-RU" sz="1400" kern="1200" dirty="0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8974333" y="5050322"/>
              <a:ext cx="1154477" cy="1326985"/>
            </a:xfrm>
            <a:custGeom>
              <a:avLst/>
              <a:gdLst>
                <a:gd name="connsiteX0" fmla="*/ 0 w 1326985"/>
                <a:gd name="connsiteY0" fmla="*/ 577239 h 1154477"/>
                <a:gd name="connsiteX1" fmla="*/ 288619 w 1326985"/>
                <a:gd name="connsiteY1" fmla="*/ 0 h 1154477"/>
                <a:gd name="connsiteX2" fmla="*/ 1038366 w 1326985"/>
                <a:gd name="connsiteY2" fmla="*/ 0 h 1154477"/>
                <a:gd name="connsiteX3" fmla="*/ 1326985 w 1326985"/>
                <a:gd name="connsiteY3" fmla="*/ 577239 h 1154477"/>
                <a:gd name="connsiteX4" fmla="*/ 1038366 w 1326985"/>
                <a:gd name="connsiteY4" fmla="*/ 1154477 h 1154477"/>
                <a:gd name="connsiteX5" fmla="*/ 288619 w 1326985"/>
                <a:gd name="connsiteY5" fmla="*/ 1154477 h 1154477"/>
                <a:gd name="connsiteX6" fmla="*/ 0 w 1326985"/>
                <a:gd name="connsiteY6" fmla="*/ 577239 h 1154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985" h="1154477">
                  <a:moveTo>
                    <a:pt x="663492" y="0"/>
                  </a:moveTo>
                  <a:lnTo>
                    <a:pt x="1326985" y="251099"/>
                  </a:lnTo>
                  <a:lnTo>
                    <a:pt x="1326985" y="903378"/>
                  </a:lnTo>
                  <a:lnTo>
                    <a:pt x="663492" y="1154477"/>
                  </a:lnTo>
                  <a:lnTo>
                    <a:pt x="0" y="903378"/>
                  </a:lnTo>
                  <a:lnTo>
                    <a:pt x="0" y="251099"/>
                  </a:lnTo>
                  <a:lnTo>
                    <a:pt x="663492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8006" tIns="244890" rIns="218006" bIns="24488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Нормальный пентан</a:t>
              </a:r>
              <a:endParaRPr lang="ru-RU" sz="1300" kern="1200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63572" y="5297941"/>
              <a:ext cx="1433144" cy="796191"/>
            </a:xfrm>
            <a:prstGeom prst="rect">
              <a:avLst/>
            </a:prstGeom>
          </p:spPr>
          <p:style>
            <a:lnRef idx="1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7717023" y="5050985"/>
              <a:ext cx="1154477" cy="1326985"/>
            </a:xfrm>
            <a:custGeom>
              <a:avLst/>
              <a:gdLst>
                <a:gd name="connsiteX0" fmla="*/ 0 w 1326985"/>
                <a:gd name="connsiteY0" fmla="*/ 577239 h 1154477"/>
                <a:gd name="connsiteX1" fmla="*/ 288619 w 1326985"/>
                <a:gd name="connsiteY1" fmla="*/ 0 h 1154477"/>
                <a:gd name="connsiteX2" fmla="*/ 1038366 w 1326985"/>
                <a:gd name="connsiteY2" fmla="*/ 0 h 1154477"/>
                <a:gd name="connsiteX3" fmla="*/ 1326985 w 1326985"/>
                <a:gd name="connsiteY3" fmla="*/ 577239 h 1154477"/>
                <a:gd name="connsiteX4" fmla="*/ 1038366 w 1326985"/>
                <a:gd name="connsiteY4" fmla="*/ 1154477 h 1154477"/>
                <a:gd name="connsiteX5" fmla="*/ 288619 w 1326985"/>
                <a:gd name="connsiteY5" fmla="*/ 1154477 h 1154477"/>
                <a:gd name="connsiteX6" fmla="*/ 0 w 1326985"/>
                <a:gd name="connsiteY6" fmla="*/ 577239 h 1154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985" h="1154477">
                  <a:moveTo>
                    <a:pt x="663492" y="0"/>
                  </a:moveTo>
                  <a:lnTo>
                    <a:pt x="1326985" y="251099"/>
                  </a:lnTo>
                  <a:lnTo>
                    <a:pt x="1326985" y="903378"/>
                  </a:lnTo>
                  <a:lnTo>
                    <a:pt x="663492" y="1154477"/>
                  </a:lnTo>
                  <a:lnTo>
                    <a:pt x="0" y="903378"/>
                  </a:lnTo>
                  <a:lnTo>
                    <a:pt x="0" y="251099"/>
                  </a:lnTo>
                  <a:lnTo>
                    <a:pt x="663492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8006" tIns="244890" rIns="218006" bIns="24488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Нормальный бутан</a:t>
              </a:r>
              <a:endParaRPr lang="ru-RU" sz="1300" kern="1200" dirty="0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8259804" y="6424286"/>
              <a:ext cx="1480915" cy="796191"/>
            </a:xfrm>
            <a:custGeom>
              <a:avLst/>
              <a:gdLst>
                <a:gd name="connsiteX0" fmla="*/ 0 w 1480915"/>
                <a:gd name="connsiteY0" fmla="*/ 0 h 796191"/>
                <a:gd name="connsiteX1" fmla="*/ 1480915 w 1480915"/>
                <a:gd name="connsiteY1" fmla="*/ 0 h 796191"/>
                <a:gd name="connsiteX2" fmla="*/ 1480915 w 1480915"/>
                <a:gd name="connsiteY2" fmla="*/ 796191 h 796191"/>
                <a:gd name="connsiteX3" fmla="*/ 0 w 1480915"/>
                <a:gd name="connsiteY3" fmla="*/ 796191 h 796191"/>
                <a:gd name="connsiteX4" fmla="*/ 0 w 1480915"/>
                <a:gd name="connsiteY4" fmla="*/ 0 h 79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915" h="796191">
                  <a:moveTo>
                    <a:pt x="0" y="0"/>
                  </a:moveTo>
                  <a:lnTo>
                    <a:pt x="1480915" y="0"/>
                  </a:lnTo>
                  <a:lnTo>
                    <a:pt x="1480915" y="796191"/>
                  </a:lnTo>
                  <a:lnTo>
                    <a:pt x="0" y="7961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l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7717023" y="2806725"/>
              <a:ext cx="1154477" cy="1326985"/>
            </a:xfrm>
            <a:custGeom>
              <a:avLst/>
              <a:gdLst>
                <a:gd name="connsiteX0" fmla="*/ 0 w 1326985"/>
                <a:gd name="connsiteY0" fmla="*/ 577239 h 1154477"/>
                <a:gd name="connsiteX1" fmla="*/ 288619 w 1326985"/>
                <a:gd name="connsiteY1" fmla="*/ 0 h 1154477"/>
                <a:gd name="connsiteX2" fmla="*/ 1038366 w 1326985"/>
                <a:gd name="connsiteY2" fmla="*/ 0 h 1154477"/>
                <a:gd name="connsiteX3" fmla="*/ 1326985 w 1326985"/>
                <a:gd name="connsiteY3" fmla="*/ 577239 h 1154477"/>
                <a:gd name="connsiteX4" fmla="*/ 1038366 w 1326985"/>
                <a:gd name="connsiteY4" fmla="*/ 1154477 h 1154477"/>
                <a:gd name="connsiteX5" fmla="*/ 288619 w 1326985"/>
                <a:gd name="connsiteY5" fmla="*/ 1154477 h 1154477"/>
                <a:gd name="connsiteX6" fmla="*/ 0 w 1326985"/>
                <a:gd name="connsiteY6" fmla="*/ 577239 h 1154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985" h="1154477">
                  <a:moveTo>
                    <a:pt x="663492" y="0"/>
                  </a:moveTo>
                  <a:lnTo>
                    <a:pt x="1326985" y="251099"/>
                  </a:lnTo>
                  <a:lnTo>
                    <a:pt x="1326985" y="903378"/>
                  </a:lnTo>
                  <a:lnTo>
                    <a:pt x="663492" y="1154477"/>
                  </a:lnTo>
                  <a:lnTo>
                    <a:pt x="0" y="903378"/>
                  </a:lnTo>
                  <a:lnTo>
                    <a:pt x="0" y="251099"/>
                  </a:lnTo>
                  <a:lnTo>
                    <a:pt x="663492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9906" tIns="206790" rIns="179906" bIns="206787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Бензин газовый стабильный</a:t>
              </a:r>
              <a:endParaRPr lang="ru-RU" sz="1300" kern="1200" dirty="0"/>
            </a:p>
          </p:txBody>
        </p:sp>
      </p:grpSp>
      <p:sp>
        <p:nvSpPr>
          <p:cNvPr id="21" name="Полилиния 20"/>
          <p:cNvSpPr/>
          <p:nvPr/>
        </p:nvSpPr>
        <p:spPr>
          <a:xfrm>
            <a:off x="8003840" y="3627710"/>
            <a:ext cx="1154477" cy="1326985"/>
          </a:xfrm>
          <a:custGeom>
            <a:avLst/>
            <a:gdLst>
              <a:gd name="connsiteX0" fmla="*/ 0 w 1326985"/>
              <a:gd name="connsiteY0" fmla="*/ 577239 h 1154477"/>
              <a:gd name="connsiteX1" fmla="*/ 288619 w 1326985"/>
              <a:gd name="connsiteY1" fmla="*/ 0 h 1154477"/>
              <a:gd name="connsiteX2" fmla="*/ 1038366 w 1326985"/>
              <a:gd name="connsiteY2" fmla="*/ 0 h 1154477"/>
              <a:gd name="connsiteX3" fmla="*/ 1326985 w 1326985"/>
              <a:gd name="connsiteY3" fmla="*/ 577239 h 1154477"/>
              <a:gd name="connsiteX4" fmla="*/ 1038366 w 1326985"/>
              <a:gd name="connsiteY4" fmla="*/ 1154477 h 1154477"/>
              <a:gd name="connsiteX5" fmla="*/ 288619 w 1326985"/>
              <a:gd name="connsiteY5" fmla="*/ 1154477 h 1154477"/>
              <a:gd name="connsiteX6" fmla="*/ 0 w 1326985"/>
              <a:gd name="connsiteY6" fmla="*/ 577239 h 1154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26985" h="1154477">
                <a:moveTo>
                  <a:pt x="663492" y="0"/>
                </a:moveTo>
                <a:lnTo>
                  <a:pt x="1326985" y="251099"/>
                </a:lnTo>
                <a:lnTo>
                  <a:pt x="1326985" y="903378"/>
                </a:lnTo>
                <a:lnTo>
                  <a:pt x="663492" y="1154477"/>
                </a:lnTo>
                <a:lnTo>
                  <a:pt x="0" y="903378"/>
                </a:lnTo>
                <a:lnTo>
                  <a:pt x="0" y="251099"/>
                </a:lnTo>
                <a:lnTo>
                  <a:pt x="663492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8006" tIns="244890" rIns="218006" bIns="244887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kern="1200" dirty="0" smtClean="0"/>
              <a:t>Пропан-бутановая фракция</a:t>
            </a:r>
            <a:endParaRPr lang="ru-RU" sz="1300" kern="1200" dirty="0"/>
          </a:p>
        </p:txBody>
      </p:sp>
    </p:spTree>
    <p:extLst>
      <p:ext uri="{BB962C8B-B14F-4D97-AF65-F5344CB8AC3E}">
        <p14:creationId xmlns:p14="http://schemas.microsoft.com/office/powerpoint/2010/main" val="311259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32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 О турбодетандерах</a:t>
            </a:r>
          </a:p>
          <a:p>
            <a:pPr marL="0" indent="0">
              <a:buNone/>
            </a:pPr>
            <a:r>
              <a:rPr lang="ru-RU" dirty="0" smtClean="0"/>
              <a:t>   1.2.  Основные требования к турбодетандерам</a:t>
            </a:r>
          </a:p>
          <a:p>
            <a:pPr marL="0" indent="0">
              <a:buNone/>
            </a:pPr>
            <a:r>
              <a:rPr lang="ru-RU" dirty="0" smtClean="0"/>
              <a:t>2. Принцип действия турбодетандера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3. Устройство турбодетандера</a:t>
            </a:r>
          </a:p>
          <a:p>
            <a:pPr marL="0" indent="0">
              <a:buNone/>
            </a:pPr>
            <a:r>
              <a:rPr lang="ru-RU" dirty="0" smtClean="0"/>
              <a:t>4. Принцип работы </a:t>
            </a:r>
            <a:r>
              <a:rPr lang="ru-RU" dirty="0" err="1" smtClean="0"/>
              <a:t>турбодетандерных</a:t>
            </a:r>
            <a:r>
              <a:rPr lang="ru-RU" dirty="0" smtClean="0"/>
              <a:t> установок</a:t>
            </a:r>
          </a:p>
          <a:p>
            <a:pPr marL="0" indent="0">
              <a:buNone/>
            </a:pPr>
            <a:r>
              <a:rPr lang="ru-RU" dirty="0" smtClean="0"/>
              <a:t>5. Направления применения </a:t>
            </a:r>
            <a:r>
              <a:rPr lang="ru-RU" dirty="0" err="1" smtClean="0"/>
              <a:t>тубродетандерных</a:t>
            </a:r>
            <a:r>
              <a:rPr lang="ru-RU" dirty="0" smtClean="0"/>
              <a:t> агрегатов</a:t>
            </a:r>
          </a:p>
          <a:p>
            <a:pPr marL="0" indent="0">
              <a:buNone/>
            </a:pPr>
            <a:r>
              <a:rPr lang="ru-RU" dirty="0" smtClean="0"/>
              <a:t>6. Использование турбодетандеров в промышленности</a:t>
            </a:r>
          </a:p>
          <a:p>
            <a:pPr marL="0" indent="0">
              <a:buNone/>
            </a:pPr>
            <a:r>
              <a:rPr lang="ru-RU" dirty="0" smtClean="0"/>
              <a:t>7. Детандер компрессор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9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турбодетандерах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982" y="2011680"/>
            <a:ext cx="4969163" cy="4206240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Турбодетандер</a:t>
            </a:r>
            <a:r>
              <a:rPr lang="ru-RU" dirty="0"/>
              <a:t> – расширительная машина лопаточного типа, в которой происходит расширение потока газа с совершением внешней механической работы. Расширение газа с отводом энергии приводит к понижению давления и температуры газа, а также выработке «холода».</a:t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ttps://cdna.artstation.com/p/assets/images/images/008/073/604/large/artem-avdeev-screenshot091.jpg?15102876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580" y="2011680"/>
            <a:ext cx="6132050" cy="3449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91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требования к турбодетандерам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-3552656" y="1282381"/>
            <a:ext cx="14482300" cy="5664840"/>
            <a:chOff x="-3552656" y="1282381"/>
            <a:chExt cx="14482300" cy="5664840"/>
          </a:xfrm>
        </p:grpSpPr>
        <p:sp>
          <p:nvSpPr>
            <p:cNvPr id="6" name="Арка 5"/>
            <p:cNvSpPr/>
            <p:nvPr/>
          </p:nvSpPr>
          <p:spPr>
            <a:xfrm>
              <a:off x="-3552656" y="1282381"/>
              <a:ext cx="5664840" cy="5664840"/>
            </a:xfrm>
            <a:prstGeom prst="blockArc">
              <a:avLst>
                <a:gd name="adj1" fmla="val 18900000"/>
                <a:gd name="adj2" fmla="val 2700000"/>
                <a:gd name="adj3" fmla="val 381"/>
              </a:avLst>
            </a:prstGeom>
          </p:spPr>
          <p:style>
            <a:lnRef idx="2">
              <a:schemeClr val="dk2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Полилиния 6"/>
            <p:cNvSpPr/>
            <p:nvPr/>
          </p:nvSpPr>
          <p:spPr>
            <a:xfrm>
              <a:off x="1601065" y="2274208"/>
              <a:ext cx="9328579" cy="526027"/>
            </a:xfrm>
            <a:custGeom>
              <a:avLst/>
              <a:gdLst>
                <a:gd name="connsiteX0" fmla="*/ 0 w 9328579"/>
                <a:gd name="connsiteY0" fmla="*/ 0 h 526027"/>
                <a:gd name="connsiteX1" fmla="*/ 9328579 w 9328579"/>
                <a:gd name="connsiteY1" fmla="*/ 0 h 526027"/>
                <a:gd name="connsiteX2" fmla="*/ 9328579 w 9328579"/>
                <a:gd name="connsiteY2" fmla="*/ 526027 h 526027"/>
                <a:gd name="connsiteX3" fmla="*/ 0 w 9328579"/>
                <a:gd name="connsiteY3" fmla="*/ 526027 h 526027"/>
                <a:gd name="connsiteX4" fmla="*/ 0 w 9328579"/>
                <a:gd name="connsiteY4" fmla="*/ 0 h 52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8579" h="526027">
                  <a:moveTo>
                    <a:pt x="0" y="0"/>
                  </a:moveTo>
                  <a:lnTo>
                    <a:pt x="9328579" y="0"/>
                  </a:lnTo>
                  <a:lnTo>
                    <a:pt x="9328579" y="526027"/>
                  </a:lnTo>
                  <a:lnTo>
                    <a:pt x="0" y="5260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7534" tIns="68580" rIns="68580" bIns="68580" numCol="1" spcCol="1270" anchor="ctr" anchorCtr="0">
              <a:noAutofit/>
            </a:bodyPr>
            <a:lstStyle/>
            <a:p>
              <a:pPr lvl="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kern="1200" dirty="0" smtClean="0"/>
                <a:t>Надежность и высокая прочность подшипников</a:t>
              </a:r>
              <a:endParaRPr lang="ru-RU" sz="2700" kern="1200" dirty="0"/>
            </a:p>
          </p:txBody>
        </p:sp>
        <p:sp>
          <p:nvSpPr>
            <p:cNvPr id="8" name="Овал 7"/>
            <p:cNvSpPr/>
            <p:nvPr/>
          </p:nvSpPr>
          <p:spPr>
            <a:xfrm>
              <a:off x="1272298" y="2208455"/>
              <a:ext cx="657534" cy="657534"/>
            </a:xfrm>
            <a:prstGeom prst="ellipse">
              <a:avLst/>
            </a:pr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олилиния 8"/>
            <p:cNvSpPr/>
            <p:nvPr/>
          </p:nvSpPr>
          <p:spPr>
            <a:xfrm>
              <a:off x="1978001" y="3062997"/>
              <a:ext cx="8951643" cy="526027"/>
            </a:xfrm>
            <a:custGeom>
              <a:avLst/>
              <a:gdLst>
                <a:gd name="connsiteX0" fmla="*/ 0 w 8951643"/>
                <a:gd name="connsiteY0" fmla="*/ 0 h 526027"/>
                <a:gd name="connsiteX1" fmla="*/ 8951643 w 8951643"/>
                <a:gd name="connsiteY1" fmla="*/ 0 h 526027"/>
                <a:gd name="connsiteX2" fmla="*/ 8951643 w 8951643"/>
                <a:gd name="connsiteY2" fmla="*/ 526027 h 526027"/>
                <a:gd name="connsiteX3" fmla="*/ 0 w 8951643"/>
                <a:gd name="connsiteY3" fmla="*/ 526027 h 526027"/>
                <a:gd name="connsiteX4" fmla="*/ 0 w 8951643"/>
                <a:gd name="connsiteY4" fmla="*/ 0 h 52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1643" h="526027">
                  <a:moveTo>
                    <a:pt x="0" y="0"/>
                  </a:moveTo>
                  <a:lnTo>
                    <a:pt x="8951643" y="0"/>
                  </a:lnTo>
                  <a:lnTo>
                    <a:pt x="8951643" y="526027"/>
                  </a:lnTo>
                  <a:lnTo>
                    <a:pt x="0" y="5260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7534" tIns="68580" rIns="68580" bIns="68580" numCol="1" spcCol="1270" anchor="ctr" anchorCtr="0">
              <a:noAutofit/>
            </a:bodyPr>
            <a:lstStyle/>
            <a:p>
              <a:pPr lvl="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kern="1200" dirty="0" smtClean="0"/>
                <a:t>Надежная работа системы смазки </a:t>
              </a:r>
              <a:endParaRPr lang="ru-RU" sz="2700" kern="1200" dirty="0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649234" y="2997244"/>
              <a:ext cx="657534" cy="657534"/>
            </a:xfrm>
            <a:prstGeom prst="ellipse">
              <a:avLst/>
            </a:pr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2093690" y="3851786"/>
              <a:ext cx="8835954" cy="526027"/>
            </a:xfrm>
            <a:custGeom>
              <a:avLst/>
              <a:gdLst>
                <a:gd name="connsiteX0" fmla="*/ 0 w 8835954"/>
                <a:gd name="connsiteY0" fmla="*/ 0 h 526027"/>
                <a:gd name="connsiteX1" fmla="*/ 8835954 w 8835954"/>
                <a:gd name="connsiteY1" fmla="*/ 0 h 526027"/>
                <a:gd name="connsiteX2" fmla="*/ 8835954 w 8835954"/>
                <a:gd name="connsiteY2" fmla="*/ 526027 h 526027"/>
                <a:gd name="connsiteX3" fmla="*/ 0 w 8835954"/>
                <a:gd name="connsiteY3" fmla="*/ 526027 h 526027"/>
                <a:gd name="connsiteX4" fmla="*/ 0 w 8835954"/>
                <a:gd name="connsiteY4" fmla="*/ 0 h 52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5954" h="526027">
                  <a:moveTo>
                    <a:pt x="0" y="0"/>
                  </a:moveTo>
                  <a:lnTo>
                    <a:pt x="8835954" y="0"/>
                  </a:lnTo>
                  <a:lnTo>
                    <a:pt x="8835954" y="526027"/>
                  </a:lnTo>
                  <a:lnTo>
                    <a:pt x="0" y="5260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7534" tIns="68580" rIns="68580" bIns="68580" numCol="1" spcCol="1270" anchor="ctr" anchorCtr="0">
              <a:noAutofit/>
            </a:bodyPr>
            <a:lstStyle/>
            <a:p>
              <a:pPr lvl="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kern="1200" dirty="0" smtClean="0"/>
                <a:t>Специальные методы монтажа </a:t>
              </a:r>
              <a:endParaRPr lang="ru-RU" sz="2700" kern="1200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1764923" y="3786033"/>
              <a:ext cx="657534" cy="657534"/>
            </a:xfrm>
            <a:prstGeom prst="ellipse">
              <a:avLst/>
            </a:pr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олилиния 12"/>
            <p:cNvSpPr/>
            <p:nvPr/>
          </p:nvSpPr>
          <p:spPr>
            <a:xfrm>
              <a:off x="1978001" y="4640575"/>
              <a:ext cx="8951643" cy="526027"/>
            </a:xfrm>
            <a:custGeom>
              <a:avLst/>
              <a:gdLst>
                <a:gd name="connsiteX0" fmla="*/ 0 w 8951643"/>
                <a:gd name="connsiteY0" fmla="*/ 0 h 526027"/>
                <a:gd name="connsiteX1" fmla="*/ 8951643 w 8951643"/>
                <a:gd name="connsiteY1" fmla="*/ 0 h 526027"/>
                <a:gd name="connsiteX2" fmla="*/ 8951643 w 8951643"/>
                <a:gd name="connsiteY2" fmla="*/ 526027 h 526027"/>
                <a:gd name="connsiteX3" fmla="*/ 0 w 8951643"/>
                <a:gd name="connsiteY3" fmla="*/ 526027 h 526027"/>
                <a:gd name="connsiteX4" fmla="*/ 0 w 8951643"/>
                <a:gd name="connsiteY4" fmla="*/ 0 h 52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1643" h="526027">
                  <a:moveTo>
                    <a:pt x="0" y="0"/>
                  </a:moveTo>
                  <a:lnTo>
                    <a:pt x="8951643" y="0"/>
                  </a:lnTo>
                  <a:lnTo>
                    <a:pt x="8951643" y="526027"/>
                  </a:lnTo>
                  <a:lnTo>
                    <a:pt x="0" y="5260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7534" tIns="68580" rIns="68580" bIns="68580" numCol="1" spcCol="1270" anchor="ctr" anchorCtr="0">
              <a:noAutofit/>
            </a:bodyPr>
            <a:lstStyle/>
            <a:p>
              <a:pPr lvl="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kern="1200" dirty="0" smtClean="0"/>
                <a:t>Надежность системы очистки газа от </a:t>
              </a:r>
              <a:r>
                <a:rPr lang="ru-RU" sz="2700" kern="1200" dirty="0" err="1" smtClean="0"/>
                <a:t>тв</a:t>
              </a:r>
              <a:r>
                <a:rPr lang="ru-RU" sz="2700" kern="1200" dirty="0" smtClean="0"/>
                <a:t>. частиц</a:t>
              </a:r>
              <a:endParaRPr lang="ru-RU" sz="2700" kern="1200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1649234" y="4574822"/>
              <a:ext cx="657534" cy="657534"/>
            </a:xfrm>
            <a:prstGeom prst="ellipse">
              <a:avLst/>
            </a:pr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1601065" y="5429364"/>
              <a:ext cx="9328579" cy="526027"/>
            </a:xfrm>
            <a:custGeom>
              <a:avLst/>
              <a:gdLst>
                <a:gd name="connsiteX0" fmla="*/ 0 w 9328579"/>
                <a:gd name="connsiteY0" fmla="*/ 0 h 526027"/>
                <a:gd name="connsiteX1" fmla="*/ 9328579 w 9328579"/>
                <a:gd name="connsiteY1" fmla="*/ 0 h 526027"/>
                <a:gd name="connsiteX2" fmla="*/ 9328579 w 9328579"/>
                <a:gd name="connsiteY2" fmla="*/ 526027 h 526027"/>
                <a:gd name="connsiteX3" fmla="*/ 0 w 9328579"/>
                <a:gd name="connsiteY3" fmla="*/ 526027 h 526027"/>
                <a:gd name="connsiteX4" fmla="*/ 0 w 9328579"/>
                <a:gd name="connsiteY4" fmla="*/ 0 h 52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8579" h="526027">
                  <a:moveTo>
                    <a:pt x="0" y="0"/>
                  </a:moveTo>
                  <a:lnTo>
                    <a:pt x="9328579" y="0"/>
                  </a:lnTo>
                  <a:lnTo>
                    <a:pt x="9328579" y="526027"/>
                  </a:lnTo>
                  <a:lnTo>
                    <a:pt x="0" y="5260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7534" tIns="68580" rIns="68580" bIns="68580" numCol="1" spcCol="1270" anchor="ctr" anchorCtr="0">
              <a:noAutofit/>
            </a:bodyPr>
            <a:lstStyle/>
            <a:p>
              <a:pPr lvl="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kern="1200" dirty="0" smtClean="0"/>
                <a:t>Надежная система очистки газа от H2O и СО2</a:t>
              </a:r>
              <a:endParaRPr lang="ru-RU" sz="2700" kern="1200" dirty="0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1272298" y="5363611"/>
              <a:ext cx="657534" cy="657534"/>
            </a:xfrm>
            <a:prstGeom prst="ellipse">
              <a:avLst/>
            </a:pr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409809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действия турбодетандера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998" y="2750589"/>
            <a:ext cx="11299201" cy="2791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Технологические установки и газораспределительные станции, перерабатывая энергию сжатого газа, позволяют не только получать холод.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Они </a:t>
            </a:r>
            <a:r>
              <a:rPr lang="ru-RU" dirty="0"/>
              <a:t>способны вырабатывать механическую и электрическую энергию.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Такое </a:t>
            </a:r>
            <a:r>
              <a:rPr lang="ru-RU" dirty="0"/>
              <a:t>устройство известно, как турбодетандер, принцип действия которого основан на перепадах давления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Данные </a:t>
            </a:r>
            <a:r>
              <a:rPr lang="ru-RU" dirty="0"/>
              <a:t>установки позволяют получать не использованный энергетический потенциал.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601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Устройство турбодетандера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102" y="2067098"/>
            <a:ext cx="4588280" cy="42062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/>
              <a:t>Турбодетандерная</a:t>
            </a:r>
            <a:r>
              <a:rPr lang="ru-RU" dirty="0"/>
              <a:t> установка представляет собой лопаточную турбинную машину с непрерывным действием. С помощью турбодетандера производится расширение газа с целью его дальнейшего охлаждения. Освобожденная энергия позволяет совершать полезную внешнюю работу. Турбодетандер осуществляет низкотемпературную обработку газа в промышленных установках, принимают непосредственное участие в сжижении газа и разделении многокомпонентных газовых смесей.</a:t>
            </a:r>
          </a:p>
        </p:txBody>
      </p:sp>
      <p:pic>
        <p:nvPicPr>
          <p:cNvPr id="4" name="Picture 2" descr="https://images.slideplayer.com/16/5182776/slides/slide_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5494045" y="2067098"/>
            <a:ext cx="6231465" cy="4206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20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Принцип работы </a:t>
            </a:r>
            <a:r>
              <a:rPr lang="ru-RU" dirty="0" err="1"/>
              <a:t>турбодетандерных</a:t>
            </a:r>
            <a:r>
              <a:rPr lang="ru-RU" dirty="0"/>
              <a:t> </a:t>
            </a:r>
            <a:r>
              <a:rPr lang="ru-RU" dirty="0" smtClean="0"/>
              <a:t>установок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108" y="2011680"/>
            <a:ext cx="4802909" cy="46317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Прохождения газа или сжиженных газовых смесей происходит через отверстия неподвижных направляющих каналов, исполняющих функции сопел. В этом месте потенциальная энергия газа частично преобразуется в кинетическую, благодаря которой приводятся в действие вращающиеся лопаточные каналы ротора.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Резкое </a:t>
            </a:r>
            <a:r>
              <a:rPr lang="ru-RU" dirty="0"/>
              <a:t>расширение газа приводит к падению давления, в результате чего ротором совершается механическая работа с одновременным интенсивным охлаждением газового потока. Одновременно с ротором вращается колесо компрессора, насаженное на него.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https://studfile.net/html/2706/247/html_1kFcls6hbz.kLdZ/img-1k_zU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376" y="1902871"/>
            <a:ext cx="6304916" cy="47405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27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Направления применения </a:t>
            </a:r>
            <a:r>
              <a:rPr lang="ru-RU" dirty="0" err="1"/>
              <a:t>тубродетандерных</a:t>
            </a:r>
            <a:r>
              <a:rPr lang="ru-RU" dirty="0"/>
              <a:t> агрегатов</a:t>
            </a:r>
          </a:p>
        </p:txBody>
      </p:sp>
      <p:pic>
        <p:nvPicPr>
          <p:cNvPr id="5124" name="Picture 4" descr="Воздухоразделительные установки (ВРУ)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12" y="1847948"/>
            <a:ext cx="3317298" cy="2486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Ожижители азота, водорода и гелия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486" y="1865809"/>
            <a:ext cx="3592945" cy="239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npfgeoprom.ru/wp-content/uploads/turbodetander-prirodnogo-gaz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285" y="1865809"/>
            <a:ext cx="3498386" cy="2333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npfgeoprom.ru/wp-content/uploads/turbodetand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77" y="4333980"/>
            <a:ext cx="3730295" cy="2488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npfgeoprom.ru/wp-content/uploads/turbodetandernyj-agregat-azotnogo-gaz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4333980"/>
            <a:ext cx="3730297" cy="2488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s://npfgeoprom.ru/wp-content/uploads/ozhizhitel-vodorod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607" y="4261107"/>
            <a:ext cx="3173832" cy="2553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турбодетандеров в промышленности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2348634"/>
            <a:ext cx="4107990" cy="420624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Применение турбодетандеров практикуется совместно с новыми установками или теми из них, которые были подвергнуты существенной модернизации. В обязательном порядке учитывается экономическая целесообразность и условия конкретного предприятия.</a:t>
            </a:r>
          </a:p>
        </p:txBody>
      </p:sp>
      <p:pic>
        <p:nvPicPr>
          <p:cNvPr id="4" name="Рисунок 3" descr="https://electric-220.ru/_nw/9/2693025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101" y="2348634"/>
            <a:ext cx="5292898" cy="3532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313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аймление">
  <a:themeElements>
    <a:clrScheme name="Окаймление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Окаймление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каймлени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69</TotalTime>
  <Words>518</Words>
  <Application>Microsoft Office PowerPoint</Application>
  <PresentationFormat>Широкоэкранный</PresentationFormat>
  <Paragraphs>61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Corbel</vt:lpstr>
      <vt:lpstr>Wingdings</vt:lpstr>
      <vt:lpstr>Окаймление</vt:lpstr>
      <vt:lpstr>Турбодетандеры</vt:lpstr>
      <vt:lpstr>введение</vt:lpstr>
      <vt:lpstr>О турбодетандерах</vt:lpstr>
      <vt:lpstr>Основные требования к турбодетандерам</vt:lpstr>
      <vt:lpstr>Принцип действия турбодетандера</vt:lpstr>
      <vt:lpstr>Устройство турбодетандера</vt:lpstr>
      <vt:lpstr>Принцип работы турбодетандерных установок</vt:lpstr>
      <vt:lpstr>Направления применения тубродетандерных агрегатов</vt:lpstr>
      <vt:lpstr>Использование турбодетандеров в промышленности</vt:lpstr>
      <vt:lpstr>Детандер компрессор</vt:lpstr>
      <vt:lpstr>Детандер компрессор</vt:lpstr>
      <vt:lpstr>Детандер компрессор</vt:lpstr>
      <vt:lpstr>Детандер компрессор</vt:lpstr>
      <vt:lpstr>Спасибо за внимание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Турбодетандеры</dc:title>
  <dc:creator>Артур</dc:creator>
  <cp:lastModifiedBy>Артур</cp:lastModifiedBy>
  <cp:revision>8</cp:revision>
  <dcterms:created xsi:type="dcterms:W3CDTF">2022-01-11T15:47:29Z</dcterms:created>
  <dcterms:modified xsi:type="dcterms:W3CDTF">2022-01-11T20:44:25Z</dcterms:modified>
</cp:coreProperties>
</file>