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66" r:id="rId4"/>
    <p:sldId id="267" r:id="rId5"/>
    <p:sldId id="269" r:id="rId6"/>
    <p:sldId id="268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98" r:id="rId21"/>
    <p:sldId id="283" r:id="rId22"/>
    <p:sldId id="294" r:id="rId23"/>
    <p:sldId id="295" r:id="rId24"/>
    <p:sldId id="297" r:id="rId25"/>
    <p:sldId id="296" r:id="rId26"/>
    <p:sldId id="289" r:id="rId27"/>
    <p:sldId id="299" r:id="rId28"/>
    <p:sldId id="300" r:id="rId29"/>
    <p:sldId id="292" r:id="rId30"/>
    <p:sldId id="301" r:id="rId31"/>
    <p:sldId id="264" r:id="rId3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59E"/>
    <a:srgbClr val="8E65D9"/>
    <a:srgbClr val="8C88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2" d="100"/>
          <a:sy n="112" d="100"/>
        </p:scale>
        <p:origin x="-1500" y="-4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4FA5A-0D89-49FF-9798-E8B2624A44B9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FA9D3-1976-48BE-8333-065D5A9AB0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357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DEF49-1C3E-4890-8C54-F955FAE10D42}" type="datetime1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427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520AC-E54B-4B9A-A2A2-8175DA299238}" type="datetime1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221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0085C-B652-4FCF-B7DD-CDB3C614EBAE}" type="datetime1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027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3D27C-E829-42EF-AD1D-99E056C8DA2C}" type="datetime1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95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CC357-F022-4046-B247-6431825DDCD9}" type="datetime1">
              <a:rPr lang="ru-RU" smtClean="0"/>
              <a:t>18.10.2026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314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495A-F444-418B-BC81-EEB2D8476EEA}" type="datetime1">
              <a:rPr lang="ru-RU" smtClean="0"/>
              <a:t>18.10.2026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656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C070-B9CB-4988-819B-F4B67F38513F}" type="datetime1">
              <a:rPr lang="ru-RU" smtClean="0"/>
              <a:t>18.10.2026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842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A4AD0-9563-4F32-AAC9-A2410ACE2DD2}" type="datetime1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513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1E73-D7F8-4825-81DA-7193969957CF}" type="datetime1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4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44BE7-B29D-47CA-B78E-EC4AD072DDB5}" type="datetime1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895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744A4-972C-4BD2-AB3E-203D2038A9F2}" type="datetime1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54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85750"/>
            <a:ext cx="8229600" cy="4286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353B0A-C526-4EB7-85B5-4C58E815727C}" type="datetime1">
              <a:rPr lang="ru-RU" altLang="ru-RU" smtClean="0"/>
              <a:t>18.10.2026</a:t>
            </a:fld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A0C5-9F41-43C7-97F2-406F4FB9761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0742788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10287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485900"/>
            <a:ext cx="8229600" cy="30861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4BC7DD-EF57-4449-ACEF-0924E262A8BB}" type="datetime1">
              <a:rPr lang="ru-RU" altLang="ru-RU" smtClean="0"/>
              <a:t>18.10.2026</a:t>
            </a:fld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23A2E-5FF9-452D-B72B-0CA923DE798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9146946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527C1-9887-449D-BF81-8A1549B70A6F}" type="datetime1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393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7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-1" y="0"/>
            <a:ext cx="9144001" cy="5143500"/>
            <a:chOff x="-1" y="0"/>
            <a:chExt cx="9144001" cy="5143500"/>
          </a:xfrm>
        </p:grpSpPr>
        <p:pic>
          <p:nvPicPr>
            <p:cNvPr id="1026" name="Picture 2" descr="F:\WORK\АГТУ\Общая\ФОН РОМБЫ\Обложка темн.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806" r="638"/>
            <a:stretch/>
          </p:blipFill>
          <p:spPr bwMode="auto">
            <a:xfrm>
              <a:off x="-1" y="0"/>
              <a:ext cx="9144001" cy="5143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Прямоугольник 3"/>
            <p:cNvSpPr/>
            <p:nvPr/>
          </p:nvSpPr>
          <p:spPr>
            <a:xfrm>
              <a:off x="-1" y="0"/>
              <a:ext cx="9144001" cy="5143500"/>
            </a:xfrm>
            <a:prstGeom prst="rect">
              <a:avLst/>
            </a:prstGeom>
            <a:solidFill>
              <a:srgbClr val="00359E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8" name="Picture 4" descr="F:\WORK\АГТУ\Общая\новый бренндбук\Мокапы\доп\BB_АГТУ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414" y="889513"/>
            <a:ext cx="3671169" cy="336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91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707654"/>
            <a:ext cx="7291118" cy="210057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300" b="1" dirty="0" smtClean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Термокаталитические </a:t>
            </a:r>
            <a:r>
              <a:rPr lang="ru-RU" sz="33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процессы. </a:t>
            </a:r>
            <a:r>
              <a:rPr lang="ru-RU" sz="3300" b="1" dirty="0" smtClean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Технический углерод</a:t>
            </a:r>
            <a:endParaRPr lang="ru-RU" sz="3300" b="1" dirty="0">
              <a:solidFill>
                <a:srgbClr val="00359E"/>
              </a:solidFill>
              <a:latin typeface="Arial" pitchFamily="34" charset="0"/>
              <a:cs typeface="Arial" pitchFamily="34" charset="0"/>
            </a:endParaRPr>
          </a:p>
          <a:p>
            <a:endParaRPr lang="ru-RU" sz="3300" b="1" dirty="0">
              <a:solidFill>
                <a:srgbClr val="00359E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33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  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8163" y="3029144"/>
            <a:ext cx="43013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8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Проф. Пивоварова Н.А</a:t>
            </a:r>
          </a:p>
        </p:txBody>
      </p:sp>
      <p:pic>
        <p:nvPicPr>
          <p:cNvPr id="19" name="Picture 3" descr="F:\WORK\АГТУ\Общая\новый бренндбук\Мокапы\доп\BB_двАГТУ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9999"/>
          <a:stretch/>
        </p:blipFill>
        <p:spPr bwMode="auto">
          <a:xfrm rot="16200000">
            <a:off x="4351187" y="371224"/>
            <a:ext cx="423037" cy="916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F:\WORK\АГТУ\Общая\новый бренндбук\Мокапы\доп\ыыыы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95" y="510381"/>
            <a:ext cx="3275625" cy="54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:\WORK\АГТУ\Общая\новый бренндбук\Мокапы\доп\Безымяннфффффый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117" y="347645"/>
            <a:ext cx="1791700" cy="87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F:\WORK\АГТУ\Общая\новый бренндбук\Мокапы\доп\Roll Up 202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7" y="1519649"/>
            <a:ext cx="3712450" cy="364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236502"/>
            <a:ext cx="896937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287" y="2311772"/>
            <a:ext cx="90805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287" y="3435846"/>
            <a:ext cx="890587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22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40" name="Rectangle 4"/>
          <p:cNvSpPr>
            <a:spLocks noChangeArrowheads="1"/>
          </p:cNvSpPr>
          <p:nvPr/>
        </p:nvSpPr>
        <p:spPr bwMode="auto">
          <a:xfrm>
            <a:off x="215900" y="764167"/>
            <a:ext cx="87122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defRPr/>
            </a:pPr>
            <a:r>
              <a:rPr lang="ru-RU" alt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  </a:t>
            </a:r>
            <a:r>
              <a:rPr lang="ru-RU" altLang="ru-RU" dirty="0"/>
              <a:t>Техническим углеродом (сажей) называется порошкообразный продукт неполного сгорания или термического разложения органических веществ, состоящий в основном из углерода. Форма частиц большинства видов сажи близка к сферической. </a:t>
            </a:r>
          </a:p>
          <a:p>
            <a:pPr>
              <a:lnSpc>
                <a:spcPct val="120000"/>
              </a:lnSpc>
              <a:spcBef>
                <a:spcPct val="20000"/>
              </a:spcBef>
              <a:defRPr/>
            </a:pPr>
            <a:r>
              <a:rPr lang="ru-RU" altLang="ru-RU" dirty="0"/>
              <a:t>     Технический углерод применяется в качестве усиливающего компонента в производстве резин и других пластических масс. </a:t>
            </a:r>
          </a:p>
          <a:p>
            <a:pPr>
              <a:lnSpc>
                <a:spcPct val="120000"/>
              </a:lnSpc>
              <a:spcBef>
                <a:spcPct val="20000"/>
              </a:spcBef>
              <a:defRPr/>
            </a:pPr>
            <a:r>
              <a:rPr lang="ru-RU" altLang="ru-RU" dirty="0"/>
              <a:t>    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6557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Назначение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</a:t>
            </a:fld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531" y="2859782"/>
            <a:ext cx="5688632" cy="2184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3914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40" name="Rectangle 4"/>
          <p:cNvSpPr>
            <a:spLocks noChangeArrowheads="1"/>
          </p:cNvSpPr>
          <p:nvPr/>
        </p:nvSpPr>
        <p:spPr bwMode="auto">
          <a:xfrm>
            <a:off x="215900" y="2245668"/>
            <a:ext cx="8712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ru-RU" alt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 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07156"/>
            <a:ext cx="6048672" cy="4738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417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4" name="Rectangle 4"/>
          <p:cNvSpPr>
            <a:spLocks noChangeArrowheads="1"/>
          </p:cNvSpPr>
          <p:nvPr/>
        </p:nvSpPr>
        <p:spPr bwMode="auto">
          <a:xfrm>
            <a:off x="467544" y="844261"/>
            <a:ext cx="8497888" cy="4053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lang="ru-RU" altLang="ru-RU" dirty="0" smtClean="0"/>
              <a:t>     Около </a:t>
            </a:r>
            <a:r>
              <a:rPr lang="ru-RU" altLang="ru-RU" dirty="0"/>
              <a:t>70 % всего выпускаемого </a:t>
            </a:r>
            <a:r>
              <a:rPr lang="ru-RU" altLang="ru-RU" dirty="0" err="1"/>
              <a:t>техуглерода</a:t>
            </a:r>
            <a:r>
              <a:rPr lang="ru-RU" altLang="ru-RU" dirty="0"/>
              <a:t> используется в производстве шин, ~20% в производстве </a:t>
            </a:r>
            <a:r>
              <a:rPr lang="ru-RU" altLang="ru-RU" dirty="0" smtClean="0"/>
              <a:t>резинотехнических </a:t>
            </a:r>
            <a:r>
              <a:rPr lang="ru-RU" altLang="ru-RU" dirty="0"/>
              <a:t>изделий. Остальное количество находит применение в качестве чёрного пигмента; замедлителя «старения» пластмасс; компонента, придающего пластмассам специальные свойства: </a:t>
            </a:r>
          </a:p>
          <a:p>
            <a:pPr>
              <a:lnSpc>
                <a:spcPct val="110000"/>
              </a:lnSpc>
            </a:pPr>
            <a:r>
              <a:rPr lang="ru-RU" altLang="ru-RU" dirty="0"/>
              <a:t>(электропроводные, способность поглощать ультрафиолетовое излучение). </a:t>
            </a:r>
          </a:p>
          <a:p>
            <a:pPr>
              <a:lnSpc>
                <a:spcPct val="110000"/>
              </a:lnSpc>
            </a:pPr>
            <a:r>
              <a:rPr lang="ru-RU" altLang="ru-RU" dirty="0" smtClean="0"/>
              <a:t>     Мировое </a:t>
            </a:r>
            <a:r>
              <a:rPr lang="ru-RU" altLang="ru-RU" dirty="0"/>
              <a:t>производство </a:t>
            </a:r>
            <a:r>
              <a:rPr lang="ru-RU" altLang="ru-RU" dirty="0"/>
              <a:t>технического углерода составляет более </a:t>
            </a:r>
            <a:r>
              <a:rPr lang="ru-RU" altLang="ru-RU" dirty="0"/>
              <a:t>15 млн </a:t>
            </a:r>
            <a:r>
              <a:rPr lang="ru-RU" altLang="ru-RU" dirty="0" smtClean="0"/>
              <a:t>т/год</a:t>
            </a:r>
            <a:r>
              <a:rPr lang="ru-RU" altLang="ru-RU" dirty="0"/>
              <a:t>. </a:t>
            </a:r>
            <a:endParaRPr lang="ru-RU" altLang="ru-RU" dirty="0"/>
          </a:p>
          <a:p>
            <a:pPr>
              <a:lnSpc>
                <a:spcPct val="110000"/>
              </a:lnSpc>
            </a:pPr>
            <a:r>
              <a:rPr lang="ru-RU" altLang="ru-RU" dirty="0"/>
              <a:t>В России в </a:t>
            </a:r>
            <a:r>
              <a:rPr lang="ru-RU" altLang="ru-RU" dirty="0"/>
              <a:t>2025 </a:t>
            </a:r>
            <a:r>
              <a:rPr lang="ru-RU" altLang="ru-RU" dirty="0"/>
              <a:t>г. </a:t>
            </a:r>
            <a:r>
              <a:rPr lang="ru-RU" altLang="ru-RU" dirty="0"/>
              <a:t>было произведено более </a:t>
            </a:r>
            <a:r>
              <a:rPr lang="ru-RU" altLang="ru-RU" dirty="0"/>
              <a:t>636 </a:t>
            </a:r>
            <a:r>
              <a:rPr lang="ru-RU" altLang="ru-RU" dirty="0" smtClean="0"/>
              <a:t>тыс. т (на 26% меньше, чем в 2024) </a:t>
            </a:r>
            <a:endParaRPr lang="ru-RU" altLang="ru-RU" dirty="0"/>
          </a:p>
          <a:p>
            <a:pPr>
              <a:lnSpc>
                <a:spcPct val="110000"/>
              </a:lnSpc>
            </a:pPr>
            <a:r>
              <a:rPr lang="ru-RU" altLang="ru-RU" dirty="0" smtClean="0"/>
              <a:t>     Существуют </a:t>
            </a:r>
            <a:r>
              <a:rPr lang="ru-RU" altLang="ru-RU" dirty="0"/>
              <a:t>несколько промышленных способов получения технического углерода. </a:t>
            </a:r>
            <a:r>
              <a:rPr lang="ru-RU" altLang="ru-RU" dirty="0"/>
              <a:t>В основе всех лежит термическое (пиролиз) или </a:t>
            </a:r>
            <a:r>
              <a:rPr lang="ru-RU" altLang="ru-RU" dirty="0" err="1"/>
              <a:t>термоокислительное</a:t>
            </a:r>
            <a:r>
              <a:rPr lang="ru-RU" altLang="ru-RU" dirty="0"/>
              <a:t> разложение жидких или газообразных углеводородов. В зависимости от применяемого сырья и метода его разложения различают:</a:t>
            </a:r>
          </a:p>
          <a:p>
            <a:pPr>
              <a:lnSpc>
                <a:spcPct val="110000"/>
              </a:lnSpc>
            </a:pPr>
            <a:r>
              <a:rPr lang="ru-RU" altLang="ru-RU" dirty="0" smtClean="0"/>
              <a:t>     1. Печной </a:t>
            </a:r>
            <a:r>
              <a:rPr lang="ru-RU" altLang="ru-RU" dirty="0"/>
              <a:t>(98%) </a:t>
            </a:r>
            <a:r>
              <a:rPr lang="ru-RU" altLang="ru-RU" dirty="0"/>
              <a:t>   2. </a:t>
            </a:r>
            <a:r>
              <a:rPr lang="ru-RU" altLang="ru-RU" dirty="0"/>
              <a:t>Ламповый </a:t>
            </a:r>
            <a:r>
              <a:rPr lang="ru-RU" altLang="ru-RU" dirty="0"/>
              <a:t>(0,5</a:t>
            </a:r>
            <a:r>
              <a:rPr lang="ru-RU" altLang="ru-RU" dirty="0"/>
              <a:t>%)   3. Канальный </a:t>
            </a:r>
            <a:r>
              <a:rPr lang="ru-RU" altLang="ru-RU" dirty="0"/>
              <a:t>(0,6%) </a:t>
            </a:r>
          </a:p>
          <a:p>
            <a:pPr>
              <a:lnSpc>
                <a:spcPct val="110000"/>
              </a:lnSpc>
            </a:pPr>
            <a:r>
              <a:rPr lang="ru-RU" altLang="ru-RU" dirty="0" smtClean="0"/>
              <a:t>     4</a:t>
            </a:r>
            <a:r>
              <a:rPr lang="ru-RU" altLang="ru-RU" dirty="0"/>
              <a:t>. </a:t>
            </a:r>
            <a:r>
              <a:rPr lang="ru-RU" altLang="ru-RU" dirty="0"/>
              <a:t> </a:t>
            </a:r>
            <a:r>
              <a:rPr lang="ru-RU" altLang="ru-RU" dirty="0" smtClean="0"/>
              <a:t>Ацетиленовый </a:t>
            </a:r>
            <a:r>
              <a:rPr lang="ru-RU" altLang="ru-RU" dirty="0"/>
              <a:t>(0,6%). </a:t>
            </a:r>
            <a:r>
              <a:rPr lang="ru-RU" altLang="ru-RU" dirty="0"/>
              <a:t> 5. </a:t>
            </a:r>
            <a:r>
              <a:rPr lang="ru-RU" altLang="ru-RU" dirty="0" smtClean="0"/>
              <a:t>Термический </a:t>
            </a:r>
            <a:r>
              <a:rPr lang="ru-RU" altLang="ru-RU" dirty="0"/>
              <a:t>(0,4%). </a:t>
            </a:r>
            <a:r>
              <a:rPr lang="ru-RU" altLang="ru-RU" dirty="0"/>
              <a:t> 6</a:t>
            </a:r>
            <a:r>
              <a:rPr lang="ru-RU" altLang="ru-RU" dirty="0"/>
              <a:t>. </a:t>
            </a:r>
            <a:r>
              <a:rPr lang="ru-RU" altLang="ru-RU" dirty="0" smtClean="0"/>
              <a:t>Газовый </a:t>
            </a:r>
            <a:r>
              <a:rPr lang="ru-RU" altLang="ru-RU" dirty="0"/>
              <a:t>(0,1%)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23478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dirty="0"/>
              <a:t>Назначение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405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40" name="Rectangle 4"/>
          <p:cNvSpPr>
            <a:spLocks noChangeArrowheads="1"/>
          </p:cNvSpPr>
          <p:nvPr/>
        </p:nvSpPr>
        <p:spPr bwMode="auto">
          <a:xfrm>
            <a:off x="215900" y="2245668"/>
            <a:ext cx="8712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ru-RU" alt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  </a:t>
            </a:r>
          </a:p>
        </p:txBody>
      </p:sp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3478"/>
            <a:ext cx="7677860" cy="4862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276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1633" y="267494"/>
            <a:ext cx="7888759" cy="4608512"/>
          </a:xfr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601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11510"/>
            <a:ext cx="8229600" cy="48696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altLang="ru-RU" dirty="0"/>
              <a:t>Печной 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368713"/>
            <a:ext cx="8229600" cy="3108543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>
              <a:lnSpc>
                <a:spcPct val="120000"/>
              </a:lnSpc>
            </a:pPr>
            <a:r>
              <a:rPr lang="ru-RU" altLang="ru-RU" sz="2000" dirty="0"/>
              <a:t>непрерывный процесс, осуществляемый в закрытых цилиндрических проточных реакторах. Жидкое углеводородное сырьё впрыскивается механическими или пневматическими форсунками в поток газов полного сгорания топлива (природный газ, дизельное топливо), причём расходы всех материальных потоков поддерживаются на заданном уровне. </a:t>
            </a:r>
          </a:p>
          <a:p>
            <a:pPr marL="0">
              <a:lnSpc>
                <a:spcPct val="120000"/>
              </a:lnSpc>
            </a:pPr>
            <a:r>
              <a:rPr lang="ru-RU" altLang="ru-RU" sz="2000" dirty="0"/>
              <a:t>      Полученную реакционную смесь для прекращения реакций газификации охлаждают, впрыскивая в поток воду. </a:t>
            </a:r>
            <a:r>
              <a:rPr lang="ru-RU" altLang="ru-RU" sz="2000" dirty="0" err="1"/>
              <a:t>Техуглерод</a:t>
            </a:r>
            <a:r>
              <a:rPr lang="ru-RU" altLang="ru-RU" sz="2000" dirty="0"/>
              <a:t> выделяют из отходящего газа и гранулируют.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93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4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303610"/>
            <a:ext cx="8229600" cy="48696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altLang="ru-RU" dirty="0"/>
              <a:t>Ламповый </a:t>
            </a:r>
          </a:p>
        </p:txBody>
      </p:sp>
      <p:sp>
        <p:nvSpPr>
          <p:cNvPr id="22528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8313" y="1040875"/>
            <a:ext cx="8229600" cy="3170099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spAutoFit/>
          </a:bodyPr>
          <a:lstStyle/>
          <a:p>
            <a:pPr marL="0">
              <a:lnSpc>
                <a:spcPct val="120000"/>
              </a:lnSpc>
            </a:pPr>
            <a:r>
              <a:rPr lang="ru-RU" altLang="ru-RU" sz="2000" dirty="0"/>
              <a:t>непрерывный процесс, осуществляемый в специальных проточных реакторах. Жидкое углеводородное сырьё испаряется за счёт подвода теплоты к чаше, в которой оно находится. </a:t>
            </a:r>
          </a:p>
          <a:p>
            <a:pPr marL="0">
              <a:lnSpc>
                <a:spcPct val="120000"/>
              </a:lnSpc>
            </a:pPr>
            <a:r>
              <a:rPr lang="ru-RU" altLang="ru-RU" sz="2000" dirty="0"/>
              <a:t>Пары сырья увлекают во внутрь реактора наружный воздух через кольцевой зазор между приёмным зонтом реактора и чашей для сырья. Материальные потоки контролируются лишь частично. </a:t>
            </a:r>
          </a:p>
          <a:p>
            <a:pPr marL="0">
              <a:lnSpc>
                <a:spcPct val="120000"/>
              </a:lnSpc>
            </a:pPr>
            <a:r>
              <a:rPr lang="ru-RU" altLang="ru-RU" sz="2000" dirty="0"/>
              <a:t>Реакционный канал в хвостовой части реактора охлаждается через стенку водой. </a:t>
            </a:r>
            <a:r>
              <a:rPr lang="ru-RU" altLang="ru-RU" sz="2000" dirty="0" err="1"/>
              <a:t>Техуглерод</a:t>
            </a:r>
            <a:r>
              <a:rPr lang="ru-RU" altLang="ru-RU" sz="2000" dirty="0"/>
              <a:t> выделяют из отходящего газа и упаковывают.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013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50032"/>
            <a:ext cx="8229600" cy="50363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altLang="ru-RU" dirty="0"/>
              <a:t>Термический 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977771"/>
            <a:ext cx="8229600" cy="3170099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spAutoFit/>
          </a:bodyPr>
          <a:lstStyle/>
          <a:p>
            <a:pPr marL="0">
              <a:lnSpc>
                <a:spcPct val="120000"/>
              </a:lnSpc>
            </a:pPr>
            <a:r>
              <a:rPr lang="ru-RU" altLang="ru-RU" sz="2000" dirty="0"/>
              <a:t>процесс осуществляется в парных реакторах объёмного типа, работающих попеременно. </a:t>
            </a:r>
          </a:p>
          <a:p>
            <a:pPr marL="0">
              <a:lnSpc>
                <a:spcPct val="120000"/>
              </a:lnSpc>
            </a:pPr>
            <a:r>
              <a:rPr lang="ru-RU" altLang="ru-RU" sz="2000" dirty="0"/>
              <a:t>В один из реакторов подают газ (природный, ацетилен) в смеси с воздухом, который, сгорая, нагревает футеровку реактора. </a:t>
            </a:r>
          </a:p>
          <a:p>
            <a:pPr marL="0">
              <a:lnSpc>
                <a:spcPct val="120000"/>
              </a:lnSpc>
            </a:pPr>
            <a:r>
              <a:rPr lang="ru-RU" altLang="ru-RU" sz="2000" dirty="0"/>
              <a:t>В это время во второй предварительно нагретый реактор подают только газ (без воздуха), в ходе протекания реакции футеровка остывает, подачу газа переводят в подготовленный реактор, а остывший разогревают, как описано выше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481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50032"/>
            <a:ext cx="8229600" cy="50363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altLang="ru-RU" dirty="0"/>
              <a:t>Канальный 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148626"/>
            <a:ext cx="8229600" cy="3170099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spAutoFit/>
          </a:bodyPr>
          <a:lstStyle/>
          <a:p>
            <a:pPr marL="0">
              <a:lnSpc>
                <a:spcPct val="120000"/>
              </a:lnSpc>
            </a:pPr>
            <a:r>
              <a:rPr lang="ru-RU" altLang="ru-RU" sz="2000" dirty="0"/>
              <a:t>периодический процесс, осуществляемый в специальных камерах периодического действия, в полу которых установлены щелевые (канальные) горелки. </a:t>
            </a:r>
          </a:p>
          <a:p>
            <a:pPr marL="0">
              <a:lnSpc>
                <a:spcPct val="120000"/>
              </a:lnSpc>
            </a:pPr>
            <a:r>
              <a:rPr lang="ru-RU" altLang="ru-RU" sz="2000" dirty="0"/>
              <a:t>Пламя сгорающего сырья (природный газ) на выходе из горелок сталкивается с охлаждаемым водой металлическим жёлобом, процесс окисления прекращается с выделением </a:t>
            </a:r>
            <a:r>
              <a:rPr lang="ru-RU" altLang="ru-RU" sz="2000" dirty="0" err="1"/>
              <a:t>техуглерода</a:t>
            </a:r>
            <a:r>
              <a:rPr lang="ru-RU" altLang="ru-RU" sz="2000" dirty="0"/>
              <a:t>, который собирается внутри камеры. </a:t>
            </a:r>
          </a:p>
          <a:p>
            <a:pPr marL="0">
              <a:lnSpc>
                <a:spcPct val="120000"/>
              </a:lnSpc>
            </a:pPr>
            <a:r>
              <a:rPr lang="ru-RU" altLang="ru-RU" sz="2000" dirty="0"/>
              <a:t>Полученный продукт периодически выгружают вручную.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954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365125" y="975604"/>
            <a:ext cx="8496300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spAutoFit/>
          </a:bodyPr>
          <a:lstStyle/>
          <a:p>
            <a:pPr indent="-342900">
              <a:buFont typeface="Arial" pitchFamily="34" charset="0"/>
              <a:buChar char="•"/>
            </a:pPr>
            <a:r>
              <a:rPr lang="ru-RU" altLang="ru-RU" dirty="0" smtClean="0"/>
              <a:t>В </a:t>
            </a:r>
            <a:r>
              <a:rPr lang="ru-RU" altLang="ru-RU" dirty="0"/>
              <a:t>качестве сырья для производства сажи обычно применяют фракции и масла нефтяного и коксохимического происхождения, природный газ, </a:t>
            </a:r>
          </a:p>
          <a:p>
            <a:pPr indent="-342900">
              <a:buFont typeface="Arial" pitchFamily="34" charset="0"/>
              <a:buChar char="•"/>
            </a:pPr>
            <a:r>
              <a:rPr lang="ru-RU" altLang="ru-RU" dirty="0"/>
              <a:t>ацетилен, коксовый газ и газы нефтепереработки. </a:t>
            </a:r>
          </a:p>
          <a:p>
            <a:pPr indent="-342900">
              <a:buFont typeface="Arial" pitchFamily="34" charset="0"/>
              <a:buChar char="•"/>
            </a:pPr>
            <a:r>
              <a:rPr lang="ru-RU" altLang="ru-RU" dirty="0"/>
              <a:t>     Иногда для получения сажи используются также технический нафталин и технический антрацен.     </a:t>
            </a:r>
          </a:p>
          <a:p>
            <a:pPr indent="-342900">
              <a:buFont typeface="Arial" pitchFamily="34" charset="0"/>
              <a:buChar char="•"/>
            </a:pPr>
            <a:r>
              <a:rPr lang="ru-RU" altLang="ru-RU" dirty="0"/>
              <a:t>     Основным видом сырья для получения сажи являются жидкие продукты переработки нефти и каменноугольной смолы, из них вырабатывается свыше 80% всей сажи. </a:t>
            </a:r>
          </a:p>
          <a:p>
            <a:pPr indent="-342900">
              <a:buFont typeface="Arial" pitchFamily="34" charset="0"/>
              <a:buChar char="•"/>
            </a:pPr>
            <a:r>
              <a:rPr lang="ru-RU" altLang="ru-RU" dirty="0"/>
              <a:t>Основным материалом для образования сажевых частиц </a:t>
            </a:r>
          </a:p>
          <a:p>
            <a:pPr indent="-342900">
              <a:buFont typeface="Arial" pitchFamily="34" charset="0"/>
              <a:buChar char="•"/>
            </a:pPr>
            <a:r>
              <a:rPr lang="ru-RU" altLang="ru-RU" dirty="0"/>
              <a:t>является циклическая часть углеводородной молекулы.</a:t>
            </a:r>
          </a:p>
          <a:p>
            <a:pPr indent="-342900">
              <a:buFont typeface="Arial" pitchFamily="34" charset="0"/>
              <a:buChar char="•"/>
            </a:pPr>
            <a:r>
              <a:rPr lang="ru-RU" altLang="ru-RU" dirty="0"/>
              <a:t>Скорость процесса образования сажи увеличивается с увеличением числа и степени </a:t>
            </a:r>
            <a:r>
              <a:rPr lang="ru-RU" altLang="ru-RU" dirty="0" err="1"/>
              <a:t>ароматизованности</a:t>
            </a:r>
            <a:r>
              <a:rPr lang="ru-RU" altLang="ru-RU" dirty="0"/>
              <a:t> циклов: </a:t>
            </a:r>
          </a:p>
          <a:p>
            <a:pPr indent="-342900">
              <a:buFont typeface="Arial" pitchFamily="34" charset="0"/>
              <a:buChar char="•"/>
            </a:pPr>
            <a:r>
              <a:rPr lang="ru-RU" altLang="ru-RU" dirty="0"/>
              <a:t>выход и дисперсность сажи из моноциклических ароматических углеводородов значительно ниже, чем из </a:t>
            </a:r>
            <a:r>
              <a:rPr lang="ru-RU" altLang="ru-RU" dirty="0" err="1"/>
              <a:t>ди</a:t>
            </a:r>
            <a:r>
              <a:rPr lang="ru-RU" altLang="ru-RU" dirty="0"/>
              <a:t>- и трициклических.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Сырьё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148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3596" y="771550"/>
            <a:ext cx="7560840" cy="4266976"/>
          </a:xfr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13</a:t>
            </a:fld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66" y="555526"/>
            <a:ext cx="8572500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37" y="483518"/>
            <a:ext cx="8229600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4857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8" name="Rectangle 4"/>
          <p:cNvSpPr>
            <a:spLocks noChangeArrowheads="1"/>
          </p:cNvSpPr>
          <p:nvPr/>
        </p:nvSpPr>
        <p:spPr bwMode="auto">
          <a:xfrm>
            <a:off x="467544" y="769141"/>
            <a:ext cx="8280920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rtlCol="0" anchor="ctr">
            <a:spAutoFit/>
          </a:bodyPr>
          <a:lstStyle/>
          <a:p>
            <a:endParaRPr lang="ru-RU" altLang="ru-RU" dirty="0"/>
          </a:p>
          <a:p>
            <a:pPr indent="-342900">
              <a:buFont typeface="Arial" pitchFamily="34" charset="0"/>
              <a:buChar char="•"/>
            </a:pPr>
            <a:r>
              <a:rPr lang="ru-RU" altLang="ru-RU" dirty="0"/>
              <a:t>Сера, содержащаяся в сырье, распределяется между продуктами </a:t>
            </a:r>
            <a:r>
              <a:rPr lang="ru-RU" altLang="ru-RU" dirty="0" err="1"/>
              <a:t>сажеобразования</a:t>
            </a:r>
            <a:r>
              <a:rPr lang="ru-RU" altLang="ru-RU" dirty="0"/>
              <a:t> весьма неравномерно. </a:t>
            </a:r>
          </a:p>
          <a:p>
            <a:pPr indent="-342900">
              <a:buFont typeface="Arial" pitchFamily="34" charset="0"/>
              <a:buChar char="•"/>
            </a:pPr>
            <a:r>
              <a:rPr lang="ru-RU" altLang="ru-RU" dirty="0"/>
              <a:t>До 40% серы, находящейся в сырье, переходит в сажу в связанном виде. </a:t>
            </a:r>
          </a:p>
          <a:p>
            <a:pPr indent="-342900">
              <a:buFont typeface="Arial" pitchFamily="34" charset="0"/>
              <a:buChar char="•"/>
            </a:pPr>
            <a:r>
              <a:rPr lang="ru-RU" altLang="ru-RU" dirty="0"/>
              <a:t>     Азотсодержащие соединения снижают выход сажи, и поэтому их присутствие в сырье нежелательно. </a:t>
            </a:r>
          </a:p>
          <a:p>
            <a:pPr indent="-342900">
              <a:buFont typeface="Arial" pitchFamily="34" charset="0"/>
              <a:buChar char="•"/>
            </a:pPr>
            <a:r>
              <a:rPr lang="ru-RU" altLang="ru-RU" dirty="0"/>
              <a:t>     Кислородные соединения, содержащиеся в сырье, уменьшают степень структу­рированности сажи. </a:t>
            </a:r>
          </a:p>
          <a:p>
            <a:pPr indent="-342900">
              <a:buFont typeface="Arial" pitchFamily="34" charset="0"/>
              <a:buChar char="•"/>
            </a:pPr>
            <a:r>
              <a:rPr lang="ru-RU" altLang="ru-RU" dirty="0"/>
              <a:t>Содержащиеся в высококипящих фракциях сырья смолистые вещества и асфальтены при недостатке времени пребывания в зоне высоких температур </a:t>
            </a:r>
          </a:p>
          <a:p>
            <a:pPr indent="-342900">
              <a:buFont typeface="Arial" pitchFamily="34" charset="0"/>
              <a:buChar char="•"/>
            </a:pPr>
            <a:r>
              <a:rPr lang="ru-RU" altLang="ru-RU" dirty="0"/>
              <a:t>не разлагаются. При увеличении времени контакта они подвергаются термическому разложению и превращаются в кокс. </a:t>
            </a:r>
            <a:r>
              <a:rPr lang="ru-RU" altLang="ru-RU" dirty="0"/>
              <a:t>Коксуемость сырья для производства активных печных саж не должна превышать 1,5%.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Влияние состава сырья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163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1259632" y="914985"/>
            <a:ext cx="6696744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defRPr/>
            </a:pPr>
            <a:endParaRPr lang="ru-RU" altLang="ru-RU" sz="2800" b="1" dirty="0"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  <a:p>
            <a:pPr>
              <a:defRPr/>
            </a:pPr>
            <a:r>
              <a:rPr lang="ru-RU" altLang="ru-RU" sz="3200" b="1" dirty="0" smtClean="0">
                <a:latin typeface="+mj-lt"/>
                <a:ea typeface="+mj-ea"/>
                <a:cs typeface="+mj-cs"/>
              </a:rPr>
              <a:t>            </a:t>
            </a:r>
            <a:r>
              <a:rPr lang="en-US" altLang="ru-RU" sz="3200" b="1" dirty="0" err="1" smtClean="0">
                <a:latin typeface="+mj-lt"/>
                <a:ea typeface="+mj-ea"/>
                <a:cs typeface="+mj-cs"/>
              </a:rPr>
              <a:t>C</a:t>
            </a:r>
            <a:r>
              <a:rPr lang="en-US" altLang="ru-RU" sz="3200" b="1" baseline="-25000" dirty="0" err="1" smtClean="0">
                <a:latin typeface="+mj-lt"/>
                <a:ea typeface="+mj-ea"/>
                <a:cs typeface="+mj-cs"/>
              </a:rPr>
              <a:t>n</a:t>
            </a:r>
            <a:r>
              <a:rPr lang="en-US" altLang="ru-RU" sz="3200" b="1" dirty="0" err="1" smtClean="0">
                <a:latin typeface="+mj-lt"/>
                <a:ea typeface="+mj-ea"/>
                <a:cs typeface="+mj-cs"/>
              </a:rPr>
              <a:t>H</a:t>
            </a:r>
            <a:r>
              <a:rPr lang="en-US" altLang="ru-RU" sz="3200" b="1" baseline="-25000" dirty="0" err="1" smtClean="0">
                <a:latin typeface="+mj-lt"/>
                <a:ea typeface="+mj-ea"/>
                <a:cs typeface="+mj-cs"/>
              </a:rPr>
              <a:t>m</a:t>
            </a:r>
            <a:r>
              <a:rPr lang="en-US" altLang="ru-RU" sz="3200" b="1" dirty="0" smtClean="0">
                <a:latin typeface="+mj-lt"/>
                <a:ea typeface="+mj-ea"/>
                <a:cs typeface="+mj-cs"/>
              </a:rPr>
              <a:t> </a:t>
            </a:r>
            <a:r>
              <a:rPr lang="en-US" altLang="ru-RU" sz="3200" b="1" dirty="0">
                <a:latin typeface="+mj-lt"/>
                <a:ea typeface="+mj-ea"/>
                <a:cs typeface="+mj-cs"/>
                <a:sym typeface="Symbol"/>
              </a:rPr>
              <a:t></a:t>
            </a:r>
            <a:r>
              <a:rPr lang="en-US" altLang="ru-RU" sz="3200" b="1" dirty="0" err="1">
                <a:latin typeface="+mj-lt"/>
                <a:ea typeface="+mj-ea"/>
                <a:cs typeface="+mj-cs"/>
                <a:sym typeface="Symbol"/>
              </a:rPr>
              <a:t>nC</a:t>
            </a:r>
            <a:r>
              <a:rPr lang="en-US" altLang="ru-RU" sz="3200" b="1" dirty="0">
                <a:latin typeface="+mj-lt"/>
                <a:ea typeface="+mj-ea"/>
                <a:cs typeface="+mj-cs"/>
                <a:sym typeface="Symbol"/>
              </a:rPr>
              <a:t> + 0,5mH</a:t>
            </a:r>
            <a:r>
              <a:rPr lang="en-US" altLang="ru-RU" sz="3200" b="1" baseline="-25000" dirty="0">
                <a:latin typeface="+mj-lt"/>
                <a:ea typeface="+mj-ea"/>
                <a:cs typeface="+mj-cs"/>
                <a:sym typeface="Symbol"/>
              </a:rPr>
              <a:t>2</a:t>
            </a:r>
            <a:endParaRPr lang="ru-RU" altLang="ru-RU" sz="3200" b="1" baseline="-25000" dirty="0"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ru-RU" altLang="ru-RU" sz="2800" b="1" dirty="0"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ru-RU" altLang="ru-RU" sz="2800" b="1" dirty="0"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ru-RU" altLang="ru-RU" sz="2800" b="1" dirty="0"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ru-RU" altLang="ru-RU" sz="2800" b="1" dirty="0"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  <a:p>
            <a:pPr algn="just">
              <a:defRPr/>
            </a:pPr>
            <a:r>
              <a:rPr lang="ru-RU" altLang="ru-RU" sz="2400" dirty="0">
                <a:effectLst/>
              </a:rPr>
              <a:t>     </a:t>
            </a:r>
            <a:endParaRPr lang="ru-RU" altLang="ru-RU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354876"/>
            <a:ext cx="7056784" cy="202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267494"/>
            <a:ext cx="8229600" cy="857250"/>
          </a:xfrm>
        </p:spPr>
        <p:txBody>
          <a:bodyPr>
            <a:normAutofit/>
          </a:bodyPr>
          <a:lstStyle/>
          <a:p>
            <a:r>
              <a:rPr lang="ru-RU" dirty="0"/>
              <a:t>Химизм и механизм </a:t>
            </a:r>
            <a:r>
              <a:rPr lang="ru-RU" dirty="0" smtClean="0"/>
              <a:t>процесса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886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323528" y="3723878"/>
            <a:ext cx="8497887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indent="-342900">
              <a:buFont typeface="Arial" pitchFamily="34" charset="0"/>
              <a:buChar char="•"/>
              <a:defRPr/>
            </a:pPr>
            <a:r>
              <a:rPr lang="es-ES" altLang="ru-RU" dirty="0"/>
              <a:t>a</a:t>
            </a:r>
            <a:r>
              <a:rPr lang="ru-RU" altLang="ru-RU" dirty="0"/>
              <a:t> </a:t>
            </a:r>
            <a:r>
              <a:rPr lang="en-US" altLang="ru-RU" dirty="0"/>
              <a:t>–</a:t>
            </a:r>
            <a:r>
              <a:rPr lang="ru-RU" altLang="ru-RU" dirty="0"/>
              <a:t> алмаз; </a:t>
            </a:r>
            <a:r>
              <a:rPr lang="es-ES" altLang="ru-RU" dirty="0"/>
              <a:t>b</a:t>
            </a:r>
            <a:r>
              <a:rPr lang="ru-RU" altLang="ru-RU" dirty="0"/>
              <a:t> – графит;  </a:t>
            </a:r>
            <a:r>
              <a:rPr lang="es-ES" altLang="ru-RU" dirty="0"/>
              <a:t>c</a:t>
            </a:r>
            <a:r>
              <a:rPr lang="ru-RU" altLang="ru-RU" dirty="0"/>
              <a:t>- </a:t>
            </a:r>
            <a:r>
              <a:rPr lang="ru-RU" altLang="ru-RU" dirty="0" err="1"/>
              <a:t>лонсдейлит</a:t>
            </a:r>
            <a:r>
              <a:rPr lang="ru-RU" altLang="ru-RU" dirty="0" smtClean="0"/>
              <a:t>;  </a:t>
            </a:r>
            <a:r>
              <a:rPr lang="es-ES" altLang="ru-RU" dirty="0" smtClean="0"/>
              <a:t>d</a:t>
            </a:r>
            <a:r>
              <a:rPr lang="ru-RU" altLang="ru-RU" dirty="0" smtClean="0"/>
              <a:t> </a:t>
            </a:r>
            <a:r>
              <a:rPr lang="ru-RU" altLang="ru-RU" dirty="0"/>
              <a:t>– фуллерен С60;  </a:t>
            </a:r>
            <a:r>
              <a:rPr lang="ru-RU" altLang="ru-RU" dirty="0" smtClean="0"/>
              <a:t> </a:t>
            </a:r>
            <a:r>
              <a:rPr lang="es-ES" altLang="ru-RU" dirty="0" smtClean="0"/>
              <a:t>e</a:t>
            </a:r>
            <a:r>
              <a:rPr lang="ru-RU" altLang="ru-RU" dirty="0" smtClean="0"/>
              <a:t> </a:t>
            </a:r>
            <a:r>
              <a:rPr lang="ru-RU" altLang="ru-RU" dirty="0"/>
              <a:t>- фуллерен С</a:t>
            </a:r>
            <a:r>
              <a:rPr lang="ru-RU" altLang="ru-RU" baseline="-25000" dirty="0"/>
              <a:t>540</a:t>
            </a:r>
            <a:r>
              <a:rPr lang="ru-RU" altLang="ru-RU" dirty="0"/>
              <a:t>;                       </a:t>
            </a:r>
          </a:p>
          <a:p>
            <a:pPr indent="-342900">
              <a:buFont typeface="Arial" pitchFamily="34" charset="0"/>
              <a:buChar char="•"/>
              <a:defRPr/>
            </a:pPr>
            <a:r>
              <a:rPr lang="es-ES" altLang="ru-RU" dirty="0"/>
              <a:t>f</a:t>
            </a:r>
            <a:r>
              <a:rPr lang="ru-RU" altLang="ru-RU" dirty="0"/>
              <a:t> - фуллерен С</a:t>
            </a:r>
            <a:r>
              <a:rPr lang="ru-RU" altLang="ru-RU" baseline="-25000" dirty="0"/>
              <a:t>70</a:t>
            </a:r>
            <a:r>
              <a:rPr lang="ru-RU" altLang="ru-RU" dirty="0"/>
              <a:t>; </a:t>
            </a:r>
            <a:r>
              <a:rPr lang="ru-RU" altLang="ru-RU" dirty="0" smtClean="0"/>
              <a:t> </a:t>
            </a:r>
            <a:r>
              <a:rPr lang="es-ES" altLang="ru-RU" dirty="0" smtClean="0"/>
              <a:t>g</a:t>
            </a:r>
            <a:r>
              <a:rPr lang="ru-RU" altLang="ru-RU" dirty="0" smtClean="0"/>
              <a:t> </a:t>
            </a:r>
            <a:r>
              <a:rPr lang="ru-RU" altLang="ru-RU" dirty="0"/>
              <a:t>– аморфный углерод</a:t>
            </a:r>
            <a:r>
              <a:rPr lang="ru-RU" altLang="ru-RU" dirty="0" smtClean="0"/>
              <a:t>;  </a:t>
            </a:r>
            <a:r>
              <a:rPr lang="es-ES" altLang="ru-RU" dirty="0" smtClean="0"/>
              <a:t>h</a:t>
            </a:r>
            <a:r>
              <a:rPr lang="ru-RU" altLang="ru-RU" dirty="0" smtClean="0"/>
              <a:t> </a:t>
            </a:r>
            <a:r>
              <a:rPr lang="ru-RU" altLang="ru-RU" dirty="0"/>
              <a:t>– углеродные </a:t>
            </a:r>
            <a:r>
              <a:rPr lang="ru-RU" altLang="ru-RU" dirty="0" err="1" smtClean="0"/>
              <a:t>нанотрубки</a:t>
            </a:r>
            <a:r>
              <a:rPr lang="ru-RU" altLang="ru-RU" sz="2400" dirty="0" smtClean="0">
                <a:effectLst/>
              </a:rPr>
              <a:t>     </a:t>
            </a:r>
            <a:endParaRPr lang="ru-RU" altLang="ru-RU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365" y="860425"/>
            <a:ext cx="6828186" cy="2863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9914" y="311348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ru-RU" dirty="0"/>
              <a:t>Разновидности углерода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119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361950" y="300424"/>
            <a:ext cx="8497888" cy="218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ru-RU" altLang="ru-RU" sz="2800" b="1" dirty="0"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ru-RU" altLang="ru-RU" sz="2800" b="1" dirty="0"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ru-RU" altLang="ru-RU" sz="2800" b="1" dirty="0"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  <a:p>
            <a:pPr>
              <a:defRPr/>
            </a:pPr>
            <a:endParaRPr lang="ru-RU" altLang="ru-RU" sz="2800" b="1" dirty="0"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  <a:p>
            <a:pPr algn="just">
              <a:defRPr/>
            </a:pPr>
            <a:r>
              <a:rPr lang="ru-RU" altLang="ru-RU" sz="2400" dirty="0">
                <a:effectLst/>
              </a:rPr>
              <a:t>     </a:t>
            </a:r>
            <a:endParaRPr lang="ru-RU" altLang="ru-RU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843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15566"/>
            <a:ext cx="5616624" cy="400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1" y="195486"/>
            <a:ext cx="669583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latin typeface="+mj-lt"/>
                <a:ea typeface="+mj-ea"/>
                <a:cs typeface="+mj-cs"/>
              </a:rPr>
              <a:t>Разновидности</a:t>
            </a:r>
            <a:r>
              <a:rPr lang="ru-RU" dirty="0"/>
              <a:t> </a:t>
            </a:r>
            <a:r>
              <a:rPr lang="ru-RU" dirty="0" smtClean="0"/>
              <a:t>   </a:t>
            </a:r>
            <a:r>
              <a:rPr lang="ru-RU" sz="4400" dirty="0" smtClean="0">
                <a:latin typeface="+mj-lt"/>
                <a:ea typeface="+mj-ea"/>
                <a:cs typeface="+mj-cs"/>
              </a:rPr>
              <a:t>углерода</a:t>
            </a:r>
            <a:endParaRPr lang="ru-RU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773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6" name="Rectangle 4"/>
          <p:cNvSpPr>
            <a:spLocks noChangeArrowheads="1"/>
          </p:cNvSpPr>
          <p:nvPr/>
        </p:nvSpPr>
        <p:spPr bwMode="auto">
          <a:xfrm>
            <a:off x="323528" y="1059582"/>
            <a:ext cx="8713787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en-US" altLang="ru-RU" dirty="0"/>
              <a:t>    </a:t>
            </a:r>
            <a:r>
              <a:rPr lang="ru-RU" altLang="ru-RU" dirty="0"/>
              <a:t>Характер зависимости выхода и удельной поверхности сажи и выхода сажевых частиц от температуры для различных углеводородов одинаков.</a:t>
            </a:r>
            <a:r>
              <a:rPr lang="en-US" altLang="ru-RU" dirty="0"/>
              <a:t> </a:t>
            </a:r>
            <a:r>
              <a:rPr lang="ru-RU" altLang="ru-RU" dirty="0"/>
              <a:t>Повышение температуры приводит к некоторому повышению выхода и удельной поверхности сажи и выхода сажевых частиц. </a:t>
            </a:r>
            <a:r>
              <a:rPr lang="en-US" altLang="ru-RU" dirty="0"/>
              <a:t>      </a:t>
            </a:r>
          </a:p>
          <a:p>
            <a:r>
              <a:rPr lang="en-US" altLang="ru-RU" dirty="0"/>
              <a:t>     </a:t>
            </a:r>
            <a:r>
              <a:rPr lang="ru-RU" altLang="ru-RU" dirty="0"/>
              <a:t>При достижении некоторой температуры изменение </a:t>
            </a:r>
          </a:p>
          <a:p>
            <a:r>
              <a:rPr lang="ru-RU" altLang="ru-RU" dirty="0"/>
              <a:t>выхода и удельной поверхности прекращается из-за практически полного разложения углеводорода.</a:t>
            </a:r>
            <a:endParaRPr lang="en-US" altLang="ru-RU" dirty="0"/>
          </a:p>
          <a:p>
            <a:r>
              <a:rPr lang="en-US" altLang="ru-RU" dirty="0"/>
              <a:t>   </a:t>
            </a:r>
            <a:r>
              <a:rPr lang="ru-RU" altLang="ru-RU" dirty="0"/>
              <a:t> Принятая в России маркировка саж основана на способе их производства, виде используемого сырья и величине </a:t>
            </a:r>
          </a:p>
          <a:p>
            <a:r>
              <a:rPr lang="ru-RU" altLang="ru-RU" dirty="0"/>
              <a:t>удельной поверхности. Первая буква</a:t>
            </a:r>
            <a:r>
              <a:rPr lang="en-US" altLang="ru-RU" dirty="0"/>
              <a:t> </a:t>
            </a:r>
            <a:r>
              <a:rPr lang="ru-RU" altLang="ru-RU" dirty="0"/>
              <a:t>марки указывает на способ производства:  П – печная,   Т – термическая, Д – канальная, А- ацетиленовая. </a:t>
            </a:r>
          </a:p>
          <a:p>
            <a:r>
              <a:rPr lang="ru-RU" altLang="ru-RU" dirty="0"/>
              <a:t>Цифры указывают средний размер частиц </a:t>
            </a:r>
            <a:r>
              <a:rPr lang="ru-RU" altLang="ru-RU" dirty="0" err="1"/>
              <a:t>техуглерода</a:t>
            </a:r>
            <a:r>
              <a:rPr lang="ru-RU" altLang="ru-RU" dirty="0"/>
              <a:t> в десятках нанометров.</a:t>
            </a:r>
          </a:p>
          <a:p>
            <a:r>
              <a:rPr lang="ru-RU" dirty="0"/>
              <a:t> К 354; А 234; П 245; П 514; П 803; Т 800, Т 901.</a:t>
            </a:r>
            <a:endParaRPr lang="ru-RU" alt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Режим процесса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357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8229600" cy="68103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altLang="ru-RU" dirty="0"/>
              <a:t>Преимущества печного способа 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3" y="720502"/>
            <a:ext cx="8136904" cy="4081117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rtlCol="0" anchor="ctr">
            <a:spAutoFit/>
          </a:bodyPr>
          <a:lstStyle/>
          <a:p>
            <a:pPr marL="0"/>
            <a:r>
              <a:rPr lang="ru-RU" altLang="ru-RU" sz="1800" dirty="0"/>
              <a:t>возможность получения сажи с самыми разнообразными техническими свойствами; </a:t>
            </a:r>
          </a:p>
          <a:p>
            <a:pPr marL="0"/>
            <a:r>
              <a:rPr lang="ru-RU" altLang="ru-RU" sz="1800" dirty="0"/>
              <a:t>высокий выход сажи;</a:t>
            </a:r>
          </a:p>
          <a:p>
            <a:pPr marL="0"/>
            <a:r>
              <a:rPr lang="ru-RU" altLang="ru-RU" sz="1800" dirty="0"/>
              <a:t>возможность строить сажевые заводы </a:t>
            </a:r>
            <a:r>
              <a:rPr lang="ru-RU" altLang="ru-RU" sz="1800" dirty="0" smtClean="0"/>
              <a:t>вдали </a:t>
            </a:r>
            <a:r>
              <a:rPr lang="ru-RU" altLang="ru-RU" sz="1800" dirty="0"/>
              <a:t>от месторождений природного газа;</a:t>
            </a:r>
          </a:p>
          <a:p>
            <a:pPr marL="0"/>
            <a:r>
              <a:rPr lang="ru-RU" altLang="ru-RU" sz="1800" dirty="0"/>
              <a:t>легкость управления процессом </a:t>
            </a:r>
            <a:r>
              <a:rPr lang="ru-RU" altLang="ru-RU" sz="1800" dirty="0" err="1"/>
              <a:t>сажеобразования</a:t>
            </a:r>
            <a:r>
              <a:rPr lang="ru-RU" altLang="ru-RU" sz="1800" dirty="0"/>
              <a:t>;</a:t>
            </a:r>
          </a:p>
          <a:p>
            <a:pPr marL="0"/>
            <a:r>
              <a:rPr lang="ru-RU" altLang="ru-RU" sz="1800" dirty="0"/>
              <a:t>возможность полной автоматизации</a:t>
            </a:r>
          </a:p>
          <a:p>
            <a:pPr marL="0"/>
            <a:r>
              <a:rPr lang="ru-RU" altLang="ru-RU" sz="1800" dirty="0"/>
              <a:t> Печной способ получения сажи является наиболее распространенным. Сажу получают сжиганием сырья в печах при ограниченном доступе воздуха.   </a:t>
            </a:r>
          </a:p>
          <a:p>
            <a:pPr marL="0"/>
            <a:r>
              <a:rPr lang="ru-RU" altLang="ru-RU" sz="1800" dirty="0"/>
              <a:t>     Образование сажи происходит в пламени горящего сырья. В ряде случаев сжигают в реакторах не только технологическое сырье, но и другое горючее, газ или жидкое топливо. </a:t>
            </a:r>
          </a:p>
          <a:p>
            <a:pPr marL="0"/>
            <a:endParaRPr lang="ru-RU" altLang="ru-RU" sz="18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037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Стадии печного способа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24054"/>
            <a:ext cx="8229600" cy="2346668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rtlCol="0" anchor="ctr">
            <a:spAutoFit/>
          </a:bodyPr>
          <a:lstStyle/>
          <a:p>
            <a:pPr marL="0">
              <a:lnSpc>
                <a:spcPct val="150000"/>
              </a:lnSpc>
            </a:pPr>
            <a:r>
              <a:rPr lang="ru-RU" sz="1800" dirty="0" smtClean="0"/>
              <a:t>1 Топливо </a:t>
            </a:r>
            <a:r>
              <a:rPr lang="ru-RU" sz="1800" dirty="0"/>
              <a:t>+ </a:t>
            </a:r>
            <a:r>
              <a:rPr lang="ru-RU" sz="1800" dirty="0" smtClean="0"/>
              <a:t>Воздух </a:t>
            </a:r>
            <a:r>
              <a:rPr lang="ru-RU" sz="1800" dirty="0"/>
              <a:t>──&gt; </a:t>
            </a:r>
            <a:r>
              <a:rPr lang="ru-RU" sz="1800" dirty="0" smtClean="0"/>
              <a:t>1</a:t>
            </a:r>
            <a:r>
              <a:rPr lang="ru-RU" sz="1800" dirty="0"/>
              <a:t>. Высокотемпературный факел (</a:t>
            </a:r>
            <a:r>
              <a:rPr lang="ru-RU" sz="1800" dirty="0" smtClean="0"/>
              <a:t>1400–1650°C) </a:t>
            </a:r>
          </a:p>
          <a:p>
            <a:pPr marL="0">
              <a:lnSpc>
                <a:spcPct val="150000"/>
              </a:lnSpc>
            </a:pPr>
            <a:r>
              <a:rPr lang="ru-RU" sz="1800" dirty="0" smtClean="0"/>
              <a:t>2 </a:t>
            </a:r>
            <a:r>
              <a:rPr lang="ru-RU" sz="1800" dirty="0"/>
              <a:t>▼ </a:t>
            </a:r>
            <a:r>
              <a:rPr lang="ru-RU" sz="1800" dirty="0" smtClean="0"/>
              <a:t>Впрыск сырья. </a:t>
            </a:r>
            <a:r>
              <a:rPr lang="ru-RU" sz="1800" dirty="0"/>
              <a:t>Пиролиз и образование </a:t>
            </a:r>
            <a:r>
              <a:rPr lang="ru-RU" sz="1800" dirty="0" err="1" smtClean="0"/>
              <a:t>техуглерода</a:t>
            </a:r>
            <a:r>
              <a:rPr lang="ru-RU" sz="1800" dirty="0" smtClean="0"/>
              <a:t> </a:t>
            </a:r>
          </a:p>
          <a:p>
            <a:pPr marL="0">
              <a:lnSpc>
                <a:spcPct val="150000"/>
              </a:lnSpc>
            </a:pPr>
            <a:r>
              <a:rPr lang="ru-RU" sz="1800" dirty="0" smtClean="0"/>
              <a:t>3 ▼ Впрыск воды. Закалка </a:t>
            </a:r>
            <a:r>
              <a:rPr lang="ru-RU" sz="1800" dirty="0"/>
              <a:t>(резкое охлаждение до 500–600°C</a:t>
            </a:r>
            <a:r>
              <a:rPr lang="ru-RU" sz="1800" dirty="0" smtClean="0"/>
              <a:t>) </a:t>
            </a:r>
          </a:p>
          <a:p>
            <a:pPr marL="0">
              <a:lnSpc>
                <a:spcPct val="150000"/>
              </a:lnSpc>
            </a:pPr>
            <a:r>
              <a:rPr lang="ru-RU" sz="1800" dirty="0"/>
              <a:t>4</a:t>
            </a:r>
            <a:r>
              <a:rPr lang="ru-RU" sz="1800" dirty="0" smtClean="0"/>
              <a:t>▼ Улавливание  сажи </a:t>
            </a:r>
            <a:r>
              <a:rPr lang="ru-RU" sz="1800" dirty="0"/>
              <a:t>(рукавные фильтры</a:t>
            </a:r>
            <a:r>
              <a:rPr lang="ru-RU" sz="1800" dirty="0" smtClean="0"/>
              <a:t>) </a:t>
            </a:r>
          </a:p>
          <a:p>
            <a:pPr marL="0">
              <a:lnSpc>
                <a:spcPct val="150000"/>
              </a:lnSpc>
            </a:pPr>
            <a:r>
              <a:rPr lang="ru-RU" sz="1800" dirty="0"/>
              <a:t>5</a:t>
            </a:r>
            <a:r>
              <a:rPr lang="ru-RU" sz="1800" dirty="0" smtClean="0"/>
              <a:t>▼ Грануляция </a:t>
            </a:r>
            <a:r>
              <a:rPr lang="ru-RU" sz="1800" dirty="0"/>
              <a:t>и </a:t>
            </a:r>
            <a:r>
              <a:rPr lang="ru-RU" sz="1800" dirty="0" smtClean="0"/>
              <a:t>сушка </a:t>
            </a:r>
            <a:r>
              <a:rPr lang="ru-RU" sz="1800" dirty="0"/>
              <a:t>──&gt; Готовый продукт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470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99" y="130968"/>
            <a:ext cx="7272809" cy="4981967"/>
          </a:xfr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6" y="1329929"/>
            <a:ext cx="7923213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9" y="130969"/>
            <a:ext cx="8569325" cy="784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1" y="127265"/>
            <a:ext cx="7967289" cy="100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86A0C5-9F41-43C7-97F2-406F4FB9761F}" type="slidenum">
              <a:rPr lang="ru-RU" altLang="ru-RU" smtClean="0"/>
              <a:pPr>
                <a:defRPr/>
              </a:pPr>
              <a:t>21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012095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67494"/>
            <a:ext cx="8229600" cy="9191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altLang="ru-RU" dirty="0"/>
              <a:t>Технологический режим установки получения технического углерода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4031626487"/>
              </p:ext>
            </p:extLst>
          </p:nvPr>
        </p:nvGraphicFramePr>
        <p:xfrm>
          <a:off x="539552" y="1419622"/>
          <a:ext cx="8229600" cy="3196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417068">
                <a:tc gridSpan="2"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Аппарат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Температура, </a:t>
                      </a:r>
                      <a:r>
                        <a:rPr kumimoji="0" lang="ru-RU" altLang="ru-RU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Давление, МПа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</a:tr>
              <a:tr h="417068">
                <a:tc rowSpan="2"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Печь П–1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(сырье)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входе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100-120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0,8-1,2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</a:tr>
              <a:tr h="4170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выходе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270-320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T="34290" marB="34290" anchor="ctr" horzOverflow="overflow"/>
                </a:tc>
              </a:tr>
              <a:tr h="694161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Печь П–1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(воздух)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выходе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250-300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</a:tr>
              <a:tr h="417068">
                <a:tc rowSpan="2"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Реактор Р-1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зона реакции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1300-1550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0,012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</a:tr>
              <a:tr h="4170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зона охлаждения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650-700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T="34290" marB="34290" anchor="ctr" horzOverflow="overflow"/>
                </a:tc>
              </a:tr>
              <a:tr h="417068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Циклон Ц-1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входе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210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T="34290" marB="34290" anchor="ctr" horzOverflow="overflow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D23A2E-5FF9-452D-B72B-0CA923DE7983}" type="slidenum">
              <a:rPr lang="ru-RU" altLang="ru-RU" smtClean="0"/>
              <a:pPr>
                <a:defRPr/>
              </a:pPr>
              <a:t>22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37442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altLang="ru-RU" dirty="0"/>
              <a:t>Материальный баланс установки получения технического углерода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932630033"/>
              </p:ext>
            </p:extLst>
          </p:nvPr>
        </p:nvGraphicFramePr>
        <p:xfrm>
          <a:off x="457200" y="1485900"/>
          <a:ext cx="82296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Компоненты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ПМ-50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ПМ-75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ПМ-100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</a:tr>
              <a:tr h="370840">
                <a:tc gridSpan="4"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Взято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Сырье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</a:tr>
              <a:tr h="370840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</a:tr>
              <a:tr h="370840">
                <a:tc gridSpan="4"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Получено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Технический углерод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56-60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49-54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42-47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</a:tr>
              <a:tr h="370840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Отходящие газы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44-40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51-46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58-53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</a:tr>
              <a:tr h="370840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D23A2E-5FF9-452D-B72B-0CA923DE7983}" type="slidenum">
              <a:rPr lang="ru-RU" altLang="ru-RU" smtClean="0"/>
              <a:pPr>
                <a:defRPr/>
              </a:pPr>
              <a:t>23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38348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4" name="Rectangle 4"/>
          <p:cNvSpPr>
            <a:spLocks noChangeArrowheads="1"/>
          </p:cNvSpPr>
          <p:nvPr/>
        </p:nvSpPr>
        <p:spPr bwMode="auto">
          <a:xfrm>
            <a:off x="237373" y="1821301"/>
            <a:ext cx="2174388" cy="1987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285750" indent="-285750" algn="just">
              <a:lnSpc>
                <a:spcPct val="114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dirty="0" smtClean="0">
                <a:effectLst/>
              </a:rPr>
              <a:t>10-16 </a:t>
            </a:r>
            <a:r>
              <a:rPr lang="ru-RU" altLang="ru-RU" dirty="0">
                <a:effectLst/>
              </a:rPr>
              <a:t>% об. </a:t>
            </a:r>
            <a:r>
              <a:rPr lang="ru-RU" altLang="ru-RU" dirty="0" smtClean="0">
                <a:effectLst/>
              </a:rPr>
              <a:t>СО; </a:t>
            </a:r>
          </a:p>
          <a:p>
            <a:pPr marL="285750" indent="-285750" algn="just">
              <a:lnSpc>
                <a:spcPct val="114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dirty="0" smtClean="0">
                <a:effectLst/>
              </a:rPr>
              <a:t>4-7 </a:t>
            </a:r>
            <a:r>
              <a:rPr lang="ru-RU" altLang="ru-RU" dirty="0">
                <a:effectLst/>
              </a:rPr>
              <a:t>% об</a:t>
            </a:r>
            <a:r>
              <a:rPr lang="ru-RU" altLang="ru-RU" dirty="0" smtClean="0">
                <a:effectLst/>
              </a:rPr>
              <a:t>.</a:t>
            </a:r>
            <a:r>
              <a:rPr lang="ru-RU" altLang="ru-RU" dirty="0"/>
              <a:t> </a:t>
            </a:r>
            <a:r>
              <a:rPr lang="ru-RU" altLang="ru-RU" dirty="0" smtClean="0"/>
              <a:t>СО</a:t>
            </a:r>
            <a:r>
              <a:rPr lang="ru-RU" altLang="ru-RU" baseline="-25000" dirty="0" smtClean="0"/>
              <a:t>2</a:t>
            </a:r>
            <a:r>
              <a:rPr lang="ru-RU" altLang="ru-RU" dirty="0" smtClean="0">
                <a:effectLst/>
              </a:rPr>
              <a:t>; </a:t>
            </a:r>
          </a:p>
          <a:p>
            <a:pPr marL="285750" indent="-285750" algn="just">
              <a:lnSpc>
                <a:spcPct val="114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dirty="0" smtClean="0">
                <a:effectLst/>
              </a:rPr>
              <a:t>10-14 </a:t>
            </a:r>
            <a:r>
              <a:rPr lang="ru-RU" altLang="ru-RU" dirty="0">
                <a:effectLst/>
              </a:rPr>
              <a:t>% об. </a:t>
            </a:r>
            <a:r>
              <a:rPr lang="ru-RU" altLang="ru-RU" dirty="0" smtClean="0"/>
              <a:t>Н</a:t>
            </a:r>
            <a:r>
              <a:rPr lang="ru-RU" altLang="ru-RU" baseline="-25000" dirty="0" smtClean="0"/>
              <a:t>2</a:t>
            </a:r>
            <a:r>
              <a:rPr lang="ru-RU" altLang="ru-RU" dirty="0" smtClean="0">
                <a:effectLst/>
              </a:rPr>
              <a:t>; </a:t>
            </a:r>
          </a:p>
          <a:p>
            <a:pPr marL="285750" indent="-285750" algn="just">
              <a:lnSpc>
                <a:spcPct val="114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dirty="0" smtClean="0">
                <a:effectLst/>
              </a:rPr>
              <a:t>до </a:t>
            </a:r>
            <a:r>
              <a:rPr lang="ru-RU" altLang="ru-RU" dirty="0">
                <a:effectLst/>
              </a:rPr>
              <a:t>0,4 % об. </a:t>
            </a:r>
            <a:r>
              <a:rPr lang="ru-RU" altLang="ru-RU" dirty="0" smtClean="0">
                <a:effectLst/>
              </a:rPr>
              <a:t>О</a:t>
            </a:r>
            <a:r>
              <a:rPr lang="ru-RU" altLang="ru-RU" baseline="-25000" dirty="0" smtClean="0">
                <a:effectLst/>
              </a:rPr>
              <a:t>2</a:t>
            </a:r>
            <a:r>
              <a:rPr lang="ru-RU" altLang="ru-RU" dirty="0" smtClean="0">
                <a:effectLst/>
              </a:rPr>
              <a:t>; </a:t>
            </a:r>
          </a:p>
          <a:p>
            <a:pPr marL="285750" indent="-285750" algn="just">
              <a:lnSpc>
                <a:spcPct val="114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dirty="0" smtClean="0">
                <a:effectLst/>
              </a:rPr>
              <a:t>до </a:t>
            </a:r>
            <a:r>
              <a:rPr lang="ru-RU" altLang="ru-RU" dirty="0">
                <a:effectLst/>
              </a:rPr>
              <a:t>1,0 % об. </a:t>
            </a:r>
            <a:r>
              <a:rPr lang="ru-RU" altLang="ru-RU" dirty="0" smtClean="0">
                <a:effectLst/>
              </a:rPr>
              <a:t>СН</a:t>
            </a:r>
            <a:r>
              <a:rPr lang="ru-RU" altLang="ru-RU" baseline="-25000" dirty="0" smtClean="0">
                <a:effectLst/>
              </a:rPr>
              <a:t>4 </a:t>
            </a:r>
            <a:r>
              <a:rPr lang="ru-RU" altLang="ru-RU" dirty="0" smtClean="0">
                <a:effectLst/>
              </a:rPr>
              <a:t>; </a:t>
            </a:r>
          </a:p>
          <a:p>
            <a:pPr marL="285750" indent="-285750" algn="just">
              <a:lnSpc>
                <a:spcPct val="114000"/>
              </a:lnSpc>
              <a:buFont typeface="Wingdings" panose="05000000000000000000" pitchFamily="2" charset="2"/>
              <a:buChar char="§"/>
              <a:defRPr/>
            </a:pPr>
            <a:r>
              <a:rPr lang="ru-RU" altLang="ru-RU" dirty="0" smtClean="0">
                <a:effectLst/>
              </a:rPr>
              <a:t>до </a:t>
            </a:r>
            <a:r>
              <a:rPr lang="ru-RU" altLang="ru-RU" dirty="0">
                <a:effectLst/>
              </a:rPr>
              <a:t>69-72 % </a:t>
            </a:r>
            <a:r>
              <a:rPr lang="ru-RU" altLang="ru-RU" dirty="0" smtClean="0">
                <a:effectLst/>
              </a:rPr>
              <a:t>об.</a:t>
            </a:r>
            <a:r>
              <a:rPr lang="en-US" altLang="ru-RU" dirty="0" smtClean="0">
                <a:effectLst/>
              </a:rPr>
              <a:t>N</a:t>
            </a:r>
            <a:r>
              <a:rPr lang="en-US" altLang="ru-RU" baseline="-25000" dirty="0" smtClean="0">
                <a:effectLst/>
              </a:rPr>
              <a:t>2</a:t>
            </a:r>
            <a:r>
              <a:rPr lang="ru-RU" alt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ru-RU" altLang="ru-RU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dirty="0" smtClean="0"/>
              <a:t>Отходящие </a:t>
            </a:r>
            <a:r>
              <a:rPr lang="ru-RU" altLang="ru-RU" dirty="0"/>
              <a:t>газы </a:t>
            </a:r>
            <a:r>
              <a:rPr lang="ru-RU" altLang="ru-RU" dirty="0" smtClean="0"/>
              <a:t>установки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131590"/>
            <a:ext cx="6584442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392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1685"/>
            <a:ext cx="8229600" cy="10287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altLang="ru-RU" dirty="0"/>
              <a:t>Расходные показатели установки получения технического углерода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1339770"/>
              </p:ext>
            </p:extLst>
          </p:nvPr>
        </p:nvGraphicFramePr>
        <p:xfrm>
          <a:off x="457200" y="1485900"/>
          <a:ext cx="82296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Компоненты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ПМ-50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ПМ-75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ПМ-100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</a:tr>
              <a:tr h="370840">
                <a:tc gridSpan="4"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Взято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Сырье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</a:tr>
              <a:tr h="370840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</a:tr>
              <a:tr h="370840">
                <a:tc gridSpan="4"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Получено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Технический углерод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56-60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49-54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42-47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</a:tr>
              <a:tr h="370840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Отходящие газы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44-40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51-46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58-53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</a:tr>
              <a:tr h="370840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D23A2E-5FF9-452D-B72B-0CA923DE7983}" type="slidenum">
              <a:rPr lang="ru-RU" altLang="ru-RU" smtClean="0"/>
              <a:pPr>
                <a:defRPr/>
              </a:pPr>
              <a:t>25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266237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5193" y="4443958"/>
            <a:ext cx="80652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/>
              <a:t>Циклонная печь-реактор для производства технического углерода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854263"/>
            <a:ext cx="7188360" cy="3589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6557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dirty="0" smtClean="0"/>
              <a:t>Оборудование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077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Оборудование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640723"/>
          </a:xfrm>
        </p:spPr>
        <p:txBody>
          <a:bodyPr wrap="square">
            <a:spAutoFit/>
          </a:bodyPr>
          <a:lstStyle/>
          <a:p>
            <a:pPr marL="0"/>
            <a:r>
              <a:rPr lang="ru-RU" sz="1800" dirty="0"/>
              <a:t>Рынок оборудования для производства технического углерода (</a:t>
            </a:r>
            <a:r>
              <a:rPr lang="ru-RU" sz="1800" dirty="0" err="1"/>
              <a:t>техуглерода</a:t>
            </a:r>
            <a:r>
              <a:rPr lang="ru-RU" sz="1800" dirty="0"/>
              <a:t>) в РФ в 2025–2026 годах находится в стадии глубокой технологической трансформации. На фоне снижения общих объемов выпуска на 26,7% в 2025 году (до 636,1 тыс. тонн), заводы активно переходят на </a:t>
            </a:r>
            <a:r>
              <a:rPr lang="ru-RU" sz="1800" dirty="0" err="1"/>
              <a:t>импортонезависимые</a:t>
            </a:r>
            <a:r>
              <a:rPr lang="ru-RU" sz="1800" dirty="0"/>
              <a:t> решения и модернизируют линии печного и плазмохимического получения углерода</a:t>
            </a:r>
            <a:r>
              <a:rPr lang="ru-RU" sz="1800" dirty="0" smtClean="0"/>
              <a:t>.</a:t>
            </a:r>
          </a:p>
          <a:p>
            <a:pPr marL="0"/>
            <a:r>
              <a:rPr lang="ru-RU" sz="1800" dirty="0" smtClean="0"/>
              <a:t>Основное </a:t>
            </a:r>
            <a:r>
              <a:rPr lang="ru-RU" sz="1800" dirty="0"/>
              <a:t>технологическое оборудование поставляется специализированными отечественными инжиниринговыми компаниями (например, </a:t>
            </a:r>
            <a:r>
              <a:rPr lang="ru-RU" sz="1800" dirty="0" err="1"/>
              <a:t>Энергохимоборудование</a:t>
            </a:r>
            <a:r>
              <a:rPr lang="ru-RU" sz="1800" dirty="0"/>
              <a:t>), а также за счет локализации плазменных и </a:t>
            </a:r>
            <a:r>
              <a:rPr lang="ru-RU" sz="1800" dirty="0" err="1"/>
              <a:t>газоразделяющих</a:t>
            </a:r>
            <a:r>
              <a:rPr lang="ru-RU" sz="1800" dirty="0"/>
              <a:t> систем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991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Оборудование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67544" y="1059582"/>
            <a:ext cx="8229600" cy="3582519"/>
          </a:xfrm>
        </p:spPr>
        <p:txBody>
          <a:bodyPr vert="horz" wrap="square" lIns="91440" tIns="45720" rIns="91440" bIns="45720" rtlCol="0">
            <a:spAutoFit/>
          </a:bodyPr>
          <a:lstStyle/>
          <a:p>
            <a:pPr marL="0"/>
            <a:r>
              <a:rPr lang="ru-RU" sz="1800" dirty="0"/>
              <a:t>Современные производственные линии </a:t>
            </a:r>
            <a:r>
              <a:rPr lang="ru-RU" sz="1800" dirty="0" err="1"/>
              <a:t>термоокислительного</a:t>
            </a:r>
            <a:r>
              <a:rPr lang="ru-RU" sz="1800" dirty="0"/>
              <a:t> разложения и крекинга углеводородного сырья включают в себя следующие ключевые узлы</a:t>
            </a:r>
            <a:r>
              <a:rPr lang="ru-RU" sz="1800" dirty="0" smtClean="0"/>
              <a:t>:</a:t>
            </a:r>
          </a:p>
          <a:p>
            <a:pPr marL="0"/>
            <a:r>
              <a:rPr lang="ru-RU" sz="1800" dirty="0" smtClean="0"/>
              <a:t>Реакторные </a:t>
            </a:r>
            <a:r>
              <a:rPr lang="ru-RU" sz="1800" dirty="0"/>
              <a:t>блоки и подогреватели: Прямоточные цилиндрические или плазмохимические реакторы, где происходит высокотемпературный крекинг сырья (тяжелой смолы пиролиза, газойля). Сюда же входят высокотемпературные подогреватели сырья и воздуха</a:t>
            </a:r>
            <a:r>
              <a:rPr lang="ru-RU" sz="1800" dirty="0" smtClean="0"/>
              <a:t>.</a:t>
            </a:r>
          </a:p>
          <a:p>
            <a:pPr marL="0"/>
            <a:r>
              <a:rPr lang="ru-RU" sz="1800" dirty="0" smtClean="0"/>
              <a:t>Утилизационные </a:t>
            </a:r>
            <a:r>
              <a:rPr lang="ru-RU" sz="1800" dirty="0"/>
              <a:t>и охлаждающие системы: Котлы-утилизаторы и блоки </a:t>
            </a:r>
            <a:r>
              <a:rPr lang="ru-RU" sz="1800" dirty="0" err="1"/>
              <a:t>газоохладителей</a:t>
            </a:r>
            <a:r>
              <a:rPr lang="ru-RU" sz="1800" dirty="0"/>
              <a:t>, которые снижают температуру </a:t>
            </a:r>
            <a:r>
              <a:rPr lang="ru-RU" sz="1800" dirty="0" err="1"/>
              <a:t>сажегазовой</a:t>
            </a:r>
            <a:r>
              <a:rPr lang="ru-RU" sz="1800" dirty="0"/>
              <a:t> смеси и генерируют пар для нужд предприятия</a:t>
            </a:r>
            <a:r>
              <a:rPr lang="ru-RU" sz="1800" dirty="0" smtClean="0"/>
              <a:t>.</a:t>
            </a:r>
          </a:p>
          <a:p>
            <a:pPr marL="0"/>
            <a:r>
              <a:rPr lang="ru-RU" sz="1800" dirty="0" smtClean="0"/>
              <a:t>Системы </a:t>
            </a:r>
            <a:r>
              <a:rPr lang="ru-RU" sz="1800" dirty="0"/>
              <a:t>улавливания и фильтрации: Высокоэффективные циклоны и рукавные фильтры, отделяющие дисперсный </a:t>
            </a:r>
            <a:r>
              <a:rPr lang="ru-RU" sz="1800" dirty="0" err="1"/>
              <a:t>техуглерод</a:t>
            </a:r>
            <a:r>
              <a:rPr lang="ru-RU" sz="1800" dirty="0"/>
              <a:t> от хвостовых газов.• Уплотнительное и фасовочное оборудование: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849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05979"/>
            <a:ext cx="8507288" cy="857250"/>
          </a:xfrm>
        </p:spPr>
        <p:txBody>
          <a:bodyPr>
            <a:noAutofit/>
          </a:bodyPr>
          <a:lstStyle/>
          <a:p>
            <a:r>
              <a:rPr lang="ru-RU" sz="3200" dirty="0" smtClean="0"/>
              <a:t>Планы производства сажи </a:t>
            </a:r>
            <a:br>
              <a:rPr lang="ru-RU" sz="3200" dirty="0" smtClean="0"/>
            </a:br>
            <a:r>
              <a:rPr lang="ru-RU" sz="3200" dirty="0" smtClean="0"/>
              <a:t>в Астраханской области </a:t>
            </a:r>
            <a:endParaRPr lang="ru-RU" sz="3200" dirty="0"/>
          </a:p>
        </p:txBody>
      </p:sp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539552" y="1203598"/>
            <a:ext cx="7834064" cy="3527119"/>
          </a:xfrm>
        </p:spPr>
        <p:txBody>
          <a:bodyPr vert="horz" wrap="square" lIns="91440" tIns="45720" rIns="91440" bIns="45720" rtlCol="0">
            <a:spAutoFit/>
          </a:bodyPr>
          <a:lstStyle/>
          <a:p>
            <a:pPr marL="0"/>
            <a:r>
              <a:rPr lang="ru-RU" sz="1800" dirty="0"/>
              <a:t>Проект ООО «Голден </a:t>
            </a:r>
            <a:r>
              <a:rPr lang="ru-RU" sz="1800" dirty="0" err="1"/>
              <a:t>Индастрис</a:t>
            </a:r>
            <a:r>
              <a:rPr lang="ru-RU" sz="1800" dirty="0"/>
              <a:t> Групп» по производству технического углерода, сверхчистой специализированной сажи из природного газа, одобрил экспертный совет особой экономической зоны Астраханской области «Лотос</a:t>
            </a:r>
            <a:r>
              <a:rPr lang="ru-RU" sz="1800" dirty="0" smtClean="0"/>
              <a:t>».</a:t>
            </a:r>
          </a:p>
          <a:p>
            <a:pPr marL="0"/>
            <a:r>
              <a:rPr lang="ru-RU" sz="1800" dirty="0" smtClean="0"/>
              <a:t>«</a:t>
            </a:r>
            <a:r>
              <a:rPr lang="ru-RU" sz="1800" dirty="0"/>
              <a:t>Появление подобных производств особенно важно сейчас, когда остро стоит вопрос разработки в России современных, экологически чистых технологий. Место размещения завода выбрано на площадке с обеспечением требуемой мощности поставки газа как основного сырья, имеются перспективы для расширения предприятия. </a:t>
            </a:r>
            <a:endParaRPr lang="ru-RU" sz="1800" dirty="0" smtClean="0"/>
          </a:p>
          <a:p>
            <a:pPr marL="0"/>
            <a:r>
              <a:rPr lang="ru-RU" sz="1800" dirty="0" smtClean="0"/>
              <a:t>Дальнейшее </a:t>
            </a:r>
            <a:r>
              <a:rPr lang="ru-RU" sz="1800" dirty="0"/>
              <a:t>создание в нашей ОЭЗ химико-промышленных цепочек станет мощным драйвером для развития отрасли», – считает генеральный директор АО «ОЭЗ «Лотос» Сергей </a:t>
            </a:r>
            <a:r>
              <a:rPr lang="ru-RU" sz="1800" dirty="0" err="1"/>
              <a:t>Милушкин</a:t>
            </a:r>
            <a:r>
              <a:rPr lang="ru-RU" sz="1800" dirty="0" smtClean="0"/>
              <a:t>. </a:t>
            </a:r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29</a:t>
            </a:fld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6452" y="30841"/>
            <a:ext cx="1204673" cy="1644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444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05979"/>
            <a:ext cx="8507288" cy="857250"/>
          </a:xfrm>
        </p:spPr>
        <p:txBody>
          <a:bodyPr>
            <a:normAutofit/>
          </a:bodyPr>
          <a:lstStyle/>
          <a:p>
            <a:r>
              <a:rPr lang="ru-RU" smtClean="0"/>
              <a:t>Планы производства </a:t>
            </a:r>
            <a:r>
              <a:rPr lang="ru-RU" dirty="0" smtClean="0"/>
              <a:t>сажи в АО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914400" y="1131888"/>
            <a:ext cx="7834064" cy="3527119"/>
          </a:xfrm>
        </p:spPr>
        <p:txBody>
          <a:bodyPr vert="horz" wrap="square" lIns="91440" tIns="45720" rIns="91440" bIns="45720" rtlCol="0">
            <a:spAutoFit/>
          </a:bodyPr>
          <a:lstStyle/>
          <a:p>
            <a:pPr marL="0"/>
            <a:r>
              <a:rPr lang="ru-RU" sz="1800" dirty="0"/>
              <a:t>Основным партнёром проекта стала китайская компания «</a:t>
            </a:r>
            <a:r>
              <a:rPr lang="ru-RU" sz="1800" dirty="0" err="1"/>
              <a:t>Tianjin</a:t>
            </a:r>
            <a:r>
              <a:rPr lang="ru-RU" sz="1800" dirty="0"/>
              <a:t> </a:t>
            </a:r>
            <a:r>
              <a:rPr lang="ru-RU" sz="1800" dirty="0" err="1"/>
              <a:t>Honghai</a:t>
            </a:r>
            <a:r>
              <a:rPr lang="ru-RU" sz="1800" dirty="0"/>
              <a:t> </a:t>
            </a:r>
            <a:r>
              <a:rPr lang="ru-RU" sz="1800" dirty="0" err="1"/>
              <a:t>International</a:t>
            </a:r>
            <a:r>
              <a:rPr lang="ru-RU" sz="1800" dirty="0"/>
              <a:t> </a:t>
            </a:r>
            <a:r>
              <a:rPr lang="ru-RU" sz="1800" dirty="0" err="1"/>
              <a:t>Technology</a:t>
            </a:r>
            <a:r>
              <a:rPr lang="ru-RU" sz="1800" dirty="0"/>
              <a:t> </a:t>
            </a:r>
            <a:r>
              <a:rPr lang="ru-RU" sz="1800" dirty="0" err="1"/>
              <a:t>Development</a:t>
            </a:r>
            <a:r>
              <a:rPr lang="ru-RU" sz="1800" dirty="0"/>
              <a:t> </a:t>
            </a:r>
            <a:r>
              <a:rPr lang="ru-RU" sz="1800" dirty="0" err="1"/>
              <a:t>Co</a:t>
            </a:r>
            <a:r>
              <a:rPr lang="ru-RU" sz="1800" dirty="0"/>
              <a:t>. </a:t>
            </a:r>
            <a:r>
              <a:rPr lang="ru-RU" sz="1800" dirty="0" err="1"/>
              <a:t>Ltd</a:t>
            </a:r>
            <a:r>
              <a:rPr lang="ru-RU" sz="1800" dirty="0"/>
              <a:t>», имеющая большой опыт создания высокотехнологичных и </a:t>
            </a:r>
            <a:r>
              <a:rPr lang="ru-RU" sz="1800" dirty="0" err="1"/>
              <a:t>экологичных</a:t>
            </a:r>
            <a:r>
              <a:rPr lang="ru-RU" sz="1800" dirty="0"/>
              <a:t> производств на основе интеграции газовой и химической промышленности. </a:t>
            </a:r>
            <a:endParaRPr lang="ru-RU" sz="1800" dirty="0" smtClean="0"/>
          </a:p>
          <a:p>
            <a:pPr marL="0"/>
            <a:r>
              <a:rPr lang="ru-RU" sz="1800" dirty="0" smtClean="0"/>
              <a:t>Проект</a:t>
            </a:r>
            <a:r>
              <a:rPr lang="ru-RU" sz="1800" dirty="0"/>
              <a:t>, стоимостью более 2 миллиардов рублей, реализуют в несколько этапов. На первом организуют производство технического углерода с проектной мощностью 10 тысяч тонн в год, на последующих этапах развития предприятия предусмотрят дополнительные инвестиции ради увеличения объёмов производства сажи до 30 тысяч тонн в год. </a:t>
            </a:r>
            <a:endParaRPr lang="ru-RU" sz="1800" dirty="0" smtClean="0"/>
          </a:p>
          <a:p>
            <a:pPr marL="0"/>
            <a:r>
              <a:rPr lang="ru-RU" sz="1800" dirty="0" smtClean="0"/>
              <a:t>Потребителями </a:t>
            </a:r>
            <a:r>
              <a:rPr lang="ru-RU" sz="1800" dirty="0"/>
              <a:t>продукции станут предприятия шинной отрасли, полимерной и кожевенной промышленности, стройиндустрии, а также производители товаров повседневного спроса (красок для печати и тонеров). </a:t>
            </a:r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058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WORK\АГТУ\Общая\ФОН РОМБЫ\Обложка темн.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" t="23806" r="43588"/>
          <a:stretch/>
        </p:blipFill>
        <p:spPr bwMode="auto">
          <a:xfrm rot="5400000">
            <a:off x="36617" y="-39241"/>
            <a:ext cx="5143503" cy="522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5400000">
            <a:off x="37930" y="-37932"/>
            <a:ext cx="5143502" cy="5219362"/>
          </a:xfrm>
          <a:prstGeom prst="rect">
            <a:avLst/>
          </a:prstGeom>
          <a:solidFill>
            <a:srgbClr val="00359E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9" name="Picture 5" descr="C:\Users\Tolkanev\Downloads\IMG_471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5" r="23075"/>
          <a:stretch/>
        </p:blipFill>
        <p:spPr bwMode="auto">
          <a:xfrm>
            <a:off x="5219362" y="0"/>
            <a:ext cx="392463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F:\WORK\АГТУ\Общая\новый бренндбук\Мокапы\доп\Безымяннный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362" y="0"/>
            <a:ext cx="1721406" cy="86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F:\WORK\АГТУ\Общая\новый бренндбук\Мокапы\доп\Безымяыынный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6774005" y="2773506"/>
            <a:ext cx="2211709" cy="252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Равнобедренный треугольник 7"/>
          <p:cNvSpPr/>
          <p:nvPr/>
        </p:nvSpPr>
        <p:spPr>
          <a:xfrm rot="10800000">
            <a:off x="4705071" y="-1"/>
            <a:ext cx="1028582" cy="430128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 descr="F:\WORK\АГТУ\Общая\новый бренндбук\Мокапы\доп\ыыыы1 — копия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63" y="515506"/>
            <a:ext cx="4138206" cy="68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107504" y="1844707"/>
            <a:ext cx="5040560" cy="9906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>
                <a:solidFill>
                  <a:schemeClr val="bg1"/>
                </a:solidFill>
              </a:rPr>
              <a:t>Кафедра «Химическая технология 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переработки нефти и газа»</a:t>
            </a: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Астраханского государственного технического университета</a:t>
            </a: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Электронная почта и телефон: 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E-</a:t>
            </a:r>
            <a:r>
              <a:rPr lang="ru-RU" sz="1600" dirty="0" err="1" smtClean="0">
                <a:solidFill>
                  <a:schemeClr val="bg1"/>
                </a:solidFill>
              </a:rPr>
              <a:t>mail</a:t>
            </a:r>
            <a:r>
              <a:rPr lang="ru-RU" sz="1600" dirty="0" smtClean="0">
                <a:solidFill>
                  <a:schemeClr val="bg1"/>
                </a:solidFill>
              </a:rPr>
              <a:t>: </a:t>
            </a:r>
            <a:r>
              <a:rPr lang="en-US" sz="1600" dirty="0" smtClean="0">
                <a:solidFill>
                  <a:schemeClr val="bg1"/>
                </a:solidFill>
              </a:rPr>
              <a:t>n.pivovarova@astu.ru</a:t>
            </a: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Тел.: +7(8512)61-42-50;     +7(917)190-74-85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142964"/>
            <a:ext cx="896937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1457770"/>
            <a:ext cx="90805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2693073"/>
            <a:ext cx="890587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14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4453</TotalTime>
  <Words>1589</Words>
  <Application>Microsoft Office PowerPoint</Application>
  <PresentationFormat>Экран (16:9)</PresentationFormat>
  <Paragraphs>225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Презентация PowerPoint</vt:lpstr>
      <vt:lpstr>Презентация PowerPoint</vt:lpstr>
      <vt:lpstr>Назначение</vt:lpstr>
      <vt:lpstr>Презентация PowerPoint</vt:lpstr>
      <vt:lpstr>Назначение</vt:lpstr>
      <vt:lpstr>Презентация PowerPoint</vt:lpstr>
      <vt:lpstr>Презентация PowerPoint</vt:lpstr>
      <vt:lpstr>Печной </vt:lpstr>
      <vt:lpstr>Ламповый </vt:lpstr>
      <vt:lpstr>Термический </vt:lpstr>
      <vt:lpstr>Канальный </vt:lpstr>
      <vt:lpstr>Сырьё</vt:lpstr>
      <vt:lpstr>Презентация PowerPoint</vt:lpstr>
      <vt:lpstr>Влияние состава сырья</vt:lpstr>
      <vt:lpstr>Химизм и механизм процесса</vt:lpstr>
      <vt:lpstr>Разновидности углерода </vt:lpstr>
      <vt:lpstr>Презентация PowerPoint</vt:lpstr>
      <vt:lpstr>Режим процесса</vt:lpstr>
      <vt:lpstr>Преимущества печного способа </vt:lpstr>
      <vt:lpstr>Стадии печного способа</vt:lpstr>
      <vt:lpstr>Презентация PowerPoint</vt:lpstr>
      <vt:lpstr>Технологический режим установки получения технического углерода </vt:lpstr>
      <vt:lpstr>Материальный баланс установки получения технического углерода </vt:lpstr>
      <vt:lpstr>Отходящие газы установки</vt:lpstr>
      <vt:lpstr>Расходные показатели установки получения технического углерода </vt:lpstr>
      <vt:lpstr>Оборудование</vt:lpstr>
      <vt:lpstr>Оборудование</vt:lpstr>
      <vt:lpstr>Оборудование</vt:lpstr>
      <vt:lpstr>Планы производства сажи  в Астраханской области </vt:lpstr>
      <vt:lpstr>Планы производства сажи в АО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Nadezhda Pivovarova</cp:lastModifiedBy>
  <cp:revision>63</cp:revision>
  <dcterms:created xsi:type="dcterms:W3CDTF">2023-03-16T06:56:48Z</dcterms:created>
  <dcterms:modified xsi:type="dcterms:W3CDTF">2026-10-18T17:52:19Z</dcterms:modified>
</cp:coreProperties>
</file>