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49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344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88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22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35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5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07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7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858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854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5F5C7DB-424A-4595-BEF2-E66A134F632B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8129F17-857A-4CFD-827B-EE793F10E25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99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yandex.ru/video/preview/4634316199974154875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Принципы передачи информации в ЦНС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7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Конвергенция и иррадиация (дивергенция)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Виды иррадиации возбуждения:</a:t>
            </a:r>
          </a:p>
          <a:p>
            <a:r>
              <a:rPr lang="ru-RU" dirty="0"/>
              <a:t>1. направленная или системная иррадиация, когда возбуждение распространяется по определенной системе нейронов и формирует координированную приспособительную деятельность организма;</a:t>
            </a:r>
          </a:p>
          <a:p>
            <a:r>
              <a:rPr lang="ru-RU" dirty="0"/>
              <a:t>2. диффузная иррадиация, хаотичное распространение возбуждения, при котором координированная деятельность невозможна.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16" y="812356"/>
            <a:ext cx="4279392" cy="5056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8610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Торможение, понятие, классификация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Торможение – активный нервный процесс, результатом которого является прекращение или ослабление возбуждения. </a:t>
            </a:r>
          </a:p>
          <a:p>
            <a:r>
              <a:rPr lang="ru-RU" dirty="0"/>
              <a:t>Разновидности торможения по локализации в синапсе: постсинаптическое и </a:t>
            </a:r>
            <a:r>
              <a:rPr lang="ru-RU" dirty="0" err="1"/>
              <a:t>пресинаптическое</a:t>
            </a:r>
            <a:endParaRPr lang="ru-RU" dirty="0"/>
          </a:p>
          <a:p>
            <a:r>
              <a:rPr lang="ru-RU" dirty="0"/>
              <a:t>По </a:t>
            </a:r>
            <a:r>
              <a:rPr lang="ru-RU" dirty="0" err="1"/>
              <a:t>нейрональной</a:t>
            </a:r>
            <a:r>
              <a:rPr lang="ru-RU" dirty="0"/>
              <a:t> организации выделяют еще несколько видов торможения: поступательное, латеральное, возвратное и реципрокное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96" y="896112"/>
            <a:ext cx="6309360" cy="54090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1953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Торможение по </a:t>
            </a:r>
            <a:r>
              <a:rPr lang="ru-RU" b="1" dirty="0" err="1"/>
              <a:t>нейрональной</a:t>
            </a:r>
            <a:r>
              <a:rPr lang="ru-RU" b="1" dirty="0"/>
              <a:t> </a:t>
            </a:r>
            <a:r>
              <a:rPr lang="ru-RU" b="1" dirty="0" err="1"/>
              <a:t>организациии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А – реципрокное (</a:t>
            </a:r>
            <a:r>
              <a:rPr lang="ru-RU" dirty="0" err="1"/>
              <a:t>сгибательный</a:t>
            </a:r>
            <a:r>
              <a:rPr lang="ru-RU" dirty="0"/>
              <a:t> рефлекс: центр сгибания возбужден, а центр разгибания заторможен), </a:t>
            </a:r>
          </a:p>
          <a:p>
            <a:r>
              <a:rPr lang="ru-RU" dirty="0"/>
              <a:t>Б – возвратное (мышцы сгибатели-разгибатели при ходьбе и беге), </a:t>
            </a:r>
          </a:p>
          <a:p>
            <a:r>
              <a:rPr lang="ru-RU" dirty="0"/>
              <a:t>В – параллельное (возбуждение блокирует само себя, посылая тормозной сигнал на нейрон, который одновременно и активирует), </a:t>
            </a:r>
          </a:p>
          <a:p>
            <a:r>
              <a:rPr lang="ru-RU" dirty="0"/>
              <a:t>Г – латеральное  (в афферентных системах).</a:t>
            </a:r>
          </a:p>
          <a:p>
            <a:r>
              <a:rPr lang="ru-RU" dirty="0"/>
              <a:t>Темные нейроны – возбуждающие, светлые – тормозные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664" y="1088136"/>
            <a:ext cx="7836408" cy="3803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686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/>
                </a:solidFill>
              </a:rPr>
              <a:t>Интегративные уровни функционирования ЦНС</a:t>
            </a:r>
            <a:endParaRPr lang="ru-RU" sz="4000" dirty="0">
              <a:solidFill>
                <a:schemeClr val="accent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Первый уровень – нейрон</a:t>
            </a:r>
            <a:r>
              <a:rPr lang="ru-RU" dirty="0"/>
              <a:t>. Благодаря множеству возбуждающих и тормозящих синапсов на нейроне он превратился в ходе эволюции в решающее устройство. Взаимодействие возбуждающих и тормозящих входов, взаимодействие </a:t>
            </a:r>
            <a:r>
              <a:rPr lang="ru-RU" dirty="0" err="1"/>
              <a:t>синаптических</a:t>
            </a:r>
            <a:r>
              <a:rPr lang="ru-RU" dirty="0"/>
              <a:t> нейрохимических процессов в конечном итоге определяют, возникнет ли та или иная последовательность ПД на выходе нейрона или нет, т. е. будет ли дана команда другому нейрону, рабочему органу или нет.</a:t>
            </a:r>
          </a:p>
          <a:p>
            <a:r>
              <a:rPr lang="ru-RU" b="1" dirty="0">
                <a:solidFill>
                  <a:schemeClr val="accent1"/>
                </a:solidFill>
              </a:rPr>
              <a:t>Второй уровень – </a:t>
            </a:r>
            <a:r>
              <a:rPr lang="ru-RU" b="1" dirty="0" err="1">
                <a:solidFill>
                  <a:schemeClr val="accent1"/>
                </a:solidFill>
              </a:rPr>
              <a:t>нейрональный</a:t>
            </a:r>
            <a:r>
              <a:rPr lang="ru-RU" b="1" dirty="0">
                <a:solidFill>
                  <a:schemeClr val="accent1"/>
                </a:solidFill>
              </a:rPr>
              <a:t> ансамбль (модуль), </a:t>
            </a:r>
            <a:r>
              <a:rPr lang="ru-RU" dirty="0"/>
              <a:t>обладающий качественно новыми свойствами, отсутствующими у отдельных нейронов, позволяющими ему включаться в различные более сложные разновидности реакций ЦНС.</a:t>
            </a:r>
          </a:p>
          <a:p>
            <a:r>
              <a:rPr lang="ru-RU" b="1" dirty="0">
                <a:solidFill>
                  <a:schemeClr val="accent1"/>
                </a:solidFill>
              </a:rPr>
              <a:t>Третий уровень – нервный центр. </a:t>
            </a:r>
            <a:r>
              <a:rPr lang="ru-RU" dirty="0"/>
              <a:t>Благодаря наличию множественных прямых, обратных, реципрокных связей в ЦНС, наличию прямых и обратных связей с периферическими органами нервные центры часто выступают как автономные командные устройства, реализующие управление тем или иным процессом на периферии в составе саморегулирующейся, самовосстанавливающейся, самовоспроизводящейся системы – организма.</a:t>
            </a:r>
          </a:p>
          <a:p>
            <a:r>
              <a:rPr lang="ru-RU" b="1" dirty="0">
                <a:solidFill>
                  <a:schemeClr val="accent1"/>
                </a:solidFill>
              </a:rPr>
              <a:t>Четвертый уровень – высший уровень интеграции</a:t>
            </a:r>
            <a:r>
              <a:rPr lang="ru-RU" dirty="0"/>
              <a:t>, объединяющий все центры регуляции в единую регулирующую систему, а отдельные органы и системы – в единую физиологическую систему – организм. Это достигается взаимодействием главных систем ЦНС – </a:t>
            </a:r>
            <a:r>
              <a:rPr lang="ru-RU" dirty="0" err="1"/>
              <a:t>лимбической</a:t>
            </a:r>
            <a:r>
              <a:rPr lang="ru-RU" dirty="0"/>
              <a:t>, ретикулярной формации, подкорковых образований и </a:t>
            </a:r>
            <a:r>
              <a:rPr lang="ru-RU" dirty="0" err="1"/>
              <a:t>неокортекса</a:t>
            </a:r>
            <a:r>
              <a:rPr lang="ru-RU" dirty="0"/>
              <a:t>, как высшего отдела ЦНС, организующего поведенческие реакции и их вегетативное обеспечение.</a:t>
            </a:r>
          </a:p>
        </p:txBody>
      </p:sp>
    </p:spTree>
    <p:extLst>
      <p:ext uri="{BB962C8B-B14F-4D97-AF65-F5344CB8AC3E}">
        <p14:creationId xmlns:p14="http://schemas.microsoft.com/office/powerpoint/2010/main" val="1868276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Физиология мышц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456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99978" y="6488668"/>
            <a:ext cx="5592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https://yandex.ru/video/preview/4634316199974154875</a:t>
            </a:r>
            <a:r>
              <a:rPr lang="ru-RU" dirty="0"/>
              <a:t> </a:t>
            </a:r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36196D11-8069-4C8C-9650-97B46B133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1500"/>
            <a:ext cx="1143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97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DA80858-2A36-4B7E-9DF9-D578C0319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4916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Схема строения мышечного волокна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3ADCCAA-6408-4330-BFEE-6DBC52ECC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85975"/>
            <a:ext cx="3200400" cy="4219229"/>
          </a:xfrm>
        </p:spPr>
        <p:txBody>
          <a:bodyPr/>
          <a:lstStyle/>
          <a:p>
            <a:r>
              <a:rPr lang="ru-RU" b="1" i="1" dirty="0" err="1"/>
              <a:t>Саркомер</a:t>
            </a:r>
            <a:r>
              <a:rPr lang="ru-RU" b="1" i="1" dirty="0"/>
              <a:t> - </a:t>
            </a:r>
            <a:r>
              <a:rPr lang="ru-RU" dirty="0"/>
              <a:t>участок миофибриллы между двумя Z-пластинами</a:t>
            </a:r>
          </a:p>
          <a:p>
            <a:r>
              <a:rPr lang="ru-RU" dirty="0"/>
              <a:t>Нити миозина (диаметр ~ 10 </a:t>
            </a:r>
            <a:r>
              <a:rPr lang="ru-RU" dirty="0" err="1"/>
              <a:t>нм</a:t>
            </a:r>
            <a:r>
              <a:rPr lang="ru-RU" dirty="0"/>
              <a:t>) лежат в середине </a:t>
            </a:r>
            <a:r>
              <a:rPr lang="ru-RU" dirty="0" err="1"/>
              <a:t>саркомера</a:t>
            </a:r>
            <a:r>
              <a:rPr lang="ru-RU" dirty="0"/>
              <a:t> и выглядят в световом микроскопе как темная полоска = А-диск</a:t>
            </a:r>
          </a:p>
          <a:p>
            <a:r>
              <a:rPr lang="ru-RU" dirty="0"/>
              <a:t>По обе стороны от А-диска лежат только тонкие нити актина (диаметр ~ 5 </a:t>
            </a:r>
            <a:r>
              <a:rPr lang="ru-RU" dirty="0" err="1"/>
              <a:t>нм</a:t>
            </a:r>
            <a:r>
              <a:rPr lang="ru-RU" dirty="0"/>
              <a:t>) или изотропные I-диски, поэтому участки вы глядят светлыми. </a:t>
            </a:r>
          </a:p>
          <a:p>
            <a:r>
              <a:rPr lang="ru-RU" dirty="0"/>
              <a:t>Они тянутся до Z-пластин, прикрепляясь, как щетинки к щетке.</a:t>
            </a:r>
          </a:p>
          <a:p>
            <a:r>
              <a:rPr lang="ru-RU" dirty="0"/>
              <a:t>Н-зона – менее плотная, состоит только из толстых </a:t>
            </a:r>
            <a:r>
              <a:rPr lang="ru-RU" dirty="0" err="1"/>
              <a:t>миофиламентов</a:t>
            </a:r>
            <a:r>
              <a:rPr lang="ru-RU" dirty="0"/>
              <a:t>. 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B2343A1-AC7F-4272-884E-F39F4758A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1042987"/>
            <a:ext cx="8081962" cy="505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42C750-9AB8-4396-9BB9-A45AF0D73A99}"/>
              </a:ext>
            </a:extLst>
          </p:cNvPr>
          <p:cNvSpPr txBox="1"/>
          <p:nvPr/>
        </p:nvSpPr>
        <p:spPr>
          <a:xfrm>
            <a:off x="5353050" y="599564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Светлые и темные полосы миофибрилл придают им поперечно-полосатую </a:t>
            </a:r>
            <a:r>
              <a:rPr lang="ru-RU" dirty="0" err="1"/>
              <a:t>исчерченность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3849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28820DEC-1F64-4AA1-A0DE-C01642B83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304" y="209550"/>
            <a:ext cx="8113392" cy="607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83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A37B2B-02F0-4718-B24B-ACE68347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93644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/>
                </a:solidFill>
              </a:rPr>
              <a:t>Схема передачи возбуждения в скелетной мышце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9B7EA0B-9FE9-4BC4-BA43-883DC4C65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109" y="1180247"/>
            <a:ext cx="8076741" cy="539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061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53507ED1-2054-45D2-89D1-720984588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0"/>
            <a:ext cx="8515350" cy="638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60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82705-D3C7-4703-A9B4-00AAA2456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i="1" dirty="0" err="1">
                <a:solidFill>
                  <a:schemeClr val="accent1"/>
                </a:solidFill>
              </a:rPr>
              <a:t>Одиночное</a:t>
            </a:r>
            <a:r>
              <a:rPr lang="en-US" sz="3600" b="1" i="1" dirty="0">
                <a:solidFill>
                  <a:schemeClr val="accent1"/>
                </a:solidFill>
              </a:rPr>
              <a:t> </a:t>
            </a:r>
            <a:r>
              <a:rPr lang="en-US" sz="3600" b="1" i="1" dirty="0" err="1">
                <a:solidFill>
                  <a:schemeClr val="accent1"/>
                </a:solidFill>
              </a:rPr>
              <a:t>сокращение</a:t>
            </a:r>
            <a:r>
              <a:rPr lang="en-US" sz="3600" b="1" i="1" dirty="0">
                <a:solidFill>
                  <a:schemeClr val="accent1"/>
                </a:solidFill>
              </a:rPr>
              <a:t>: </a:t>
            </a:r>
            <a:r>
              <a:rPr lang="en-US" sz="3600" b="1" i="1" dirty="0" err="1">
                <a:solidFill>
                  <a:schemeClr val="accent1"/>
                </a:solidFill>
              </a:rPr>
              <a:t>латентный</a:t>
            </a:r>
            <a:r>
              <a:rPr lang="en-US" sz="3600" b="1" i="1" dirty="0">
                <a:solidFill>
                  <a:schemeClr val="accent1"/>
                </a:solidFill>
              </a:rPr>
              <a:t> </a:t>
            </a:r>
            <a:r>
              <a:rPr lang="en-US" sz="3600" b="1" i="1" dirty="0" err="1">
                <a:solidFill>
                  <a:schemeClr val="accent1"/>
                </a:solidFill>
              </a:rPr>
              <a:t>период</a:t>
            </a:r>
            <a:r>
              <a:rPr lang="en-US" sz="3600" b="1" i="1" dirty="0">
                <a:solidFill>
                  <a:schemeClr val="accent1"/>
                </a:solidFill>
              </a:rPr>
              <a:t>; </a:t>
            </a:r>
            <a:r>
              <a:rPr lang="en-US" sz="3600" b="1" i="1" dirty="0" err="1">
                <a:solidFill>
                  <a:schemeClr val="accent1"/>
                </a:solidFill>
              </a:rPr>
              <a:t>фаза</a:t>
            </a:r>
            <a:r>
              <a:rPr lang="en-US" sz="3600" b="1" i="1" dirty="0">
                <a:solidFill>
                  <a:schemeClr val="accent1"/>
                </a:solidFill>
              </a:rPr>
              <a:t> </a:t>
            </a:r>
            <a:r>
              <a:rPr lang="en-US" sz="3600" b="1" i="1" dirty="0" err="1">
                <a:solidFill>
                  <a:schemeClr val="accent1"/>
                </a:solidFill>
              </a:rPr>
              <a:t>укорочения</a:t>
            </a:r>
            <a:r>
              <a:rPr lang="en-US" sz="3600" b="1" i="1" dirty="0">
                <a:solidFill>
                  <a:schemeClr val="accent1"/>
                </a:solidFill>
              </a:rPr>
              <a:t>; </a:t>
            </a:r>
            <a:r>
              <a:rPr lang="en-US" sz="3600" b="1" i="1" dirty="0" err="1">
                <a:solidFill>
                  <a:schemeClr val="accent1"/>
                </a:solidFill>
              </a:rPr>
              <a:t>фаза</a:t>
            </a:r>
            <a:r>
              <a:rPr lang="en-US" sz="3600" b="1" i="1" dirty="0">
                <a:solidFill>
                  <a:schemeClr val="accent1"/>
                </a:solidFill>
              </a:rPr>
              <a:t> </a:t>
            </a:r>
            <a:r>
              <a:rPr lang="en-US" sz="3600" b="1" i="1" dirty="0" err="1">
                <a:solidFill>
                  <a:schemeClr val="accent1"/>
                </a:solidFill>
              </a:rPr>
              <a:t>расслабления</a:t>
            </a:r>
            <a:endParaRPr lang="en-US" sz="3600" b="1" i="1" dirty="0">
              <a:solidFill>
                <a:schemeClr val="accent1"/>
              </a:solidFill>
            </a:endParaRPr>
          </a:p>
        </p:txBody>
      </p:sp>
      <p:pic>
        <p:nvPicPr>
          <p:cNvPr id="4" name="Рисунок 3" descr="Изображение выглядит как текст, График, линия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76408840-EB42-4FFC-82A8-38AF2720765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489" y="640081"/>
            <a:ext cx="6903237" cy="5054156"/>
          </a:xfrm>
          <a:prstGeom prst="rect">
            <a:avLst/>
          </a:prstGeom>
          <a:noFill/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8550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133" name="Rectangle 5132">
            <a:extLst>
              <a:ext uri="{FF2B5EF4-FFF2-40B4-BE49-F238E27FC236}">
                <a16:creationId xmlns:a16="http://schemas.microsoft.com/office/drawing/2014/main" id="{5A1B47C8-47A0-4A88-8830-6DEA3B5DE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3E8E342C-AF69-4E52-AC10-1E7E0A979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219" y="642866"/>
            <a:ext cx="7492898" cy="561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Rectangle 5134">
            <a:extLst>
              <a:ext uri="{FF2B5EF4-FFF2-40B4-BE49-F238E27FC236}">
                <a16:creationId xmlns:a16="http://schemas.microsoft.com/office/drawing/2014/main" id="{984BBFDD-E720-4805-A9C8-129FBBF6D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6BD35-64F5-4FBA-A226-D80AD0853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b="1">
                <a:solidFill>
                  <a:srgbClr val="FFFFFF"/>
                </a:solidFill>
              </a:rPr>
              <a:t>Суммированное сокращение</a:t>
            </a:r>
          </a:p>
        </p:txBody>
      </p:sp>
      <p:sp>
        <p:nvSpPr>
          <p:cNvPr id="5137" name="Rectangle 5136">
            <a:extLst>
              <a:ext uri="{FF2B5EF4-FFF2-40B4-BE49-F238E27FC236}">
                <a16:creationId xmlns:a16="http://schemas.microsoft.com/office/drawing/2014/main" id="{5AC4BE46-4A77-42FE-9D15-065CDB2F8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0036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E6362BB6-8333-4D29-A0CC-D824BEBB8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49" y="0"/>
            <a:ext cx="8553451" cy="640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91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60578DEB-42DC-457D-B6DF-1BA53BA2F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"/>
            <a:ext cx="8420100" cy="631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04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44C5A9E5-0F35-4AA6-AF26-B90A2D47B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E198436A-4D53-42F8-97B2-74FE5769E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82676"/>
            <a:ext cx="6256865" cy="469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снимок экрана, овощи&#10;&#10;Автоматически созданное описание">
            <a:extLst>
              <a:ext uri="{FF2B5EF4-FFF2-40B4-BE49-F238E27FC236}">
                <a16:creationId xmlns:a16="http://schemas.microsoft.com/office/drawing/2014/main" id="{22F1CADC-364D-4ADD-92E9-5031212E905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2265" y="2178630"/>
            <a:ext cx="5935135" cy="2500739"/>
          </a:xfrm>
          <a:prstGeom prst="rect">
            <a:avLst/>
          </a:prstGeom>
          <a:noFill/>
        </p:spPr>
      </p:pic>
      <p:sp>
        <p:nvSpPr>
          <p:cNvPr id="9225" name="Rectangle 9224">
            <a:extLst>
              <a:ext uri="{FF2B5EF4-FFF2-40B4-BE49-F238E27FC236}">
                <a16:creationId xmlns:a16="http://schemas.microsoft.com/office/drawing/2014/main" id="{4D9DB69D-7E48-4FDF-806E-F0B4BF00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846BF69C-4724-4F8D-8EA6-1487E9C9C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7541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1B86FD3A-5320-4696-9447-339077AFE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199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1CEBC9B-1C03-4C89-A751-1F739D836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595" y="0"/>
            <a:ext cx="8514810" cy="637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88010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499</Words>
  <Application>Microsoft Office PowerPoint</Application>
  <PresentationFormat>Широкоэкранный</PresentationFormat>
  <Paragraphs>32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Ретро</vt:lpstr>
      <vt:lpstr>Принципы передачи информации в ЦНС</vt:lpstr>
      <vt:lpstr>Конвергенция и иррадиация (дивергенция)</vt:lpstr>
      <vt:lpstr>Торможение, понятие, классификация</vt:lpstr>
      <vt:lpstr>Торможение по нейрональной организациии</vt:lpstr>
      <vt:lpstr>Интегративные уровни функционирования ЦНС</vt:lpstr>
      <vt:lpstr>Физиология мышц</vt:lpstr>
      <vt:lpstr>Презентация PowerPoint</vt:lpstr>
      <vt:lpstr>Схема строения мышечного волокна</vt:lpstr>
      <vt:lpstr>Презентация PowerPoint</vt:lpstr>
      <vt:lpstr>Схема передачи возбуждения в скелетной мышце</vt:lpstr>
      <vt:lpstr>Презентация PowerPoint</vt:lpstr>
      <vt:lpstr>Одиночное сокращение: латентный период; фаза укорочения; фаза расслабления</vt:lpstr>
      <vt:lpstr>Суммированное сокращение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передачи информации в ЦНС</dc:title>
  <dc:creator>ASTU</dc:creator>
  <cp:lastModifiedBy>Лариса Бусурина</cp:lastModifiedBy>
  <cp:revision>16</cp:revision>
  <dcterms:created xsi:type="dcterms:W3CDTF">2026-10-15T11:19:32Z</dcterms:created>
  <dcterms:modified xsi:type="dcterms:W3CDTF">2026-10-15T16:19:04Z</dcterms:modified>
</cp:coreProperties>
</file>