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312" r:id="rId4"/>
    <p:sldId id="313" r:id="rId5"/>
    <p:sldId id="302" r:id="rId6"/>
    <p:sldId id="303" r:id="rId7"/>
    <p:sldId id="305" r:id="rId8"/>
    <p:sldId id="306" r:id="rId9"/>
    <p:sldId id="307" r:id="rId10"/>
    <p:sldId id="314" r:id="rId11"/>
    <p:sldId id="308" r:id="rId12"/>
    <p:sldId id="309" r:id="rId13"/>
    <p:sldId id="310" r:id="rId14"/>
    <p:sldId id="311" r:id="rId15"/>
    <p:sldId id="264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00" y="-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392B-96FF-48AB-9688-D7D17B16B647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6EF8-155E-4E83-932A-71EF9F33AE54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670B8-167F-4D6B-BA71-0372DFF2B7AA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8007-7EB7-419A-BC43-B7D5C792D704}" type="datetime1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4DB3C-BA53-400C-8AF6-6309C0E07170}" type="datetime1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834-3652-4EAA-ABA0-C6E52E99DD41}" type="datetime1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45F6-D0FF-4963-BE21-A49DAB852947}" type="datetime1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D331-FA01-4501-8403-4202F8C8D7EF}" type="datetime1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04E-AAED-45B6-89B5-4C4C1A4819F4}" type="datetime1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7CFB-81F8-4F24-B176-888F532C725D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BEB4-4BC3-4709-BFD5-745D862D348F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B6171-F34A-48C7-96B9-54F7262E59B3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210057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Термокаталитические </a:t>
            </a:r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процессы. </a:t>
            </a:r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Пек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4301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3" y="699542"/>
            <a:ext cx="8410717" cy="422423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dirty="0" smtClean="0"/>
              <a:t>Цветная </a:t>
            </a:r>
            <a:r>
              <a:rPr lang="ru-RU" dirty="0"/>
              <a:t>металлургия (основное направление): Используется как связующий и пропиточный материал при изготовлении анодной массы, обожженных анодов и катодных блоков для электролитического получения алюминия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• </a:t>
            </a:r>
            <a:r>
              <a:rPr lang="ru-RU" dirty="0"/>
              <a:t>Электродная промышленность: Применяется в качестве углеродистого связующего при производстве </a:t>
            </a:r>
            <a:r>
              <a:rPr lang="ru-RU" dirty="0" err="1"/>
              <a:t>графитированных</a:t>
            </a:r>
            <a:r>
              <a:rPr lang="ru-RU" dirty="0"/>
              <a:t> электродов, используемых в сталеплавильных печах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• </a:t>
            </a:r>
            <a:r>
              <a:rPr lang="ru-RU" dirty="0"/>
              <a:t>Получение конструкционных материалов: Служит сырьем для производства искусственного графита, углеграфитовых блоков, высококачественного игольчатого кокса и углеродных микросфер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• </a:t>
            </a:r>
            <a:r>
              <a:rPr lang="ru-RU" dirty="0"/>
              <a:t>Углеродные волокна: Используется как недорогое исходное сырье для формования углеродных волокон общего назначения, которые затем применяются в композитах и сорбентах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• </a:t>
            </a:r>
            <a:r>
              <a:rPr lang="ru-RU" dirty="0"/>
              <a:t>Строительная индустрия: Может выступать компонентом при производстве гидроизоляционных материалов, кровельных покрытий, лаков для защиты металлоконструкций и асфальтобетонных </a:t>
            </a:r>
            <a:r>
              <a:rPr lang="ru-RU" dirty="0" smtClean="0"/>
              <a:t>дорожных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21" y="123478"/>
            <a:ext cx="8229600" cy="56557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Назначение пека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6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988" y="2287885"/>
            <a:ext cx="4724273" cy="2551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7181" y="771550"/>
            <a:ext cx="8641080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dirty="0"/>
              <a:t>Пек – битуминозный материал, черного или бурового цвета с блестящим раковистым изломом. </a:t>
            </a:r>
          </a:p>
          <a:p>
            <a:r>
              <a:rPr lang="ru-RU" dirty="0"/>
              <a:t>При нормальных условиях – твердое вещество. При нагревании выше температуры размягчения – переходит в </a:t>
            </a:r>
            <a:r>
              <a:rPr lang="ru-RU" dirty="0" err="1"/>
              <a:t>вязкотекучее</a:t>
            </a:r>
            <a:r>
              <a:rPr lang="ru-RU" dirty="0"/>
              <a:t> состояние.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064" y="2005718"/>
            <a:ext cx="3750257" cy="283923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dirty="0" smtClean="0"/>
              <a:t>ХАРАКТЕРИСТИКИ ПЕКА:</a:t>
            </a:r>
          </a:p>
          <a:p>
            <a:r>
              <a:rPr lang="ru-RU" dirty="0" smtClean="0"/>
              <a:t>-</a:t>
            </a:r>
            <a:r>
              <a:rPr lang="ru-RU" dirty="0"/>
              <a:t>твердый или высоковязкий черный продукт;</a:t>
            </a:r>
          </a:p>
          <a:p>
            <a:r>
              <a:rPr lang="ru-RU" dirty="0"/>
              <a:t>-плотность 1200–1300 кг/м3;</a:t>
            </a:r>
          </a:p>
          <a:p>
            <a:r>
              <a:rPr lang="ru-RU" dirty="0"/>
              <a:t>-хрупкий (раскалывается при ударе с блестящим раковистым изломом), при постепенном действии нагрузки пластичный, неэлектропроводный;</a:t>
            </a:r>
          </a:p>
          <a:p>
            <a:r>
              <a:rPr lang="ru-RU" dirty="0"/>
              <a:t>-нерастворим в воде, устойчив к действию кислот</a:t>
            </a:r>
            <a:r>
              <a:rPr lang="ru-RU" dirty="0" smtClean="0"/>
              <a:t>;    -</a:t>
            </a:r>
            <a:r>
              <a:rPr lang="ru-RU" dirty="0"/>
              <a:t>токсичен.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21" y="123478"/>
            <a:ext cx="8229600" cy="56557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Назначение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87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1" y="771550"/>
            <a:ext cx="8338709" cy="33932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dirty="0" smtClean="0"/>
              <a:t>Производство </a:t>
            </a:r>
            <a:r>
              <a:rPr lang="ru-RU" dirty="0"/>
              <a:t>нефтяного пека (включая высокотехнологичный анодный и </a:t>
            </a:r>
            <a:r>
              <a:rPr lang="ru-RU" dirty="0" err="1"/>
              <a:t>мезофазный</a:t>
            </a:r>
            <a:r>
              <a:rPr lang="ru-RU" dirty="0"/>
              <a:t> пек) сосредоточено на ограниченном числе специализированных установок в рамках крупных нефтеперерабатывающих заводов (НПЗ</a:t>
            </a:r>
            <a:r>
              <a:rPr lang="ru-RU" dirty="0" smtClean="0"/>
              <a:t>):</a:t>
            </a:r>
          </a:p>
          <a:p>
            <a:r>
              <a:rPr lang="ru-RU" dirty="0" smtClean="0"/>
              <a:t>• </a:t>
            </a:r>
            <a:r>
              <a:rPr lang="ru-RU" dirty="0"/>
              <a:t>Омский НПЗ (Газпром нефть) — является флагманом в производстве высокотехнологичных углеродных материалов. После ввода комплекса глубокой переработки нефти завод обладает одной из наиболее современных технологических баз для выпуска сырья для анодов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• </a:t>
            </a:r>
            <a:r>
              <a:rPr lang="ru-RU" dirty="0"/>
              <a:t>Пермский НПЗ (ЛУКОЙЛ-</a:t>
            </a:r>
            <a:r>
              <a:rPr lang="ru-RU" dirty="0" err="1"/>
              <a:t>Пермнефтеоргсинтез</a:t>
            </a:r>
            <a:r>
              <a:rPr lang="ru-RU" dirty="0"/>
              <a:t>) — исторически один из ведущих производителей нефтяных пеков различных марок (включая электродные и связующие</a:t>
            </a:r>
            <a:r>
              <a:rPr lang="ru-RU" dirty="0" smtClean="0"/>
              <a:t>).</a:t>
            </a:r>
          </a:p>
          <a:p>
            <a:r>
              <a:rPr lang="ru-RU" dirty="0" smtClean="0"/>
              <a:t>• </a:t>
            </a:r>
            <a:r>
              <a:rPr lang="ru-RU" dirty="0" err="1"/>
              <a:t>Новокуйбышевский</a:t>
            </a:r>
            <a:r>
              <a:rPr lang="ru-RU" dirty="0"/>
              <a:t> НПЗ (Роснефть) — имеет в своем составе опытно-промышленные и специализированные мощности по выпуску нефтяных пеков.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21" y="123478"/>
            <a:ext cx="8229600" cy="56557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Крупнейшие </a:t>
            </a:r>
            <a:r>
              <a:rPr lang="ru-RU" sz="2800" dirty="0"/>
              <a:t>индустриальные проекты и заводы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15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83518"/>
            <a:ext cx="7776864" cy="467412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87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2" y="223350"/>
            <a:ext cx="5742930" cy="5624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1059582"/>
            <a:ext cx="7848872" cy="33932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dirty="0"/>
              <a:t>Основной способ получения пеков </a:t>
            </a:r>
            <a:r>
              <a:rPr lang="ru-RU" dirty="0" err="1"/>
              <a:t>термоконденсация</a:t>
            </a:r>
            <a:r>
              <a:rPr lang="ru-RU" dirty="0"/>
              <a:t> тяжелых нефтяных остатков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smtClean="0"/>
              <a:t>Технологический режим процесса</a:t>
            </a:r>
            <a:r>
              <a:rPr lang="ru-RU" dirty="0"/>
              <a:t>:</a:t>
            </a:r>
          </a:p>
          <a:p>
            <a:r>
              <a:rPr lang="ru-RU" dirty="0"/>
              <a:t>-температура процесса 420-430◦С;</a:t>
            </a:r>
          </a:p>
          <a:p>
            <a:r>
              <a:rPr lang="ru-RU" dirty="0"/>
              <a:t>-давление 0,1-0,5 </a:t>
            </a:r>
            <a:r>
              <a:rPr lang="ru-RU" dirty="0" smtClean="0"/>
              <a:t>МПа</a:t>
            </a:r>
            <a:r>
              <a:rPr lang="ru-RU" dirty="0"/>
              <a:t>;</a:t>
            </a:r>
          </a:p>
          <a:p>
            <a:r>
              <a:rPr lang="ru-RU" dirty="0"/>
              <a:t>-</a:t>
            </a:r>
            <a:r>
              <a:rPr lang="ru-RU" dirty="0"/>
              <a:t>продолжительность </a:t>
            </a:r>
            <a:r>
              <a:rPr lang="ru-RU" dirty="0"/>
              <a:t>термолиза </a:t>
            </a:r>
            <a:r>
              <a:rPr lang="ru-RU" dirty="0"/>
              <a:t>0,5-10 ч. </a:t>
            </a:r>
          </a:p>
          <a:p>
            <a:endParaRPr lang="ru-RU" dirty="0"/>
          </a:p>
          <a:p>
            <a:r>
              <a:rPr lang="ru-RU" dirty="0"/>
              <a:t>В качестве сырья для получения нефтяного пека используются остатки прямой перегонки (мазуты, полугудроны, гудроны), термического крекинга, пиролиза (смолы) и высококипящие ароматизированные концентраты и газойли, получаемые на основе </a:t>
            </a:r>
            <a:r>
              <a:rPr lang="ru-RU" dirty="0" err="1"/>
              <a:t>дистиллятных</a:t>
            </a:r>
            <a:r>
              <a:rPr lang="ru-RU" dirty="0"/>
              <a:t> </a:t>
            </a:r>
            <a:r>
              <a:rPr lang="ru-RU" dirty="0"/>
              <a:t>продуктов.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87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2" y="223350"/>
            <a:ext cx="5742930" cy="5624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93" y="873929"/>
            <a:ext cx="5914799" cy="39658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50577" y="223350"/>
            <a:ext cx="2733403" cy="422423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500" dirty="0"/>
              <a:t>Схема </a:t>
            </a:r>
            <a:r>
              <a:rPr lang="ru-RU" sz="1500" dirty="0"/>
              <a:t>установки </a:t>
            </a:r>
            <a:r>
              <a:rPr lang="ru-RU" sz="1500" dirty="0" err="1"/>
              <a:t>термокрекинга</a:t>
            </a:r>
            <a:r>
              <a:rPr lang="ru-RU" sz="1500" dirty="0"/>
              <a:t> тяжелого </a:t>
            </a:r>
            <a:r>
              <a:rPr lang="ru-RU" sz="1500" dirty="0" err="1"/>
              <a:t>дистиллятного</a:t>
            </a:r>
            <a:r>
              <a:rPr lang="ru-RU" sz="1500" dirty="0"/>
              <a:t> (остаточного) сырья: </a:t>
            </a:r>
            <a:endParaRPr lang="ru-RU" sz="1500" dirty="0"/>
          </a:p>
          <a:p>
            <a:r>
              <a:rPr lang="ru-RU" sz="1500" dirty="0"/>
              <a:t>1 </a:t>
            </a:r>
            <a:r>
              <a:rPr lang="ru-RU" sz="1500" dirty="0"/>
              <a:t>- ректификационная колонна</a:t>
            </a:r>
            <a:r>
              <a:rPr lang="ru-RU" sz="1500" dirty="0"/>
              <a:t>; </a:t>
            </a:r>
          </a:p>
          <a:p>
            <a:r>
              <a:rPr lang="ru-RU" sz="1500" dirty="0"/>
              <a:t>2 </a:t>
            </a:r>
            <a:r>
              <a:rPr lang="ru-RU" sz="1500" dirty="0"/>
              <a:t>- печь</a:t>
            </a:r>
            <a:r>
              <a:rPr lang="ru-RU" sz="1500" dirty="0"/>
              <a:t>;</a:t>
            </a:r>
          </a:p>
          <a:p>
            <a:r>
              <a:rPr lang="ru-RU" sz="1500" dirty="0"/>
              <a:t>3 </a:t>
            </a:r>
            <a:r>
              <a:rPr lang="ru-RU" sz="1500" dirty="0"/>
              <a:t>- реактор; </a:t>
            </a:r>
            <a:endParaRPr lang="ru-RU" sz="1500" dirty="0"/>
          </a:p>
          <a:p>
            <a:r>
              <a:rPr lang="ru-RU" sz="1500" dirty="0"/>
              <a:t>4 </a:t>
            </a:r>
            <a:r>
              <a:rPr lang="ru-RU" sz="1500" dirty="0"/>
              <a:t>- вакуумная колонна </a:t>
            </a:r>
            <a:endParaRPr lang="ru-RU" sz="1500" dirty="0"/>
          </a:p>
          <a:p>
            <a:r>
              <a:rPr lang="ru-RU" sz="1500" dirty="0"/>
              <a:t>I </a:t>
            </a:r>
            <a:r>
              <a:rPr lang="ru-RU" sz="1500" dirty="0"/>
              <a:t>- сырье</a:t>
            </a:r>
            <a:r>
              <a:rPr lang="ru-RU" sz="1500" dirty="0"/>
              <a:t>;</a:t>
            </a:r>
          </a:p>
          <a:p>
            <a:r>
              <a:rPr lang="ru-RU" sz="1500" dirty="0"/>
              <a:t>II </a:t>
            </a:r>
            <a:r>
              <a:rPr lang="ru-RU" sz="1500" dirty="0"/>
              <a:t>- газ</a:t>
            </a:r>
            <a:r>
              <a:rPr lang="ru-RU" sz="1500" dirty="0"/>
              <a:t>;</a:t>
            </a:r>
          </a:p>
          <a:p>
            <a:r>
              <a:rPr lang="ru-RU" sz="1500" dirty="0"/>
              <a:t>III </a:t>
            </a:r>
            <a:r>
              <a:rPr lang="ru-RU" sz="1500" dirty="0"/>
              <a:t>- водяной пар; </a:t>
            </a:r>
            <a:endParaRPr lang="ru-RU" sz="1500" dirty="0"/>
          </a:p>
          <a:p>
            <a:r>
              <a:rPr lang="ru-RU" sz="1500" dirty="0"/>
              <a:t>IV </a:t>
            </a:r>
            <a:r>
              <a:rPr lang="ru-RU" sz="1500" dirty="0"/>
              <a:t>- бензиновая фракция; </a:t>
            </a:r>
            <a:endParaRPr lang="ru-RU" sz="1500" dirty="0"/>
          </a:p>
          <a:p>
            <a:r>
              <a:rPr lang="ru-RU" sz="1500" dirty="0"/>
              <a:t>V </a:t>
            </a:r>
            <a:r>
              <a:rPr lang="ru-RU" sz="1500" dirty="0"/>
              <a:t>- легкий газойль; </a:t>
            </a:r>
            <a:endParaRPr lang="ru-RU" sz="1500" dirty="0"/>
          </a:p>
          <a:p>
            <a:r>
              <a:rPr lang="ru-RU" sz="1500" dirty="0"/>
              <a:t>VI </a:t>
            </a:r>
            <a:r>
              <a:rPr lang="ru-RU" sz="1500" dirty="0"/>
              <a:t>- тяжелый газойль; </a:t>
            </a:r>
            <a:endParaRPr lang="ru-RU" sz="1500" dirty="0"/>
          </a:p>
          <a:p>
            <a:r>
              <a:rPr lang="ru-RU" sz="1500" dirty="0"/>
              <a:t>VII </a:t>
            </a:r>
            <a:r>
              <a:rPr lang="ru-RU" sz="1500" dirty="0"/>
              <a:t>- пек; </a:t>
            </a:r>
            <a:endParaRPr lang="ru-RU" sz="1500" dirty="0"/>
          </a:p>
          <a:p>
            <a:r>
              <a:rPr lang="ru-RU" sz="1500" dirty="0"/>
              <a:t>VIII </a:t>
            </a:r>
            <a:r>
              <a:rPr lang="ru-RU" sz="1500" dirty="0"/>
              <a:t>- пары с верха вакуумной колонны к </a:t>
            </a:r>
            <a:r>
              <a:rPr lang="ru-RU" sz="1500" dirty="0" err="1"/>
              <a:t>вакуумсоздающей</a:t>
            </a:r>
            <a:r>
              <a:rPr lang="ru-RU" sz="1500" dirty="0"/>
              <a:t> аппаратуре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32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2" y="223350"/>
            <a:ext cx="5742930" cy="5624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7" y="1131590"/>
            <a:ext cx="8208912" cy="33932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b="1" u="sng" dirty="0"/>
              <a:t>Описание процесса:</a:t>
            </a:r>
          </a:p>
          <a:p>
            <a:r>
              <a:rPr lang="ru-RU" dirty="0" smtClean="0"/>
              <a:t>Сырье </a:t>
            </a:r>
            <a:r>
              <a:rPr lang="ru-RU" dirty="0"/>
              <a:t>после очистки от механических примесей и компонентов, нерастворимых в хлороформе, подогревается и поступает в ректификационную колонну 1 для удаления легких дистиллятов. </a:t>
            </a:r>
            <a:r>
              <a:rPr lang="ru-RU" dirty="0"/>
              <a:t>Остаток с низа колонны 1 подогревается в печи 2 и поступает в реактор 3, который представляет собой автоклав периодического действия. На установке может работать каскад реакторов. Остаток после реактора 3 поступает в вакуумную колонну 4 с целью испарения низкомолекулярных продуктов и </a:t>
            </a:r>
            <a:r>
              <a:rPr lang="ru-RU" dirty="0" err="1"/>
              <a:t>разгазирования</a:t>
            </a:r>
            <a:r>
              <a:rPr lang="ru-RU" dirty="0"/>
              <a:t> пека. В реакторе процесс ведут при перемешивании с помощью инертного или природного газов, а также механических мешалок. С вакуумной колонны отбирают следующие погоны: дизельные фракции, тяжелый вакуумный газойль и пек.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1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2" y="223350"/>
            <a:ext cx="5742930" cy="5624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1203598"/>
            <a:ext cx="8208912" cy="22852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dirty="0"/>
          </a:p>
          <a:p>
            <a:r>
              <a:rPr lang="ru-RU" dirty="0" smtClean="0"/>
              <a:t>Материальный баланс </a:t>
            </a:r>
            <a:r>
              <a:rPr lang="ru-RU" dirty="0" err="1" smtClean="0"/>
              <a:t>пекования</a:t>
            </a:r>
            <a:r>
              <a:rPr lang="ru-RU" dirty="0" smtClean="0"/>
              <a:t> из гудрона, % (мас.),:</a:t>
            </a:r>
          </a:p>
          <a:p>
            <a:r>
              <a:rPr lang="ru-RU" dirty="0" smtClean="0"/>
              <a:t>Углеводородный газ - 8,5</a:t>
            </a:r>
          </a:p>
          <a:p>
            <a:r>
              <a:rPr lang="ru-RU" dirty="0" smtClean="0"/>
              <a:t>Бензиновая фракция - 15,0</a:t>
            </a:r>
          </a:p>
          <a:p>
            <a:r>
              <a:rPr lang="ru-RU" dirty="0" smtClean="0"/>
              <a:t>Легкий газойль - 10,0</a:t>
            </a:r>
          </a:p>
          <a:p>
            <a:r>
              <a:rPr lang="ru-RU" dirty="0" smtClean="0"/>
              <a:t>Тяжелый газойль - 30,0</a:t>
            </a:r>
          </a:p>
          <a:p>
            <a:r>
              <a:rPr lang="ru-RU" dirty="0" smtClean="0"/>
              <a:t>Пек - 36,5</a:t>
            </a:r>
          </a:p>
          <a:p>
            <a:r>
              <a:rPr lang="ru-RU" dirty="0" smtClean="0"/>
              <a:t>Итого - 100,0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3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2" y="223350"/>
            <a:ext cx="5742930" cy="5624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930728"/>
            <a:ext cx="7992888" cy="33932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dirty="0"/>
              <a:t>Термический крекинг с перегретым водяным паром.</a:t>
            </a:r>
          </a:p>
          <a:p>
            <a:endParaRPr lang="ru-RU" dirty="0"/>
          </a:p>
          <a:p>
            <a:r>
              <a:rPr lang="ru-RU" dirty="0"/>
              <a:t>Японская </a:t>
            </a:r>
            <a:r>
              <a:rPr lang="ru-RU" dirty="0"/>
              <a:t>фирма «Эврика </a:t>
            </a:r>
            <a:r>
              <a:rPr lang="ru-RU" dirty="0" err="1"/>
              <a:t>индастриз</a:t>
            </a:r>
            <a:r>
              <a:rPr lang="ru-RU" dirty="0"/>
              <a:t>» на базе технологии фирмы «</a:t>
            </a:r>
            <a:r>
              <a:rPr lang="ru-RU" dirty="0" err="1"/>
              <a:t>Куреха</a:t>
            </a:r>
            <a:r>
              <a:rPr lang="ru-RU" dirty="0"/>
              <a:t> </a:t>
            </a:r>
            <a:r>
              <a:rPr lang="ru-RU" dirty="0" err="1"/>
              <a:t>кемикл</a:t>
            </a:r>
            <a:r>
              <a:rPr lang="ru-RU" dirty="0"/>
              <a:t>» разработала процесс термического крекинга вакуумных остатков с получением топливных фракций и </a:t>
            </a:r>
            <a:r>
              <a:rPr lang="ru-RU" dirty="0"/>
              <a:t>пека.</a:t>
            </a:r>
          </a:p>
          <a:p>
            <a:r>
              <a:rPr lang="ru-RU" dirty="0"/>
              <a:t>В </a:t>
            </a:r>
            <a:r>
              <a:rPr lang="ru-RU" dirty="0"/>
              <a:t>настоящее время в Японии работает промышленная </a:t>
            </a:r>
            <a:r>
              <a:rPr lang="ru-RU" dirty="0" err="1"/>
              <a:t>устновка</a:t>
            </a:r>
            <a:r>
              <a:rPr lang="ru-RU" dirty="0"/>
              <a:t> </a:t>
            </a:r>
            <a:r>
              <a:rPr lang="ru-RU" dirty="0" err="1"/>
              <a:t>термокрекинга</a:t>
            </a:r>
            <a:r>
              <a:rPr lang="ru-RU" dirty="0"/>
              <a:t> гудрона с перегретым водяным паром мощностью 1 млн т/год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smtClean="0"/>
              <a:t>Технологический режим процесса</a:t>
            </a:r>
            <a:r>
              <a:rPr lang="ru-RU" dirty="0"/>
              <a:t>:</a:t>
            </a:r>
          </a:p>
          <a:p>
            <a:r>
              <a:rPr lang="ru-RU" dirty="0"/>
              <a:t>-температура подачи сырья 500◦С;</a:t>
            </a:r>
          </a:p>
          <a:p>
            <a:r>
              <a:rPr lang="ru-RU" dirty="0"/>
              <a:t>-температура подачи водяного пара 600◦С;</a:t>
            </a:r>
          </a:p>
          <a:p>
            <a:r>
              <a:rPr lang="ru-RU" dirty="0"/>
              <a:t>-давление 0,1-0,5 Мпа.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05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2" y="223350"/>
            <a:ext cx="5742930" cy="5624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93" y="785754"/>
            <a:ext cx="6019613" cy="42467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50578" y="504552"/>
            <a:ext cx="2893423" cy="422423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500" dirty="0"/>
              <a:t>Схема процесса </a:t>
            </a:r>
            <a:r>
              <a:rPr lang="ru-RU" sz="1500" dirty="0" err="1"/>
              <a:t>термокрекинга</a:t>
            </a:r>
            <a:r>
              <a:rPr lang="ru-RU" sz="1500" dirty="0"/>
              <a:t> гудрона с перегретым водяным паром:</a:t>
            </a:r>
          </a:p>
          <a:p>
            <a:r>
              <a:rPr lang="ru-RU" sz="1500" dirty="0"/>
              <a:t>1 - сырьевая печь, </a:t>
            </a:r>
            <a:endParaRPr lang="ru-RU" sz="1500" dirty="0"/>
          </a:p>
          <a:p>
            <a:r>
              <a:rPr lang="ru-RU" sz="1500" dirty="0"/>
              <a:t>2 </a:t>
            </a:r>
            <a:r>
              <a:rPr lang="ru-RU" sz="1500" dirty="0"/>
              <a:t>- реакторы, </a:t>
            </a:r>
            <a:endParaRPr lang="ru-RU" sz="1500" dirty="0"/>
          </a:p>
          <a:p>
            <a:r>
              <a:rPr lang="ru-RU" sz="1500" dirty="0"/>
              <a:t>3 </a:t>
            </a:r>
            <a:r>
              <a:rPr lang="ru-RU" sz="1500" dirty="0"/>
              <a:t>- ректификационная колонна, </a:t>
            </a:r>
            <a:endParaRPr lang="ru-RU" sz="1500" dirty="0"/>
          </a:p>
          <a:p>
            <a:r>
              <a:rPr lang="ru-RU" sz="1500" dirty="0"/>
              <a:t>4 </a:t>
            </a:r>
            <a:r>
              <a:rPr lang="ru-RU" sz="1500" dirty="0"/>
              <a:t>-пароперегреватель, </a:t>
            </a:r>
            <a:endParaRPr lang="ru-RU" sz="1500" dirty="0"/>
          </a:p>
          <a:p>
            <a:r>
              <a:rPr lang="ru-RU" sz="1500" dirty="0"/>
              <a:t>5 </a:t>
            </a:r>
            <a:r>
              <a:rPr lang="ru-RU" sz="1500" dirty="0"/>
              <a:t>- колонна </a:t>
            </a:r>
            <a:r>
              <a:rPr lang="ru-RU" sz="1500" dirty="0" err="1"/>
              <a:t>отпарки</a:t>
            </a:r>
            <a:r>
              <a:rPr lang="ru-RU" sz="1500" dirty="0"/>
              <a:t> стоков, </a:t>
            </a:r>
            <a:endParaRPr lang="ru-RU" sz="1500" dirty="0"/>
          </a:p>
          <a:p>
            <a:r>
              <a:rPr lang="ru-RU" sz="1500" dirty="0"/>
              <a:t>6 </a:t>
            </a:r>
            <a:r>
              <a:rPr lang="ru-RU" sz="1500" dirty="0"/>
              <a:t>- транспортер-рыхлитель; </a:t>
            </a:r>
            <a:endParaRPr lang="ru-RU" sz="1500" dirty="0"/>
          </a:p>
          <a:p>
            <a:r>
              <a:rPr lang="ru-RU" sz="1500" dirty="0"/>
              <a:t>I </a:t>
            </a:r>
            <a:r>
              <a:rPr lang="ru-RU" sz="1500" dirty="0"/>
              <a:t>- сырье</a:t>
            </a:r>
            <a:r>
              <a:rPr lang="ru-RU" sz="1500" dirty="0"/>
              <a:t>,</a:t>
            </a:r>
          </a:p>
          <a:p>
            <a:r>
              <a:rPr lang="ru-RU" sz="1500" dirty="0"/>
              <a:t>II </a:t>
            </a:r>
            <a:r>
              <a:rPr lang="ru-RU" sz="1500" dirty="0"/>
              <a:t>- пар, </a:t>
            </a:r>
            <a:endParaRPr lang="ru-RU" sz="1500" dirty="0"/>
          </a:p>
          <a:p>
            <a:r>
              <a:rPr lang="ru-RU" sz="1500" dirty="0"/>
              <a:t>III </a:t>
            </a:r>
            <a:r>
              <a:rPr lang="ru-RU" sz="1500" dirty="0"/>
              <a:t>- сероводород, </a:t>
            </a:r>
            <a:endParaRPr lang="ru-RU" sz="1500" dirty="0"/>
          </a:p>
          <a:p>
            <a:r>
              <a:rPr lang="ru-RU" sz="1500" dirty="0"/>
              <a:t>IV </a:t>
            </a:r>
            <a:r>
              <a:rPr lang="ru-RU" sz="1500" dirty="0"/>
              <a:t>-газ, </a:t>
            </a:r>
            <a:endParaRPr lang="ru-RU" sz="1500" dirty="0"/>
          </a:p>
          <a:p>
            <a:r>
              <a:rPr lang="ru-RU" sz="1500" dirty="0"/>
              <a:t>V </a:t>
            </a:r>
            <a:r>
              <a:rPr lang="ru-RU" sz="1500" dirty="0"/>
              <a:t>- бензин, </a:t>
            </a:r>
            <a:endParaRPr lang="ru-RU" sz="1500" dirty="0"/>
          </a:p>
          <a:p>
            <a:r>
              <a:rPr lang="ru-RU" sz="1500" dirty="0"/>
              <a:t>VI </a:t>
            </a:r>
            <a:r>
              <a:rPr lang="ru-RU" sz="1500" dirty="0"/>
              <a:t>- сточные воды на очистку, VII -тяжелый газойль, </a:t>
            </a:r>
            <a:endParaRPr lang="ru-RU" sz="1500" dirty="0"/>
          </a:p>
          <a:p>
            <a:r>
              <a:rPr lang="ru-RU" sz="1500" dirty="0"/>
              <a:t>VIII </a:t>
            </a:r>
            <a:r>
              <a:rPr lang="ru-RU" sz="1500" dirty="0"/>
              <a:t>- пек</a:t>
            </a:r>
            <a:r>
              <a:rPr lang="ru-RU" sz="1500" dirty="0"/>
              <a:t>,</a:t>
            </a:r>
          </a:p>
          <a:p>
            <a:r>
              <a:rPr lang="ru-RU" sz="1500" dirty="0"/>
              <a:t>IX </a:t>
            </a:r>
            <a:r>
              <a:rPr lang="ru-RU" sz="1500" dirty="0"/>
              <a:t>– вода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33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2" y="223350"/>
            <a:ext cx="5742930" cy="5624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761927"/>
            <a:ext cx="7896498" cy="422423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dirty="0" smtClean="0"/>
              <a:t>Сырье </a:t>
            </a:r>
            <a:r>
              <a:rPr lang="ru-RU" dirty="0"/>
              <a:t>подогревается и поступает в ректификационную колонну 3 для удаления легких дистиллятов. </a:t>
            </a:r>
            <a:r>
              <a:rPr lang="ru-RU" dirty="0"/>
              <a:t>Остаток с низа колонны 3 подогревается в печи 1 до температуры 500 °С и поочередно заполняет реакторы 2. Процесс происходит в реакторном блоке, состоящем из двух реакторов. В то время как один заполняется сырьем, через другой (уже заполненный сырьем) с помощью крана-переключателя пропускают перегретый в печи 4 до 600 °С водяной пар, в результате чего происходит </a:t>
            </a:r>
            <a:r>
              <a:rPr lang="ru-RU" dirty="0" err="1"/>
              <a:t>термокрекинг</a:t>
            </a:r>
            <a:r>
              <a:rPr lang="ru-RU" dirty="0"/>
              <a:t> сырья и </a:t>
            </a:r>
            <a:r>
              <a:rPr lang="ru-RU" dirty="0" err="1"/>
              <a:t>отпарка</a:t>
            </a:r>
            <a:r>
              <a:rPr lang="ru-RU" dirty="0"/>
              <a:t> образующихся продуктов. Газообразные и жидкие продукты вместе с водяным паром выводятся сверху из реакторов 2 и направляются на фракционирование в ректификационную колонну 3. С низа реакторов выводится пек, который выдерживают в стабилизаторе, а затем охлаждают на ленточном транспортере-рыхлителе 6. Пек получается высококачественный с высокой температурой размягчения, он используется в качестве связующего при производстве металлургического кокса, а также в качестве сырья процесса газификации для получения водорода и оксида углерода.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46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2" y="223350"/>
            <a:ext cx="5742930" cy="5624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971900"/>
            <a:ext cx="5048338" cy="256224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dirty="0" smtClean="0"/>
              <a:t>Материальный </a:t>
            </a:r>
            <a:r>
              <a:rPr lang="ru-RU" dirty="0"/>
              <a:t>баланс </a:t>
            </a:r>
            <a:r>
              <a:rPr lang="ru-RU" dirty="0" smtClean="0"/>
              <a:t>процесса термического </a:t>
            </a:r>
            <a:r>
              <a:rPr lang="ru-RU" dirty="0"/>
              <a:t>крекинга с перегретым водяным </a:t>
            </a:r>
            <a:r>
              <a:rPr lang="ru-RU" dirty="0" smtClean="0"/>
              <a:t>паром, (% мас.):</a:t>
            </a:r>
            <a:endParaRPr lang="ru-RU" dirty="0"/>
          </a:p>
          <a:p>
            <a:endParaRPr lang="ru-RU" dirty="0"/>
          </a:p>
          <a:p>
            <a:r>
              <a:rPr lang="ru-RU" dirty="0"/>
              <a:t>Углеводородный газ </a:t>
            </a:r>
            <a:r>
              <a:rPr lang="ru-RU" dirty="0"/>
              <a:t>- 4,3</a:t>
            </a:r>
            <a:endParaRPr lang="ru-RU" dirty="0"/>
          </a:p>
          <a:p>
            <a:r>
              <a:rPr lang="ru-RU" dirty="0"/>
              <a:t>H</a:t>
            </a:r>
            <a:r>
              <a:rPr lang="ru-RU" baseline="-25000" dirty="0"/>
              <a:t>2</a:t>
            </a:r>
            <a:r>
              <a:rPr lang="ru-RU" dirty="0"/>
              <a:t>S </a:t>
            </a:r>
            <a:r>
              <a:rPr lang="ru-RU" dirty="0"/>
              <a:t>- 0,5</a:t>
            </a:r>
            <a:endParaRPr lang="ru-RU" dirty="0"/>
          </a:p>
          <a:p>
            <a:r>
              <a:rPr lang="ru-RU" dirty="0"/>
              <a:t>Бензиновая фракция </a:t>
            </a:r>
            <a:r>
              <a:rPr lang="ru-RU" dirty="0"/>
              <a:t>- 14,2</a:t>
            </a:r>
            <a:endParaRPr lang="ru-RU" dirty="0"/>
          </a:p>
          <a:p>
            <a:r>
              <a:rPr lang="ru-RU" dirty="0" err="1"/>
              <a:t>Термогазойль</a:t>
            </a:r>
            <a:r>
              <a:rPr lang="ru-RU" dirty="0"/>
              <a:t> </a:t>
            </a:r>
            <a:r>
              <a:rPr lang="ru-RU" dirty="0"/>
              <a:t>- 50,5</a:t>
            </a:r>
            <a:endParaRPr lang="ru-RU" dirty="0"/>
          </a:p>
          <a:p>
            <a:r>
              <a:rPr lang="ru-RU" dirty="0"/>
              <a:t>Пек </a:t>
            </a:r>
            <a:r>
              <a:rPr lang="ru-RU" dirty="0"/>
              <a:t>- 30,5</a:t>
            </a:r>
            <a:endParaRPr lang="ru-RU" dirty="0"/>
          </a:p>
          <a:p>
            <a:r>
              <a:rPr lang="ru-RU" dirty="0"/>
              <a:t>Итого </a:t>
            </a:r>
            <a:r>
              <a:rPr lang="ru-RU" dirty="0"/>
              <a:t>- 100,0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5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4476</TotalTime>
  <Words>961</Words>
  <Application>Microsoft Office PowerPoint</Application>
  <PresentationFormat>Экран (16:9)</PresentationFormat>
  <Paragraphs>103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Назначение пека</vt:lpstr>
      <vt:lpstr>Назначение</vt:lpstr>
      <vt:lpstr>Крупнейшие индустриальные проекты и заводы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67</cp:revision>
  <dcterms:created xsi:type="dcterms:W3CDTF">2023-03-16T06:56:48Z</dcterms:created>
  <dcterms:modified xsi:type="dcterms:W3CDTF">2026-10-18T18:32:33Z</dcterms:modified>
</cp:coreProperties>
</file>