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sldIdLst>
    <p:sldId id="292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65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79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217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17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22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535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82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31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48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925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969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434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652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6327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465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774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41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37C6A-A1E8-4FAE-BCEC-B7A26D52377C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862CD1F-B20F-4BF0-95BD-48BD286B1D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516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Введение в психологию безопасности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86904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Понятие безопасности в разных дисциплинах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/>
              <a:t>В технике и инженерии</a:t>
            </a:r>
            <a:r>
              <a:rPr lang="ru-RU" dirty="0"/>
              <a:t> – минимизация аварий, контроль рисков.</a:t>
            </a:r>
          </a:p>
          <a:p>
            <a:pPr lvl="0"/>
            <a:r>
              <a:rPr lang="ru-RU" b="1" dirty="0"/>
              <a:t>В праве и социологии</a:t>
            </a:r>
            <a:r>
              <a:rPr lang="ru-RU" dirty="0"/>
              <a:t> – защита прав, устойчивость институтов, социальная справедливость.</a:t>
            </a:r>
          </a:p>
          <a:p>
            <a:pPr lvl="0"/>
            <a:r>
              <a:rPr lang="ru-RU" b="1" dirty="0"/>
              <a:t>В психологии</a:t>
            </a:r>
            <a:r>
              <a:rPr lang="ru-RU" dirty="0"/>
              <a:t> – субъективное переживание безопасности, устойчивость личности, регуляция поведения в условиях неопределённости и угрозы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17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Определение и предмет психологии безопасности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/>
              <a:t>Психология безопасности</a:t>
            </a:r>
            <a:r>
              <a:rPr lang="ru-RU" dirty="0"/>
              <a:t> – отрасль психологии, изучающая психологические механизмы, условия и факторы, обеспечивающие защищённость личности и групп от угроз, а также способы формирования безопасного поведения и устойчивости к рискам.</a:t>
            </a:r>
          </a:p>
          <a:p>
            <a:r>
              <a:rPr lang="ru-RU" b="1" dirty="0"/>
              <a:t>Предмет включает:</a:t>
            </a:r>
            <a:endParaRPr lang="ru-RU" dirty="0"/>
          </a:p>
          <a:p>
            <a:pPr lvl="0"/>
            <a:r>
              <a:rPr lang="ru-RU" dirty="0"/>
              <a:t>Восприятие и оценку угроз (когнитивные и эмоциональные процессы).</a:t>
            </a:r>
          </a:p>
          <a:p>
            <a:pPr lvl="0"/>
            <a:r>
              <a:rPr lang="ru-RU" dirty="0"/>
              <a:t>Стратегии </a:t>
            </a:r>
            <a:r>
              <a:rPr lang="ru-RU" dirty="0" err="1"/>
              <a:t>совладания</a:t>
            </a:r>
            <a:r>
              <a:rPr lang="ru-RU" dirty="0"/>
              <a:t> (</a:t>
            </a:r>
            <a:r>
              <a:rPr lang="ru-RU" dirty="0" err="1"/>
              <a:t>копинг</a:t>
            </a:r>
            <a:r>
              <a:rPr lang="ru-RU" dirty="0"/>
              <a:t>) в опасных и неопределённых ситуациях.</a:t>
            </a:r>
          </a:p>
          <a:p>
            <a:pPr lvl="0"/>
            <a:r>
              <a:rPr lang="ru-RU" dirty="0"/>
              <a:t>Формирование навыков безопасного поведения.</a:t>
            </a:r>
          </a:p>
          <a:p>
            <a:pPr lvl="0"/>
            <a:r>
              <a:rPr lang="ru-RU" dirty="0"/>
              <a:t>Психологические последствия травматических и кризисных событий.</a:t>
            </a:r>
          </a:p>
          <a:p>
            <a:pPr lvl="0"/>
            <a:r>
              <a:rPr lang="ru-RU" dirty="0"/>
              <a:t>Групповую и организационную безопасность (нормы, доверие, коммуникация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145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Отличия психологии безопасности от смежных дисциплин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От </a:t>
            </a:r>
            <a:r>
              <a:rPr lang="ru-RU" b="1" dirty="0"/>
              <a:t>экстренной и кризисной психологии</a:t>
            </a:r>
            <a:r>
              <a:rPr lang="ru-RU" dirty="0"/>
              <a:t> – акцент не только на последствиях, но и на профилактике и устойчивости.</a:t>
            </a:r>
          </a:p>
          <a:p>
            <a:pPr lvl="0"/>
            <a:r>
              <a:rPr lang="ru-RU" dirty="0"/>
              <a:t>От </a:t>
            </a:r>
            <a:r>
              <a:rPr lang="ru-RU" b="1" dirty="0"/>
              <a:t>психологии риска и принятия решений</a:t>
            </a:r>
            <a:r>
              <a:rPr lang="ru-RU" dirty="0"/>
              <a:t> – добавляется измерение защищённости и нормативной регуляции поведения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73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Основные </a:t>
            </a:r>
            <a:r>
              <a:rPr lang="ru-RU" b="1" dirty="0" smtClean="0"/>
              <a:t>категории</a:t>
            </a:r>
            <a:r>
              <a:rPr lang="ru-RU" b="1" dirty="0"/>
              <a:t> </a:t>
            </a:r>
            <a:r>
              <a:rPr lang="ru-RU" b="1" dirty="0" smtClean="0"/>
              <a:t>психологии безопасности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/>
              <a:t>Угроза</a:t>
            </a:r>
            <a:r>
              <a:rPr lang="ru-RU" dirty="0"/>
              <a:t> – потенциальный источник вреда; может быть объективной или воспринимаемой.</a:t>
            </a:r>
          </a:p>
          <a:p>
            <a:pPr lvl="0"/>
            <a:r>
              <a:rPr lang="ru-RU" b="1" dirty="0"/>
              <a:t>Риск</a:t>
            </a:r>
            <a:r>
              <a:rPr lang="ru-RU" dirty="0"/>
              <a:t> – вероятность неблагоприятного исхода и его значимость для субъекта.</a:t>
            </a:r>
          </a:p>
          <a:p>
            <a:pPr lvl="0"/>
            <a:r>
              <a:rPr lang="ru-RU" b="1" dirty="0"/>
              <a:t>Защищённость</a:t>
            </a:r>
            <a:r>
              <a:rPr lang="ru-RU" dirty="0"/>
              <a:t> – состояние, при котором субъект способен противостоять угрозам и сохранять устойчивость.</a:t>
            </a:r>
          </a:p>
          <a:p>
            <a:pPr lvl="0"/>
            <a:r>
              <a:rPr lang="ru-RU" b="1" dirty="0"/>
              <a:t>Безопасное поведение</a:t>
            </a:r>
            <a:r>
              <a:rPr lang="ru-RU" dirty="0"/>
              <a:t> – осознанные действия, снижающие вероятность вреда и повышающие контроль над ситуацией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6931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Факторы, влияющие на ощущение и состояние </a:t>
            </a:r>
            <a:r>
              <a:rPr lang="ru-RU" b="1" dirty="0" smtClean="0"/>
              <a:t>безопасности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935616"/>
              </p:ext>
            </p:extLst>
          </p:nvPr>
        </p:nvGraphicFramePr>
        <p:xfrm>
          <a:off x="611559" y="2373744"/>
          <a:ext cx="7969023" cy="4333433"/>
        </p:xfrm>
        <a:graphic>
          <a:graphicData uri="http://schemas.openxmlformats.org/drawingml/2006/table">
            <a:tbl>
              <a:tblPr firstRow="1" firstCol="1" bandRow="1"/>
              <a:tblGrid>
                <a:gridCol w="2656341">
                  <a:extLst>
                    <a:ext uri="{9D8B030D-6E8A-4147-A177-3AD203B41FA5}">
                      <a16:colId xmlns:a16="http://schemas.microsoft.com/office/drawing/2014/main" val="3383403655"/>
                    </a:ext>
                  </a:extLst>
                </a:gridCol>
                <a:gridCol w="2656341">
                  <a:extLst>
                    <a:ext uri="{9D8B030D-6E8A-4147-A177-3AD203B41FA5}">
                      <a16:colId xmlns:a16="http://schemas.microsoft.com/office/drawing/2014/main" val="2127574083"/>
                    </a:ext>
                  </a:extLst>
                </a:gridCol>
                <a:gridCol w="2656341">
                  <a:extLst>
                    <a:ext uri="{9D8B030D-6E8A-4147-A177-3AD203B41FA5}">
                      <a16:colId xmlns:a16="http://schemas.microsoft.com/office/drawing/2014/main" val="902098649"/>
                    </a:ext>
                  </a:extLst>
                </a:gridCol>
              </a:tblGrid>
              <a:tr h="3237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Проявление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671369"/>
                  </a:ext>
                </a:extLst>
              </a:tr>
              <a:tr h="618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Чем выше ощущение контроля, тем ниже уровень тревоги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действиям в ЧС снижает страх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973355"/>
                  </a:ext>
                </a:extLst>
              </a:tr>
              <a:tr h="618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Предсказуемость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Неопределённость усиливает стресс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Чёткие инструкции в кризисе уменьшают панику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515626"/>
                  </a:ext>
                </a:extLst>
              </a:tr>
              <a:tr h="618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Доверие и поддержка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повышает устойчивость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Командная работа снижает риски ошибок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361283"/>
                  </a:ext>
                </a:extLst>
              </a:tr>
              <a:tr h="6187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Опыт и обучение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Навыки снижают неопределённость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Тренировки и симуляции повышают готовность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786603"/>
                  </a:ext>
                </a:extLst>
              </a:tr>
              <a:tr h="1208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Личностные особенности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Тревожность, локус контроля, толерантность к неопределённости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Люди с внутренним локусом контроля чаще берут ответственность за безопасность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2961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527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Прикладные области и профессиональная значимость для психолога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b="1" dirty="0" smtClean="0"/>
              <a:t>В организационной </a:t>
            </a:r>
            <a:r>
              <a:rPr lang="ru-RU" b="1" dirty="0"/>
              <a:t>психологии</a:t>
            </a:r>
            <a:r>
              <a:rPr lang="ru-RU" dirty="0"/>
              <a:t>: формирование культуры безопасности, профилактика выгорания и конфликтов.</a:t>
            </a:r>
          </a:p>
          <a:p>
            <a:pPr lvl="0"/>
            <a:r>
              <a:rPr lang="ru-RU" b="1" dirty="0" smtClean="0"/>
              <a:t>В психологическом </a:t>
            </a:r>
            <a:r>
              <a:rPr lang="ru-RU" b="1" dirty="0"/>
              <a:t>консультировании</a:t>
            </a:r>
            <a:r>
              <a:rPr lang="ru-RU" dirty="0"/>
              <a:t>: работа с тревогой, страхами, посттравматическими состояниями.</a:t>
            </a:r>
          </a:p>
          <a:p>
            <a:pPr lvl="0"/>
            <a:r>
              <a:rPr lang="ru-RU" b="1" dirty="0" smtClean="0"/>
              <a:t>В образовательной </a:t>
            </a:r>
            <a:r>
              <a:rPr lang="ru-RU" b="1" dirty="0"/>
              <a:t>среде</a:t>
            </a:r>
            <a:r>
              <a:rPr lang="ru-RU" dirty="0"/>
              <a:t>: профилактика травли, создание психологически безопасной среды.</a:t>
            </a:r>
          </a:p>
          <a:p>
            <a:pPr lvl="0"/>
            <a:r>
              <a:rPr lang="ru-RU" b="1" dirty="0" smtClean="0"/>
              <a:t>При экстренной </a:t>
            </a:r>
            <a:r>
              <a:rPr lang="ru-RU" b="1" dirty="0"/>
              <a:t>помощи и сопровождении ЧС</a:t>
            </a:r>
            <a:r>
              <a:rPr lang="ru-RU" dirty="0"/>
              <a:t>: оценка рисков, психологическая поддержка, информирование.</a:t>
            </a:r>
          </a:p>
          <a:p>
            <a:pPr lvl="0"/>
            <a:r>
              <a:rPr lang="ru-RU" b="1" dirty="0" smtClean="0"/>
              <a:t>В разработке </a:t>
            </a:r>
            <a:r>
              <a:rPr lang="ru-RU" b="1" dirty="0"/>
              <a:t>программ обучения и тренингов</a:t>
            </a:r>
            <a:r>
              <a:rPr lang="ru-RU" dirty="0"/>
              <a:t>: обучение навыкам распознавания угроз, принятия решений в стрессе.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208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7450446" cy="116029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Базовые методы и инструменты в работе психолога по обеспечению </a:t>
            </a:r>
            <a:r>
              <a:rPr lang="ru-RU" b="1" dirty="0" smtClean="0"/>
              <a:t>безопасности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/>
              <a:t>Оценка рисков и уязвимостей</a:t>
            </a:r>
            <a:r>
              <a:rPr lang="ru-RU" dirty="0"/>
              <a:t>: интервью, анкеты, наблюдение, анализ инцидентов.</a:t>
            </a:r>
          </a:p>
          <a:p>
            <a:pPr lvl="0"/>
            <a:r>
              <a:rPr lang="ru-RU" b="1" dirty="0"/>
              <a:t>Диагностика психологического климата</a:t>
            </a:r>
            <a:r>
              <a:rPr lang="ru-RU" dirty="0"/>
              <a:t>: опросники групповой атмосферы, индексы доверия.</a:t>
            </a:r>
          </a:p>
          <a:p>
            <a:pPr lvl="0"/>
            <a:r>
              <a:rPr lang="ru-RU" b="1" dirty="0"/>
              <a:t>Тренинги и симуляции</a:t>
            </a:r>
            <a:r>
              <a:rPr lang="ru-RU" dirty="0"/>
              <a:t>: отработка действий в смоделированных опасных ситуациях.</a:t>
            </a:r>
          </a:p>
          <a:p>
            <a:pPr lvl="0"/>
            <a:r>
              <a:rPr lang="ru-RU" b="1" dirty="0"/>
              <a:t>Просветительские программы</a:t>
            </a:r>
            <a:r>
              <a:rPr lang="ru-RU" dirty="0"/>
              <a:t>: обучение распознаванию угроз, навыкам </a:t>
            </a:r>
            <a:r>
              <a:rPr lang="ru-RU" dirty="0" err="1"/>
              <a:t>саморегуляции</a:t>
            </a:r>
            <a:r>
              <a:rPr lang="ru-RU" dirty="0"/>
              <a:t>.</a:t>
            </a:r>
          </a:p>
          <a:p>
            <a:pPr lvl="0"/>
            <a:r>
              <a:rPr lang="ru-RU" b="1" dirty="0"/>
              <a:t>Кризисное планирование</a:t>
            </a:r>
            <a:r>
              <a:rPr lang="ru-RU" dirty="0"/>
              <a:t>: разработка алгоритмов действий, распределение ролей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772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ПОВСЕДНЕВНЫЕ И ТРУДНЫЕ СИТУАЦИИ ПОВСЕДНЕВНОЙ </a:t>
            </a:r>
            <a:r>
              <a:rPr lang="ru-RU" b="1" i="1" dirty="0" smtClean="0"/>
              <a:t>ЖИЗНИ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/>
              <a:t>Понятие «ситуация» в </a:t>
            </a:r>
            <a:r>
              <a:rPr lang="ru-RU" b="1" i="1" dirty="0" smtClean="0"/>
              <a:t>психологии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045060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Понятие «ситуация» в </a:t>
            </a:r>
            <a:r>
              <a:rPr lang="ru-RU" b="1" i="1" dirty="0" smtClean="0"/>
              <a:t>психологии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В Современном толковом словаре русского языка понятие </a:t>
            </a:r>
            <a:r>
              <a:rPr lang="ru-RU" dirty="0">
                <a:solidFill>
                  <a:srgbClr val="FF0000"/>
                </a:solidFill>
              </a:rPr>
              <a:t>«ситуация» </a:t>
            </a:r>
            <a:r>
              <a:rPr lang="ru-RU" dirty="0"/>
              <a:t>(от фр. </a:t>
            </a:r>
            <a:r>
              <a:rPr lang="ru-RU" i="1" dirty="0" err="1"/>
              <a:t>situation</a:t>
            </a:r>
            <a:r>
              <a:rPr lang="ru-RU" dirty="0"/>
              <a:t>) толкуется как обстановка, положение, возникшее на основе стечения, совокупности каких-либо условий или обстоятельств» </a:t>
            </a:r>
            <a:endParaRPr lang="ru-RU" dirty="0" smtClean="0"/>
          </a:p>
          <a:p>
            <a:r>
              <a:rPr lang="ru-RU" dirty="0"/>
              <a:t>В социальной психологии выделяют понятие </a:t>
            </a:r>
            <a:r>
              <a:rPr lang="ru-RU" dirty="0">
                <a:solidFill>
                  <a:srgbClr val="FF0000"/>
                </a:solidFill>
              </a:rPr>
              <a:t>«социальная ситуация» </a:t>
            </a:r>
            <a:r>
              <a:rPr lang="ru-RU" dirty="0"/>
              <a:t>(от лат. </a:t>
            </a:r>
            <a:r>
              <a:rPr lang="ru-RU" i="1" dirty="0" err="1"/>
              <a:t>Sociālis</a:t>
            </a:r>
            <a:r>
              <a:rPr lang="ru-RU" i="1" dirty="0"/>
              <a:t> </a:t>
            </a:r>
            <a:r>
              <a:rPr lang="ru-RU" dirty="0"/>
              <a:t>– общественный</a:t>
            </a:r>
            <a:r>
              <a:rPr lang="ru-RU" dirty="0" smtClean="0"/>
              <a:t>), </a:t>
            </a:r>
            <a:r>
              <a:rPr lang="ru-RU" dirty="0"/>
              <a:t>различают уровни ситуаций, параметры ситуаций</a:t>
            </a:r>
            <a:r>
              <a:rPr lang="ru-RU" dirty="0" smtClean="0"/>
              <a:t>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Психологическая </a:t>
            </a:r>
            <a:r>
              <a:rPr lang="ru-RU" dirty="0">
                <a:solidFill>
                  <a:srgbClr val="FF0000"/>
                </a:solidFill>
              </a:rPr>
              <a:t>ситуация </a:t>
            </a:r>
            <a:r>
              <a:rPr lang="ru-RU" dirty="0"/>
              <a:t>может рассматриваться как открытая, иерархически организованная, динамическая, неисчерпаемо разнообразная, изменчивая, бинарная (от лат. </a:t>
            </a:r>
            <a:r>
              <a:rPr lang="ru-RU" i="1" dirty="0" err="1"/>
              <a:t>binary</a:t>
            </a:r>
            <a:r>
              <a:rPr lang="ru-RU" i="1" dirty="0"/>
              <a:t> </a:t>
            </a:r>
            <a:r>
              <a:rPr lang="ru-RU" dirty="0"/>
              <a:t>– двойной, сдвоенный) система </a:t>
            </a:r>
          </a:p>
        </p:txBody>
      </p:sp>
    </p:spTree>
    <p:extLst>
      <p:ext uri="{BB962C8B-B14F-4D97-AF65-F5344CB8AC3E}">
        <p14:creationId xmlns:p14="http://schemas.microsoft.com/office/powerpoint/2010/main" val="2686416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Жизненная ситуация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Это </a:t>
            </a:r>
            <a:r>
              <a:rPr lang="ru-RU" dirty="0"/>
              <a:t>и «система объективных и субъективных элементов, объединяющихся в жизнедеятельности субъекта в определенный временной период» </a:t>
            </a:r>
            <a:r>
              <a:rPr lang="ru-RU" dirty="0" smtClean="0"/>
              <a:t>(</a:t>
            </a:r>
            <a:r>
              <a:rPr lang="ru-RU" dirty="0" err="1" smtClean="0"/>
              <a:t>Н.Г.Осухова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Это </a:t>
            </a:r>
            <a:r>
              <a:rPr lang="ru-RU" dirty="0"/>
              <a:t>и относительно стабильный набор потребностей, умений, концептуальных структур (ценности, представления) и внешних условий жизнедеятельности (С.А. </a:t>
            </a:r>
            <a:r>
              <a:rPr lang="ru-RU" dirty="0" smtClean="0"/>
              <a:t>Липатов)</a:t>
            </a:r>
          </a:p>
          <a:p>
            <a:r>
              <a:rPr lang="ru-RU" dirty="0" smtClean="0"/>
              <a:t>Это </a:t>
            </a:r>
            <a:r>
              <a:rPr lang="ru-RU" dirty="0"/>
              <a:t>жизненный путь, система объективных и субъективных элементов (внешних и внутренних условий), которые объединяются в жизнедеятельности человека в тот или иной момент его жизни (Л.Ф. </a:t>
            </a:r>
            <a:r>
              <a:rPr lang="ru-RU" dirty="0" err="1"/>
              <a:t>Бурлачук</a:t>
            </a:r>
            <a:r>
              <a:rPr lang="ru-RU" dirty="0"/>
              <a:t>, Е.Ю. </a:t>
            </a:r>
            <a:r>
              <a:rPr lang="ru-RU" dirty="0" err="1" smtClean="0"/>
              <a:t>Коржова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87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Событие и трудное жизненное событие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понятии </a:t>
            </a:r>
            <a:r>
              <a:rPr lang="ru-RU" dirty="0">
                <a:solidFill>
                  <a:srgbClr val="FF0000"/>
                </a:solidFill>
              </a:rPr>
              <a:t>«событие», </a:t>
            </a:r>
            <a:r>
              <a:rPr lang="ru-RU" dirty="0"/>
              <a:t>в свою очередь, «отражается значимость изменений, возникающих в процессе этого взаимодействия» (Р.Р. </a:t>
            </a:r>
            <a:r>
              <a:rPr lang="ru-RU" dirty="0" smtClean="0"/>
              <a:t>Попова)</a:t>
            </a:r>
          </a:p>
          <a:p>
            <a:r>
              <a:rPr lang="ru-RU" dirty="0" smtClean="0"/>
              <a:t>В </a:t>
            </a:r>
            <a:r>
              <a:rPr lang="ru-RU" dirty="0"/>
              <a:t>современной психологии выделилось понятие </a:t>
            </a:r>
            <a:r>
              <a:rPr lang="ru-RU" dirty="0">
                <a:solidFill>
                  <a:srgbClr val="FF0000"/>
                </a:solidFill>
              </a:rPr>
              <a:t>«трудное жизненное событие</a:t>
            </a:r>
            <a:r>
              <a:rPr lang="ru-RU" dirty="0" smtClean="0">
                <a:solidFill>
                  <a:srgbClr val="FF0000"/>
                </a:solidFill>
              </a:rPr>
              <a:t>», </a:t>
            </a:r>
            <a:r>
              <a:rPr lang="ru-RU" dirty="0"/>
              <a:t>которое понимается как значимые изменения в жизни человека, оказывающие сильное негативное воздействие на его психологическое состояние в данный момент времени и требующее больших затрат на адаптацию </a:t>
            </a:r>
            <a:r>
              <a:rPr lang="ru-RU" dirty="0" smtClean="0"/>
              <a:t>(Е.А. Анненкова)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167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Различия жизненных ситуаций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Для человека все возможные ситуации (социальная ситуация развития, социальная ситуация, психологическая ситуация) являются </a:t>
            </a:r>
            <a:r>
              <a:rPr lang="ru-RU" dirty="0">
                <a:solidFill>
                  <a:srgbClr val="FF0000"/>
                </a:solidFill>
              </a:rPr>
              <a:t>жизненными</a:t>
            </a:r>
            <a:r>
              <a:rPr lang="ru-RU" dirty="0"/>
              <a:t>, они могут различаться широтой границ, которые четко определены либо виртуальны; </a:t>
            </a:r>
            <a:endParaRPr lang="ru-RU" dirty="0" smtClean="0"/>
          </a:p>
          <a:p>
            <a:r>
              <a:rPr lang="ru-RU" dirty="0" smtClean="0"/>
              <a:t>уровнем </a:t>
            </a:r>
            <a:r>
              <a:rPr lang="ru-RU" dirty="0"/>
              <a:t>сложности (от низкого до максимального); </a:t>
            </a:r>
            <a:endParaRPr lang="ru-RU" dirty="0" smtClean="0"/>
          </a:p>
          <a:p>
            <a:r>
              <a:rPr lang="ru-RU" dirty="0" smtClean="0"/>
              <a:t>уровнем </a:t>
            </a:r>
            <a:r>
              <a:rPr lang="ru-RU" dirty="0"/>
              <a:t>значимости для индивида (ситуация или событие); </a:t>
            </a:r>
            <a:endParaRPr lang="ru-RU" dirty="0" smtClean="0"/>
          </a:p>
          <a:p>
            <a:r>
              <a:rPr lang="ru-RU" dirty="0" smtClean="0"/>
              <a:t>спецификой </a:t>
            </a:r>
            <a:r>
              <a:rPr lang="ru-RU" dirty="0"/>
              <a:t>воздействия на него (формирование субъективного образа мира, определение себя в ситуации).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5626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Жизненные ситуации </a:t>
            </a:r>
            <a:br>
              <a:rPr lang="ru-RU" b="1" i="1" dirty="0" smtClean="0"/>
            </a:br>
            <a:r>
              <a:rPr lang="ru-RU" b="1" i="1" dirty="0"/>
              <a:t>(</a:t>
            </a:r>
            <a:r>
              <a:rPr lang="ru-RU" b="1" i="1" dirty="0" smtClean="0"/>
              <a:t>по </a:t>
            </a:r>
            <a:r>
              <a:rPr lang="ru-RU" b="1" i="1" dirty="0" err="1" smtClean="0"/>
              <a:t>Осуховой</a:t>
            </a:r>
            <a:r>
              <a:rPr lang="ru-RU" b="1" i="1" dirty="0"/>
              <a:t> </a:t>
            </a:r>
            <a:r>
              <a:rPr lang="ru-RU" b="1" i="1" dirty="0" smtClean="0"/>
              <a:t>Н.Г.)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Ситуации первого </a:t>
            </a:r>
            <a:r>
              <a:rPr lang="ru-RU" i="1" dirty="0">
                <a:solidFill>
                  <a:srgbClr val="FF0000"/>
                </a:solidFill>
              </a:rPr>
              <a:t>типа </a:t>
            </a:r>
            <a:r>
              <a:rPr lang="ru-RU" dirty="0"/>
              <a:t>сложностей, к которым </a:t>
            </a:r>
            <a:r>
              <a:rPr lang="ru-RU" dirty="0" smtClean="0"/>
              <a:t>относятся </a:t>
            </a:r>
            <a:r>
              <a:rPr lang="ru-RU" dirty="0"/>
              <a:t>неприятности обыденной жизни и трудные жизненные ситуации в нормальном цикле человеческой жизни. </a:t>
            </a:r>
            <a:endParaRPr lang="ru-RU" dirty="0" smtClean="0"/>
          </a:p>
          <a:p>
            <a:r>
              <a:rPr lang="ru-RU" i="1" dirty="0" smtClean="0">
                <a:solidFill>
                  <a:srgbClr val="FF0000"/>
                </a:solidFill>
              </a:rPr>
              <a:t>Ситуации </a:t>
            </a:r>
            <a:r>
              <a:rPr lang="ru-RU" i="1" dirty="0">
                <a:solidFill>
                  <a:srgbClr val="FF0000"/>
                </a:solidFill>
              </a:rPr>
              <a:t>второго типа</a:t>
            </a:r>
            <a:r>
              <a:rPr lang="ru-RU" dirty="0"/>
              <a:t>: трудные жизненные ситуации, которые приводят к разрыву жизненного пути личности и провоцируют жизненный кризис (ситуации слома, выживания, утраты, экстремальные ситуации природного, техногенного и антропогенного </a:t>
            </a:r>
            <a:r>
              <a:rPr lang="ru-RU" dirty="0" smtClean="0"/>
              <a:t>характера)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585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7594462" cy="709865"/>
          </a:xfrm>
        </p:spPr>
        <p:txBody>
          <a:bodyPr>
            <a:noAutofit/>
          </a:bodyPr>
          <a:lstStyle/>
          <a:p>
            <a:pPr algn="ctr"/>
            <a:r>
              <a:rPr lang="ru-RU" sz="3600" b="1" i="1" dirty="0"/>
              <a:t>Жизненные ситуации в зависимости от уровня </a:t>
            </a:r>
            <a:r>
              <a:rPr lang="ru-RU" sz="3600" b="1" i="1" dirty="0" smtClean="0"/>
              <a:t>трудности</a:t>
            </a:r>
            <a:endParaRPr lang="ru-RU" sz="3600" b="1" i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0" y="2060848"/>
            <a:ext cx="7704856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44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В зависимости </a:t>
            </a:r>
            <a:r>
              <a:rPr lang="ru-RU" b="1" i="1" dirty="0"/>
              <a:t>от уровня сложности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ситуации повседневной (обыденной) жизни;</a:t>
            </a:r>
          </a:p>
          <a:p>
            <a:pPr lvl="0"/>
            <a:r>
              <a:rPr lang="ru-RU" dirty="0"/>
              <a:t>трудные ситуации повседневной жизни;</a:t>
            </a:r>
          </a:p>
          <a:p>
            <a:pPr lvl="0"/>
            <a:r>
              <a:rPr lang="ru-RU" dirty="0"/>
              <a:t>трудные жизненные ситуации, выходящие за рамки повседневности (высокой степени сложности).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0204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1628800"/>
            <a:ext cx="7772400" cy="1362075"/>
          </a:xfrm>
        </p:spPr>
        <p:txBody>
          <a:bodyPr>
            <a:normAutofit/>
          </a:bodyPr>
          <a:lstStyle/>
          <a:p>
            <a:r>
              <a:rPr lang="ru-RU" b="1" i="1" dirty="0"/>
              <a:t>Ситуации повседневной </a:t>
            </a:r>
            <a:r>
              <a:rPr lang="ru-RU" b="1" i="1" dirty="0" smtClean="0"/>
              <a:t>жизни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37477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Уровни повседневности (</a:t>
            </a:r>
            <a:r>
              <a:rPr lang="ru-RU" b="1" i="1" dirty="0"/>
              <a:t>Б. </a:t>
            </a:r>
            <a:r>
              <a:rPr lang="ru-RU" b="1" i="1" dirty="0" err="1" smtClean="0"/>
              <a:t>Вальденфельс</a:t>
            </a:r>
            <a:r>
              <a:rPr lang="ru-RU" b="1" i="1" dirty="0" smtClean="0"/>
              <a:t>)</a:t>
            </a:r>
            <a:endParaRPr lang="ru-RU" b="1" i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/>
              <a:t>Первый уровень </a:t>
            </a:r>
            <a:r>
              <a:rPr lang="ru-RU" dirty="0"/>
              <a:t>связан с «</a:t>
            </a:r>
            <a:r>
              <a:rPr lang="ru-RU" dirty="0" err="1"/>
              <a:t>обживанием</a:t>
            </a:r>
            <a:r>
              <a:rPr lang="ru-RU" dirty="0"/>
              <a:t>», «выживанием» и называется «культурным грехопадением</a:t>
            </a:r>
            <a:r>
              <a:rPr lang="ru-RU" dirty="0" smtClean="0"/>
              <a:t>», </a:t>
            </a:r>
            <a:r>
              <a:rPr lang="ru-RU" dirty="0"/>
              <a:t>что означает обезличивание человека и превращение его в «</a:t>
            </a:r>
            <a:r>
              <a:rPr lang="ru-RU" dirty="0" err="1"/>
              <a:t>адаптанта</a:t>
            </a:r>
            <a:r>
              <a:rPr lang="ru-RU" dirty="0"/>
              <a:t>». </a:t>
            </a:r>
            <a:endParaRPr lang="ru-RU" dirty="0" smtClean="0"/>
          </a:p>
          <a:p>
            <a:r>
              <a:rPr lang="ru-RU" b="1" i="1" dirty="0" smtClean="0"/>
              <a:t>Второй уровень</a:t>
            </a:r>
            <a:r>
              <a:rPr lang="ru-RU" i="1" dirty="0" smtClean="0"/>
              <a:t> </a:t>
            </a:r>
            <a:r>
              <a:rPr lang="ru-RU" dirty="0" smtClean="0"/>
              <a:t>повседневности, который в психологии обозначается </a:t>
            </a:r>
            <a:r>
              <a:rPr lang="ru-RU" dirty="0" err="1" smtClean="0"/>
              <a:t>инадаптацией</a:t>
            </a:r>
            <a:r>
              <a:rPr lang="ru-RU" dirty="0" smtClean="0"/>
              <a:t>, или собственно нормативной адаптацией . В повседневности укрепляется понимание происходящего (достижение гармонии); сохраняются нормы, правила, традиции. </a:t>
            </a:r>
          </a:p>
          <a:p>
            <a:r>
              <a:rPr lang="ru-RU" b="1" i="1" dirty="0" smtClean="0"/>
              <a:t>На третьем </a:t>
            </a:r>
            <a:r>
              <a:rPr lang="ru-RU" b="1" i="1" dirty="0"/>
              <a:t>уровне</a:t>
            </a:r>
            <a:r>
              <a:rPr lang="ru-RU" i="1" dirty="0"/>
              <a:t> </a:t>
            </a:r>
            <a:r>
              <a:rPr lang="ru-RU" dirty="0"/>
              <a:t>повседневности, уже на уровне «поднимающейся рациональности», происходит образование и обнаружение смыслов, открытие новых правил, человек выходит в зону, которая граничит с </a:t>
            </a:r>
            <a:r>
              <a:rPr lang="ru-RU" dirty="0" err="1"/>
              <a:t>внеповседневностью</a:t>
            </a:r>
            <a:r>
              <a:rPr lang="ru-RU" dirty="0"/>
              <a:t> («поднимающаяся рациональность»)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47371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Признаки повседневной жизни </a:t>
            </a:r>
            <a:br>
              <a:rPr lang="ru-RU" b="1" i="1" dirty="0" smtClean="0"/>
            </a:br>
            <a:r>
              <a:rPr lang="ru-RU" b="1" i="1" dirty="0" smtClean="0"/>
              <a:t>(П. </a:t>
            </a:r>
            <a:r>
              <a:rPr lang="ru-RU" b="1" i="1" dirty="0" err="1" smtClean="0"/>
              <a:t>Бергер</a:t>
            </a:r>
            <a:r>
              <a:rPr lang="ru-RU" b="1" i="1" dirty="0" smtClean="0"/>
              <a:t> и Т. </a:t>
            </a:r>
            <a:r>
              <a:rPr lang="ru-RU" b="1" i="1" dirty="0" err="1" smtClean="0"/>
              <a:t>Лукман</a:t>
            </a:r>
            <a:r>
              <a:rPr lang="ru-RU" b="1" i="1" dirty="0" smtClean="0"/>
              <a:t>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Повседневность</a:t>
            </a:r>
            <a:r>
              <a:rPr lang="ru-RU" dirty="0" smtClean="0"/>
              <a:t> – </a:t>
            </a:r>
            <a:r>
              <a:rPr lang="ru-RU" dirty="0"/>
              <a:t>это будничность, ежедневность, </a:t>
            </a:r>
            <a:r>
              <a:rPr lang="ru-RU" dirty="0" smtClean="0"/>
              <a:t>обыденность, </a:t>
            </a:r>
            <a:r>
              <a:rPr lang="ru-RU" dirty="0"/>
              <a:t>нечто нормальное и самоочевидное, </a:t>
            </a:r>
            <a:r>
              <a:rPr lang="ru-RU" dirty="0" smtClean="0"/>
              <a:t>естественное.</a:t>
            </a:r>
          </a:p>
          <a:p>
            <a:r>
              <a:rPr lang="ru-RU" dirty="0" err="1">
                <a:solidFill>
                  <a:srgbClr val="FF0000"/>
                </a:solidFill>
              </a:rPr>
              <a:t>интерсубъективность</a:t>
            </a:r>
            <a:r>
              <a:rPr lang="ru-RU" dirty="0"/>
              <a:t> (этот мир я разделяю с другими людьми) и </a:t>
            </a:r>
            <a:r>
              <a:rPr lang="ru-RU" dirty="0" err="1">
                <a:solidFill>
                  <a:srgbClr val="FF0000"/>
                </a:solidFill>
              </a:rPr>
              <a:t>темпоральность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(</a:t>
            </a:r>
            <a:r>
              <a:rPr lang="ru-RU" dirty="0"/>
              <a:t>я воспринимаю время как непрерывное и конечное</a:t>
            </a:r>
            <a:r>
              <a:rPr lang="ru-RU" dirty="0" smtClean="0"/>
              <a:t>)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повседневная </a:t>
            </a:r>
            <a:r>
              <a:rPr lang="ru-RU" dirty="0">
                <a:solidFill>
                  <a:srgbClr val="FF0000"/>
                </a:solidFill>
              </a:rPr>
              <a:t>жизнь </a:t>
            </a:r>
            <a:r>
              <a:rPr lang="ru-RU" dirty="0"/>
              <a:t>– это упорядоченная, целостная, систематизированная в образцах (типичная), доступная, понятная, регулярно повторяемая, релевантная, уже объективированная реальность, имеющая </a:t>
            </a:r>
            <a:r>
              <a:rPr lang="ru-RU" dirty="0" err="1"/>
              <a:t>темпоральный</a:t>
            </a:r>
            <a:r>
              <a:rPr lang="ru-RU" dirty="0"/>
              <a:t> и прагматичный характер.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316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202760" cy="1143000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Основные характеристики повседневности </a:t>
            </a:r>
            <a:br>
              <a:rPr lang="ru-RU" sz="3200" b="1" i="1" dirty="0" smtClean="0"/>
            </a:br>
            <a:r>
              <a:rPr lang="ru-RU" sz="3200" b="1" i="1" dirty="0" smtClean="0"/>
              <a:t>(И.Т. </a:t>
            </a:r>
            <a:r>
              <a:rPr lang="ru-RU" sz="3200" b="1" i="1" dirty="0" err="1" smtClean="0"/>
              <a:t>Касавин</a:t>
            </a:r>
            <a:r>
              <a:rPr lang="ru-RU" sz="3200" b="1" i="1" dirty="0" smtClean="0"/>
              <a:t> и С.П. </a:t>
            </a:r>
            <a:r>
              <a:rPr lang="ru-RU" sz="3200" b="1" i="1" dirty="0" err="1" smtClean="0"/>
              <a:t>Щавелев</a:t>
            </a:r>
            <a:r>
              <a:rPr lang="ru-RU" sz="3200" b="1" i="1" dirty="0" smtClean="0"/>
              <a:t>)</a:t>
            </a:r>
            <a:endParaRPr lang="ru-RU" sz="32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поле </a:t>
            </a:r>
            <a:r>
              <a:rPr lang="ru-RU" dirty="0">
                <a:solidFill>
                  <a:srgbClr val="FF0000"/>
                </a:solidFill>
              </a:rPr>
              <a:t>повседневности </a:t>
            </a:r>
            <a:r>
              <a:rPr lang="ru-RU" dirty="0"/>
              <a:t>(отрезок жизни, ограниченный социальными, биографическими, биологическими, экологическими факторами);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повседневность </a:t>
            </a:r>
            <a:r>
              <a:rPr lang="ru-RU" dirty="0"/>
              <a:t>– это доступный всем мир опыта, проявляющийся в многообразии частично пересекающихся субъективных миров;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>
                <a:solidFill>
                  <a:srgbClr val="FF0000"/>
                </a:solidFill>
              </a:rPr>
              <a:t>сохранение единой формы </a:t>
            </a:r>
            <a:r>
              <a:rPr lang="ru-RU" dirty="0"/>
              <a:t>в процессе изменения, повторение сходного через близкие по значению перерывы;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>
                <a:solidFill>
                  <a:srgbClr val="FF0000"/>
                </a:solidFill>
              </a:rPr>
              <a:t>проблема времени </a:t>
            </a:r>
            <a:r>
              <a:rPr lang="ru-RU" dirty="0"/>
              <a:t>(в биологическом, астрономическом, социальном контексте), проблема жизненных ритмов; </a:t>
            </a:r>
            <a:endParaRPr lang="ru-RU" dirty="0" smtClean="0"/>
          </a:p>
          <a:p>
            <a:r>
              <a:rPr lang="ru-RU" dirty="0" smtClean="0"/>
              <a:t>повседневная </a:t>
            </a:r>
            <a:r>
              <a:rPr lang="ru-RU" dirty="0"/>
              <a:t>жизнь – это смысловая связь переживаний, относящихся к настоящему моменту и обусловленных разными мыслями, надеждами, страхами и </a:t>
            </a:r>
            <a:r>
              <a:rPr lang="ru-RU" dirty="0" smtClean="0"/>
              <a:t>т.д., </a:t>
            </a:r>
            <a:r>
              <a:rPr lang="ru-RU" dirty="0"/>
              <a:t>вытекающими из биографии человека </a:t>
            </a:r>
          </a:p>
        </p:txBody>
      </p:sp>
    </p:spTree>
    <p:extLst>
      <p:ext uri="{BB962C8B-B14F-4D97-AF65-F5344CB8AC3E}">
        <p14:creationId xmlns:p14="http://schemas.microsoft.com/office/powerpoint/2010/main" val="669635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1772816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Трудные ситуации повседневной жизни (нормативные</a:t>
            </a:r>
            <a:r>
              <a:rPr lang="ru-RU" b="1" i="1" dirty="0" smtClean="0"/>
              <a:t>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95080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/>
              <a:t>Трудные жизненные ситуации (ТЖС)</a:t>
            </a:r>
            <a:br>
              <a:rPr lang="ru-RU" sz="3600" b="1" i="1" dirty="0" smtClean="0"/>
            </a:br>
            <a:endParaRPr lang="ru-RU" sz="3600" b="1" i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трудные жизненные ситуации </a:t>
            </a:r>
            <a:r>
              <a:rPr lang="ru-RU" dirty="0"/>
              <a:t>– это ситуации, возникающие или в случае неуравновешенности в системе отношений личности и ее окружения, или несоответствия между целями, стремлениями и возможностями их реализации и качествами личности, которые предъявляют повышенные требования к способностям и возможностям человека, к его личностному потенциалу и стимулирует его </a:t>
            </a:r>
            <a:r>
              <a:rPr lang="ru-RU" dirty="0" smtClean="0"/>
              <a:t>активность (М. </a:t>
            </a:r>
            <a:r>
              <a:rPr lang="ru-RU" dirty="0" err="1" smtClean="0"/>
              <a:t>Тышкова</a:t>
            </a:r>
            <a:r>
              <a:rPr lang="ru-RU" dirty="0" smtClean="0"/>
              <a:t>)</a:t>
            </a:r>
          </a:p>
          <a:p>
            <a:r>
              <a:rPr lang="ru-RU" dirty="0">
                <a:solidFill>
                  <a:srgbClr val="FF0000"/>
                </a:solidFill>
              </a:rPr>
              <a:t>трудная жизненная ситуация</a:t>
            </a:r>
            <a:r>
              <a:rPr lang="ru-RU" dirty="0"/>
              <a:t> – это такая ситуация, в которой «в результате внешних воздействий или внутренних изменений происходит нарушение адаптации человека к жизни, в результате чего он не в состоянии удовлетворять свои основные жизненные потребности посредством привычных моделей и способов поведения» (Н.Г. </a:t>
            </a:r>
            <a:r>
              <a:rPr lang="ru-RU" dirty="0" err="1" smtClean="0"/>
              <a:t>Осухова</a:t>
            </a:r>
            <a:r>
              <a:rPr lang="ru-RU" dirty="0" smtClean="0"/>
              <a:t>)</a:t>
            </a:r>
          </a:p>
          <a:p>
            <a:r>
              <a:rPr lang="ru-RU" dirty="0">
                <a:solidFill>
                  <a:srgbClr val="FF0000"/>
                </a:solidFill>
              </a:rPr>
              <a:t>трудные жизненные ситуации </a:t>
            </a:r>
            <a:r>
              <a:rPr lang="ru-RU" dirty="0"/>
              <a:t>нежелательны для субъекта, но неизбежны, они оцениваются как более плотные, «заслоняющие» остальные события жизнедеятельности от субъекта, и давление ситуации оценивается как более сильное (Е.А. </a:t>
            </a:r>
            <a:r>
              <a:rPr lang="ru-RU" dirty="0" err="1" smtClean="0"/>
              <a:t>Белан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14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b="1" i="1" dirty="0" smtClean="0"/>
              <a:t>Содержательные признаки </a:t>
            </a:r>
            <a:r>
              <a:rPr lang="ru-RU" sz="2800" b="1" i="1" dirty="0"/>
              <a:t>трудных ситуаций повседневной </a:t>
            </a:r>
            <a:r>
              <a:rPr lang="ru-RU" sz="2800" b="1" i="1" dirty="0" smtClean="0"/>
              <a:t>жизни (</a:t>
            </a:r>
            <a:r>
              <a:rPr lang="ru-RU" sz="2800" b="1" i="1" dirty="0" smtClean="0"/>
              <a:t>И.П. </a:t>
            </a:r>
            <a:r>
              <a:rPr lang="ru-RU" sz="2800" b="1" i="1" dirty="0" err="1" smtClean="0"/>
              <a:t>Стрельцова</a:t>
            </a:r>
            <a:r>
              <a:rPr lang="ru-RU" sz="2800" b="1" i="1" dirty="0" smtClean="0"/>
              <a:t>)</a:t>
            </a:r>
            <a:endParaRPr lang="ru-RU" sz="28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незнание способов и путей разрешения проблемы;</a:t>
            </a:r>
          </a:p>
          <a:p>
            <a:pPr lvl="0"/>
            <a:r>
              <a:rPr lang="ru-RU" dirty="0"/>
              <a:t>недостаточность ресурсов (личностных, материальных, информационных и т.д.);</a:t>
            </a:r>
          </a:p>
          <a:p>
            <a:pPr lvl="0"/>
            <a:r>
              <a:rPr lang="ru-RU" dirty="0"/>
              <a:t>отсутствие поддержки;</a:t>
            </a:r>
          </a:p>
          <a:p>
            <a:pPr lvl="0"/>
            <a:r>
              <a:rPr lang="ru-RU" dirty="0"/>
              <a:t>отрицательные эмоциональные переживания;</a:t>
            </a:r>
          </a:p>
          <a:p>
            <a:pPr lvl="0"/>
            <a:r>
              <a:rPr lang="ru-RU" dirty="0"/>
              <a:t>необходимость принятия решения;</a:t>
            </a:r>
          </a:p>
          <a:p>
            <a:pPr lvl="0"/>
            <a:r>
              <a:rPr lang="ru-RU" dirty="0"/>
              <a:t>отсутствие </a:t>
            </a:r>
            <a:r>
              <a:rPr lang="ru-RU" dirty="0" smtClean="0"/>
              <a:t>выхода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8273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i="1" dirty="0" smtClean="0"/>
              <a:t>Признаки трудных </a:t>
            </a:r>
            <a:r>
              <a:rPr lang="ru-RU" b="1" i="1" dirty="0"/>
              <a:t>жизненных ситуаций </a:t>
            </a:r>
            <a:r>
              <a:rPr lang="ru-RU" b="1" i="1" dirty="0" smtClean="0"/>
              <a:t>(Н.А. Цветкова)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высокая степень значимости происходящего для человека;</a:t>
            </a:r>
          </a:p>
          <a:p>
            <a:pPr lvl="0"/>
            <a:r>
              <a:rPr lang="ru-RU" dirty="0"/>
              <a:t>отсутствие или невозможность использования привычных схем решения возникающих задач;</a:t>
            </a:r>
          </a:p>
          <a:p>
            <a:pPr lvl="0"/>
            <a:r>
              <a:rPr lang="ru-RU" dirty="0"/>
              <a:t>неопределенность перспектив развития ситуации;</a:t>
            </a:r>
          </a:p>
          <a:p>
            <a:pPr lvl="0"/>
            <a:r>
              <a:rPr lang="ru-RU" dirty="0"/>
              <a:t>уровень «биографического стресса»;</a:t>
            </a:r>
          </a:p>
          <a:p>
            <a:pPr lvl="0"/>
            <a:r>
              <a:rPr lang="ru-RU" dirty="0"/>
              <a:t>субъективная оценка человеком ситуации как трудной;</a:t>
            </a:r>
          </a:p>
          <a:p>
            <a:pPr lvl="0"/>
            <a:r>
              <a:rPr lang="ru-RU" dirty="0"/>
              <a:t>возможные потери;</a:t>
            </a:r>
          </a:p>
          <a:p>
            <a:pPr lvl="0"/>
            <a:r>
              <a:rPr lang="ru-RU" dirty="0"/>
              <a:t>варианты решения;</a:t>
            </a:r>
          </a:p>
          <a:p>
            <a:pPr lvl="0"/>
            <a:r>
              <a:rPr lang="ru-RU" dirty="0"/>
              <a:t>ресурсы и возможности (физические, психологические, интеллектуальные, моральные, временные);</a:t>
            </a:r>
          </a:p>
          <a:p>
            <a:pPr lvl="0"/>
            <a:r>
              <a:rPr lang="ru-RU" dirty="0"/>
              <a:t>наличие опыта </a:t>
            </a:r>
            <a:r>
              <a:rPr lang="ru-RU" dirty="0" smtClean="0"/>
              <a:t>преодоления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21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Общие и частные признаки </a:t>
            </a:r>
            <a:r>
              <a:rPr lang="ru-RU" b="1" i="1" dirty="0" smtClean="0"/>
              <a:t>ТЖС (</a:t>
            </a:r>
            <a:r>
              <a:rPr lang="ru-RU" b="1" i="1" dirty="0" smtClean="0"/>
              <a:t>Е.В. </a:t>
            </a:r>
            <a:r>
              <a:rPr lang="ru-RU" b="1" i="1" dirty="0" err="1" smtClean="0"/>
              <a:t>Битюцкая</a:t>
            </a:r>
            <a:r>
              <a:rPr lang="ru-RU" b="1" i="1" dirty="0" smtClean="0"/>
              <a:t>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общие </a:t>
            </a:r>
            <a:r>
              <a:rPr lang="ru-RU" dirty="0">
                <a:solidFill>
                  <a:srgbClr val="FF0000"/>
                </a:solidFill>
              </a:rPr>
              <a:t>параметры</a:t>
            </a:r>
            <a:r>
              <a:rPr lang="ru-RU" dirty="0"/>
              <a:t>: значимость самой ситуации; эмоциональные переживания, связанные с ней; повышенные затраты собственных ресурсов для ее преодоления.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>
                <a:solidFill>
                  <a:srgbClr val="FF0000"/>
                </a:solidFill>
              </a:rPr>
              <a:t>частным признакам </a:t>
            </a:r>
            <a:r>
              <a:rPr lang="ru-RU" dirty="0"/>
              <a:t>можно отнести </a:t>
            </a:r>
            <a:r>
              <a:rPr lang="ru-RU" dirty="0" err="1"/>
              <a:t>неподконтрольность</a:t>
            </a:r>
            <a:r>
              <a:rPr lang="ru-RU" dirty="0"/>
              <a:t>, неопределенность, трудность в прогнозировании, в принятии решения и т.д., которые варьируются в зависимости от типа ситуации и личностных особенностей </a:t>
            </a:r>
            <a:r>
              <a:rPr lang="ru-RU" dirty="0" smtClean="0"/>
              <a:t>человека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2430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Общие принципы ТЖС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субъективность</a:t>
            </a:r>
            <a:r>
              <a:rPr lang="ru-RU" b="1" i="1" dirty="0"/>
              <a:t> </a:t>
            </a:r>
            <a:r>
              <a:rPr lang="ru-RU" dirty="0"/>
              <a:t>(отношение со стороны человека к той либо иной ситуации</a:t>
            </a:r>
            <a:r>
              <a:rPr lang="ru-RU" dirty="0" smtClean="0"/>
              <a:t>). Субъективность как отношение индивида к той или иной ситуации зависит от восприятия ситуации конкретным человеком, от уровня его психического развития, его личностных особенностей, стрессоустойчивости, наличного опыта преодоления трудностей, жизнестойкости и ряда других личностных качеств. 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личностную </a:t>
            </a:r>
            <a:r>
              <a:rPr lang="ru-RU" b="1" i="1" dirty="0">
                <a:solidFill>
                  <a:srgbClr val="FF0000"/>
                </a:solidFill>
              </a:rPr>
              <a:t>значимость </a:t>
            </a:r>
            <a:r>
              <a:rPr lang="ru-RU" dirty="0"/>
              <a:t>(переживание эмоционально-психического напряжения). </a:t>
            </a:r>
            <a:r>
              <a:rPr lang="ru-RU" dirty="0" smtClean="0"/>
              <a:t>Личностная </a:t>
            </a:r>
            <a:r>
              <a:rPr lang="ru-RU" dirty="0"/>
              <a:t>значимость ситуации как один из основных общих признаков ТЖС проявляется в эмоциональном реагировании на нее. </a:t>
            </a:r>
          </a:p>
        </p:txBody>
      </p:sp>
    </p:spTree>
    <p:extLst>
      <p:ext uri="{BB962C8B-B14F-4D97-AF65-F5344CB8AC3E}">
        <p14:creationId xmlns:p14="http://schemas.microsoft.com/office/powerpoint/2010/main" val="2460465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С</a:t>
            </a:r>
            <a:r>
              <a:rPr lang="ru-RU" b="1" i="1" dirty="0" smtClean="0"/>
              <a:t>ледующие группы</a:t>
            </a:r>
            <a:r>
              <a:rPr lang="ru-RU" b="1" i="1" dirty="0"/>
              <a:t> </a:t>
            </a:r>
            <a:r>
              <a:rPr lang="ru-RU" b="1" i="1" dirty="0" smtClean="0"/>
              <a:t>ТЖС </a:t>
            </a:r>
            <a:br>
              <a:rPr lang="ru-RU" b="1" i="1" dirty="0" smtClean="0"/>
            </a:br>
            <a:r>
              <a:rPr lang="ru-RU" b="1" i="1" dirty="0" smtClean="0"/>
              <a:t>(М. </a:t>
            </a:r>
            <a:r>
              <a:rPr lang="ru-RU" b="1" i="1" dirty="0" err="1" smtClean="0"/>
              <a:t>Тышкова</a:t>
            </a:r>
            <a:r>
              <a:rPr lang="ru-RU" b="1" i="1" dirty="0" smtClean="0"/>
              <a:t> 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трудные жизненные ситуации, связанные с болезнью, опасностью инвалидности или смерти;</a:t>
            </a:r>
          </a:p>
          <a:p>
            <a:pPr lvl="0"/>
            <a:r>
              <a:rPr lang="ru-RU" dirty="0"/>
              <a:t>трудные ситуации, связанные с затруднениями, противодействием, помехами, неудачами;</a:t>
            </a:r>
          </a:p>
          <a:p>
            <a:pPr lvl="0"/>
            <a:r>
              <a:rPr lang="ru-RU" dirty="0"/>
              <a:t>трудные ситуации, связанные с социальным взаимодействием (публичное поведение, оценка, критика, давление, конфликты) </a:t>
            </a:r>
          </a:p>
        </p:txBody>
      </p:sp>
    </p:spTree>
    <p:extLst>
      <p:ext uri="{BB962C8B-B14F-4D97-AF65-F5344CB8AC3E}">
        <p14:creationId xmlns:p14="http://schemas.microsoft.com/office/powerpoint/2010/main" val="954342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i="1" dirty="0" smtClean="0"/>
              <a:t>Группы ТЖС (</a:t>
            </a:r>
            <a:r>
              <a:rPr lang="ru-RU" b="1" i="1" dirty="0" err="1" smtClean="0"/>
              <a:t>Е.В.Битюцкая</a:t>
            </a:r>
            <a:r>
              <a:rPr lang="ru-RU" b="1" i="1" dirty="0" smtClean="0"/>
              <a:t>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ситуации, связанные с конфликтными отношениями с противоположным полом;</a:t>
            </a:r>
          </a:p>
          <a:p>
            <a:pPr lvl="0"/>
            <a:r>
              <a:rPr lang="ru-RU" dirty="0"/>
              <a:t>материальные трудности;</a:t>
            </a:r>
          </a:p>
          <a:p>
            <a:pPr lvl="0"/>
            <a:r>
              <a:rPr lang="ru-RU" dirty="0"/>
              <a:t>общие ситуации межличностных отношений;</a:t>
            </a:r>
          </a:p>
          <a:p>
            <a:pPr lvl="0"/>
            <a:r>
              <a:rPr lang="ru-RU" dirty="0"/>
              <a:t>ситуации, связанные с учебной и профессиональной </a:t>
            </a:r>
            <a:r>
              <a:rPr lang="ru-RU" dirty="0" smtClean="0"/>
              <a:t>деятельностью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6742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Ситуации </a:t>
            </a:r>
            <a:r>
              <a:rPr lang="ru-RU" b="1" i="1" dirty="0" smtClean="0"/>
              <a:t>аномии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>
                <a:solidFill>
                  <a:srgbClr val="FF0000"/>
                </a:solidFill>
              </a:rPr>
              <a:t>аномия </a:t>
            </a:r>
            <a:r>
              <a:rPr lang="ru-RU" dirty="0"/>
              <a:t>(от франц. </a:t>
            </a:r>
            <a:r>
              <a:rPr lang="ru-RU" i="1" dirty="0" err="1"/>
              <a:t>anomie</a:t>
            </a:r>
            <a:r>
              <a:rPr lang="ru-RU" i="1" dirty="0"/>
              <a:t> </a:t>
            </a:r>
            <a:r>
              <a:rPr lang="ru-RU" dirty="0"/>
              <a:t>– беззаконие, </a:t>
            </a:r>
            <a:r>
              <a:rPr lang="ru-RU" dirty="0" err="1"/>
              <a:t>безнормность</a:t>
            </a:r>
            <a:r>
              <a:rPr lang="ru-RU" dirty="0"/>
              <a:t>) толкуется как нравственно-психологическое состояние индивидуального и общественного сознания, характеризуемое разложением системы ценностей, обусловленное кризисом, противоречиями между провозглашенными целями (богатство, власть, успех) и невозможностью их реализации для большинства. Выражается в отчужденности человека от общества, апатии, разочарованности в жизни и т.д. (Большой энциклопедический словарь, 1998. С. 59).</a:t>
            </a:r>
          </a:p>
        </p:txBody>
      </p:sp>
    </p:spTree>
    <p:extLst>
      <p:ext uri="{BB962C8B-B14F-4D97-AF65-F5344CB8AC3E}">
        <p14:creationId xmlns:p14="http://schemas.microsoft.com/office/powerpoint/2010/main" val="2351818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Типы аномии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/>
              <a:t>1) аномия, связанная с утратой смыслов как результат конфликтного состояния ценностей в условиях столкновения разных культур; </a:t>
            </a:r>
            <a:endParaRPr lang="ru-RU" dirty="0" smtClean="0"/>
          </a:p>
          <a:p>
            <a:pPr lvl="0"/>
            <a:r>
              <a:rPr lang="ru-RU" dirty="0" smtClean="0"/>
              <a:t>2</a:t>
            </a:r>
            <a:r>
              <a:rPr lang="ru-RU" dirty="0"/>
              <a:t>) аномия, сопровождающаяся эгоцентризмом; </a:t>
            </a:r>
            <a:endParaRPr lang="ru-RU" dirty="0" smtClean="0"/>
          </a:p>
          <a:p>
            <a:pPr lvl="0"/>
            <a:r>
              <a:rPr lang="ru-RU" dirty="0" smtClean="0"/>
              <a:t>3</a:t>
            </a:r>
            <a:r>
              <a:rPr lang="ru-RU" dirty="0"/>
              <a:t>) аномия, сопровождающаяся изолированностью от значимых человеческих взаимоотношений (переживание одиночества, доходящего до изоляции и рассматриваемое личностью как проблема</a:t>
            </a:r>
            <a:r>
              <a:rPr lang="ru-RU" dirty="0" smtClean="0"/>
              <a:t>).</a:t>
            </a:r>
          </a:p>
          <a:p>
            <a:r>
              <a:rPr lang="ru-RU" dirty="0">
                <a:solidFill>
                  <a:srgbClr val="FF0000"/>
                </a:solidFill>
              </a:rPr>
              <a:t>Аномия российского общества </a:t>
            </a:r>
            <a:r>
              <a:rPr lang="ru-RU" dirty="0"/>
              <a:t>– это субъективная неспособность людей устанавливать новые нормы взамен старых, те нормы, которые эффективно регулировали бы общественное поведение россиян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5634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Ситуации социальной </a:t>
            </a:r>
            <a:r>
              <a:rPr lang="ru-RU" b="1" i="1" dirty="0" smtClean="0"/>
              <a:t>энтропии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понятие </a:t>
            </a:r>
            <a:r>
              <a:rPr lang="ru-RU" dirty="0">
                <a:solidFill>
                  <a:srgbClr val="FF0000"/>
                </a:solidFill>
              </a:rPr>
              <a:t>«энтропия» </a:t>
            </a:r>
            <a:r>
              <a:rPr lang="ru-RU" dirty="0"/>
              <a:t>(др. греч. </a:t>
            </a:r>
            <a:r>
              <a:rPr lang="ru-RU" i="1" dirty="0" err="1"/>
              <a:t>en</a:t>
            </a:r>
            <a:r>
              <a:rPr lang="ru-RU" i="1" dirty="0"/>
              <a:t> </a:t>
            </a:r>
            <a:r>
              <a:rPr lang="ru-RU" dirty="0"/>
              <a:t>– в, </a:t>
            </a:r>
            <a:r>
              <a:rPr lang="ru-RU" i="1" dirty="0" err="1"/>
              <a:t>tropia</a:t>
            </a:r>
            <a:r>
              <a:rPr lang="ru-RU" i="1" dirty="0"/>
              <a:t> </a:t>
            </a:r>
            <a:r>
              <a:rPr lang="ru-RU" dirty="0"/>
              <a:t>– поворот, превращение) было введено в 1865 г. Р. </a:t>
            </a:r>
            <a:r>
              <a:rPr lang="ru-RU" dirty="0" err="1"/>
              <a:t>Клауэиусом</a:t>
            </a:r>
            <a:r>
              <a:rPr lang="ru-RU" dirty="0"/>
              <a:t> в физику и понималось как мера вероятности пребывания системы в неупорядоченном состоянии (Большой словарь иностранных слов, 2009. С. 895).</a:t>
            </a:r>
          </a:p>
        </p:txBody>
      </p:sp>
    </p:spTree>
    <p:extLst>
      <p:ext uri="{BB962C8B-B14F-4D97-AF65-F5344CB8AC3E}">
        <p14:creationId xmlns:p14="http://schemas.microsoft.com/office/powerpoint/2010/main" val="920632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Социальная энтропия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</a:t>
            </a:r>
            <a:r>
              <a:rPr lang="ru-RU" dirty="0"/>
              <a:t>самом широком смысле означает нестабильность, неравновесность, вызванные в процессе развития социальных систем, беспрестанным колебанием между организацией и дезорганизацией, тенденцией к смерти и тенденцией к выживанию (В.В. </a:t>
            </a:r>
            <a:r>
              <a:rPr lang="ru-RU" dirty="0" smtClean="0"/>
              <a:t>Василькова).</a:t>
            </a:r>
          </a:p>
          <a:p>
            <a:pPr lvl="0"/>
            <a:r>
              <a:rPr lang="ru-RU" dirty="0">
                <a:solidFill>
                  <a:srgbClr val="FF0000"/>
                </a:solidFill>
              </a:rPr>
              <a:t>Ситуация социальной энтропии </a:t>
            </a:r>
            <a:r>
              <a:rPr lang="ru-RU" dirty="0"/>
              <a:t>– это трудная ситуация повседневной жизни, связанная с системной неопределенностью общества на социально-экономическом, духовно-нравственном, социально-психологическом уровнях, которая обуславливает диссонансное состояние личности в структуре ее направленности; в мотивационно-ценностной, эмоциональной и когнитивной системах; в качестве ее самореализации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546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err="1"/>
              <a:t>Энтропийная</a:t>
            </a:r>
            <a:r>
              <a:rPr lang="ru-RU" b="1" i="1" dirty="0"/>
              <a:t> модель неопределенности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1) мотивация на удержание энтропии на допустимом уровне;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) конфликт между разными картинами восприятия людьми окружающего мира и их поведением;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) принятие четких целей и убеждений как способ сдержать энтропию и сократить распространение конкурирующих идей; 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ru-RU" dirty="0"/>
              <a:t>) неопределенность переживается субъективно как тревога, связана с деятельностью головного мозга и повышенным высвобождением норадреналина. </a:t>
            </a:r>
          </a:p>
        </p:txBody>
      </p:sp>
    </p:spTree>
    <p:extLst>
      <p:ext uri="{BB962C8B-B14F-4D97-AF65-F5344CB8AC3E}">
        <p14:creationId xmlns:p14="http://schemas.microsoft.com/office/powerpoint/2010/main" val="41148265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1556792"/>
            <a:ext cx="7772400" cy="1362075"/>
          </a:xfrm>
        </p:spPr>
        <p:txBody>
          <a:bodyPr>
            <a:normAutofit/>
          </a:bodyPr>
          <a:lstStyle/>
          <a:p>
            <a:r>
              <a:rPr lang="ru-RU" b="1" i="1" dirty="0"/>
              <a:t>Повседневные </a:t>
            </a:r>
            <a:r>
              <a:rPr lang="ru-RU" b="1" i="1" dirty="0" smtClean="0"/>
              <a:t>стрессы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030550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B8B6C348-549A-A8ED-A164-14EC39B9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dirty="0"/>
              <a:t>Эмоциональный стресс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13285C52-CA08-2F43-880D-78E2E721C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hangingPunct="0">
              <a:defRPr/>
            </a:pPr>
            <a:r>
              <a:rPr lang="ru-RU" b="1" dirty="0"/>
              <a:t>Стресс – </a:t>
            </a:r>
            <a:r>
              <a:rPr lang="ru-RU" dirty="0"/>
              <a:t>это состояние организма, возникающее при воздействии необычных раздражителей и приводящее к напряжению неспецифических адаптационных механизмов организма</a:t>
            </a:r>
          </a:p>
          <a:p>
            <a:pPr hangingPunct="0">
              <a:defRPr/>
            </a:pPr>
            <a:r>
              <a:rPr lang="ru-RU" dirty="0"/>
              <a:t>Стресс как </a:t>
            </a:r>
            <a:r>
              <a:rPr lang="ru-RU" b="1" dirty="0"/>
              <a:t>адаптационный синдром </a:t>
            </a:r>
            <a:r>
              <a:rPr lang="ru-RU" dirty="0"/>
              <a:t>может пройти через </a:t>
            </a:r>
            <a:r>
              <a:rPr lang="ru-RU" b="1" dirty="0"/>
              <a:t>три этапа</a:t>
            </a:r>
            <a:r>
              <a:rPr lang="ru-RU" dirty="0"/>
              <a:t> в своем развитии: </a:t>
            </a:r>
          </a:p>
          <a:p>
            <a:pPr marL="914400" lvl="1" indent="-514350" hangingPunct="0">
              <a:buNone/>
              <a:defRPr/>
            </a:pPr>
            <a:r>
              <a:rPr lang="ru-RU" dirty="0"/>
              <a:t>1) стадию тревоги; </a:t>
            </a:r>
          </a:p>
          <a:p>
            <a:pPr marL="914400" lvl="1" indent="-514350" hangingPunct="0">
              <a:buNone/>
              <a:defRPr/>
            </a:pPr>
            <a:r>
              <a:rPr lang="ru-RU" dirty="0"/>
              <a:t>2) стадию </a:t>
            </a:r>
            <a:r>
              <a:rPr lang="ru-RU" dirty="0" err="1"/>
              <a:t>резистентности</a:t>
            </a:r>
            <a:r>
              <a:rPr lang="ru-RU" dirty="0"/>
              <a:t>; </a:t>
            </a:r>
          </a:p>
          <a:p>
            <a:pPr marL="914400" lvl="1" indent="-514350" hangingPunct="0">
              <a:buNone/>
              <a:defRPr/>
            </a:pPr>
            <a:r>
              <a:rPr lang="ru-RU" dirty="0"/>
              <a:t>3) стадию истощения.</a:t>
            </a:r>
            <a:endParaRPr lang="ru-RU" b="1" i="1" dirty="0"/>
          </a:p>
          <a:p>
            <a:pPr>
              <a:defRPr/>
            </a:pPr>
            <a:r>
              <a:rPr lang="ru-RU" b="1" dirty="0" err="1"/>
              <a:t>эустресс</a:t>
            </a:r>
            <a:r>
              <a:rPr lang="ru-RU" dirty="0"/>
              <a:t> – синдром, способствующий сохранению здоровья</a:t>
            </a:r>
          </a:p>
          <a:p>
            <a:pPr>
              <a:defRPr/>
            </a:pPr>
            <a:r>
              <a:rPr lang="ru-RU" b="1" dirty="0" err="1"/>
              <a:t>дистресс</a:t>
            </a:r>
            <a:r>
              <a:rPr lang="ru-RU" dirty="0"/>
              <a:t> – вредоносный или неприятный </a:t>
            </a:r>
            <a:r>
              <a:rPr lang="ru-RU" dirty="0" smtClean="0"/>
              <a:t>синдром</a:t>
            </a:r>
            <a:endParaRPr lang="ru-RU" b="1" i="1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6947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id="{2CEA8288-6A80-B135-1713-71C725B9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Стрессоры </a:t>
            </a:r>
            <a:endParaRPr lang="ru-RU" altLang="ru-RU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43E96A1-7253-1686-7A52-ACBB208EB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5" y="1340768"/>
            <a:ext cx="7346776" cy="4570454"/>
          </a:xfrm>
        </p:spPr>
        <p:txBody>
          <a:bodyPr rtlCol="0">
            <a:noAutofit/>
          </a:bodyPr>
          <a:lstStyle/>
          <a:p>
            <a:pPr lvl="0"/>
            <a:r>
              <a:rPr lang="ru-RU" sz="1400" b="1" i="1" dirty="0"/>
              <a:t>Стрессоры активной деятельности</a:t>
            </a:r>
            <a:r>
              <a:rPr lang="ru-RU" sz="1400" dirty="0"/>
              <a:t>: а) экстремальные стрессоры боев, космических полетов, подводных погружений, парашютных прыжков, разминирования и т.д.; б) производственные стрессоры, связанные с большой ответственностью, дефицитом времени; в) стрессоры психосоциальной мотивации (соревнования, конкурсы, экзамены).</a:t>
            </a:r>
          </a:p>
          <a:p>
            <a:pPr lvl="0"/>
            <a:r>
              <a:rPr lang="ru-RU" sz="1400" b="1" i="1" dirty="0"/>
              <a:t>Стрессоры оценок</a:t>
            </a:r>
            <a:r>
              <a:rPr lang="ru-RU" sz="1400" dirty="0"/>
              <a:t> (оценка предстоящей, настоящей или прошедшей деятельности): а) “старт” – стрессоры и стрессоры памяти (предстоящие состязания, медицинские процедуры, воспоминания о пережитом горе, ожидания угрозы); б) стрессоры побед и поражений (побед в соревновании, успех в искусстве, любовь, поражение, смерть или болезнь близких); в) стрессоры зрелищ.</a:t>
            </a:r>
          </a:p>
          <a:p>
            <a:pPr lvl="0"/>
            <a:r>
              <a:rPr lang="ru-RU" sz="1400" b="1" i="1" dirty="0"/>
              <a:t>Стрессоры рассогласования деятельности</a:t>
            </a:r>
            <a:r>
              <a:rPr lang="ru-RU" sz="1400" dirty="0"/>
              <a:t>: а) разобщение (конфликты в семье, на работе, в квартире, угроза или неожиданная, но значимое известие); б) психосоциальных и физиологических ограничений (сенсорная </a:t>
            </a:r>
            <a:r>
              <a:rPr lang="ru-RU" sz="1400" dirty="0" err="1"/>
              <a:t>депревация</a:t>
            </a:r>
            <a:r>
              <a:rPr lang="ru-RU" sz="1400" dirty="0"/>
              <a:t>, мускульная </a:t>
            </a:r>
            <a:r>
              <a:rPr lang="ru-RU" sz="1400" dirty="0" err="1"/>
              <a:t>депревация</a:t>
            </a:r>
            <a:r>
              <a:rPr lang="ru-RU" sz="1400" dirty="0"/>
              <a:t>, заболевания, ограничивающие обычные сферы общения и деятельности, родительский дискомфорт, голод).</a:t>
            </a:r>
          </a:p>
          <a:p>
            <a:pPr lvl="0"/>
            <a:r>
              <a:rPr lang="ru-RU" sz="1400" b="1" i="1" dirty="0"/>
              <a:t>Физические и природные стрессоры</a:t>
            </a:r>
            <a:r>
              <a:rPr lang="ru-RU" sz="1400" dirty="0"/>
              <a:t> (мускульные нагрузки, хирургические вмешательства, травмы, темнота, сильный звук, качка, высота, жара, землетрясение</a:t>
            </a:r>
            <a:r>
              <a:rPr lang="ru-RU" sz="1400" dirty="0" smtClean="0"/>
              <a:t>).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43671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27584" y="1700808"/>
            <a:ext cx="7772400" cy="1362075"/>
          </a:xfrm>
        </p:spPr>
        <p:txBody>
          <a:bodyPr>
            <a:normAutofit/>
          </a:bodyPr>
          <a:lstStyle/>
          <a:p>
            <a:r>
              <a:rPr lang="ru-RU" b="1" i="1" dirty="0"/>
              <a:t>Проблемные ситуации повседневной </a:t>
            </a:r>
            <a:r>
              <a:rPr lang="ru-RU" b="1" i="1" dirty="0" smtClean="0"/>
              <a:t>жизни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92375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Проблемные ситуации повседневной </a:t>
            </a:r>
            <a:r>
              <a:rPr lang="ru-RU" b="1" i="1" dirty="0" smtClean="0"/>
              <a:t>жизни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понятие «проблемная (греч. </a:t>
            </a:r>
            <a:r>
              <a:rPr lang="ru-RU" i="1" dirty="0" err="1"/>
              <a:t>problema</a:t>
            </a:r>
            <a:r>
              <a:rPr lang="ru-RU" i="1" dirty="0"/>
              <a:t> </a:t>
            </a:r>
            <a:r>
              <a:rPr lang="ru-RU" dirty="0"/>
              <a:t>– задача, задание) ситуация» (лат. </a:t>
            </a:r>
            <a:r>
              <a:rPr lang="ru-RU" i="1" dirty="0" err="1"/>
              <a:t>situatio</a:t>
            </a:r>
            <a:r>
              <a:rPr lang="ru-RU" i="1" dirty="0"/>
              <a:t> </a:t>
            </a:r>
            <a:r>
              <a:rPr lang="ru-RU" dirty="0"/>
              <a:t>– положение) толкуется как:</a:t>
            </a:r>
          </a:p>
          <a:p>
            <a:pPr lvl="1"/>
            <a:r>
              <a:rPr lang="ru-RU" dirty="0"/>
              <a:t>соотношение обстоятельств и условий, в которых разворачивается деятельность человека или группы, содержащее противоречие и не имеющее однозначного решения;</a:t>
            </a:r>
          </a:p>
          <a:p>
            <a:pPr lvl="1"/>
            <a:r>
              <a:rPr lang="ru-RU" dirty="0"/>
              <a:t>психологическая модель условий порождения мышления на основе ситуативно возникающей познавательной потребности (Большой психологический словарь, 2006. С. 370).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461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Типы проблемных ситуаций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Определенные </a:t>
            </a:r>
            <a:r>
              <a:rPr lang="ru-RU" dirty="0">
                <a:solidFill>
                  <a:srgbClr val="FF0000"/>
                </a:solidFill>
              </a:rPr>
              <a:t>проблемные ситуации </a:t>
            </a:r>
            <a:r>
              <a:rPr lang="ru-RU" dirty="0"/>
              <a:t>– это те, в которых четко обозначены цели, пути решения на основе известной информации. </a:t>
            </a:r>
            <a:endParaRPr lang="ru-RU" dirty="0" smtClean="0"/>
          </a:p>
          <a:p>
            <a:r>
              <a:rPr lang="ru-RU" i="1" dirty="0" smtClean="0">
                <a:solidFill>
                  <a:srgbClr val="FF0000"/>
                </a:solidFill>
              </a:rPr>
              <a:t>Неопределенные </a:t>
            </a:r>
            <a:r>
              <a:rPr lang="ru-RU" dirty="0">
                <a:solidFill>
                  <a:srgbClr val="FF0000"/>
                </a:solidFill>
              </a:rPr>
              <a:t>проблемные ситуации </a:t>
            </a:r>
            <a:r>
              <a:rPr lang="ru-RU" dirty="0"/>
              <a:t>характеризуются отсутствием четкого пути их решения. Например, проблема как найти спутника жизни – это неопределенная проблема (где искать, каким он должен быть, и т.п.)</a:t>
            </a:r>
          </a:p>
        </p:txBody>
      </p:sp>
    </p:spTree>
    <p:extLst>
      <p:ext uri="{BB962C8B-B14F-4D97-AF65-F5344CB8AC3E}">
        <p14:creationId xmlns:p14="http://schemas.microsoft.com/office/powerpoint/2010/main" val="22197654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Виды проблемных ситуаций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Существующую </a:t>
            </a:r>
            <a:r>
              <a:rPr lang="ru-RU" dirty="0">
                <a:solidFill>
                  <a:srgbClr val="FF0000"/>
                </a:solidFill>
              </a:rPr>
              <a:t>проблему </a:t>
            </a:r>
            <a:r>
              <a:rPr lang="ru-RU" dirty="0"/>
              <a:t>нет необходимости искать (она четко обозначена и ждет своего решения) и решается напрямую известными способами. </a:t>
            </a:r>
            <a:r>
              <a:rPr lang="ru-RU" i="1" dirty="0"/>
              <a:t>Обнаруженная </a:t>
            </a:r>
            <a:r>
              <a:rPr lang="ru-RU" dirty="0"/>
              <a:t>проблема также существует, но в ней нет ясности. В этом случае она должна быть собрана воедино из «кусочков» проблем, которые существуют. Возникает необходимость ее осмысления и понимания для последующего решения. </a:t>
            </a:r>
            <a:endParaRPr lang="ru-RU" dirty="0" smtClean="0"/>
          </a:p>
          <a:p>
            <a:r>
              <a:rPr lang="ru-RU" i="1" dirty="0" smtClean="0">
                <a:solidFill>
                  <a:srgbClr val="FF0000"/>
                </a:solidFill>
              </a:rPr>
              <a:t>Созданные </a:t>
            </a:r>
            <a:r>
              <a:rPr lang="ru-RU" dirty="0">
                <a:solidFill>
                  <a:srgbClr val="FF0000"/>
                </a:solidFill>
              </a:rPr>
              <a:t>проблемы </a:t>
            </a:r>
            <a:r>
              <a:rPr lang="ru-RU" dirty="0"/>
              <a:t>– это те, что не существуют реально, но намеренно создаются человеком и требуют оригинального, творческого решения для последующего создания творческих продуктов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/>
              <a:t>касается </a:t>
            </a:r>
            <a:r>
              <a:rPr lang="ru-RU" dirty="0">
                <a:solidFill>
                  <a:srgbClr val="FF0000"/>
                </a:solidFill>
              </a:rPr>
              <a:t>создания проблемных ситуаций</a:t>
            </a:r>
            <a:r>
              <a:rPr lang="ru-RU" dirty="0"/>
              <a:t>, с одной стороны, такие намерения можно объяснить стремлением человека к привлечению к себе внимания (провокации, конфликты, жалобы на жизнь и </a:t>
            </a:r>
            <a:r>
              <a:rPr lang="ru-RU" dirty="0" smtClean="0"/>
              <a:t>т.д.); </a:t>
            </a:r>
            <a:r>
              <a:rPr lang="ru-RU" dirty="0"/>
              <a:t>с другой – проблемные ситуации являются мощнейшим </a:t>
            </a:r>
            <a:r>
              <a:rPr lang="ru-RU" dirty="0" err="1"/>
              <a:t>мотиватором</a:t>
            </a:r>
            <a:r>
              <a:rPr lang="ru-RU" dirty="0"/>
              <a:t>, мобилизуют, заряжают энергией, пробуждают естественную любознательность.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7962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Компоненты </a:t>
            </a:r>
            <a:r>
              <a:rPr lang="ru-RU" b="1" i="1" dirty="0"/>
              <a:t>проблемной ситуации повседневной </a:t>
            </a:r>
            <a:r>
              <a:rPr lang="ru-RU" b="1" i="1" dirty="0" smtClean="0"/>
              <a:t>жизни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i="1" dirty="0"/>
              <a:t>противоречие</a:t>
            </a:r>
            <a:r>
              <a:rPr lang="ru-RU" dirty="0"/>
              <a:t>, которое должно быть снято;</a:t>
            </a:r>
          </a:p>
          <a:p>
            <a:pPr lvl="1"/>
            <a:r>
              <a:rPr lang="ru-RU" i="1" dirty="0"/>
              <a:t>способ разрешения </a:t>
            </a:r>
            <a:r>
              <a:rPr lang="ru-RU" dirty="0"/>
              <a:t>данного противоречия (основное противоречие, как правило, между целью и средством ее достижения);</a:t>
            </a:r>
          </a:p>
          <a:p>
            <a:pPr lvl="1"/>
            <a:r>
              <a:rPr lang="ru-RU" i="1" dirty="0"/>
              <a:t>выбор </a:t>
            </a:r>
            <a:r>
              <a:rPr lang="ru-RU" dirty="0"/>
              <a:t>одного из вариантов поведения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0368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Этапы процесса </a:t>
            </a:r>
            <a:r>
              <a:rPr lang="ru-RU" b="1" i="1" dirty="0"/>
              <a:t>решения </a:t>
            </a:r>
            <a:r>
              <a:rPr lang="ru-RU" b="1" i="1" dirty="0" smtClean="0"/>
              <a:t>проблем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/>
              <a:t>признание и четкое обозначение проблемы;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определение и представление проблемы мысленно;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разработка стратегий решения;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систематизация знаний о проблеме;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выделение умственных и физических ресурсов для ее решения;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контроль действий, направленных на достижение цели;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оценка точности решения проблемы </a:t>
            </a:r>
          </a:p>
        </p:txBody>
      </p:sp>
    </p:spTree>
    <p:extLst>
      <p:ext uri="{BB962C8B-B14F-4D97-AF65-F5344CB8AC3E}">
        <p14:creationId xmlns:p14="http://schemas.microsoft.com/office/powerpoint/2010/main" val="1201888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Типы </a:t>
            </a:r>
            <a:r>
              <a:rPr lang="ru-RU" b="1" i="1" dirty="0"/>
              <a:t>поведения в проблемных </a:t>
            </a:r>
            <a:r>
              <a:rPr lang="ru-RU" b="1" i="1" dirty="0" smtClean="0"/>
              <a:t>ситуациях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выход за рамки проблемной ситуации и самостоятельное обнаружение и формирование познавательных целей, приводящих к мыслительной деятельности;</a:t>
            </a:r>
          </a:p>
          <a:p>
            <a:pPr lvl="0"/>
            <a:r>
              <a:rPr lang="ru-RU" dirty="0"/>
              <a:t>стремление уйти от потенциальной проблемы;</a:t>
            </a:r>
          </a:p>
          <a:p>
            <a:pPr lvl="0"/>
            <a:r>
              <a:rPr lang="ru-RU" dirty="0"/>
              <a:t>игнорирование познавательных противоречий;</a:t>
            </a:r>
          </a:p>
          <a:p>
            <a:r>
              <a:rPr lang="ru-RU" dirty="0"/>
              <a:t>неспособность к обнаружению возникающих в процессе деятельности противоречий без специального, направляющего этот поиск инструктирования </a:t>
            </a:r>
          </a:p>
        </p:txBody>
      </p:sp>
    </p:spTree>
    <p:extLst>
      <p:ext uri="{BB962C8B-B14F-4D97-AF65-F5344CB8AC3E}">
        <p14:creationId xmlns:p14="http://schemas.microsoft.com/office/powerpoint/2010/main" val="4118666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Творческое </a:t>
            </a:r>
            <a:r>
              <a:rPr lang="ru-RU" b="1" i="1" dirty="0"/>
              <a:t>решение проблемной ситуации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 </a:t>
            </a:r>
            <a:r>
              <a:rPr lang="ru-RU" i="1" dirty="0" smtClean="0">
                <a:solidFill>
                  <a:srgbClr val="FF0000"/>
                </a:solidFill>
              </a:rPr>
              <a:t>познавательным ресурсам </a:t>
            </a:r>
            <a:r>
              <a:rPr lang="ru-RU" i="1" dirty="0" smtClean="0"/>
              <a:t>относятся</a:t>
            </a:r>
            <a:r>
              <a:rPr lang="ru-RU" i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ru-RU" dirty="0" smtClean="0"/>
              <a:t>возможности </a:t>
            </a:r>
            <a:r>
              <a:rPr lang="ru-RU" dirty="0"/>
              <a:t>интеллекта (обработка, </a:t>
            </a:r>
            <a:r>
              <a:rPr lang="ru-RU" dirty="0" err="1"/>
              <a:t>переструктурирование</a:t>
            </a:r>
            <a:r>
              <a:rPr lang="ru-RU" dirty="0"/>
              <a:t>, комбинирование информации);</a:t>
            </a:r>
          </a:p>
          <a:p>
            <a:pPr lvl="0"/>
            <a:r>
              <a:rPr lang="ru-RU" dirty="0"/>
              <a:t>знания (опыт, осмысление);</a:t>
            </a:r>
          </a:p>
          <a:p>
            <a:pPr lvl="0"/>
            <a:r>
              <a:rPr lang="ru-RU" dirty="0"/>
              <a:t>когнитивные стили (гибкость и легкость переключения с одного стиля на другой: от общего к частному, и наоборот).</a:t>
            </a:r>
          </a:p>
          <a:p>
            <a:r>
              <a:rPr lang="ru-RU" dirty="0"/>
              <a:t>К </a:t>
            </a:r>
            <a:r>
              <a:rPr lang="ru-RU" i="1" dirty="0">
                <a:solidFill>
                  <a:srgbClr val="FF0000"/>
                </a:solidFill>
              </a:rPr>
              <a:t>волевым </a:t>
            </a:r>
            <a:r>
              <a:rPr lang="ru-RU" dirty="0">
                <a:solidFill>
                  <a:srgbClr val="FF0000"/>
                </a:solidFill>
              </a:rPr>
              <a:t>ресурсам </a:t>
            </a:r>
            <a:r>
              <a:rPr lang="ru-RU" dirty="0" smtClean="0"/>
              <a:t>относятся:</a:t>
            </a:r>
            <a:endParaRPr lang="ru-RU" dirty="0"/>
          </a:p>
          <a:p>
            <a:pPr lvl="0"/>
            <a:r>
              <a:rPr lang="ru-RU" dirty="0"/>
              <a:t>личностные особенности (настойчивость, </a:t>
            </a:r>
            <a:r>
              <a:rPr lang="ru-RU" dirty="0" err="1"/>
              <a:t>неконсервативность</a:t>
            </a:r>
            <a:r>
              <a:rPr lang="ru-RU" dirty="0"/>
              <a:t>, принятие риска, открытость опыту, смелость в продвижении новых идей);</a:t>
            </a:r>
          </a:p>
          <a:p>
            <a:pPr lvl="0"/>
            <a:r>
              <a:rPr lang="ru-RU" dirty="0"/>
              <a:t>мотивация (внутренняя, ориентированная на решение проблемы, интерес, захваченность </a:t>
            </a:r>
            <a:r>
              <a:rPr lang="ru-RU" dirty="0" smtClean="0"/>
              <a:t>проблемой).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61824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129</TotalTime>
  <Words>2717</Words>
  <Application>Microsoft Office PowerPoint</Application>
  <PresentationFormat>Экран (4:3)</PresentationFormat>
  <Paragraphs>198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50" baseType="lpstr">
      <vt:lpstr>Arial</vt:lpstr>
      <vt:lpstr>Calibri</vt:lpstr>
      <vt:lpstr>Century Gothic</vt:lpstr>
      <vt:lpstr>Times New Roman</vt:lpstr>
      <vt:lpstr>Wingdings 3</vt:lpstr>
      <vt:lpstr>Легкий дым</vt:lpstr>
      <vt:lpstr>Введение в психологию безопасности</vt:lpstr>
      <vt:lpstr>Понятие безопасности в разных дисциплинах</vt:lpstr>
      <vt:lpstr>Определение и предмет психологии безопасности</vt:lpstr>
      <vt:lpstr>Отличия психологии безопасности от смежных дисциплин</vt:lpstr>
      <vt:lpstr>Основные категории психологии безопасности</vt:lpstr>
      <vt:lpstr>Факторы, влияющие на ощущение и состояние безопасности</vt:lpstr>
      <vt:lpstr>Прикладные области и профессиональная значимость для психолога</vt:lpstr>
      <vt:lpstr>Базовые методы и инструменты в работе психолога по обеспечению безопасности</vt:lpstr>
      <vt:lpstr>ПОВСЕДНЕВНЫЕ И ТРУДНЫЕ СИТУАЦИИ ПОВСЕДНЕВНОЙ ЖИЗНИ</vt:lpstr>
      <vt:lpstr>Понятие «ситуация» в психологии</vt:lpstr>
      <vt:lpstr>Жизненная ситуация</vt:lpstr>
      <vt:lpstr>Событие и трудное жизненное событие</vt:lpstr>
      <vt:lpstr>Различия жизненных ситуаций</vt:lpstr>
      <vt:lpstr>Жизненные ситуации  (по Осуховой Н.Г.)</vt:lpstr>
      <vt:lpstr>Жизненные ситуации в зависимости от уровня трудности</vt:lpstr>
      <vt:lpstr>В зависимости от уровня сложности </vt:lpstr>
      <vt:lpstr>Ситуации повседневной жизни</vt:lpstr>
      <vt:lpstr>Уровни повседневности (Б. Вальденфельс)</vt:lpstr>
      <vt:lpstr>Признаки повседневной жизни  (П. Бергер и Т. Лукман)</vt:lpstr>
      <vt:lpstr>Основные характеристики повседневности  (И.Т. Касавин и С.П. Щавелев)</vt:lpstr>
      <vt:lpstr>Трудные ситуации повседневной жизни (нормативные)</vt:lpstr>
      <vt:lpstr>Трудные жизненные ситуации (ТЖС) </vt:lpstr>
      <vt:lpstr>Содержательные признаки трудных ситуаций повседневной жизни (И.П. Стрельцова)</vt:lpstr>
      <vt:lpstr>Признаки трудных жизненных ситуаций (Н.А. Цветкова)</vt:lpstr>
      <vt:lpstr>Общие и частные признаки ТЖС (Е.В. Битюцкая)</vt:lpstr>
      <vt:lpstr>Общие принципы ТЖС</vt:lpstr>
      <vt:lpstr>Следующие группы ТЖС  (М. Тышкова )</vt:lpstr>
      <vt:lpstr>Группы ТЖС (Е.В.Битюцкая)</vt:lpstr>
      <vt:lpstr>Ситуации аномии</vt:lpstr>
      <vt:lpstr>Типы аномии</vt:lpstr>
      <vt:lpstr>Ситуации социальной энтропии</vt:lpstr>
      <vt:lpstr>Социальная энтропия</vt:lpstr>
      <vt:lpstr>Энтропийная модель неопределенности </vt:lpstr>
      <vt:lpstr>Повседневные стрессы</vt:lpstr>
      <vt:lpstr>Эмоциональный стресс</vt:lpstr>
      <vt:lpstr>Стрессоры </vt:lpstr>
      <vt:lpstr>Проблемные ситуации повседневной жизни</vt:lpstr>
      <vt:lpstr>Проблемные ситуации повседневной жизни</vt:lpstr>
      <vt:lpstr>Типы проблемных ситуаций</vt:lpstr>
      <vt:lpstr>Виды проблемных ситуаций</vt:lpstr>
      <vt:lpstr>Компоненты проблемной ситуации повседневной жизни</vt:lpstr>
      <vt:lpstr>Этапы процесса решения проблем</vt:lpstr>
      <vt:lpstr>Типы поведения в проблемных ситуациях</vt:lpstr>
      <vt:lpstr>Творческое решение проблемной ситуации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Водоканал</dc:creator>
  <cp:lastModifiedBy>ASTU</cp:lastModifiedBy>
  <cp:revision>21</cp:revision>
  <dcterms:created xsi:type="dcterms:W3CDTF">2026-03-20T05:18:31Z</dcterms:created>
  <dcterms:modified xsi:type="dcterms:W3CDTF">2026-09-18T09:49:12Z</dcterms:modified>
</cp:coreProperties>
</file>