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31" r:id="rId4"/>
    <p:sldId id="332" r:id="rId5"/>
    <p:sldId id="359" r:id="rId6"/>
    <p:sldId id="333" r:id="rId7"/>
    <p:sldId id="353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57" r:id="rId18"/>
    <p:sldId id="346" r:id="rId19"/>
    <p:sldId id="349" r:id="rId20"/>
    <p:sldId id="355" r:id="rId21"/>
    <p:sldId id="360" r:id="rId22"/>
    <p:sldId id="358" r:id="rId23"/>
    <p:sldId id="264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FA9D3-1976-48BE-8333-065D5A9AB04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061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7432B-FD5E-46A2-84F7-C26438B296E7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FD366-048B-464E-8441-5E750E2C7E10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951C-8F36-4BF0-AF09-C8A312FE1A24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5732-600F-4A44-A736-2DBAD916C181}" type="datetime1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51C8-C0B3-4D6E-BCD0-076B21F39AC6}" type="datetime1">
              <a:rPr lang="ru-RU" smtClean="0"/>
              <a:t>27.09.2026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F154-CBAC-4014-9D6F-085E27B922F4}" type="datetime1">
              <a:rPr lang="ru-RU" smtClean="0"/>
              <a:t>27.09.2026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A0C4C-9F16-4988-A86F-F09719DC854C}" type="datetime1">
              <a:rPr lang="ru-RU" smtClean="0"/>
              <a:t>27.09.2026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03DDA-5C45-4A92-9FB4-0B36E4D05988}" type="datetime1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BC04-5D62-4419-B595-D935A080720D}" type="datetime1">
              <a:rPr lang="ru-RU" smtClean="0"/>
              <a:t>27.09.2026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E1B6B-606F-4FAB-9B03-EBAEC3AE6F71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14CA-4CCE-42D9-92CF-9D812DCAD9F3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10287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85900"/>
            <a:ext cx="8229600" cy="30861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FC51F-F029-4EB1-81EF-81768F9FF07D}" type="datetime1">
              <a:rPr lang="ru-RU" altLang="ru-RU" smtClean="0"/>
              <a:t>27.09.2026</a:t>
            </a:fld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36E09-B2DF-4435-9411-83D37EBF6A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0745690"/>
      </p:ext>
    </p:extLst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85750"/>
            <a:ext cx="8229600" cy="4286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3FBEE-DD43-46B3-87D8-2FD4191B8856}" type="datetime1">
              <a:rPr lang="ru-RU" altLang="ru-RU" smtClean="0"/>
              <a:t>27.09.2026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CC7BB-894C-4C24-AFD6-70A4D175BF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2708652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750C0-646B-4719-8096-A2B74473E0C6}" type="datetime1">
              <a:rPr lang="ru-RU" smtClean="0"/>
              <a:t>27.09.2026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4 Висбрекинг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3120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4935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800" b="1" i="1" dirty="0" smtClean="0">
                <a:solidFill>
                  <a:schemeClr val="tx1"/>
                </a:solidFill>
              </a:rPr>
              <a:t/>
            </a:r>
            <a:br>
              <a:rPr lang="ru-RU" altLang="ru-RU" sz="2800" b="1" i="1" dirty="0" smtClean="0">
                <a:solidFill>
                  <a:schemeClr val="tx1"/>
                </a:solidFill>
              </a:rPr>
            </a:br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Назначение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915566"/>
            <a:ext cx="8136904" cy="403244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altLang="ru-RU" sz="2000" b="1" dirty="0"/>
              <a:t>Висбрекинг</a:t>
            </a:r>
            <a:r>
              <a:rPr lang="ru-RU" altLang="ru-RU" sz="2000" dirty="0"/>
              <a:t> предназначен для превращения гудрона в котельное топливо с низкой вязкостью и температурой застывания, также </a:t>
            </a:r>
            <a:r>
              <a:rPr lang="ru-RU" altLang="ru-RU" sz="2000" dirty="0" smtClean="0"/>
              <a:t>позволяет получить дополнительное количество выход светлых нефтепродуктов. Гибкий: за </a:t>
            </a:r>
            <a:r>
              <a:rPr lang="ru-RU" altLang="ru-RU" sz="2000" dirty="0"/>
              <a:t>счет уменьшения выхода низкокачественного бензина увеличить выход дизельной фракции (</a:t>
            </a:r>
            <a:r>
              <a:rPr lang="ru-RU" altLang="ru-RU" sz="2000" dirty="0" smtClean="0"/>
              <a:t>180-350 </a:t>
            </a:r>
            <a:r>
              <a:rPr lang="ru-RU" altLang="ru-RU" sz="2000" baseline="30000" dirty="0" err="1"/>
              <a:t>о</a:t>
            </a:r>
            <a:r>
              <a:rPr lang="ru-RU" altLang="ru-RU" sz="2000" dirty="0" err="1"/>
              <a:t>С</a:t>
            </a:r>
            <a:r>
              <a:rPr lang="ru-RU" altLang="ru-RU" sz="2000" dirty="0"/>
              <a:t>) и получить большое количество вакуумного газойля для каталитического крекинга. </a:t>
            </a:r>
            <a:br>
              <a:rPr lang="ru-RU" altLang="ru-RU" sz="2000" dirty="0"/>
            </a:br>
            <a:r>
              <a:rPr lang="ru-RU" altLang="ru-RU" sz="2000" dirty="0"/>
              <a:t>В РФ </a:t>
            </a:r>
            <a:r>
              <a:rPr lang="ru-RU" altLang="ru-RU" sz="2000" dirty="0" err="1"/>
              <a:t>висбрекинговые</a:t>
            </a:r>
            <a:r>
              <a:rPr lang="ru-RU" altLang="ru-RU" sz="2000" dirty="0"/>
              <a:t> установки в среднем перерабатывают до 66-70% тяжелых остатков (гудронов) от общего объема нефти, которую перерабатывают нефтеперерабатывающие заводы (НПЗ) страны</a:t>
            </a:r>
            <a:r>
              <a:rPr lang="ru-RU" altLang="ru-RU" sz="2000" dirty="0" smtClean="0"/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000" dirty="0" smtClean="0"/>
              <a:t>В РФ установки висбрекинга имеются на 19 НПЗ. Общая мощностью переработки ТНО в </a:t>
            </a:r>
            <a:r>
              <a:rPr lang="ru-RU" sz="2000" dirty="0" err="1" smtClean="0"/>
              <a:t>висбрекинге</a:t>
            </a:r>
            <a:r>
              <a:rPr lang="ru-RU" sz="2000" dirty="0" smtClean="0"/>
              <a:t> - 28 млн т/год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505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23478"/>
            <a:ext cx="8229600" cy="5584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cap="all" dirty="0" smtClean="0">
                <a:solidFill>
                  <a:schemeClr val="accent1">
                    <a:lumMod val="75000"/>
                  </a:schemeClr>
                </a:solidFill>
              </a:rPr>
              <a:t>Сырье и продукты</a:t>
            </a:r>
            <a:endParaRPr lang="ru-RU" altLang="ru-RU" sz="4000" dirty="0" smtClean="0">
              <a:solidFill>
                <a:schemeClr val="tx1"/>
              </a:solidFill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15566"/>
            <a:ext cx="8424936" cy="3672408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altLang="ru-RU" sz="2000" dirty="0" smtClean="0"/>
              <a:t>СЫРЬЕ: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000" dirty="0" smtClean="0"/>
              <a:t>Тяжёлые нефтяные остатки (ТНО): </a:t>
            </a:r>
            <a:r>
              <a:rPr lang="ru-RU" altLang="ru-RU" sz="2000" dirty="0" smtClean="0"/>
              <a:t>мазуты, гудроны, </a:t>
            </a:r>
            <a:r>
              <a:rPr lang="ru-RU" altLang="ru-RU" sz="2000" dirty="0" smtClean="0"/>
              <a:t>полугудроны;</a:t>
            </a:r>
            <a:endParaRPr lang="ru-RU" altLang="ru-RU" sz="2000" dirty="0" smtClean="0"/>
          </a:p>
          <a:p>
            <a:pPr>
              <a:lnSpc>
                <a:spcPct val="90000"/>
              </a:lnSpc>
              <a:defRPr/>
            </a:pPr>
            <a:r>
              <a:rPr lang="ru-RU" altLang="ru-RU" sz="2000" dirty="0" smtClean="0"/>
              <a:t>Дистиллятное сырьё – тяжёлые газойли кат. </a:t>
            </a:r>
            <a:r>
              <a:rPr lang="ru-RU" altLang="ru-RU" sz="2000" dirty="0" smtClean="0"/>
              <a:t>крекинга, смола пиролиза, экстракты селективной очистки </a:t>
            </a:r>
            <a:r>
              <a:rPr lang="ru-RU" altLang="ru-RU" sz="2000" dirty="0"/>
              <a:t>масел, нефтяные остатки с очистных сооружений.</a:t>
            </a:r>
            <a:endParaRPr lang="ru-RU" altLang="ru-RU" sz="2000" dirty="0" smtClean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altLang="ru-RU" sz="2000" dirty="0" smtClean="0"/>
              <a:t>ПРОДУКТЫ:</a:t>
            </a:r>
          </a:p>
          <a:p>
            <a:pPr>
              <a:lnSpc>
                <a:spcPct val="90000"/>
              </a:lnSpc>
              <a:defRPr/>
            </a:pPr>
            <a:r>
              <a:rPr lang="ru-RU" altLang="ru-RU" sz="2000" dirty="0" smtClean="0"/>
              <a:t>Котельное топливо, с вязкостью в несколько раз меньше (</a:t>
            </a:r>
            <a:r>
              <a:rPr lang="ru-RU" altLang="ru-RU" sz="2000" dirty="0" err="1" smtClean="0"/>
              <a:t>м.б</a:t>
            </a:r>
            <a:r>
              <a:rPr lang="ru-RU" altLang="ru-RU" sz="2000" dirty="0" smtClean="0"/>
              <a:t>. в десятки раз) и сниженной температурой застывания. Содержат много САВ.</a:t>
            </a:r>
          </a:p>
          <a:p>
            <a:pPr>
              <a:lnSpc>
                <a:spcPct val="90000"/>
              </a:lnSpc>
              <a:defRPr/>
            </a:pPr>
            <a:r>
              <a:rPr lang="ru-RU" altLang="ru-RU" sz="2000" dirty="0" smtClean="0"/>
              <a:t>Низкооктановый бензин (66-72 ОЧМ) с высоким содержанием </a:t>
            </a:r>
            <a:r>
              <a:rPr lang="ru-RU" altLang="ru-RU" sz="2000" dirty="0" err="1" smtClean="0"/>
              <a:t>алкенов</a:t>
            </a:r>
            <a:r>
              <a:rPr lang="ru-RU" altLang="ru-RU" sz="2000" dirty="0" smtClean="0"/>
              <a:t>, </a:t>
            </a:r>
            <a:r>
              <a:rPr lang="ru-RU" altLang="ru-RU" sz="2000" dirty="0" err="1" smtClean="0"/>
              <a:t>алкадиенов</a:t>
            </a:r>
            <a:r>
              <a:rPr lang="ru-RU" altLang="ru-RU" sz="2000" dirty="0" smtClean="0"/>
              <a:t>, </a:t>
            </a:r>
            <a:r>
              <a:rPr lang="ru-RU" altLang="ru-RU" sz="2000" dirty="0" err="1" smtClean="0"/>
              <a:t>аренов</a:t>
            </a:r>
            <a:r>
              <a:rPr lang="ru-RU" altLang="ru-RU" sz="2000" dirty="0" smtClean="0"/>
              <a:t> и сернистых соединений (до 0,5 – 1,2 %). </a:t>
            </a:r>
            <a:r>
              <a:rPr lang="ru-RU" altLang="ru-RU" sz="2000" dirty="0"/>
              <a:t>Обладает низкой химической </a:t>
            </a:r>
            <a:r>
              <a:rPr lang="ru-RU" altLang="ru-RU" sz="2000" dirty="0" err="1"/>
              <a:t>стабильностью.</a:t>
            </a:r>
            <a:r>
              <a:rPr lang="ru-RU" altLang="ru-RU" sz="2000" dirty="0" err="1" smtClean="0"/>
              <a:t>После</a:t>
            </a:r>
            <a:r>
              <a:rPr lang="ru-RU" altLang="ru-RU" sz="2000" dirty="0" smtClean="0"/>
              <a:t> гидроочистки используют как компонент бензина.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z="2000" smtClean="0">
                <a:solidFill>
                  <a:schemeClr val="tx2"/>
                </a:solidFill>
              </a:rPr>
              <a:t>4</a:t>
            </a:fld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286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23478"/>
            <a:ext cx="8229600" cy="558404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600" cap="all" dirty="0" smtClean="0">
                <a:solidFill>
                  <a:schemeClr val="accent1">
                    <a:lumMod val="75000"/>
                  </a:schemeClr>
                </a:solidFill>
              </a:rPr>
              <a:t>Сырье и продукты</a:t>
            </a:r>
            <a:endParaRPr lang="ru-RU" altLang="ru-RU" sz="4000" dirty="0" smtClean="0">
              <a:solidFill>
                <a:schemeClr val="tx1"/>
              </a:solidFill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815471"/>
            <a:ext cx="8424936" cy="3628487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ru-RU" altLang="ru-RU" sz="2000" dirty="0" smtClean="0"/>
              <a:t>ПРОДУКТЫ: </a:t>
            </a:r>
          </a:p>
          <a:p>
            <a:pPr>
              <a:lnSpc>
                <a:spcPct val="90000"/>
              </a:lnSpc>
              <a:defRPr/>
            </a:pPr>
            <a:r>
              <a:rPr lang="ru-RU" altLang="ru-RU" sz="2000" dirty="0" smtClean="0"/>
              <a:t>Газойль с пониженным </a:t>
            </a:r>
            <a:r>
              <a:rPr lang="ru-RU" altLang="ru-RU" sz="2000" dirty="0"/>
              <a:t>содержанием серы и </a:t>
            </a:r>
            <a:r>
              <a:rPr lang="ru-RU" altLang="ru-RU" sz="2000" dirty="0" err="1" smtClean="0"/>
              <a:t>алкенов</a:t>
            </a:r>
            <a:r>
              <a:rPr lang="ru-RU" altLang="ru-RU" sz="2000" dirty="0" smtClean="0"/>
              <a:t> по </a:t>
            </a:r>
            <a:r>
              <a:rPr lang="ru-RU" altLang="ru-RU" sz="2000" dirty="0"/>
              <a:t>сравнению с исходным сырьем, используются как </a:t>
            </a:r>
            <a:r>
              <a:rPr lang="ru-RU" altLang="ru-RU" sz="2000" dirty="0" smtClean="0"/>
              <a:t>компонент котельных </a:t>
            </a:r>
            <a:r>
              <a:rPr lang="ru-RU" altLang="ru-RU" sz="2000" dirty="0"/>
              <a:t>топлив или </a:t>
            </a:r>
            <a:r>
              <a:rPr lang="ru-RU" altLang="ru-RU" sz="2000" dirty="0" smtClean="0"/>
              <a:t>как сырье </a:t>
            </a:r>
            <a:r>
              <a:rPr lang="ru-RU" altLang="ru-RU" sz="2000" dirty="0"/>
              <a:t>для вторичных процессов. </a:t>
            </a:r>
            <a:r>
              <a:rPr lang="ru-RU" altLang="ru-RU" sz="2000" dirty="0" smtClean="0"/>
              <a:t>После </a:t>
            </a:r>
            <a:r>
              <a:rPr lang="ru-RU" altLang="ru-RU" sz="2000" dirty="0"/>
              <a:t>гидроочистки может применяться как компонент дизельных </a:t>
            </a:r>
            <a:r>
              <a:rPr lang="ru-RU" altLang="ru-RU" sz="2000" dirty="0" smtClean="0"/>
              <a:t>и судовых топлив</a:t>
            </a:r>
            <a:r>
              <a:rPr lang="ru-RU" altLang="ru-RU" sz="2000" dirty="0"/>
              <a:t>. Содержание серы в 1,25-2,5 раза меньше, чем в сырье. </a:t>
            </a:r>
            <a:endParaRPr lang="ru-RU" altLang="ru-RU" sz="2000" dirty="0" smtClean="0"/>
          </a:p>
          <a:p>
            <a:pPr>
              <a:lnSpc>
                <a:spcPct val="90000"/>
              </a:lnSpc>
              <a:defRPr/>
            </a:pPr>
            <a:r>
              <a:rPr lang="ru-RU" altLang="ru-RU" sz="2000" dirty="0" smtClean="0"/>
              <a:t>Газ содержит значительное количество сухой части (метан, этан) и умеренное содержание </a:t>
            </a:r>
            <a:r>
              <a:rPr lang="ru-RU" altLang="ru-RU" sz="2000" dirty="0" err="1" smtClean="0"/>
              <a:t>алкенов</a:t>
            </a:r>
            <a:r>
              <a:rPr lang="ru-RU" altLang="ru-RU" sz="2000" dirty="0" smtClean="0"/>
              <a:t>  - до </a:t>
            </a:r>
            <a:r>
              <a:rPr lang="ru-RU" altLang="ru-RU" sz="2000" dirty="0"/>
              <a:t>30%). Содержание серы в газе (в виде H</a:t>
            </a:r>
            <a:r>
              <a:rPr lang="ru-RU" altLang="ru-RU" sz="2000" baseline="-25000" dirty="0"/>
              <a:t>2</a:t>
            </a:r>
            <a:r>
              <a:rPr lang="ru-RU" altLang="ru-RU" sz="2000" dirty="0"/>
              <a:t>S и меркаптанов) в 2-5 раз больше, чем в сырье. Газ направляется для дальнейшей переработки на </a:t>
            </a:r>
            <a:r>
              <a:rPr lang="ru-RU" altLang="ru-RU" sz="2000" dirty="0" smtClean="0"/>
              <a:t>ГФУ.</a:t>
            </a:r>
          </a:p>
          <a:p>
            <a:pPr>
              <a:lnSpc>
                <a:spcPct val="90000"/>
              </a:lnSpc>
              <a:defRPr/>
            </a:pPr>
            <a:endParaRPr lang="ru-RU" alt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z="2000" smtClean="0">
                <a:solidFill>
                  <a:schemeClr val="tx2"/>
                </a:solidFill>
              </a:rPr>
              <a:t>5</a:t>
            </a:fld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6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57188"/>
            <a:ext cx="8229600" cy="1631156"/>
          </a:xfrm>
        </p:spPr>
        <p:txBody>
          <a:bodyPr>
            <a:normAutofit fontScale="90000"/>
          </a:bodyPr>
          <a:lstStyle/>
          <a:p>
            <a:pPr algn="just" eaLnBrk="1" hangingPunct="1">
              <a:defRPr/>
            </a:pPr>
            <a:r>
              <a:rPr lang="ru-RU" altLang="ru-RU" sz="2800" dirty="0" smtClean="0">
                <a:solidFill>
                  <a:schemeClr val="tx1"/>
                </a:solidFill>
              </a:rPr>
              <a:t/>
            </a:r>
            <a:br>
              <a:rPr lang="ru-RU" altLang="ru-RU" sz="2800" dirty="0" smtClean="0">
                <a:solidFill>
                  <a:schemeClr val="tx1"/>
                </a:solidFill>
              </a:rPr>
            </a:br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Химизм</a:t>
            </a:r>
            <a:r>
              <a:rPr lang="ru-RU" altLang="ru-RU" sz="2800" b="1" i="1" dirty="0" smtClean="0">
                <a:solidFill>
                  <a:schemeClr val="tx1"/>
                </a:solidFill>
              </a:rPr>
              <a:t/>
            </a:r>
            <a:br>
              <a:rPr lang="ru-RU" altLang="ru-RU" sz="2800" b="1" i="1" dirty="0" smtClean="0">
                <a:solidFill>
                  <a:schemeClr val="tx1"/>
                </a:solidFill>
              </a:rPr>
            </a:br>
            <a:r>
              <a:rPr lang="ru-RU" altLang="ru-RU" sz="2800" dirty="0" smtClean="0">
                <a:solidFill>
                  <a:schemeClr val="tx1"/>
                </a:solidFill>
              </a:rPr>
              <a:t/>
            </a:r>
            <a:br>
              <a:rPr lang="ru-RU" altLang="ru-RU" sz="2800" dirty="0" smtClean="0">
                <a:solidFill>
                  <a:schemeClr val="tx1"/>
                </a:solidFill>
              </a:rPr>
            </a:br>
            <a:r>
              <a:rPr lang="ru-RU" altLang="ru-RU" sz="2400" dirty="0">
                <a:latin typeface="+mn-lt"/>
                <a:ea typeface="+mn-ea"/>
                <a:cs typeface="+mn-cs"/>
              </a:rPr>
              <a:t>Крекирующая реакционная способность различных углеводородов неодинакова для различных классов углеводородов и уменьшается в следующей последовательности</a:t>
            </a:r>
            <a:r>
              <a:rPr lang="ru-RU" altLang="ru-RU" sz="2200" dirty="0">
                <a:latin typeface="+mn-lt"/>
                <a:ea typeface="+mn-ea"/>
                <a:cs typeface="+mn-cs"/>
              </a:rPr>
              <a:t>: </a:t>
            </a:r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539552" y="2283718"/>
            <a:ext cx="8136904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altLang="ru-RU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ru-RU" altLang="ru-RU" sz="2200" dirty="0"/>
              <a:t>Нормальные </a:t>
            </a:r>
            <a:r>
              <a:rPr lang="ru-RU" altLang="ru-RU" sz="2200" dirty="0"/>
              <a:t>парафины &gt; </a:t>
            </a:r>
            <a:r>
              <a:rPr lang="ru-RU" altLang="ru-RU" sz="2200" dirty="0" err="1"/>
              <a:t>изопарафины</a:t>
            </a:r>
            <a:r>
              <a:rPr lang="ru-RU" altLang="ru-RU" sz="2200" dirty="0"/>
              <a:t> &gt; </a:t>
            </a:r>
            <a:r>
              <a:rPr lang="ru-RU" altLang="ru-RU" sz="2200" dirty="0" err="1"/>
              <a:t>циклопарафины</a:t>
            </a:r>
            <a:r>
              <a:rPr lang="ru-RU" altLang="ru-RU" sz="2200" dirty="0"/>
              <a:t> &gt; ароматические &gt; </a:t>
            </a:r>
            <a:endParaRPr lang="ru-RU" altLang="ru-RU" sz="2200" dirty="0" smtClean="0"/>
          </a:p>
          <a:p>
            <a:pPr algn="ctr">
              <a:defRPr/>
            </a:pPr>
            <a:r>
              <a:rPr lang="ru-RU" altLang="ru-RU" sz="2200" dirty="0" err="1" smtClean="0"/>
              <a:t>нафтено</a:t>
            </a:r>
            <a:r>
              <a:rPr lang="ru-RU" altLang="ru-RU" sz="2200" dirty="0" smtClean="0"/>
              <a:t>-ароматические </a:t>
            </a:r>
            <a:r>
              <a:rPr lang="ru-RU" altLang="ru-RU" sz="2200" dirty="0"/>
              <a:t>&gt; </a:t>
            </a:r>
            <a:endParaRPr lang="ru-RU" altLang="ru-RU" sz="2200" dirty="0" smtClean="0"/>
          </a:p>
          <a:p>
            <a:pPr algn="ctr">
              <a:defRPr/>
            </a:pPr>
            <a:r>
              <a:rPr lang="ru-RU" altLang="ru-RU" sz="2200" dirty="0" smtClean="0"/>
              <a:t>многоядерные </a:t>
            </a:r>
            <a:r>
              <a:rPr lang="ru-RU" altLang="ru-RU" sz="2200" dirty="0"/>
              <a:t>ароматические.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21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57188"/>
            <a:ext cx="8229600" cy="1631156"/>
          </a:xfrm>
        </p:spPr>
        <p:txBody>
          <a:bodyPr>
            <a:normAutofit fontScale="90000"/>
          </a:bodyPr>
          <a:lstStyle/>
          <a:p>
            <a:pPr algn="just">
              <a:defRPr/>
            </a:pPr>
            <a:r>
              <a:rPr lang="ru-RU" altLang="ru-RU" sz="2800" dirty="0" smtClean="0">
                <a:solidFill>
                  <a:schemeClr val="tx1"/>
                </a:solidFill>
              </a:rPr>
              <a:t/>
            </a:r>
            <a:br>
              <a:rPr lang="ru-RU" altLang="ru-RU" sz="2800" dirty="0" smtClean="0">
                <a:solidFill>
                  <a:schemeClr val="tx1"/>
                </a:solidFill>
              </a:rPr>
            </a:br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Химизм</a:t>
            </a:r>
            <a:r>
              <a:rPr lang="ru-RU" altLang="ru-RU" sz="2800" b="1" i="1" dirty="0" smtClean="0">
                <a:solidFill>
                  <a:schemeClr val="tx1"/>
                </a:solidFill>
              </a:rPr>
              <a:t/>
            </a:r>
            <a:br>
              <a:rPr lang="ru-RU" altLang="ru-RU" sz="2800" b="1" i="1" dirty="0" smtClean="0">
                <a:solidFill>
                  <a:schemeClr val="tx1"/>
                </a:solidFill>
              </a:rPr>
            </a:br>
            <a:r>
              <a:rPr lang="ru-RU" altLang="ru-RU" sz="2800" dirty="0" smtClean="0">
                <a:solidFill>
                  <a:schemeClr val="tx1"/>
                </a:solidFill>
              </a:rPr>
              <a:t/>
            </a:r>
            <a:br>
              <a:rPr lang="ru-RU" altLang="ru-RU" sz="2800" dirty="0" smtClean="0">
                <a:solidFill>
                  <a:schemeClr val="tx1"/>
                </a:solidFill>
              </a:rPr>
            </a:br>
            <a:r>
              <a:rPr lang="ru-RU" altLang="ru-RU" sz="2200" dirty="0"/>
              <a:t>Парафиновые углеводороды крекируются в парафиновые и </a:t>
            </a:r>
            <a:r>
              <a:rPr lang="ru-RU" altLang="ru-RU" sz="2200" dirty="0" err="1"/>
              <a:t>олефиновые</a:t>
            </a:r>
            <a:r>
              <a:rPr lang="ru-RU" altLang="ru-RU" sz="2200" dirty="0"/>
              <a:t> молекулы меньшей молекулярной массы. Коксование не имеет места в первичной реакции крекинга, т. к. ни углерод, ни водород практически не образуются. </a:t>
            </a:r>
            <a:endParaRPr lang="ru-RU" sz="2200" dirty="0"/>
          </a:p>
        </p:txBody>
      </p:sp>
      <p:sp>
        <p:nvSpPr>
          <p:cNvPr id="183301" name="Rectangle 5"/>
          <p:cNvSpPr>
            <a:spLocks noChangeArrowheads="1"/>
          </p:cNvSpPr>
          <p:nvPr/>
        </p:nvSpPr>
        <p:spPr bwMode="auto">
          <a:xfrm>
            <a:off x="539552" y="2409825"/>
            <a:ext cx="813690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altLang="ru-RU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defRPr/>
            </a:pPr>
            <a:r>
              <a:rPr lang="ru-RU" altLang="ru-RU" sz="2000" dirty="0"/>
              <a:t>Олефины крекируются с образованием двух меньших олефинов или олефин и </a:t>
            </a:r>
            <a:r>
              <a:rPr lang="ru-RU" altLang="ru-RU" sz="2000" dirty="0" err="1"/>
              <a:t>диолефин</a:t>
            </a:r>
            <a:r>
              <a:rPr lang="ru-RU" altLang="ru-RU" sz="2000" dirty="0" smtClean="0"/>
              <a:t>.</a:t>
            </a:r>
          </a:p>
          <a:p>
            <a:pPr algn="just">
              <a:defRPr/>
            </a:pPr>
            <a:r>
              <a:rPr lang="ru-RU" altLang="ru-RU" sz="2000" dirty="0" smtClean="0"/>
              <a:t>Нафтеновые </a:t>
            </a:r>
            <a:r>
              <a:rPr lang="ru-RU" altLang="ru-RU" sz="2000" dirty="0"/>
              <a:t>и ароматические с длинными боковыми цепями крекируются так, что боковые цепи укорачиваются до метиловых или этиловых групп. </a:t>
            </a:r>
            <a:endParaRPr lang="ru-RU" alt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548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83518"/>
            <a:ext cx="8229600" cy="1028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Температура и продолжительность </a:t>
            </a:r>
            <a:r>
              <a:rPr lang="ru-RU" altLang="ru-RU" sz="3600" cap="all" dirty="0" smtClean="0">
                <a:solidFill>
                  <a:schemeClr val="accent1">
                    <a:lumMod val="75000"/>
                  </a:schemeClr>
                </a:solidFill>
              </a:rPr>
              <a:t>процесса </a:t>
            </a:r>
            <a:endParaRPr lang="ru-RU" altLang="ru-RU" sz="36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79662"/>
            <a:ext cx="8229600" cy="237671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dirty="0"/>
              <a:t>Увеличение времени пребывания в зоне реакции, равно как и повышение температуры, приводит к ужесточению процесса и возрастанию </a:t>
            </a:r>
            <a:r>
              <a:rPr lang="ru-RU" altLang="ru-RU" sz="2200" dirty="0" smtClean="0"/>
              <a:t>конверсии, образованию коксовых отложений. </a:t>
            </a:r>
            <a:endParaRPr lang="ru-RU" altLang="ru-RU" sz="2200" dirty="0"/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200" dirty="0" smtClean="0"/>
              <a:t>Повышение </a:t>
            </a:r>
            <a:r>
              <a:rPr lang="ru-RU" altLang="ru-RU" sz="2200" dirty="0"/>
              <a:t>температуры более 470 °С не приводит к существенному снижению вязкости, но, как правило, вызывает ускорение </a:t>
            </a:r>
            <a:r>
              <a:rPr lang="ru-RU" altLang="ru-RU" sz="2200" dirty="0" err="1"/>
              <a:t>закоксовывания</a:t>
            </a:r>
            <a:r>
              <a:rPr lang="ru-RU" altLang="ru-RU" sz="2200" dirty="0"/>
              <a:t> технологического оборудования.</a:t>
            </a:r>
            <a:r>
              <a:rPr lang="ru-RU" altLang="ru-RU" sz="2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066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9502"/>
            <a:ext cx="8229600" cy="45005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Давление 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3598"/>
            <a:ext cx="8229600" cy="3744640"/>
          </a:xfrm>
        </p:spPr>
        <p:txBody>
          <a:bodyPr>
            <a:normAutofit/>
          </a:bodyPr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ru-RU" altLang="ru-RU" sz="2200" dirty="0" smtClean="0"/>
              <a:t>С повышением давления уменьшается выход газообразных продуктов распада и сокращается объем газовой фазы, причем плотность ее растет примерно пропорционально давлению. 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ru-RU" altLang="ru-RU" sz="2200" dirty="0" smtClean="0"/>
              <a:t>Влияние высокого давления проявляется в реакциях гидрирования: по мере увеличения давления от 0,2 до 5 МПа, доля непредельных в легких продуктах крекинга снижается в полтора — два раза, при этом увеличивается доля продуктов уплотнения.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02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 eaLnBrk="1" hangingPunct="1"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Квенчинг</a:t>
            </a:r>
            <a:r>
              <a:rPr lang="ru-RU" altLang="ru-RU" sz="3200" dirty="0" smtClean="0">
                <a:solidFill>
                  <a:schemeClr val="tx1"/>
                </a:solidFill>
              </a:rPr>
              <a:t/>
            </a:r>
            <a:br>
              <a:rPr lang="ru-RU" altLang="ru-RU" sz="3200" dirty="0" smtClean="0">
                <a:solidFill>
                  <a:schemeClr val="tx1"/>
                </a:solidFill>
              </a:rPr>
            </a:br>
            <a:endParaRPr lang="ru-RU" altLang="ru-RU" sz="3200" dirty="0" smtClean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915566"/>
            <a:ext cx="7787208" cy="3394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Для поддержания требуемой степени конверсии сырья необходимо добиться прекращения реакции на выходе из печи. С этой целью используют </a:t>
            </a: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квенчинг</a:t>
            </a:r>
            <a:r>
              <a:rPr lang="ru-RU" altLang="ru-RU" sz="2000" b="1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- быстрое охлаждение. Этот прием не только позволяет получить желаемые продукты, но и препятствует образованию нестабильного остаточного продукта.</a:t>
            </a:r>
            <a:b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b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Квенчинг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осуществляется при помощи различных сред, чаще всего - газойля, остатка или смеси этих продуктов. Газойль - наиболее часто используемая среда, так как реализует </a:t>
            </a: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квенчинг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в первую очередь посредством испарения и при меньшем расходе, чем при </a:t>
            </a: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квенчинге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остатком. 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84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85750"/>
            <a:ext cx="8137600" cy="4662488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altLang="ru-RU" sz="2000" i="1" dirty="0" err="1" smtClean="0">
                <a:solidFill>
                  <a:schemeClr val="tx1"/>
                </a:solidFill>
              </a:rPr>
              <a:t>Газойлевый</a:t>
            </a:r>
            <a:r>
              <a:rPr lang="ru-RU" altLang="ru-RU" sz="2000" i="1" dirty="0" smtClean="0">
                <a:solidFill>
                  <a:schemeClr val="tx1"/>
                </a:solidFill>
              </a:rPr>
              <a:t> </a:t>
            </a:r>
            <a:r>
              <a:rPr lang="ru-RU" altLang="ru-RU" sz="2000" i="1" dirty="0" err="1" smtClean="0">
                <a:solidFill>
                  <a:schemeClr val="tx1"/>
                </a:solidFill>
              </a:rPr>
              <a:t>квенчинг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  </a:t>
            </a:r>
            <a:r>
              <a:rPr lang="ru-RU" altLang="ru-RU" sz="2000" dirty="0" smtClean="0">
                <a:solidFill>
                  <a:schemeClr val="tx1"/>
                </a:solidFill>
              </a:rPr>
              <a:t>способствует дополнительному смешению потоков и позволяет быстрее достичь температурного равновесия. Однако для схемы с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газойлевым</a:t>
            </a:r>
            <a:r>
              <a:rPr lang="ru-RU" altLang="ru-RU" sz="2000" dirty="0" smtClean="0">
                <a:solidFill>
                  <a:schemeClr val="tx1"/>
                </a:solidFill>
              </a:rPr>
              <a:t>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квенчингом</a:t>
            </a:r>
            <a:r>
              <a:rPr lang="ru-RU" altLang="ru-RU" sz="2000" dirty="0" smtClean="0">
                <a:solidFill>
                  <a:schemeClr val="tx1"/>
                </a:solidFill>
              </a:rPr>
              <a:t> характерно увеличение нагрузок по парам и жидкости в зоне ввода сырья, промывной секции и контуре циркуляционного орошения.</a:t>
            </a:r>
            <a:br>
              <a:rPr lang="ru-RU" altLang="ru-RU" sz="2000" dirty="0" smtClean="0">
                <a:solidFill>
                  <a:schemeClr val="tx1"/>
                </a:solidFill>
              </a:rPr>
            </a:br>
            <a:r>
              <a:rPr lang="ru-RU" altLang="ru-RU" sz="2000" dirty="0" smtClean="0">
                <a:solidFill>
                  <a:schemeClr val="tx1"/>
                </a:solidFill>
              </a:rPr>
              <a:t/>
            </a:r>
            <a:br>
              <a:rPr lang="ru-RU" altLang="ru-RU" sz="2000" dirty="0" smtClean="0">
                <a:solidFill>
                  <a:schemeClr val="tx1"/>
                </a:solidFill>
              </a:rPr>
            </a:br>
            <a:r>
              <a:rPr lang="ru-RU" altLang="ru-RU" sz="2000" i="1" dirty="0" smtClean="0">
                <a:solidFill>
                  <a:schemeClr val="tx1"/>
                </a:solidFill>
              </a:rPr>
              <a:t>Квенчинг </a:t>
            </a:r>
            <a:r>
              <a:rPr lang="ru-RU" altLang="ru-RU" sz="2000" i="1" dirty="0">
                <a:solidFill>
                  <a:schemeClr val="tx1"/>
                </a:solidFill>
              </a:rPr>
              <a:t>остатком</a:t>
            </a:r>
            <a:r>
              <a:rPr lang="ru-RU" altLang="ru-RU" sz="2000" b="1" dirty="0">
                <a:solidFill>
                  <a:schemeClr val="tx1"/>
                </a:solidFill>
              </a:rPr>
              <a:t> </a:t>
            </a:r>
            <a:r>
              <a:rPr lang="ru-RU" altLang="ru-RU" sz="2000" dirty="0">
                <a:solidFill>
                  <a:schemeClr val="tx1"/>
                </a:solidFill>
              </a:rPr>
              <a:t>реализуется исключительно путем передачи общего количества тепла, а не теплоты испарения, поэтому при одинаковой степени охлаждения расход остатка выше, чем газойля. Кроме того, нагрузка на контур </a:t>
            </a:r>
            <a:r>
              <a:rPr lang="ru-RU" altLang="ru-RU" sz="2000" dirty="0" err="1">
                <a:solidFill>
                  <a:schemeClr val="tx1"/>
                </a:solidFill>
              </a:rPr>
              <a:t>квенчинга</a:t>
            </a:r>
            <a:r>
              <a:rPr lang="ru-RU" altLang="ru-RU" sz="2000" dirty="0">
                <a:solidFill>
                  <a:schemeClr val="tx1"/>
                </a:solidFill>
              </a:rPr>
              <a:t> возрастает с ростом содержания </a:t>
            </a:r>
            <a:r>
              <a:rPr lang="ru-RU" altLang="ru-RU" sz="2000" dirty="0" err="1">
                <a:solidFill>
                  <a:schemeClr val="tx1"/>
                </a:solidFill>
              </a:rPr>
              <a:t>квенча</a:t>
            </a:r>
            <a:r>
              <a:rPr lang="ru-RU" altLang="ru-RU" sz="2000" dirty="0">
                <a:solidFill>
                  <a:schemeClr val="tx1"/>
                </a:solidFill>
              </a:rPr>
              <a:t> в системе. </a:t>
            </a:r>
            <a:endParaRPr lang="ru-RU" altLang="ru-RU" sz="2000" dirty="0" smtClean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93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7494"/>
            <a:ext cx="8229600" cy="857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i="1" dirty="0" smtClean="0">
                <a:solidFill>
                  <a:schemeClr val="tx1"/>
                </a:solidFill>
              </a:rPr>
              <a:t>    </a:t>
            </a: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Комбинированный </a:t>
            </a:r>
            <a:r>
              <a:rPr lang="ru-RU" altLang="ru-RU" sz="3200" cap="all" dirty="0" err="1" smtClean="0">
                <a:solidFill>
                  <a:schemeClr val="accent1">
                    <a:lumMod val="75000"/>
                  </a:schemeClr>
                </a:solidFill>
              </a:rPr>
              <a:t>квенчинг</a:t>
            </a:r>
            <a:r>
              <a:rPr lang="ru-RU" altLang="ru-RU" sz="2800" b="1" dirty="0" smtClean="0">
                <a:solidFill>
                  <a:schemeClr val="tx1"/>
                </a:solidFill>
              </a:rPr>
              <a:t/>
            </a:r>
            <a:br>
              <a:rPr lang="ru-RU" altLang="ru-RU" sz="2800" b="1" dirty="0" smtClean="0">
                <a:solidFill>
                  <a:schemeClr val="tx1"/>
                </a:solidFill>
              </a:rPr>
            </a:br>
            <a:endParaRPr lang="ru-RU" altLang="ru-RU" sz="2800" dirty="0" smtClean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На ряде установок используется комбинированный </a:t>
            </a: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квенчинг</a:t>
            </a:r>
            <a:r>
              <a:rPr lang="ru-RU" altLang="ru-RU" sz="2000" b="1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газойлем и остатком.</a:t>
            </a:r>
            <a:b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b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При комбинированном </a:t>
            </a: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квенчинге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возрастает гибкость технологической схемы установки. Соотношение газойля и остатков в </a:t>
            </a:r>
            <a:r>
              <a:rPr lang="ru-RU" altLang="ru-RU" sz="2000" dirty="0" err="1">
                <a:solidFill>
                  <a:prstClr val="black"/>
                </a:solidFill>
                <a:ea typeface="+mj-ea"/>
                <a:cs typeface="+mj-cs"/>
              </a:rPr>
              <a:t>квенче</a:t>
            </a:r>
            <a:r>
              <a:rPr lang="ru-RU" altLang="ru-RU" sz="2000" dirty="0">
                <a:solidFill>
                  <a:prstClr val="black"/>
                </a:solidFill>
                <a:ea typeface="+mj-ea"/>
                <a:cs typeface="+mj-cs"/>
              </a:rPr>
              <a:t> можно варьировать для контроля температуры в зоне ввода продукта во фракционирующую колонну. 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66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86916"/>
            <a:ext cx="8229600" cy="7572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Коксообразование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9" y="735806"/>
            <a:ext cx="8497887" cy="41402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altLang="ru-RU" sz="2000" dirty="0">
                <a:effectLst/>
              </a:rPr>
              <a:t>Одной из основных проблем висбрекинга, приводящей к снижению эффективности процесса, к уменьшению продолжительности непрерывного процесса, к отказам аппаратуры, является </a:t>
            </a:r>
            <a:r>
              <a:rPr lang="ru-RU" altLang="ru-RU" sz="2000" dirty="0" err="1">
                <a:effectLst/>
              </a:rPr>
              <a:t>закоксовывание</a:t>
            </a:r>
            <a:r>
              <a:rPr lang="ru-RU" altLang="ru-RU" sz="2000" dirty="0">
                <a:effectLst/>
              </a:rPr>
              <a:t> аппаратуры. </a:t>
            </a:r>
            <a:r>
              <a:rPr lang="ru-RU" sz="2000" dirty="0">
                <a:effectLst/>
              </a:rPr>
              <a:t>Основная его масса представлена </a:t>
            </a:r>
            <a:r>
              <a:rPr lang="ru-RU" sz="2000" dirty="0" err="1">
                <a:effectLst/>
              </a:rPr>
              <a:t>карбоидами</a:t>
            </a:r>
            <a:r>
              <a:rPr lang="ru-RU" sz="2000" dirty="0">
                <a:effectLst/>
              </a:rPr>
              <a:t>, но в процессе образования в коксе могут также частично оставаться </a:t>
            </a:r>
            <a:r>
              <a:rPr lang="ru-RU" sz="2000" dirty="0" err="1">
                <a:effectLst/>
              </a:rPr>
              <a:t>непревращенные</a:t>
            </a:r>
            <a:r>
              <a:rPr lang="ru-RU" sz="2000" dirty="0">
                <a:effectLst/>
              </a:rPr>
              <a:t> продукты менее глубокого уплотнения – </a:t>
            </a:r>
            <a:r>
              <a:rPr lang="ru-RU" sz="2000" dirty="0" err="1">
                <a:effectLst/>
              </a:rPr>
              <a:t>карбены</a:t>
            </a:r>
            <a:r>
              <a:rPr lang="ru-RU" sz="2000" dirty="0">
                <a:effectLst/>
              </a:rPr>
              <a:t>, асфальтены, смолы и даже тяжелые углеводороды.</a:t>
            </a:r>
          </a:p>
          <a:p>
            <a:pPr>
              <a:lnSpc>
                <a:spcPct val="110000"/>
              </a:lnSpc>
              <a:defRPr/>
            </a:pPr>
            <a:r>
              <a:rPr lang="ru-RU" sz="2000" dirty="0">
                <a:effectLst/>
              </a:rPr>
              <a:t>В качестве добавок к сырью висбрекинга используют различные соединения и нефтяные фракции. </a:t>
            </a:r>
            <a:r>
              <a:rPr lang="ru-RU" sz="2000" dirty="0" smtClean="0">
                <a:effectLst/>
              </a:rPr>
              <a:t>Добавление </a:t>
            </a:r>
            <a:r>
              <a:rPr lang="ru-RU" sz="2000" dirty="0">
                <a:effectLst/>
              </a:rPr>
              <a:t>2-5% ароматизированной фракции 270-420</a:t>
            </a:r>
            <a:r>
              <a:rPr lang="ru-RU" sz="2000" dirty="0">
                <a:effectLst/>
                <a:sym typeface="Symbol"/>
              </a:rPr>
              <a:t></a:t>
            </a:r>
            <a:r>
              <a:rPr lang="ru-RU" sz="2000" dirty="0">
                <a:effectLst/>
              </a:rPr>
              <a:t>С каталитического крекинга ингибирует </a:t>
            </a:r>
            <a:r>
              <a:rPr lang="ru-RU" sz="2000" dirty="0" smtClean="0">
                <a:effectLst/>
              </a:rPr>
              <a:t>коксообразование.</a:t>
            </a:r>
          </a:p>
          <a:p>
            <a:pPr>
              <a:lnSpc>
                <a:spcPct val="110000"/>
              </a:lnSpc>
              <a:defRPr/>
            </a:pPr>
            <a:r>
              <a:rPr lang="ru-RU" sz="2000" dirty="0" smtClean="0">
                <a:effectLst/>
              </a:rPr>
              <a:t> </a:t>
            </a:r>
            <a:endParaRPr lang="ru-RU" altLang="ru-RU" sz="20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822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86916"/>
            <a:ext cx="8229600" cy="7572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ru-RU" sz="3200" cap="all" dirty="0">
                <a:solidFill>
                  <a:schemeClr val="accent1">
                    <a:lumMod val="75000"/>
                  </a:schemeClr>
                </a:solidFill>
              </a:rPr>
              <a:t>Коксообразование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7574"/>
            <a:ext cx="8280920" cy="3960440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effectLst/>
              </a:rPr>
              <a:t>С </a:t>
            </a:r>
            <a:r>
              <a:rPr lang="ru-RU" sz="2000" dirty="0">
                <a:effectLst/>
              </a:rPr>
              <a:t>целью снижения накопления </a:t>
            </a:r>
            <a:r>
              <a:rPr lang="ru-RU" sz="2000" dirty="0" err="1">
                <a:effectLst/>
              </a:rPr>
              <a:t>коксообразных</a:t>
            </a:r>
            <a:r>
              <a:rPr lang="ru-RU" sz="2000" dirty="0">
                <a:effectLst/>
              </a:rPr>
              <a:t> веществ, улучшения стабильности продуктов используют </a:t>
            </a:r>
            <a:r>
              <a:rPr lang="ru-RU" sz="2000" dirty="0" smtClean="0">
                <a:effectLst/>
              </a:rPr>
              <a:t>добавки ацетона </a:t>
            </a:r>
            <a:r>
              <a:rPr lang="ru-RU" sz="2000" dirty="0">
                <a:effectLst/>
              </a:rPr>
              <a:t>в количестве 0.001 – 0.05</a:t>
            </a:r>
            <a:r>
              <a:rPr lang="ru-RU" sz="2000" dirty="0" smtClean="0">
                <a:effectLst/>
              </a:rPr>
              <a:t>%. </a:t>
            </a:r>
            <a:r>
              <a:rPr lang="ru-RU" sz="2000" dirty="0">
                <a:effectLst/>
              </a:rPr>
              <a:t>Повышение эффективности добавок </a:t>
            </a:r>
            <a:r>
              <a:rPr lang="ru-RU" sz="2000" dirty="0" smtClean="0">
                <a:effectLst/>
              </a:rPr>
              <a:t>достигается </a:t>
            </a:r>
            <a:r>
              <a:rPr lang="ru-RU" sz="2000" dirty="0">
                <a:effectLst/>
              </a:rPr>
              <a:t>за счет </a:t>
            </a:r>
            <a:r>
              <a:rPr lang="ru-RU" sz="2000" dirty="0" err="1">
                <a:effectLst/>
              </a:rPr>
              <a:t>кавитационного</a:t>
            </a:r>
            <a:r>
              <a:rPr lang="ru-RU" sz="2000" dirty="0">
                <a:effectLst/>
              </a:rPr>
              <a:t> воздействия на остаточный </a:t>
            </a:r>
            <a:r>
              <a:rPr lang="ru-RU" sz="2000" dirty="0" smtClean="0">
                <a:effectLst/>
              </a:rPr>
              <a:t>нефтепродукт.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effectLst/>
              </a:rPr>
              <a:t>Добавка </a:t>
            </a:r>
            <a:r>
              <a:rPr lang="ru-RU" sz="2000" dirty="0">
                <a:effectLst/>
              </a:rPr>
              <a:t>доноров водорода типа </a:t>
            </a:r>
            <a:r>
              <a:rPr lang="ru-RU" sz="2000" dirty="0" err="1">
                <a:effectLst/>
              </a:rPr>
              <a:t>тетралина</a:t>
            </a:r>
            <a:r>
              <a:rPr lang="ru-RU" sz="2000" dirty="0">
                <a:effectLst/>
              </a:rPr>
              <a:t> (2-5%) дает возможность увеличить выход бензиновой фракции и снизить </a:t>
            </a:r>
            <a:r>
              <a:rPr lang="ru-RU" sz="2000" dirty="0" smtClean="0">
                <a:effectLst/>
              </a:rPr>
              <a:t>коксообразование. </a:t>
            </a:r>
            <a:endParaRPr lang="ru-RU" sz="2000" dirty="0">
              <a:effectLst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2000" dirty="0" smtClean="0">
                <a:effectLst/>
              </a:rPr>
              <a:t>В</a:t>
            </a:r>
            <a:r>
              <a:rPr lang="ru-RU" sz="2000" i="1" dirty="0" smtClean="0">
                <a:effectLst/>
              </a:rPr>
              <a:t> </a:t>
            </a:r>
            <a:r>
              <a:rPr lang="ru-RU" sz="2000" dirty="0">
                <a:effectLst/>
              </a:rPr>
              <a:t>присутствии </a:t>
            </a:r>
            <a:r>
              <a:rPr lang="ru-RU" sz="2000" dirty="0" smtClean="0">
                <a:effectLst/>
              </a:rPr>
              <a:t>водорода практически </a:t>
            </a:r>
            <a:r>
              <a:rPr lang="ru-RU" sz="2000" dirty="0">
                <a:effectLst/>
              </a:rPr>
              <a:t>полностью </a:t>
            </a:r>
            <a:r>
              <a:rPr lang="ru-RU" sz="2000" dirty="0" smtClean="0">
                <a:effectLst/>
              </a:rPr>
              <a:t>избавляются </a:t>
            </a:r>
            <a:r>
              <a:rPr lang="ru-RU" sz="2000" dirty="0">
                <a:effectLst/>
              </a:rPr>
              <a:t>от коксообразования. Водород при 425-450</a:t>
            </a:r>
            <a:r>
              <a:rPr lang="ru-RU" sz="2000" baseline="30000" dirty="0">
                <a:effectLst/>
                <a:sym typeface="Symbol"/>
              </a:rPr>
              <a:t></a:t>
            </a:r>
            <a:r>
              <a:rPr lang="ru-RU" sz="2000" dirty="0">
                <a:effectLst/>
              </a:rPr>
              <a:t>С возбуждается с трудом, однако, проявляет достаточную активность при взаимодействии с углеводородными радикалами, образующимися в результате термодеструкции. </a:t>
            </a:r>
            <a:r>
              <a:rPr lang="ru-RU" sz="2000" dirty="0" smtClean="0">
                <a:effectLst/>
              </a:rPr>
              <a:t> </a:t>
            </a:r>
            <a:endParaRPr lang="ru-RU" altLang="ru-RU" sz="2000" dirty="0" smtClean="0"/>
          </a:p>
          <a:p>
            <a:pPr eaLnBrk="1" hangingPunct="1">
              <a:lnSpc>
                <a:spcPct val="110000"/>
              </a:lnSpc>
              <a:defRPr/>
            </a:pPr>
            <a:endParaRPr lang="ru-RU" altLang="ru-RU" sz="2000" dirty="0" smtClean="0"/>
          </a:p>
          <a:p>
            <a:pPr eaLnBrk="1" hangingPunct="1">
              <a:lnSpc>
                <a:spcPct val="110000"/>
              </a:lnSpc>
              <a:defRPr/>
            </a:pPr>
            <a:endParaRPr lang="ru-RU" altLang="ru-RU" sz="20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29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Технологический режим установки висбрекинга </a:t>
            </a:r>
          </a:p>
        </p:txBody>
      </p:sp>
      <p:graphicFrame>
        <p:nvGraphicFramePr>
          <p:cNvPr id="208130" name="Group 258"/>
          <p:cNvGraphicFramePr>
            <a:graphicFrameLocks noGrp="1"/>
          </p:cNvGraphicFramePr>
          <p:nvPr>
            <p:ph idx="1"/>
          </p:nvPr>
        </p:nvGraphicFramePr>
        <p:xfrm>
          <a:off x="457200" y="1383506"/>
          <a:ext cx="8362950" cy="3544489"/>
        </p:xfrm>
        <a:graphic>
          <a:graphicData uri="http://schemas.openxmlformats.org/drawingml/2006/table">
            <a:tbl>
              <a:tblPr/>
              <a:tblGrid>
                <a:gridCol w="2787650"/>
                <a:gridCol w="2019300"/>
                <a:gridCol w="1971675"/>
                <a:gridCol w="1584325"/>
              </a:tblGrid>
              <a:tr h="617261">
                <a:tc gridSpan="2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Аппарат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Температура, </a:t>
                      </a:r>
                      <a:r>
                        <a:rPr kumimoji="0" lang="ru-RU" alt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Давление, МПа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23">
                <a:tc rowSpan="2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Печь П–1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300-320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470-480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23">
                <a:tc rowSpan="2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Реакционная камера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входе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470-480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выходе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450-460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23">
                <a:tc rowSpan="3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Ректификационная колонна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0,3-0,5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330-350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T="34292" marB="3429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36E09-B2DF-4435-9411-83D37EBF6AAA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9189703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95486"/>
            <a:ext cx="8229600" cy="91797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600" cap="all" dirty="0" err="1">
                <a:solidFill>
                  <a:schemeClr val="accent1">
                    <a:lumMod val="75000"/>
                  </a:schemeClr>
                </a:solidFill>
              </a:rPr>
              <a:t>Технологическии</a:t>
            </a:r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 схемы установок висбрекинга 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03598"/>
            <a:ext cx="8352928" cy="36004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ru-RU" altLang="ru-RU" sz="2800" i="1" dirty="0" smtClean="0"/>
              <a:t>Змеевиковый (печной) висбрекинг</a:t>
            </a:r>
            <a:r>
              <a:rPr lang="ru-RU" altLang="ru-RU" sz="2800" b="1" dirty="0" smtClean="0"/>
              <a:t> </a:t>
            </a:r>
            <a:r>
              <a:rPr lang="ru-RU" altLang="ru-RU" sz="2800" dirty="0" smtClean="0"/>
              <a:t>- высокотемпературный кратковременный крекинг осуществляется в специальном змеевике печи. Конструкция обеспечивает большую гибкость подвода тепла, позволяет лучше регулировать температуру нагрева сырья; легкость удаления кокса из труб печи паро-воздушным способом; получение стабильного котельного топлива.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ru-RU" altLang="ru-RU" sz="2800" i="1" dirty="0"/>
              <a:t>Висбрекинг с </a:t>
            </a:r>
            <a:r>
              <a:rPr lang="ru-RU" altLang="ru-RU" sz="2800" i="1" dirty="0" smtClean="0"/>
              <a:t>выносной камерой (</a:t>
            </a:r>
            <a:r>
              <a:rPr lang="ru-RU" altLang="ru-RU" sz="2800" i="1" dirty="0" err="1" smtClean="0"/>
              <a:t>сокинг</a:t>
            </a:r>
            <a:r>
              <a:rPr lang="ru-RU" altLang="ru-RU" sz="2800" i="1" dirty="0" smtClean="0"/>
              <a:t>-камерой)</a:t>
            </a:r>
            <a:r>
              <a:rPr lang="ru-RU" altLang="ru-RU" sz="2800" b="1" dirty="0" smtClean="0"/>
              <a:t> </a:t>
            </a:r>
            <a:r>
              <a:rPr lang="ru-RU" altLang="ru-RU" sz="2800" dirty="0"/>
              <a:t>- конверсия частично происходит в печи. </a:t>
            </a:r>
            <a:r>
              <a:rPr lang="ru-RU" altLang="ru-RU" sz="2800" dirty="0" smtClean="0"/>
              <a:t>Основная </a:t>
            </a:r>
            <a:r>
              <a:rPr lang="ru-RU" altLang="ru-RU" sz="2800" dirty="0"/>
              <a:t>ее доля приходится на </a:t>
            </a:r>
            <a:r>
              <a:rPr lang="ru-RU" altLang="ru-RU" sz="2800" dirty="0" err="1"/>
              <a:t>сокинг</a:t>
            </a:r>
            <a:r>
              <a:rPr lang="ru-RU" altLang="ru-RU" sz="2800" dirty="0"/>
              <a:t>-камеру, где двухфазный поток из печи выдерживается при повышенной температуре в течение заданного времени. </a:t>
            </a:r>
          </a:p>
          <a:p>
            <a:pPr eaLnBrk="1" hangingPunct="1">
              <a:lnSpc>
                <a:spcPct val="130000"/>
              </a:lnSpc>
              <a:defRPr/>
            </a:pPr>
            <a:endParaRPr lang="ru-RU" altLang="ru-RU" sz="28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774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23478"/>
            <a:ext cx="8928992" cy="43204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Принципиальная </a:t>
            </a:r>
            <a:r>
              <a:rPr lang="ru-RU" altLang="ru-RU" sz="3600" cap="all" dirty="0" smtClean="0">
                <a:solidFill>
                  <a:schemeClr val="accent1">
                    <a:lumMod val="75000"/>
                  </a:schemeClr>
                </a:solidFill>
              </a:rPr>
              <a:t>технологическая схема</a:t>
            </a:r>
            <a:endParaRPr lang="ru-RU" altLang="ru-RU" sz="36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17</a:t>
            </a:fld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87619"/>
            <a:ext cx="7272808" cy="4557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16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600" cap="all" dirty="0">
                <a:solidFill>
                  <a:schemeClr val="accent1">
                    <a:lumMod val="75000"/>
                  </a:schemeClr>
                </a:solidFill>
              </a:rPr>
              <a:t>Материальный баланс установки висбрекинга </a:t>
            </a:r>
          </a:p>
        </p:txBody>
      </p:sp>
      <p:graphicFrame>
        <p:nvGraphicFramePr>
          <p:cNvPr id="210151" name="Group 231"/>
          <p:cNvGraphicFramePr>
            <a:graphicFrameLocks noGrp="1"/>
          </p:cNvGraphicFramePr>
          <p:nvPr>
            <p:ph idx="1"/>
          </p:nvPr>
        </p:nvGraphicFramePr>
        <p:xfrm>
          <a:off x="457200" y="1485900"/>
          <a:ext cx="8229600" cy="3429000"/>
        </p:xfrm>
        <a:graphic>
          <a:graphicData uri="http://schemas.openxmlformats.org/drawingml/2006/table">
            <a:tbl>
              <a:tblPr/>
              <a:tblGrid>
                <a:gridCol w="3176588"/>
                <a:gridCol w="1409700"/>
                <a:gridCol w="3643312"/>
              </a:tblGrid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Печной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реакционной камерой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gridSpan="3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Взято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Сырье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 gridSpan="3"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Получено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Углеводородный газ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Бензиновая фракция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14,76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Газойлевая фракция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16,20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Крекинг–остаток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66,88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90" marB="342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36E09-B2DF-4435-9411-83D37EBF6AAA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5513411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smtClean="0">
                <a:solidFill>
                  <a:schemeClr val="tx1"/>
                </a:solidFill>
              </a:rPr>
              <a:t>Расходные показатели установки висбрекинга </a:t>
            </a:r>
          </a:p>
        </p:txBody>
      </p:sp>
      <p:graphicFrame>
        <p:nvGraphicFramePr>
          <p:cNvPr id="212098" name="Group 130"/>
          <p:cNvGraphicFramePr>
            <a:graphicFrameLocks noGrp="1"/>
          </p:cNvGraphicFramePr>
          <p:nvPr>
            <p:ph idx="1"/>
          </p:nvPr>
        </p:nvGraphicFramePr>
        <p:xfrm>
          <a:off x="457200" y="1485901"/>
          <a:ext cx="8229600" cy="3158729"/>
        </p:xfrm>
        <a:graphic>
          <a:graphicData uri="http://schemas.openxmlformats.org/drawingml/2006/table">
            <a:tbl>
              <a:tblPr/>
              <a:tblGrid>
                <a:gridCol w="2800350"/>
                <a:gridCol w="2714625"/>
                <a:gridCol w="2714625"/>
              </a:tblGrid>
              <a:tr h="908282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Установка с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реакционной камерой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Установка без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реакционной камерой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16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 водяной, ГДж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208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Электроэнергия, кВт·ч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5207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Вода, м</a:t>
                      </a:r>
                      <a:r>
                        <a:rPr kumimoji="0" lang="ru-RU" alt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16"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Топливо, кг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0,016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34284" marB="342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736E09-B2DF-4435-9411-83D37EBF6AAA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3067837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107951" y="86916"/>
          <a:ext cx="2765425" cy="442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CorelDRAW" r:id="rId3" imgW="5861304" imgH="12508992" progId="CorelDRAW.Graphic.14">
                  <p:embed/>
                </p:oleObj>
              </mc:Choice>
              <mc:Fallback>
                <p:oleObj name="CorelDRAW" r:id="rId3" imgW="5861304" imgH="12508992" progId="CorelDRAW.Graphic.1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1" y="86916"/>
                        <a:ext cx="2765425" cy="44291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15"/>
          <p:cNvGraphicFramePr>
            <a:graphicFrameLocks noGrp="1" noChangeAspect="1"/>
          </p:cNvGraphicFramePr>
          <p:nvPr>
            <p:ph sz="half" idx="2"/>
          </p:nvPr>
        </p:nvGraphicFramePr>
        <p:xfrm>
          <a:off x="6300788" y="1006079"/>
          <a:ext cx="2584450" cy="4074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CorelDRAW" r:id="rId5" imgW="5812536" imgH="12219432" progId="CorelDRAW.Graphic.14">
                  <p:embed/>
                </p:oleObj>
              </mc:Choice>
              <mc:Fallback>
                <p:oleObj name="CorelDRAW" r:id="rId5" imgW="5812536" imgH="12219432" progId="CorelDRAW.Graphic.14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1006079"/>
                        <a:ext cx="2584450" cy="4074319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690" name="Rectangle 18"/>
          <p:cNvSpPr>
            <a:spLocks noChangeArrowheads="1"/>
          </p:cNvSpPr>
          <p:nvPr/>
        </p:nvSpPr>
        <p:spPr bwMode="auto">
          <a:xfrm>
            <a:off x="2843807" y="401057"/>
            <a:ext cx="345638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ru-RU" sz="1500" dirty="0" smtClean="0">
                <a:solidFill>
                  <a:schemeClr val="tx2">
                    <a:lumMod val="75000"/>
                  </a:schemeClr>
                </a:solidFill>
              </a:rPr>
              <a:t>           Трубчатая 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печь типа ГС-1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1 – лестничная площадка; </a:t>
            </a:r>
            <a:endParaRPr lang="ru-RU" altLang="ru-RU" sz="15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altLang="ru-RU" sz="1500" dirty="0" smtClean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– змеевик </a:t>
            </a:r>
            <a:r>
              <a:rPr lang="ru-RU" altLang="ru-RU" sz="1500" dirty="0" err="1">
                <a:solidFill>
                  <a:schemeClr val="tx2">
                    <a:lumMod val="75000"/>
                  </a:schemeClr>
                </a:solidFill>
              </a:rPr>
              <a:t>радиантных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 труб; 3 – каркас; </a:t>
            </a:r>
            <a:r>
              <a:rPr lang="ru-RU" altLang="ru-RU" sz="1500" dirty="0" smtClean="0">
                <a:solidFill>
                  <a:schemeClr val="tx2">
                    <a:lumMod val="75000"/>
                  </a:schemeClr>
                </a:solidFill>
              </a:rPr>
              <a:t>4 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– футеровка;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5 – </a:t>
            </a:r>
            <a:r>
              <a:rPr lang="ru-RU" altLang="ru-RU" sz="1500" dirty="0" err="1">
                <a:solidFill>
                  <a:schemeClr val="tx2">
                    <a:lumMod val="75000"/>
                  </a:schemeClr>
                </a:solidFill>
              </a:rPr>
              <a:t>радиантная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 камера;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6 – горелка; 7 – змеевик конвекционных труб;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8 – дымовая труба </a:t>
            </a:r>
          </a:p>
        </p:txBody>
      </p:sp>
      <p:sp>
        <p:nvSpPr>
          <p:cNvPr id="156693" name="AutoShape 21"/>
          <p:cNvSpPr>
            <a:spLocks noChangeArrowheads="1"/>
          </p:cNvSpPr>
          <p:nvPr/>
        </p:nvSpPr>
        <p:spPr bwMode="auto">
          <a:xfrm>
            <a:off x="2987824" y="509404"/>
            <a:ext cx="719138" cy="216694"/>
          </a:xfrm>
          <a:prstGeom prst="leftArrow">
            <a:avLst>
              <a:gd name="adj1" fmla="val 50000"/>
              <a:gd name="adj2" fmla="val 62225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156694" name="Rectangle 22"/>
          <p:cNvSpPr>
            <a:spLocks noChangeArrowheads="1"/>
          </p:cNvSpPr>
          <p:nvPr/>
        </p:nvSpPr>
        <p:spPr bwMode="auto">
          <a:xfrm>
            <a:off x="2899627" y="3060770"/>
            <a:ext cx="345598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Трубчатая печь типа ГН-2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1 – лестничная площадка; 2 – змеевик </a:t>
            </a:r>
            <a:r>
              <a:rPr lang="ru-RU" altLang="ru-RU" sz="1500" dirty="0" err="1">
                <a:solidFill>
                  <a:schemeClr val="tx2">
                    <a:lumMod val="75000"/>
                  </a:schemeClr>
                </a:solidFill>
              </a:rPr>
              <a:t>радиантных</a:t>
            </a: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 труб; 3 – каркас;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4 – футеровка;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5 – перегородка;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6 – горелка; 7 – змеевик конвекционных труб; </a:t>
            </a:r>
          </a:p>
          <a:p>
            <a:pPr algn="ctr">
              <a:defRPr/>
            </a:pPr>
            <a:r>
              <a:rPr lang="ru-RU" altLang="ru-RU" sz="1500" dirty="0">
                <a:solidFill>
                  <a:schemeClr val="tx2">
                    <a:lumMod val="75000"/>
                  </a:schemeClr>
                </a:solidFill>
              </a:rPr>
              <a:t>8 – дымовая труба </a:t>
            </a:r>
          </a:p>
        </p:txBody>
      </p:sp>
      <p:sp>
        <p:nvSpPr>
          <p:cNvPr id="156695" name="AutoShape 23"/>
          <p:cNvSpPr>
            <a:spLocks noChangeArrowheads="1"/>
          </p:cNvSpPr>
          <p:nvPr/>
        </p:nvSpPr>
        <p:spPr bwMode="auto">
          <a:xfrm>
            <a:off x="5238833" y="3132807"/>
            <a:ext cx="576263" cy="215504"/>
          </a:xfrm>
          <a:prstGeom prst="rightArrow">
            <a:avLst>
              <a:gd name="adj1" fmla="val 50000"/>
              <a:gd name="adj2" fmla="val 50138"/>
            </a:avLst>
          </a:prstGeom>
          <a:solidFill>
            <a:srgbClr val="340FC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DADADA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7896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DADADA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ADADA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7896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ADADA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ahoma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92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66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566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93" grpId="0" animBg="1"/>
      <p:bldP spid="15669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8CC7BB-894C-4C24-AFD6-70A4D175BF0B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74" y="285750"/>
            <a:ext cx="6416728" cy="480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146425"/>
      </p:ext>
    </p:extLst>
  </p:cSld>
  <p:clrMapOvr>
    <a:masterClrMapping/>
  </p:clrMapOvr>
  <p:transition>
    <p:push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555526"/>
            <a:ext cx="777686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64807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ВИСБРЕКИНГ В СХЕМЕ ЗАВОДА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8CC7BB-894C-4C24-AFD6-70A4D175BF0B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8952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4524</TotalTime>
  <Words>995</Words>
  <Application>Microsoft Office PowerPoint</Application>
  <PresentationFormat>Экран (16:9)</PresentationFormat>
  <Paragraphs>158</Paragraphs>
  <Slides>23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CorelDRAW</vt:lpstr>
      <vt:lpstr>Презентация PowerPoint</vt:lpstr>
      <vt:lpstr>Презентация PowerPoint</vt:lpstr>
      <vt:lpstr> Назначение</vt:lpstr>
      <vt:lpstr>Сырье и продукты</vt:lpstr>
      <vt:lpstr>Сырье и продукты</vt:lpstr>
      <vt:lpstr> Химизм  Крекирующая реакционная способность различных углеводородов неодинакова для различных классов углеводородов и уменьшается в следующей последовательности: </vt:lpstr>
      <vt:lpstr> Химизм  Парафиновые углеводороды крекируются в парафиновые и олефиновые молекулы меньшей молекулярной массы. Коксование не имеет места в первичной реакции крекинга, т. к. ни углерод, ни водород практически не образуются. </vt:lpstr>
      <vt:lpstr>Температура и продолжительность процесса </vt:lpstr>
      <vt:lpstr>Давление </vt:lpstr>
      <vt:lpstr>Квенчинг </vt:lpstr>
      <vt:lpstr>Газойлевый квенчинг  способствует дополнительному смешению потоков и позволяет быстрее достичь температурного равновесия. Однако для схемы с газойлевым квенчингом характерно увеличение нагрузок по парам и жидкости в зоне ввода сырья, промывной секции и контуре циркуляционного орошения.  Квенчинг остатком реализуется исключительно путем передачи общего количества тепла, а не теплоты испарения, поэтому при одинаковой степени охлаждения расход остатка выше, чем газойля. Кроме того, нагрузка на контур квенчинга возрастает с ростом содержания квенча в системе. </vt:lpstr>
      <vt:lpstr>    Комбинированный квенчинг </vt:lpstr>
      <vt:lpstr>Коксообразование</vt:lpstr>
      <vt:lpstr>Коксообразование</vt:lpstr>
      <vt:lpstr>Технологический режим установки висбрекинга </vt:lpstr>
      <vt:lpstr>Технологическии схемы установок висбрекинга </vt:lpstr>
      <vt:lpstr>Принципиальная технологическая схема</vt:lpstr>
      <vt:lpstr>Материальный баланс установки висбрекинга </vt:lpstr>
      <vt:lpstr>Расходные показатели установки висбрекинга </vt:lpstr>
      <vt:lpstr>Презентация PowerPoint</vt:lpstr>
      <vt:lpstr>Презентация PowerPoint</vt:lpstr>
      <vt:lpstr>ВИСБРЕКИНГ В СХЕМЕ ЗАВОДА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61</cp:revision>
  <dcterms:created xsi:type="dcterms:W3CDTF">2023-03-16T06:56:48Z</dcterms:created>
  <dcterms:modified xsi:type="dcterms:W3CDTF">2026-09-27T12:36:07Z</dcterms:modified>
</cp:coreProperties>
</file>