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26C0F-4308-46B0-B2E4-78478401BD57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8338F-BEF4-4698-B7AC-3330FE4EC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37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8338F-BEF4-4698-B7AC-3330FE4EC4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605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8338F-BEF4-4698-B7AC-3330FE4EC4C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769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51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03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51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14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710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449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50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729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35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2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50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12DBEA0-081D-4D9C-85CC-477B344E7AD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C6462AF-C26E-4865-B672-23DE92B1E82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29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vkvideo.ru/video-77692614_17112543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vkvideo.ru/video-77692614_17112545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BF238-C7C7-4C35-9CEF-0C1F55B8C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643467"/>
            <a:ext cx="6255026" cy="5054008"/>
          </a:xfrm>
        </p:spPr>
        <p:txBody>
          <a:bodyPr anchor="ctr">
            <a:normAutofit/>
          </a:bodyPr>
          <a:lstStyle/>
          <a:p>
            <a:pPr algn="r"/>
            <a:r>
              <a:rPr lang="ru-RU" sz="6200" b="1" dirty="0">
                <a:solidFill>
                  <a:schemeClr val="accent2"/>
                </a:solidFill>
              </a:rPr>
              <a:t>Мембранные механизмы возникновения и проведения электрических сигналов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A549DE7-671D-4575-AF43-858FD9998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2D9B36-9BE7-472B-8808-7E0D68107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0942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1449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9F527-EEA2-4D7B-8D71-8D9AA3DE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688"/>
            <a:ext cx="10515600" cy="6416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Схематическая модель мембраны</a:t>
            </a:r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30659270-5544-416B-972F-22A70141B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328"/>
            <a:ext cx="12192000" cy="591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756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06F9C-F48E-42D4-B762-C8A817D3A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Потенциал покоя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531B15-2930-49E5-AACF-9A3C1D825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5346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ПП - это разность электрических потенциалов между внутренней и наружной сторонами мембраны, когда клетка находится в состоянии физиологического покоя. Его средняя величина составляет -70 мВ (милливольт), то есть внутренняя сторона мембраны заряжена отрицательно по отношению к наружной.</a:t>
            </a:r>
          </a:p>
          <a:p>
            <a:r>
              <a:rPr lang="ru-RU" dirty="0"/>
              <a:t>Важно также понимать, что в нервной системе электрические заряды создаются не электронами, как в металлических проводах, а ионами - химическими частицами, имеющими электрический заряд. Электрический ток в организме и его клетках - это поток ионов, а не электронов, как в проводах.</a:t>
            </a:r>
          </a:p>
          <a:p>
            <a:r>
              <a:rPr lang="ru-RU" b="1" dirty="0">
                <a:solidFill>
                  <a:schemeClr val="accent2"/>
                </a:solidFill>
              </a:rPr>
              <a:t>Потенциал покоя создается:</a:t>
            </a:r>
          </a:p>
          <a:p>
            <a:r>
              <a:rPr lang="ru-RU" dirty="0"/>
              <a:t>Во-первых, за счет работы АТФ-зависимого Na+/К+ насоса (асимметричного обмена Na+ на K+ в соотношении 3 : 2 ). В результате 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содержание ионов натрия (Na+) в клетке в 50 раз меньше, чем снаружи;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содержание ионов калия (K+) в клетке в 30 раз выше, чем снаружи;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на мембране появляется слабый электрический потенциала (-10 мВ).</a:t>
            </a:r>
          </a:p>
          <a:p>
            <a:r>
              <a:rPr lang="ru-RU" dirty="0"/>
              <a:t>Во-вторых, благодаря утечки ионов К+ из клетки. Ионы калия K+ покидая клетку, уносят с собой из неё положительные заряды, доводя отрицательность до -70 мВ.</a:t>
            </a:r>
          </a:p>
          <a:p>
            <a:r>
              <a:rPr lang="ru-RU" dirty="0">
                <a:hlinkClick r:id="rId2"/>
              </a:rPr>
              <a:t>https://vkvideo.ru/video-77692614_171125439</a:t>
            </a:r>
            <a:r>
              <a:rPr lang="ru-RU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7032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C0D53-9A84-4A6C-AF9B-1EAED58C3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Потенциал 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7C2D0C-4ECC-413B-99A3-59B8ADCD2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ПД - быстрое колебание мембранного потенциала, возникающее при возбуждении нервных и мышечных клеток (волокон), основанное на быстро обратимых изменениях ионной проницаемости клеточной мембраны, связанных с активацией и инактивацией ионных мембранных каналов. </a:t>
            </a:r>
          </a:p>
          <a:p>
            <a:r>
              <a:rPr lang="ru-RU" dirty="0">
                <a:solidFill>
                  <a:schemeClr val="accent2"/>
                </a:solidFill>
              </a:rPr>
              <a:t>В нервных волокнах восходящая фаза ПД связана с активацией быстрых натриевых каналов (БНК), а нисходящая фаза - c инактивацией БНК и активацией калиевых каналов (КК).</a:t>
            </a:r>
          </a:p>
          <a:p>
            <a:endParaRPr lang="ru-RU" dirty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  <a:p>
            <a:endParaRPr lang="ru-RU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  <a:hlinkClick r:id="rId2"/>
              </a:rPr>
              <a:t>https://vkvideo.ru/video-77692614_171125458</a:t>
            </a:r>
            <a:r>
              <a:rPr lang="ru-RU" dirty="0">
                <a:solidFill>
                  <a:schemeClr val="accent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1874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17A48-9B14-4ED0-B9F6-331E01DA0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7856"/>
            <a:ext cx="3200400" cy="10067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Фазы потенциала действия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5AE1BE-3FE1-4BD1-BA46-3B4854053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7927" y="1339273"/>
            <a:ext cx="3269673" cy="5320145"/>
          </a:xfrm>
        </p:spPr>
        <p:txBody>
          <a:bodyPr>
            <a:noAutofit/>
          </a:bodyPr>
          <a:lstStyle/>
          <a:p>
            <a:r>
              <a:rPr lang="ru-RU" sz="1600" b="0" i="0" dirty="0" err="1">
                <a:solidFill>
                  <a:schemeClr val="bg1"/>
                </a:solidFill>
                <a:effectLst/>
                <a:latin typeface="YS Text"/>
              </a:rPr>
              <a:t>Предспайк</a:t>
            </a:r>
            <a:r>
              <a:rPr lang="ru-RU" sz="1600" dirty="0">
                <a:solidFill>
                  <a:schemeClr val="bg1"/>
                </a:solidFill>
                <a:latin typeface="YS Text"/>
              </a:rPr>
              <a:t> (местное возбуждение, локальный ответ) – 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YS Text"/>
              </a:rPr>
              <a:t>процесс медленной деполяризации мембраны до критического уровня деполяризации.</a:t>
            </a:r>
          </a:p>
          <a:p>
            <a:pPr algn="l"/>
            <a:r>
              <a:rPr lang="ru-RU" sz="1600" b="0" i="0" dirty="0">
                <a:solidFill>
                  <a:schemeClr val="bg1"/>
                </a:solidFill>
                <a:effectLst/>
                <a:latin typeface="YS Text"/>
              </a:rPr>
              <a:t>Пиковый потенциал, или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YS Text"/>
              </a:rPr>
              <a:t>спайк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YS Text"/>
              </a:rPr>
              <a:t>, состоящий из восходящей части (деполяризация мембраны) и нисходящей части (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YS Text"/>
              </a:rPr>
              <a:t>реполяризация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YS Text"/>
              </a:rPr>
              <a:t> мембраны).</a:t>
            </a:r>
          </a:p>
          <a:p>
            <a:pPr algn="l"/>
            <a:r>
              <a:rPr lang="ru-RU" sz="1600" b="0" i="0" dirty="0">
                <a:solidFill>
                  <a:schemeClr val="bg1"/>
                </a:solidFill>
                <a:effectLst/>
                <a:latin typeface="YS Text"/>
              </a:rPr>
              <a:t>Отрицательный следовой потенциал - от критического уровня деполяризации до исходного уровня поляризации мембраны (следовая деполяризация).</a:t>
            </a:r>
          </a:p>
          <a:p>
            <a:pPr algn="l"/>
            <a:r>
              <a:rPr lang="ru-RU" sz="1600" b="0" i="0" dirty="0">
                <a:solidFill>
                  <a:schemeClr val="bg1"/>
                </a:solidFill>
                <a:effectLst/>
                <a:latin typeface="YS Text"/>
              </a:rPr>
              <a:t>Положительный следовой потенциал - увеличение мембранного потенциала и постепенное возвращение его к исходной величине (следовая </a:t>
            </a:r>
            <a:r>
              <a:rPr lang="ru-RU" sz="1600" b="0" i="0" dirty="0" err="1">
                <a:solidFill>
                  <a:schemeClr val="bg1"/>
                </a:solidFill>
                <a:effectLst/>
                <a:latin typeface="YS Text"/>
              </a:rPr>
              <a:t>гиперполяризация</a:t>
            </a:r>
            <a:r>
              <a:rPr lang="ru-RU" sz="1600" b="0" i="0" dirty="0">
                <a:solidFill>
                  <a:schemeClr val="bg1"/>
                </a:solidFill>
                <a:effectLst/>
                <a:latin typeface="YS Text"/>
              </a:rPr>
              <a:t>).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19D0762B-3B7E-4FF0-B0AE-EF62D3CBF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67" y="909807"/>
            <a:ext cx="7956833" cy="483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020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12D58847-C9CD-480C-819C-BFD7AE24D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33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381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B64D3-2857-487A-9F92-B56911E6D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Физиология синапсов</a:t>
            </a:r>
          </a:p>
        </p:txBody>
      </p:sp>
    </p:spTree>
    <p:extLst>
      <p:ext uri="{BB962C8B-B14F-4D97-AF65-F5344CB8AC3E}">
        <p14:creationId xmlns:p14="http://schemas.microsoft.com/office/powerpoint/2010/main" val="211408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B4EF3-08DC-4A4A-B8DF-F6894F10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14376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Схема электрических синапсов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B570CF2-D6B6-4672-B845-8987DDA55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032000"/>
            <a:ext cx="3200400" cy="4273204"/>
          </a:xfrm>
        </p:spPr>
        <p:txBody>
          <a:bodyPr>
            <a:normAutofit/>
          </a:bodyPr>
          <a:lstStyle/>
          <a:p>
            <a:r>
              <a:rPr lang="ru-RU" dirty="0"/>
              <a:t>Характерны для ЦНС, но встречаются и на периферии (сердце, гладкомышечная ткань). Представляет собой тесный контакт мембран двух клеток. </a:t>
            </a:r>
          </a:p>
          <a:p>
            <a:r>
              <a:rPr lang="ru-RU" dirty="0"/>
              <a:t>Ширина синаптической щели 2-4 </a:t>
            </a:r>
            <a:r>
              <a:rPr lang="ru-RU" dirty="0" err="1"/>
              <a:t>нм</a:t>
            </a:r>
            <a:r>
              <a:rPr lang="ru-RU" dirty="0"/>
              <a:t> (в химических - 30-40 </a:t>
            </a:r>
            <a:r>
              <a:rPr lang="ru-RU" dirty="0" err="1"/>
              <a:t>нм</a:t>
            </a:r>
            <a:r>
              <a:rPr lang="ru-RU" dirty="0"/>
              <a:t>). </a:t>
            </a:r>
          </a:p>
          <a:p>
            <a:r>
              <a:rPr lang="ru-RU" dirty="0"/>
              <a:t>Мембраны обеих клеток имеют общие интегральные белки, которые образуют межклеточные ионные каналы.</a:t>
            </a:r>
          </a:p>
          <a:p>
            <a:r>
              <a:rPr lang="ru-RU" dirty="0"/>
              <a:t> Их существование резко снижает межклеточное сопротивление, что делает возможным двустороннюю передачу деполяризации между клетками.</a:t>
            </a:r>
          </a:p>
        </p:txBody>
      </p:sp>
      <p:pic>
        <p:nvPicPr>
          <p:cNvPr id="4" name="Picture 74">
            <a:extLst>
              <a:ext uri="{FF2B5EF4-FFF2-40B4-BE49-F238E27FC236}">
                <a16:creationId xmlns:a16="http://schemas.microsoft.com/office/drawing/2014/main" id="{A3AB9CF3-9927-4F76-8FBA-476A436904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291" y="527020"/>
            <a:ext cx="7107382" cy="596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7271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16ACA91-E1E8-458E-83D1-C90780583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Особенности функционирования электрических синапсов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5CF1FA3-CE69-418E-91F1-2B0B4303F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1. </a:t>
            </a:r>
            <a:r>
              <a:rPr lang="ru-RU" b="1" dirty="0" err="1">
                <a:solidFill>
                  <a:schemeClr val="accent1"/>
                </a:solidFill>
              </a:rPr>
              <a:t>Двунаправленность</a:t>
            </a:r>
            <a:r>
              <a:rPr lang="ru-RU" b="1" dirty="0">
                <a:solidFill>
                  <a:schemeClr val="accent1"/>
                </a:solidFill>
              </a:rPr>
              <a:t>.</a:t>
            </a:r>
            <a:r>
              <a:rPr lang="ru-RU" dirty="0"/>
              <a:t> Электрический импульс может проходить через синапс в обоих направлениях.  </a:t>
            </a:r>
          </a:p>
          <a:p>
            <a:r>
              <a:rPr lang="ru-RU" dirty="0"/>
              <a:t>2. </a:t>
            </a:r>
            <a:r>
              <a:rPr lang="ru-RU" b="1" dirty="0">
                <a:solidFill>
                  <a:schemeClr val="accent1"/>
                </a:solidFill>
              </a:rPr>
              <a:t>Отсутствие синаптической задержки</a:t>
            </a:r>
            <a:r>
              <a:rPr lang="ru-RU" dirty="0"/>
              <a:t>. Поскольку для передачи сигнала не требуется время на связывание нейромедиатора с рецептором, передача происходит практически мгновенно (порядка 1 </a:t>
            </a:r>
            <a:r>
              <a:rPr lang="ru-RU" dirty="0" err="1"/>
              <a:t>мс</a:t>
            </a:r>
            <a:r>
              <a:rPr lang="ru-RU" dirty="0"/>
              <a:t>).  </a:t>
            </a:r>
          </a:p>
          <a:p>
            <a:r>
              <a:rPr lang="ru-RU" dirty="0"/>
              <a:t>3. </a:t>
            </a:r>
            <a:r>
              <a:rPr lang="ru-RU" b="1" dirty="0">
                <a:solidFill>
                  <a:schemeClr val="accent1"/>
                </a:solidFill>
              </a:rPr>
              <a:t>Высокая скорость проведения</a:t>
            </a:r>
            <a:r>
              <a:rPr lang="ru-RU" dirty="0"/>
              <a:t>. Это главное преимущество электрических синапсов, позволяющее почти одновременно активировать группу нейронов.  </a:t>
            </a:r>
          </a:p>
          <a:p>
            <a:r>
              <a:rPr lang="ru-RU" dirty="0"/>
              <a:t>4. </a:t>
            </a:r>
            <a:r>
              <a:rPr lang="ru-RU" b="1" dirty="0">
                <a:solidFill>
                  <a:schemeClr val="accent1"/>
                </a:solidFill>
              </a:rPr>
              <a:t>Слабая выраженность следовых процессов</a:t>
            </a:r>
            <a:r>
              <a:rPr lang="ru-RU" dirty="0"/>
              <a:t>. В отличие от химических синапсов, электрические не демонстрируют таких явлений, как посттетаническая </a:t>
            </a:r>
            <a:r>
              <a:rPr lang="ru-RU" dirty="0" err="1"/>
              <a:t>потенциация</a:t>
            </a:r>
            <a:r>
              <a:rPr lang="ru-RU" dirty="0"/>
              <a:t>. </a:t>
            </a:r>
          </a:p>
          <a:p>
            <a:r>
              <a:rPr lang="ru-RU" dirty="0"/>
              <a:t>5. </a:t>
            </a:r>
            <a:r>
              <a:rPr lang="ru-RU" b="1" dirty="0">
                <a:solidFill>
                  <a:schemeClr val="accent1"/>
                </a:solidFill>
              </a:rPr>
              <a:t>Нечувствительность к фармакологическим препаратам и ядам</a:t>
            </a:r>
            <a:r>
              <a:rPr lang="ru-RU" dirty="0"/>
              <a:t>. На работу электрических синапсов сложно повлиять обычными лекарствами или токсинами.  </a:t>
            </a:r>
          </a:p>
          <a:p>
            <a:r>
              <a:rPr lang="ru-RU" dirty="0"/>
              <a:t>6. </a:t>
            </a:r>
            <a:r>
              <a:rPr lang="ru-RU" b="1" dirty="0">
                <a:solidFill>
                  <a:schemeClr val="accent1"/>
                </a:solidFill>
              </a:rPr>
              <a:t>Практически </a:t>
            </a:r>
            <a:r>
              <a:rPr lang="ru-RU" b="1" dirty="0" err="1">
                <a:solidFill>
                  <a:schemeClr val="accent1"/>
                </a:solidFill>
              </a:rPr>
              <a:t>неутомляемость</a:t>
            </a:r>
            <a:r>
              <a:rPr lang="ru-RU" dirty="0"/>
              <a:t>. В них не расходуются медиаторы, поэтому они могут работать долго без снижения эффективности.  </a:t>
            </a:r>
          </a:p>
          <a:p>
            <a:r>
              <a:rPr lang="ru-RU" dirty="0"/>
              <a:t>7. </a:t>
            </a:r>
            <a:r>
              <a:rPr lang="ru-RU" b="1" dirty="0">
                <a:solidFill>
                  <a:schemeClr val="accent1"/>
                </a:solidFill>
              </a:rPr>
              <a:t>Передача только возбуждения</a:t>
            </a:r>
            <a:r>
              <a:rPr lang="ru-RU" dirty="0"/>
              <a:t>. Электрические синапсы всегда передают возбуждающий сигнал.  </a:t>
            </a:r>
          </a:p>
          <a:p>
            <a:r>
              <a:rPr lang="ru-RU" dirty="0"/>
              <a:t>8. </a:t>
            </a:r>
            <a:r>
              <a:rPr lang="ru-RU" b="1" dirty="0">
                <a:solidFill>
                  <a:schemeClr val="accent1"/>
                </a:solidFill>
              </a:rPr>
              <a:t>Меньшая надёжность в передаче информации</a:t>
            </a:r>
            <a:r>
              <a:rPr lang="ru-RU" dirty="0"/>
              <a:t>. Из-за прямого прохождения тока через щелевые контакты вероятность ошибки при передаче сигнала выше, чем в химических синапсах. </a:t>
            </a:r>
          </a:p>
        </p:txBody>
      </p:sp>
    </p:spTree>
    <p:extLst>
      <p:ext uri="{BB962C8B-B14F-4D97-AF65-F5344CB8AC3E}">
        <p14:creationId xmlns:p14="http://schemas.microsoft.com/office/powerpoint/2010/main" val="1852014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C1FF4-7B8E-4A58-8685-0F4F9D984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Сравнение с химическими синапсами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F5337AC-17BE-4244-A0DE-E6BCDE5874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151516"/>
              </p:ext>
            </p:extLst>
          </p:nvPr>
        </p:nvGraphicFramePr>
        <p:xfrm>
          <a:off x="1096963" y="1819566"/>
          <a:ext cx="10058400" cy="4461162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48896197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1854068714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831367578"/>
                    </a:ext>
                  </a:extLst>
                </a:gridCol>
              </a:tblGrid>
              <a:tr h="3647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Характеристика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Электрический синапс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Химический синапс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6600207"/>
                  </a:ext>
                </a:extLst>
              </a:tr>
              <a:tr h="11279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Механизм передачи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Прямой ионный ток через щелевые контакты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Высвобождение нейромедиатора, диффузия, рецепторное взаимодействие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3909414"/>
                  </a:ext>
                </a:extLst>
              </a:tr>
              <a:tr h="7463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Задержка сигнала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Практически отсутствует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Около 0,2–0,5 мс (синаптическая задержка)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6961303"/>
                  </a:ext>
                </a:extLst>
              </a:tr>
              <a:tr h="3647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Направленность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Двунаправленная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Однонаправленная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613681"/>
                  </a:ext>
                </a:extLst>
              </a:tr>
              <a:tr h="7463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Чувствительность к внешним воздействиям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Малочувствителен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Высокая (многие лекарства, токсины)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1804800"/>
                  </a:ext>
                </a:extLst>
              </a:tr>
              <a:tr h="3647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Утомляемость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Практически неутомляем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Может утомляться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3869760"/>
                  </a:ext>
                </a:extLst>
              </a:tr>
              <a:tr h="7463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Роль в нервной системе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Быстрая синхронизация, простые рефлексы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Сложная обработка и модуляция сигналов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9027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694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35ED9B6-83AE-439B-A108-F9BCFEA21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620"/>
            <a:ext cx="3200400" cy="12930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Схема химического синапса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F30FCAF-4763-45D4-BE0B-1E30CD5E9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551711"/>
            <a:ext cx="3200400" cy="475349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Последовательность процессов проведения возбуждения через синапс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1. ПД нервного волокна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2. входящий ток кальция в синаптическое окончание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3. выход медиатора в синаптическую щель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4. диффузия медиатора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5. взаимодействие медиатора с рецептором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6. увеличение проницаемости мембраны для натрия и калия и возникновение ВПСП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7.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YS Text"/>
              </a:rPr>
              <a:t>электротоническое</a:t>
            </a:r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 распространение деполяризации на мембрану эфферентной клетки</a:t>
            </a:r>
          </a:p>
          <a:p>
            <a:pPr algn="l"/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8. активация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YS Text"/>
              </a:rPr>
              <a:t>потенциалзависимых</a:t>
            </a:r>
            <a:r>
              <a:rPr lang="ru-RU" b="0" i="0" dirty="0">
                <a:solidFill>
                  <a:schemeClr val="bg1"/>
                </a:solidFill>
                <a:effectLst/>
                <a:latin typeface="YS Text"/>
              </a:rPr>
              <a:t> каналов и возникновение потенциала действия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F4C0C69-F846-491D-986A-AFC8BD283AE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38067"/>
            <a:ext cx="6492875" cy="42453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5495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DB3FF29-A4CC-4F85-95F8-9585EEDD3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Нервно-мышечный синапс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FA2093-C8E2-4672-A004-562C3FA26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Является возбуждающим химическим синапсом. Медиатор - ацетилхолин. На постсинаптической мембране он взаимодействует с </a:t>
            </a:r>
            <a:r>
              <a:rPr lang="ru-RU" dirty="0" err="1"/>
              <a:t>холинорецептором</a:t>
            </a:r>
            <a:r>
              <a:rPr lang="ru-RU" dirty="0"/>
              <a:t>. После взаимодействия с рецептором ацетилхолин разрушается ферментом </a:t>
            </a:r>
            <a:r>
              <a:rPr lang="ru-RU" dirty="0" err="1"/>
              <a:t>ацетилхолинэстеразой</a:t>
            </a:r>
            <a:r>
              <a:rPr lang="ru-RU" dirty="0"/>
              <a:t> до остатка уксусной кислоты и холина. Холин поступает в нервное окончание, где происходит </a:t>
            </a:r>
            <a:r>
              <a:rPr lang="ru-RU" dirty="0" err="1"/>
              <a:t>ресинтез</a:t>
            </a:r>
            <a:r>
              <a:rPr lang="ru-RU" dirty="0"/>
              <a:t> медиатора. При денервации мышцы плотность </a:t>
            </a:r>
            <a:r>
              <a:rPr lang="ru-RU" dirty="0" err="1"/>
              <a:t>холинорецепторов</a:t>
            </a:r>
            <a:r>
              <a:rPr lang="ru-RU" dirty="0"/>
              <a:t> возрастает, они могут появляться на </a:t>
            </a:r>
            <a:r>
              <a:rPr lang="ru-RU" dirty="0" err="1"/>
              <a:t>сарколеме</a:t>
            </a:r>
            <a:r>
              <a:rPr lang="ru-RU" dirty="0"/>
              <a:t>. При длительной активации синапса снижается чувствительность рецепторов в связи с их </a:t>
            </a:r>
            <a:r>
              <a:rPr lang="ru-RU" dirty="0" err="1"/>
              <a:t>десенситизацией</a:t>
            </a:r>
            <a:r>
              <a:rPr lang="ru-RU" dirty="0"/>
              <a:t>.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accent1"/>
                </a:solidFill>
              </a:rPr>
              <a:t>Блокирование передачи возбуждения с нервного окончания на мышцу достигается применением миорелаксантов. По механизму действия они делятся на несколько групп:</a:t>
            </a:r>
          </a:p>
          <a:p>
            <a:r>
              <a:rPr lang="ru-RU" dirty="0"/>
              <a:t>1. Блокада проведения возбуждения по нервному окончанию (примером являются местные анестетики - новокаин, </a:t>
            </a:r>
            <a:r>
              <a:rPr lang="ru-RU" dirty="0" err="1"/>
              <a:t>декаин</a:t>
            </a:r>
            <a:r>
              <a:rPr lang="ru-RU" dirty="0"/>
              <a:t> и т.д.);</a:t>
            </a:r>
          </a:p>
          <a:p>
            <a:r>
              <a:rPr lang="ru-RU" dirty="0"/>
              <a:t>2. Блокада высвобождения медиатора (</a:t>
            </a:r>
            <a:r>
              <a:rPr lang="ru-RU" dirty="0" err="1"/>
              <a:t>ботулотоксин</a:t>
            </a:r>
            <a:r>
              <a:rPr lang="ru-RU" dirty="0"/>
              <a:t>);</a:t>
            </a:r>
          </a:p>
          <a:p>
            <a:r>
              <a:rPr lang="ru-RU" dirty="0"/>
              <a:t>3. Нарушение синтеза медиатора (</a:t>
            </a:r>
            <a:r>
              <a:rPr lang="ru-RU" dirty="0" err="1"/>
              <a:t>гемихолиний</a:t>
            </a:r>
            <a:r>
              <a:rPr lang="ru-RU" dirty="0"/>
              <a:t> угнетает поглощение холина нервным окончанием);</a:t>
            </a:r>
          </a:p>
          <a:p>
            <a:r>
              <a:rPr lang="ru-RU" dirty="0"/>
              <a:t>4. Блокирование связывания медиатора с рецепторами постсинаптической мембраны (а-</a:t>
            </a:r>
            <a:r>
              <a:rPr lang="ru-RU" dirty="0" err="1"/>
              <a:t>бунгаротоксин</a:t>
            </a:r>
            <a:r>
              <a:rPr lang="ru-RU" dirty="0"/>
              <a:t>, курареподобные вещества и другие истинные миорелаксанты);</a:t>
            </a:r>
          </a:p>
          <a:p>
            <a:r>
              <a:rPr lang="ru-RU" dirty="0"/>
              <a:t>5. Угнетение активности холинэстеразы (физостигмин, </a:t>
            </a:r>
            <a:r>
              <a:rPr lang="ru-RU" dirty="0" err="1"/>
              <a:t>неостигмин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85340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604DFFB-BF7E-48AE-A90F-D523E1DB8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1677786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Схема </a:t>
            </a:r>
            <a:r>
              <a:rPr lang="ru-RU" sz="3200" b="1" dirty="0" err="1"/>
              <a:t>ионотропного</a:t>
            </a:r>
            <a:r>
              <a:rPr lang="ru-RU" sz="3200" b="1" dirty="0"/>
              <a:t> и </a:t>
            </a:r>
            <a:r>
              <a:rPr lang="ru-RU" sz="3200" b="1" dirty="0" err="1"/>
              <a:t>метаботропного</a:t>
            </a:r>
            <a:r>
              <a:rPr lang="ru-RU" sz="3200" b="1" dirty="0"/>
              <a:t> рецепторов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95BB536-F1D6-4F04-9B6B-5420DF55C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272145"/>
            <a:ext cx="3200400" cy="403305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Виды рецепторов синапсов ЦНС</a:t>
            </a:r>
          </a:p>
          <a:p>
            <a:r>
              <a:rPr lang="ru-RU" dirty="0"/>
              <a:t>1</a:t>
            </a:r>
            <a:r>
              <a:rPr lang="ru-RU" b="1" dirty="0"/>
              <a:t>. </a:t>
            </a:r>
            <a:r>
              <a:rPr lang="ru-RU" b="1" dirty="0" err="1"/>
              <a:t>Ионотропные</a:t>
            </a:r>
            <a:r>
              <a:rPr lang="ru-RU" dirty="0"/>
              <a:t>. Это одновременно ионные каналы. При связывании с медиатором они быстро открываются, пропуская ионы (Na⁺, K⁺, </a:t>
            </a:r>
            <a:r>
              <a:rPr lang="ru-RU" dirty="0" err="1"/>
              <a:t>Cl</a:t>
            </a:r>
            <a:r>
              <a:rPr lang="ru-RU" dirty="0"/>
              <a:t>⁻), что приводит к быстрому изменению мембранного потенциала (ВПСПСП – возбуждающий постсинаптический потенциал или ТПСП – тормозной).</a:t>
            </a:r>
          </a:p>
          <a:p>
            <a:r>
              <a:rPr lang="ru-RU" dirty="0"/>
              <a:t>2. </a:t>
            </a:r>
            <a:r>
              <a:rPr lang="ru-RU" b="1" dirty="0" err="1"/>
              <a:t>Метаботропные</a:t>
            </a:r>
            <a:r>
              <a:rPr lang="ru-RU" dirty="0"/>
              <a:t>. Они не являются ионными каналами сами по себе. Медиатор связывается с </a:t>
            </a:r>
            <a:r>
              <a:rPr lang="ru-RU" dirty="0" err="1"/>
              <a:t>метаботропным</a:t>
            </a:r>
            <a:r>
              <a:rPr lang="ru-RU" dirty="0"/>
              <a:t> рецептором, что запускает каскад внутриклеточных событий через систему G-белков и вторичных посредников (например, </a:t>
            </a:r>
            <a:r>
              <a:rPr lang="ru-RU" dirty="0" err="1"/>
              <a:t>цАМФ</a:t>
            </a:r>
            <a:r>
              <a:rPr lang="ru-RU" dirty="0"/>
              <a:t>). Эти рецепторы действуют медленнее, но позволяют тонко настраивать ответ клетки.</a:t>
            </a:r>
          </a:p>
          <a:p>
            <a:endParaRPr lang="ru-RU" dirty="0"/>
          </a:p>
        </p:txBody>
      </p:sp>
      <p:pic>
        <p:nvPicPr>
          <p:cNvPr id="7" name="Picture 76">
            <a:extLst>
              <a:ext uri="{FF2B5EF4-FFF2-40B4-BE49-F238E27FC236}">
                <a16:creationId xmlns:a16="http://schemas.microsoft.com/office/drawing/2014/main" id="{A469A9A5-C4E7-48F0-B69C-815CCC5A28F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327" y="1560945"/>
            <a:ext cx="7758546" cy="3445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198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DBEB660-984A-4B74-998C-BD7E058CC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Как это работает в синапсе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CC70FF-4181-4ABB-A0F1-CBCC596D4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1. Потенциал действия достигает </a:t>
            </a:r>
            <a:r>
              <a:rPr lang="ru-RU" dirty="0" err="1"/>
              <a:t>пресинаптического</a:t>
            </a:r>
            <a:r>
              <a:rPr lang="ru-RU" dirty="0"/>
              <a:t> окончания, вызывая открытие кальциевых каналов.</a:t>
            </a:r>
          </a:p>
          <a:p>
            <a:r>
              <a:rPr lang="ru-RU" dirty="0"/>
              <a:t>2. Входящий ток ионов Ca²⁺ запускает слияние синаптических пузырьков с мембраной и высвобождение медиатора в синаптическую щель (экзоцитоз).</a:t>
            </a:r>
          </a:p>
          <a:p>
            <a:r>
              <a:rPr lang="ru-RU" dirty="0"/>
              <a:t>3. Медиатор диффундирует через щель и связывается со специфическими рецепторами на постсинаптической мембране.</a:t>
            </a:r>
          </a:p>
          <a:p>
            <a:r>
              <a:rPr lang="ru-RU" dirty="0"/>
              <a:t>4. В зависимости от типа рецептора это приводит либо к быстрому возбуждению (открытие Na⁺-каналов), либо к торможению (открытие </a:t>
            </a:r>
            <a:r>
              <a:rPr lang="ru-RU" dirty="0" err="1"/>
              <a:t>Cl</a:t>
            </a:r>
            <a:r>
              <a:rPr lang="ru-RU" dirty="0"/>
              <a:t>⁻- или K⁺-каналов).</a:t>
            </a:r>
          </a:p>
          <a:p>
            <a:r>
              <a:rPr lang="ru-RU" dirty="0"/>
              <a:t>5. Действие медиатора кратковременно: он либо разрушается ферментами (например, ацетилхолин – </a:t>
            </a:r>
            <a:r>
              <a:rPr lang="ru-RU" dirty="0" err="1"/>
              <a:t>ацетилхолинэстеразой</a:t>
            </a:r>
            <a:r>
              <a:rPr lang="ru-RU" dirty="0"/>
              <a:t>), либо захватывается обратно </a:t>
            </a:r>
            <a:r>
              <a:rPr lang="ru-RU" dirty="0" err="1"/>
              <a:t>пресинаптическим</a:t>
            </a:r>
            <a:r>
              <a:rPr lang="ru-RU" dirty="0"/>
              <a:t> окончанием (обратный захват).</a:t>
            </a:r>
          </a:p>
        </p:txBody>
      </p:sp>
    </p:spTree>
    <p:extLst>
      <p:ext uri="{BB962C8B-B14F-4D97-AF65-F5344CB8AC3E}">
        <p14:creationId xmlns:p14="http://schemas.microsoft.com/office/powerpoint/2010/main" val="150999126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1132</Words>
  <Application>Microsoft Office PowerPoint</Application>
  <PresentationFormat>Широкоэкранный</PresentationFormat>
  <Paragraphs>91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YS Text</vt:lpstr>
      <vt:lpstr>Arial</vt:lpstr>
      <vt:lpstr>Calibri</vt:lpstr>
      <vt:lpstr>Calibri Light</vt:lpstr>
      <vt:lpstr>Wingdings</vt:lpstr>
      <vt:lpstr>Ретро</vt:lpstr>
      <vt:lpstr>Мембранные механизмы возникновения и проведения электрических сигналов</vt:lpstr>
      <vt:lpstr>Схематическая модель мембраны</vt:lpstr>
      <vt:lpstr>Потенциал покоя</vt:lpstr>
      <vt:lpstr>Потенциал действия</vt:lpstr>
      <vt:lpstr>Фазы потенциала действия</vt:lpstr>
      <vt:lpstr>Презентация PowerPoint</vt:lpstr>
      <vt:lpstr>Физиология синапсов</vt:lpstr>
      <vt:lpstr>Схема электрических синапсов</vt:lpstr>
      <vt:lpstr>Особенности функционирования электрических синапсов</vt:lpstr>
      <vt:lpstr>Сравнение с химическими синапсами</vt:lpstr>
      <vt:lpstr>Схема химического синапса</vt:lpstr>
      <vt:lpstr>Нервно-мышечный синапс</vt:lpstr>
      <vt:lpstr>Схема ионотропного и метаботропного рецепторов</vt:lpstr>
      <vt:lpstr>Как это работает в синапсе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Мембранные механизмы возникновения и проведения электрических сигналов</dc:title>
  <dc:creator>Lars</dc:creator>
  <cp:lastModifiedBy>Lars</cp:lastModifiedBy>
  <cp:revision>11</cp:revision>
  <dcterms:created xsi:type="dcterms:W3CDTF">2026-09-30T15:31:53Z</dcterms:created>
  <dcterms:modified xsi:type="dcterms:W3CDTF">2026-09-30T16:52:47Z</dcterms:modified>
</cp:coreProperties>
</file>