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66" r:id="rId4"/>
    <p:sldId id="268" r:id="rId5"/>
    <p:sldId id="271" r:id="rId6"/>
    <p:sldId id="300" r:id="rId7"/>
    <p:sldId id="308" r:id="rId8"/>
    <p:sldId id="309" r:id="rId9"/>
    <p:sldId id="310" r:id="rId10"/>
    <p:sldId id="272" r:id="rId11"/>
    <p:sldId id="274" r:id="rId12"/>
    <p:sldId id="275" r:id="rId13"/>
    <p:sldId id="298" r:id="rId14"/>
    <p:sldId id="276" r:id="rId15"/>
    <p:sldId id="319" r:id="rId16"/>
    <p:sldId id="303" r:id="rId17"/>
    <p:sldId id="305" r:id="rId18"/>
    <p:sldId id="270" r:id="rId19"/>
    <p:sldId id="302" r:id="rId20"/>
    <p:sldId id="278" r:id="rId21"/>
    <p:sldId id="279" r:id="rId22"/>
    <p:sldId id="282" r:id="rId23"/>
    <p:sldId id="280" r:id="rId24"/>
    <p:sldId id="306" r:id="rId25"/>
    <p:sldId id="307" r:id="rId26"/>
    <p:sldId id="312" r:id="rId27"/>
    <p:sldId id="286" r:id="rId28"/>
    <p:sldId id="285" r:id="rId29"/>
    <p:sldId id="297" r:id="rId30"/>
    <p:sldId id="287" r:id="rId31"/>
    <p:sldId id="288" r:id="rId32"/>
    <p:sldId id="289" r:id="rId33"/>
    <p:sldId id="313" r:id="rId34"/>
    <p:sldId id="290" r:id="rId35"/>
    <p:sldId id="291" r:id="rId36"/>
    <p:sldId id="292" r:id="rId37"/>
    <p:sldId id="293" r:id="rId38"/>
    <p:sldId id="294" r:id="rId39"/>
    <p:sldId id="314" r:id="rId40"/>
    <p:sldId id="315" r:id="rId41"/>
    <p:sldId id="316" r:id="rId42"/>
    <p:sldId id="318" r:id="rId43"/>
    <p:sldId id="264" r:id="rId4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9551-1E7B-4017-B3A0-8C32F3BCFFF1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14B0-2F54-4FAA-8166-1966AB8E7CC7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D11B-4BA9-434D-9F22-BD12B9989B98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5210-1EA4-43BE-BEB0-15A6D02275D4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F8B6-1B1F-4031-9A03-8F7A4DC864C6}" type="datetime1">
              <a:rPr lang="ru-RU" smtClean="0"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C74D-E426-453F-8EC7-01BD6D48BA24}" type="datetime1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B516-B065-43E1-893F-D4CC215536D6}" type="datetime1">
              <a:rPr lang="ru-RU" smtClean="0"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B658-9A45-4149-A805-768CB6DCE177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05459-AAC5-499D-A645-4D5D6412C36B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4454-4A91-4053-9B9B-37802D7FD4DF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7585-48AE-41E4-83A7-1E2C711A4DB6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0287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30861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0C9EB-2616-42CA-A913-CA65E6D51AFF}" type="datetime1">
              <a:rPr lang="ru-RU" altLang="ru-RU" smtClean="0"/>
              <a:t>16.10.2026</a:t>
            </a:fld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543B3-2D61-45A3-BF8C-37B1770160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635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B3705-AE9D-4735-9F94-9719F25B9AAF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3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210057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Термокаталитические 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процессы. </a:t>
            </a:r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оксование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4301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947" y="2881117"/>
            <a:ext cx="489533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357188"/>
            <a:ext cx="8229600" cy="77271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dirty="0"/>
              <a:t>Назначение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03598"/>
            <a:ext cx="8229600" cy="30861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000" b="1" dirty="0" smtClean="0"/>
              <a:t>Процесс коксования </a:t>
            </a:r>
            <a:r>
              <a:rPr lang="ru-RU" altLang="ru-RU" sz="2000" dirty="0" smtClean="0"/>
              <a:t>предназначен для производства кокса и получения </a:t>
            </a:r>
            <a:r>
              <a:rPr lang="ru-RU" altLang="ru-RU" sz="2000" dirty="0" smtClean="0"/>
              <a:t>дополнительного количества светлых </a:t>
            </a:r>
            <a:r>
              <a:rPr lang="ru-RU" altLang="ru-RU" sz="2000" dirty="0" smtClean="0"/>
              <a:t>нефтепродуктов.</a:t>
            </a:r>
            <a:br>
              <a:rPr lang="ru-RU" altLang="ru-RU" sz="2000" dirty="0" smtClean="0"/>
            </a:br>
            <a:r>
              <a:rPr lang="ru-RU" altLang="ru-RU" sz="2000" dirty="0" smtClean="0"/>
              <a:t>Коксование </a:t>
            </a:r>
            <a:r>
              <a:rPr lang="ru-RU" altLang="ru-RU" sz="2000" dirty="0" smtClean="0"/>
              <a:t>– процесс глубокого термического крекинга нефтяных остатков.</a:t>
            </a:r>
            <a:br>
              <a:rPr lang="ru-RU" altLang="ru-RU" sz="2000" dirty="0" smtClean="0"/>
            </a:br>
            <a:r>
              <a:rPr lang="ru-RU" altLang="ru-RU" sz="2000" dirty="0" smtClean="0"/>
              <a:t>Кокс является не побочным продуктом, как в остальных процессах </a:t>
            </a:r>
            <a:r>
              <a:rPr lang="ru-RU" altLang="ru-RU" sz="2000" dirty="0" err="1" smtClean="0"/>
              <a:t>нефте</a:t>
            </a:r>
            <a:r>
              <a:rPr lang="ru-RU" altLang="ru-RU" sz="2000" dirty="0" smtClean="0"/>
              <a:t>- и </a:t>
            </a:r>
            <a:r>
              <a:rPr lang="ru-RU" altLang="ru-RU" sz="2000" dirty="0" err="1" smtClean="0"/>
              <a:t>газопереработки</a:t>
            </a:r>
            <a:r>
              <a:rPr lang="ru-RU" altLang="ru-RU" sz="2000" dirty="0" smtClean="0"/>
              <a:t>, а целевым продуктом .</a:t>
            </a:r>
            <a:br>
              <a:rPr lang="ru-RU" altLang="ru-RU" sz="2000" dirty="0" smtClean="0"/>
            </a:br>
            <a:endParaRPr lang="ru-RU" sz="20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3165816"/>
            <a:ext cx="3168353" cy="178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200" dirty="0" smtClean="0"/>
              <a:t>Применение нефтяного </a:t>
            </a:r>
            <a:r>
              <a:rPr lang="ru-RU" sz="3200" dirty="0" smtClean="0"/>
              <a:t>кокса в мире</a:t>
            </a:r>
            <a:endParaRPr lang="ru-RU" sz="3200" dirty="0"/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203598"/>
            <a:ext cx="8280400" cy="3384376"/>
          </a:xfr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39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200" dirty="0"/>
              <a:t>Назначение коксования за рубежом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15566"/>
            <a:ext cx="8229600" cy="410445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ru-RU" sz="1800" dirty="0" smtClean="0"/>
              <a:t>    За </a:t>
            </a:r>
            <a:r>
              <a:rPr lang="ru-RU" sz="1800" dirty="0"/>
              <a:t>рубежом свыше 90 % установок замедленного коксования производят топливный кокс, и основным назначением этих установок является производство максимального количества дистиллятов для последующего их </a:t>
            </a:r>
            <a:r>
              <a:rPr lang="ru-RU" sz="1800" dirty="0" err="1"/>
              <a:t>гидрокаталитического</a:t>
            </a:r>
            <a:r>
              <a:rPr lang="ru-RU" sz="1800" dirty="0"/>
              <a:t> облагораживания с получением моторных топлив, в этой связи эксплуатируются с коэффициентом рециркуляции 1,05 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ru-RU" sz="1800" dirty="0" smtClean="0"/>
              <a:t>     В </a:t>
            </a:r>
            <a:r>
              <a:rPr lang="ru-RU" sz="1800" dirty="0"/>
              <a:t>отличие от традиционного подхода, где кокс часто рассматривается как один из ключевых целевых продуктов (например, для металлургии), в зарубежной нефтепереработке твердый кокс долгое время считался преимущественно побочным продуктом. </a:t>
            </a:r>
            <a:r>
              <a:rPr lang="ru-RU" sz="1800" dirty="0"/>
              <a:t>Большинство современных зарубежных технологий проектируются и оптимизируются в режиме "</a:t>
            </a:r>
            <a:r>
              <a:rPr lang="ru-RU" sz="1800" dirty="0" err="1"/>
              <a:t>white</a:t>
            </a:r>
            <a:r>
              <a:rPr lang="ru-RU" sz="1800" dirty="0"/>
              <a:t> </a:t>
            </a:r>
            <a:r>
              <a:rPr lang="ru-RU" sz="1800" dirty="0" err="1"/>
              <a:t>product</a:t>
            </a:r>
            <a:r>
              <a:rPr lang="ru-RU" sz="1800" dirty="0"/>
              <a:t> </a:t>
            </a:r>
            <a:r>
              <a:rPr lang="ru-RU" sz="1800" dirty="0" err="1"/>
              <a:t>mode</a:t>
            </a:r>
            <a:r>
              <a:rPr lang="ru-RU" sz="1800" dirty="0"/>
              <a:t>", ориентированном на минимизацию выхода кокса и максимизацию жидких углеводородов</a:t>
            </a:r>
            <a:r>
              <a:rPr lang="ru-RU" sz="1800" dirty="0"/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47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Применение нефтяного кокса в </a:t>
            </a:r>
            <a:r>
              <a:rPr lang="ru-RU" sz="3200" dirty="0" smtClean="0"/>
              <a:t>РФ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• Алюминиевая промышленность: Высококачественный игольчатый и анодный кокс поставляется на заводы компании РУСАЛ (Братский, Красноярский, Иркутский заводы) для изготовления обожженных анодов и анодной массы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 smtClean="0"/>
              <a:t>• </a:t>
            </a:r>
            <a:r>
              <a:rPr lang="ru-RU" sz="2000" dirty="0"/>
              <a:t>Производство </a:t>
            </a:r>
            <a:r>
              <a:rPr lang="ru-RU" sz="2000" dirty="0" err="1"/>
              <a:t>графитированных</a:t>
            </a:r>
            <a:r>
              <a:rPr lang="ru-RU" sz="2000" dirty="0"/>
              <a:t> электродов: Применяется в сталелитейной промышленности для дуговых сталеплавильных печей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 smtClean="0"/>
              <a:t>• </a:t>
            </a:r>
            <a:r>
              <a:rPr lang="ru-RU" sz="2000" dirty="0"/>
              <a:t>Строительная индустрия и цементная отрасль: Используется предприятиями как экономичное технологическое топливо при производстве цемента, извести и гипса, а также как легкий наполнитель для специальных бетонных смесей.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517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1059582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В </a:t>
            </a:r>
            <a:r>
              <a:rPr lang="ru-RU" dirty="0"/>
              <a:t>2025 г </a:t>
            </a:r>
            <a:r>
              <a:rPr lang="ru-RU" dirty="0" smtClean="0"/>
              <a:t>производство кокса  </a:t>
            </a:r>
            <a:r>
              <a:rPr lang="ru-RU" dirty="0"/>
              <a:t>в мире составило </a:t>
            </a:r>
            <a:r>
              <a:rPr lang="ru-RU" dirty="0" smtClean="0"/>
              <a:t>180 </a:t>
            </a:r>
            <a:r>
              <a:rPr lang="ru-RU" dirty="0"/>
              <a:t>млн т</a:t>
            </a:r>
          </a:p>
          <a:p>
            <a:r>
              <a:rPr lang="ru-RU" dirty="0" smtClean="0"/>
              <a:t>Объем </a:t>
            </a:r>
            <a:r>
              <a:rPr lang="ru-RU" dirty="0"/>
              <a:t>рынка нефтяного кокса в 2025 году превысил </a:t>
            </a:r>
            <a:r>
              <a:rPr lang="ru-RU" dirty="0" smtClean="0"/>
              <a:t>31,5 </a:t>
            </a:r>
            <a:r>
              <a:rPr lang="ru-RU" dirty="0"/>
              <a:t>млрд долларов США и, как ожидается, превысит 56,62 млрд долларов США к </a:t>
            </a:r>
            <a:r>
              <a:rPr lang="ru-RU" dirty="0" smtClean="0"/>
              <a:t>2035 году</a:t>
            </a:r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Географическое </a:t>
            </a:r>
            <a:r>
              <a:rPr lang="ru-RU" dirty="0"/>
              <a:t>доминирование Азиатско-Тихоокеанского региона: На этот регион пришлось более 63% всей активности на рынке нефтяного кокса. Основной рост потребления обеспечили Китай и Индия (в частности, импорт кокса в Индию для нужд цементных заводов составил 15,4 млн тонн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     Крупнейшие </a:t>
            </a:r>
            <a:r>
              <a:rPr lang="ru-RU" dirty="0"/>
              <a:t>регионы-производители: Основные объемы выпуска традиционно удерживают США, Саудовская Аравия и Китай. На побережье Мексиканского залива в США по-прежнему приходится свыше 45% всего глобального экспорта топливного кокса.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/>
              <a:t>Производство и рынок кокса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824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1059582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</a:t>
            </a:r>
            <a:r>
              <a:rPr lang="ru-RU" dirty="0" smtClean="0"/>
              <a:t>  Динамика производства кокса в России</a:t>
            </a:r>
          </a:p>
          <a:p>
            <a:r>
              <a:rPr lang="ru-RU" dirty="0" smtClean="0"/>
              <a:t>• </a:t>
            </a:r>
            <a:r>
              <a:rPr lang="ru-RU" dirty="0"/>
              <a:t>2021 год: ~48,02 млн тонн каменноугольного </a:t>
            </a:r>
            <a:r>
              <a:rPr lang="ru-RU" dirty="0" smtClean="0"/>
              <a:t>кокса</a:t>
            </a:r>
          </a:p>
          <a:p>
            <a:r>
              <a:rPr lang="ru-RU" dirty="0" smtClean="0"/>
              <a:t>• </a:t>
            </a:r>
            <a:r>
              <a:rPr lang="ru-RU" dirty="0"/>
              <a:t>2022 год: 46,85 млн тонн (снижение на 2,44% относительно 2021 года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• </a:t>
            </a:r>
            <a:r>
              <a:rPr lang="ru-RU" dirty="0"/>
              <a:t>2025 год: 22,57 млн тонн (снижение на 6,5% за год и на 11,1% относительно 2022 года по данным аналитики </a:t>
            </a:r>
            <a:r>
              <a:rPr lang="ru-RU" dirty="0" err="1"/>
              <a:t>Alto</a:t>
            </a:r>
            <a:r>
              <a:rPr lang="ru-RU" dirty="0"/>
              <a:t> </a:t>
            </a:r>
            <a:r>
              <a:rPr lang="ru-RU" dirty="0" err="1"/>
              <a:t>Group</a:t>
            </a:r>
            <a:r>
              <a:rPr lang="ru-RU" dirty="0" smtClean="0"/>
              <a:t>)</a:t>
            </a:r>
          </a:p>
          <a:p>
            <a:r>
              <a:rPr lang="ru-RU" dirty="0" smtClean="0"/>
              <a:t>• </a:t>
            </a:r>
            <a:r>
              <a:rPr lang="ru-RU" dirty="0"/>
              <a:t>Середина 2026 года: по данным Росстата, выпуск кокса и нефтепродуктов в июле 2026 года снизился на 19,3% по сравнению с аналогичным месяцем предыдущего </a:t>
            </a:r>
            <a:r>
              <a:rPr lang="ru-RU" dirty="0" smtClean="0"/>
              <a:t>года.</a:t>
            </a:r>
          </a:p>
          <a:p>
            <a:r>
              <a:rPr lang="ru-RU" dirty="0"/>
              <a:t> </a:t>
            </a:r>
            <a:r>
              <a:rPr lang="ru-RU" dirty="0" smtClean="0"/>
              <a:t>        Ключевые </a:t>
            </a:r>
            <a:r>
              <a:rPr lang="ru-RU" dirty="0"/>
              <a:t>предприятия и компании:	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/>
              <a:t>АО «Кокс» (г. Кемерово, входит в Промышленно-металлургический холдинг</a:t>
            </a:r>
            <a:r>
              <a:rPr lang="ru-RU" dirty="0" smtClean="0"/>
              <a:t>);</a:t>
            </a:r>
          </a:p>
          <a:p>
            <a:r>
              <a:rPr lang="ru-RU" dirty="0" smtClean="0"/>
              <a:t>• </a:t>
            </a:r>
            <a:r>
              <a:rPr lang="ru-RU" dirty="0"/>
              <a:t>ООО «Мечел-Кокс» (Челябинский завод по производству коксохимической продукции</a:t>
            </a:r>
            <a:r>
              <a:rPr lang="ru-RU" dirty="0" smtClean="0"/>
              <a:t>);</a:t>
            </a:r>
            <a:r>
              <a:rPr lang="ru-RU" dirty="0"/>
              <a:t>	• АО «</a:t>
            </a:r>
            <a:r>
              <a:rPr lang="ru-RU" dirty="0" err="1"/>
              <a:t>Москокс</a:t>
            </a:r>
            <a:r>
              <a:rPr lang="ru-RU" dirty="0"/>
              <a:t>» (Московский коксогазовый завод</a:t>
            </a:r>
            <a:r>
              <a:rPr lang="ru-RU" dirty="0" smtClean="0"/>
              <a:t>);</a:t>
            </a:r>
            <a:r>
              <a:rPr lang="ru-RU" dirty="0"/>
              <a:t>	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dirty="0"/>
              <a:t>АО «</a:t>
            </a:r>
            <a:r>
              <a:rPr lang="ru-RU" dirty="0" err="1"/>
              <a:t>Губахинский</a:t>
            </a:r>
            <a:r>
              <a:rPr lang="ru-RU" dirty="0"/>
              <a:t> кокс</a:t>
            </a:r>
            <a:r>
              <a:rPr lang="ru-RU" dirty="0" smtClean="0"/>
              <a:t>»;</a:t>
            </a:r>
            <a:r>
              <a:rPr lang="ru-RU" dirty="0"/>
              <a:t>	• ПАО «Алтай-Кокс»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dirty="0"/>
              <a:t>Производство и рынок кокса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711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Объект 3" descr="https://docviewer.yandex.ru/view/0/htmlimage?id=1qm3-e8tkxjzwnltuqthzmqt2o1zjnrmahe67idcwvk855fgzkcbiqiap4a71y66gy05ck6m0wwtgg84ukw8ubf2kcp0vqil07pj0du0&amp;&amp;&amp;name=bg-12.png&amp;dsid=379315013a9932fcd43af7a42514da8e&amp;width=1366&amp;height=768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853" y="0"/>
            <a:ext cx="8964614" cy="5020022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8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67494"/>
            <a:ext cx="8229600" cy="36004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200" dirty="0"/>
              <a:t>Сырьё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771550"/>
            <a:ext cx="8352928" cy="410445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Гудроны</a:t>
            </a:r>
            <a:r>
              <a:rPr lang="ru-RU" altLang="ru-RU" sz="1800" dirty="0"/>
              <a:t>, мазуты, смолы пиролиза, крекинг-остатка, </a:t>
            </a:r>
            <a:r>
              <a:rPr lang="ru-RU" altLang="ru-RU" sz="1800" dirty="0" err="1"/>
              <a:t>каменоугольные</a:t>
            </a:r>
            <a:r>
              <a:rPr lang="ru-RU" altLang="ru-RU" sz="1800" dirty="0"/>
              <a:t> пеки, сланцевые смолы, тяжёлые нефти из битуминозных пород.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Все виды сырья – сложные смеси углеводородов и </a:t>
            </a:r>
            <a:r>
              <a:rPr lang="ru-RU" altLang="ru-RU" sz="1800" dirty="0" err="1"/>
              <a:t>гетероорганических</a:t>
            </a:r>
            <a:r>
              <a:rPr lang="ru-RU" altLang="ru-RU" sz="1800" dirty="0"/>
              <a:t> </a:t>
            </a:r>
            <a:r>
              <a:rPr lang="ru-RU" altLang="ru-RU" sz="1800" dirty="0" smtClean="0"/>
              <a:t>соединений, высоковязкие </a:t>
            </a:r>
            <a:r>
              <a:rPr lang="ru-RU" altLang="ru-RU" sz="1800" dirty="0"/>
              <a:t>структурированные дисперсные системы</a:t>
            </a:r>
            <a:r>
              <a:rPr lang="ru-RU" altLang="ru-RU" sz="1800" dirty="0" smtClean="0"/>
              <a:t>. При </a:t>
            </a:r>
            <a:r>
              <a:rPr lang="ru-RU" altLang="ru-RU" sz="1800" dirty="0"/>
              <a:t>смешении различных видов сырья нужно учитывать возможность расслоения на </a:t>
            </a:r>
            <a:r>
              <a:rPr lang="ru-RU" altLang="ru-RU" sz="1800" dirty="0" smtClean="0"/>
              <a:t>фазы (теория НДС).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Качество сырья оценивают по показателям: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- плотность,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- коксуемость по </a:t>
            </a:r>
            <a:r>
              <a:rPr lang="ru-RU" altLang="ru-RU" sz="1800" dirty="0" err="1"/>
              <a:t>Конрадсону</a:t>
            </a:r>
            <a:r>
              <a:rPr lang="ru-RU" altLang="ru-RU" sz="1800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- содержание сернистых соединений;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- содержание металлсодержащих соединений;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800" dirty="0"/>
              <a:t>- групповой и химический состав.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8824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3200" dirty="0"/>
              <a:t>Зависимость выхода кокса </a:t>
            </a:r>
            <a:br>
              <a:rPr lang="ru-RU" sz="3200" dirty="0"/>
            </a:br>
            <a:r>
              <a:rPr lang="ru-RU" sz="3200" dirty="0"/>
              <a:t>от коксуемости </a:t>
            </a:r>
            <a:r>
              <a:rPr lang="ru-RU" sz="3200" dirty="0" smtClean="0"/>
              <a:t>и плотности сырья 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726491"/>
              </p:ext>
            </p:extLst>
          </p:nvPr>
        </p:nvGraphicFramePr>
        <p:xfrm>
          <a:off x="467545" y="1200150"/>
          <a:ext cx="8219255" cy="3460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851"/>
                <a:gridCol w="1643851"/>
                <a:gridCol w="1643851"/>
                <a:gridCol w="1643851"/>
                <a:gridCol w="1643851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1" dirty="0">
                          <a:effectLst/>
                        </a:rPr>
                        <a:t>Показатели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1">
                          <a:effectLst/>
                        </a:rPr>
                        <a:t>Газойль туймазинской нефти</a:t>
                      </a: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1">
                          <a:effectLst/>
                        </a:rPr>
                        <a:t>Крекинг остаток туймазинской нефти</a:t>
                      </a: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1">
                          <a:effectLst/>
                        </a:rPr>
                        <a:t>Гудрон туркменской нефти</a:t>
                      </a: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1">
                          <a:effectLst/>
                        </a:rPr>
                        <a:t>Смола пиролиза</a:t>
                      </a:r>
                      <a:endParaRPr lang="ru-RU" sz="1400">
                        <a:effectLst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Характеристика сырья: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400" dirty="0">
                          <a:effectLst/>
                        </a:rPr>
                        <a:t>  </a:t>
                      </a:r>
                      <a:r>
                        <a:rPr lang="ru-RU" sz="1400">
                          <a:effectLst/>
                        </a:rPr>
                        <a:t> </a:t>
                      </a:r>
                      <a:r>
                        <a:rPr lang="ru-RU" sz="1400" smtClean="0">
                          <a:effectLst/>
                        </a:rPr>
                        <a:t>плотность при </a:t>
                      </a:r>
                      <a:r>
                        <a:rPr lang="ru-RU" sz="1400" dirty="0">
                          <a:effectLst/>
                        </a:rPr>
                        <a:t>20°С, кг/м</a:t>
                      </a:r>
                      <a:r>
                        <a:rPr lang="ru-RU" sz="1400" baseline="300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990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968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1083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400" dirty="0">
                          <a:effectLst/>
                        </a:rPr>
                        <a:t>    коксуемость, % (</a:t>
                      </a:r>
                      <a:r>
                        <a:rPr lang="ru-RU" sz="1400" dirty="0" smtClean="0">
                          <a:effectLst/>
                        </a:rPr>
                        <a:t>мас</a:t>
                      </a:r>
                      <a:r>
                        <a:rPr lang="ru-RU" sz="1400" dirty="0">
                          <a:effectLst/>
                        </a:rPr>
                        <a:t>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23,0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8,6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400" dirty="0">
                          <a:effectLst/>
                        </a:rPr>
                        <a:t>    содержание, % (</a:t>
                      </a:r>
                      <a:r>
                        <a:rPr lang="ru-RU" sz="1400" dirty="0" smtClean="0">
                          <a:effectLst/>
                        </a:rPr>
                        <a:t>мас.) </a:t>
                      </a:r>
                      <a:r>
                        <a:rPr lang="ru-RU" sz="1400" dirty="0">
                          <a:effectLst/>
                        </a:rPr>
                        <a:t>серы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2,80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3,30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0,50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0,56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400" i="1" dirty="0">
                          <a:effectLst/>
                        </a:rPr>
                        <a:t>Получено: % (</a:t>
                      </a:r>
                      <a:r>
                        <a:rPr lang="ru-RU" sz="1400" i="1" dirty="0" smtClean="0">
                          <a:effectLst/>
                        </a:rPr>
                        <a:t>мас.)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400">
                        <a:effectLst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400" dirty="0">
                          <a:effectLst/>
                        </a:rPr>
                        <a:t>    кокс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24,0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35,0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59,9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ru-RU" sz="1400" i="1">
                          <a:effectLst/>
                        </a:rPr>
                        <a:t>Итого:</a:t>
                      </a:r>
                      <a:endParaRPr lang="ru-RU" sz="1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>
                          <a:effectLst/>
                        </a:rPr>
                        <a:t>100,0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dirty="0">
                          <a:effectLst/>
                        </a:rPr>
                        <a:t>100,0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11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95486"/>
            <a:ext cx="8229600" cy="55840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200" dirty="0" smtClean="0"/>
              <a:t>Сырьё</a:t>
            </a:r>
            <a:endParaRPr lang="ru-RU" alt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039044"/>
            <a:ext cx="8075612" cy="35489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1800" dirty="0"/>
              <a:t>Максимальный выход кокса получают из асфальта процесса </a:t>
            </a:r>
            <a:r>
              <a:rPr lang="ru-RU" altLang="ru-RU" sz="1800" dirty="0" err="1"/>
              <a:t>деасфальтизации</a:t>
            </a:r>
            <a:r>
              <a:rPr lang="ru-RU" altLang="ru-RU" sz="1800" dirty="0"/>
              <a:t> гудронов, однако при этом получают рыхлый кокс с высоким содержанием золы и сернистых компонентов.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1800" dirty="0" smtClean="0"/>
              <a:t>Малосернистое </a:t>
            </a:r>
            <a:r>
              <a:rPr lang="ru-RU" altLang="ru-RU" sz="1800" dirty="0" smtClean="0"/>
              <a:t>сырьё даёт кокс с содержанием общей серы до 1,0 – 1,5% мас. </a:t>
            </a:r>
            <a:r>
              <a:rPr lang="ru-RU" altLang="ru-RU" sz="1800" dirty="0" smtClean="0"/>
              <a:t>Из него получают анодный кокс.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1800" dirty="0" smtClean="0"/>
              <a:t>Соотношение между содержанием сернистых веществ в коксе и сырье составляет 1,2-1,9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1800" dirty="0" smtClean="0"/>
              <a:t>Чем больше в сырье металлорганических соединений, тем больше зольность кокса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1800" dirty="0" smtClean="0"/>
              <a:t>Компаундирование гудрона с тяжёлой </a:t>
            </a:r>
            <a:r>
              <a:rPr lang="ru-RU" altLang="ru-RU" sz="1800" dirty="0" err="1" smtClean="0"/>
              <a:t>пиролизной</a:t>
            </a:r>
            <a:r>
              <a:rPr lang="ru-RU" altLang="ru-RU" sz="1800" dirty="0" smtClean="0"/>
              <a:t> смолой и газойлем каталитического крекинга позволяет снизить коксообразование в печи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1800" dirty="0" smtClean="0"/>
              <a:t>Введение добавок приводит к изменению выхода и качества продуктов.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18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8723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834" y="51470"/>
            <a:ext cx="595389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065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5486"/>
            <a:ext cx="8229600" cy="57606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3200" dirty="0" smtClean="0"/>
              <a:t>Химизм процесса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771550"/>
            <a:ext cx="8568952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Термическое </a:t>
            </a:r>
            <a:r>
              <a:rPr lang="ru-RU" sz="1800" dirty="0"/>
              <a:t>разложение (деструкция) органических веществ без доступа воздуха с параллельными реакциями полимеризации, дегидрирования и </a:t>
            </a:r>
            <a:r>
              <a:rPr lang="ru-RU" sz="1800" dirty="0" smtClean="0"/>
              <a:t>уплотнения</a:t>
            </a:r>
            <a:endParaRPr lang="ru-RU" sz="2000" dirty="0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54597"/>
            <a:ext cx="5901383" cy="370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03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1470"/>
            <a:ext cx="6768752" cy="5070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348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539750" y="411956"/>
            <a:ext cx="8229600" cy="4869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Варианты процесса коксования 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>
          <a:xfrm>
            <a:off x="395537" y="1059582"/>
            <a:ext cx="8208912" cy="388843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800" dirty="0"/>
              <a:t>Замедленное </a:t>
            </a:r>
            <a:r>
              <a:rPr lang="ru-RU" sz="1800" dirty="0"/>
              <a:t>коксование в необогреваемых камерах (УЗК</a:t>
            </a:r>
            <a:r>
              <a:rPr lang="ru-RU" sz="1800" dirty="0"/>
              <a:t>) . </a:t>
            </a:r>
            <a:endParaRPr lang="ru-RU" sz="1800" dirty="0" smtClean="0"/>
          </a:p>
          <a:p>
            <a:pPr>
              <a:lnSpc>
                <a:spcPct val="90000"/>
              </a:lnSpc>
              <a:defRPr/>
            </a:pPr>
            <a:r>
              <a:rPr lang="ru-RU" sz="1800" dirty="0" smtClean="0"/>
              <a:t>Принцип </a:t>
            </a:r>
            <a:r>
              <a:rPr lang="ru-RU" sz="1800" dirty="0"/>
              <a:t>работы: </a:t>
            </a:r>
            <a:r>
              <a:rPr lang="ru-RU" sz="1800" dirty="0" err="1"/>
              <a:t>Полунепрерывный</a:t>
            </a:r>
            <a:r>
              <a:rPr lang="ru-RU" sz="1800" dirty="0"/>
              <a:t> процесс. Сырье нагревается в трубчатой печи до 470–510 °C и подается в крупные теплоизолированные (необогреваемые снаружи) камеры, где происходит дозревание и уплотнение кокса за счет тепла самого сырья. Подача сырья и отвод паров идут непрерывно, а выгрузка готового кокса — периодически</a:t>
            </a:r>
            <a:r>
              <a:rPr lang="ru-RU" sz="1800" dirty="0"/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ru-RU" sz="1800" dirty="0" smtClean="0"/>
              <a:t>Особенности</a:t>
            </a:r>
            <a:r>
              <a:rPr lang="ru-RU" sz="1800" dirty="0"/>
              <a:t>: Самый распространенный промышленный метод в мире и РФ. </a:t>
            </a:r>
            <a:r>
              <a:rPr lang="ru-RU" sz="1800" dirty="0"/>
              <a:t>Позволяет получать как рядовой (губчатый), так и специальный игольчатый кокс (для электродов) при использовании особого ароматизированного сырья. Выгрузка кокса из камер ведется гидравлическим способом под высоким давлением</a:t>
            </a:r>
            <a:r>
              <a:rPr lang="ru-RU" sz="1800" dirty="0"/>
              <a:t>.</a:t>
            </a:r>
          </a:p>
          <a:p>
            <a:pPr>
              <a:lnSpc>
                <a:spcPct val="90000"/>
              </a:lnSpc>
              <a:defRPr/>
            </a:pP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3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539750" y="411956"/>
            <a:ext cx="8229600" cy="4869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Варианты процесса коксования 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>
          <a:xfrm>
            <a:off x="395536" y="915566"/>
            <a:ext cx="8497887" cy="388843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600" dirty="0" smtClean="0">
                <a:latin typeface="Arial" charset="0"/>
              </a:rPr>
              <a:t>2</a:t>
            </a:r>
            <a:r>
              <a:rPr lang="ru-RU" sz="1600" dirty="0">
                <a:latin typeface="Arial" charset="0"/>
              </a:rPr>
              <a:t>. </a:t>
            </a:r>
            <a:r>
              <a:rPr lang="ru-RU" sz="1800" dirty="0"/>
              <a:t>Непрерывное коксование в </a:t>
            </a:r>
            <a:r>
              <a:rPr lang="ru-RU" sz="1800" dirty="0" err="1"/>
              <a:t>псевдоожиженном</a:t>
            </a:r>
            <a:r>
              <a:rPr lang="ru-RU" sz="1800" dirty="0"/>
              <a:t> (кипящем) </a:t>
            </a:r>
            <a:r>
              <a:rPr lang="ru-RU" sz="1800" dirty="0"/>
              <a:t>слое</a:t>
            </a:r>
          </a:p>
          <a:p>
            <a:pPr>
              <a:lnSpc>
                <a:spcPct val="90000"/>
              </a:lnSpc>
              <a:defRPr/>
            </a:pPr>
            <a:r>
              <a:rPr lang="ru-RU" sz="1800" dirty="0" smtClean="0"/>
              <a:t>Принцип </a:t>
            </a:r>
            <a:r>
              <a:rPr lang="ru-RU" sz="1800" dirty="0"/>
              <a:t>работы: Непрерывный процесс (также известен как </a:t>
            </a:r>
            <a:r>
              <a:rPr lang="ru-RU" sz="1800" dirty="0" err="1"/>
              <a:t>термоконтактный</a:t>
            </a:r>
            <a:r>
              <a:rPr lang="ru-RU" sz="1800" dirty="0"/>
              <a:t> крекинг). Сырье подается в реактор, где контактирует с горячим мелкодисперсным порошкообразным коксом-теплоносителем, находящимся во взвешенном состоянии.• Особенности: Процесс полностью непрерывный (и по сырью, и по выгрузке продукта). Обеспечивает более высокую скорость реакций и лучший теплообмен, но дает кокс в виде мелких зерен (гранул), а не крупных кусков, что ограничивает его применение в ряде отраслей. К этому типу относятся такие зарубежные и отечественные разработки, как </a:t>
            </a:r>
            <a:r>
              <a:rPr lang="ru-RU" sz="1800" dirty="0" err="1"/>
              <a:t>флексикокинг</a:t>
            </a:r>
            <a:r>
              <a:rPr lang="ru-RU" sz="1800" dirty="0"/>
              <a:t> и </a:t>
            </a:r>
            <a:r>
              <a:rPr lang="ru-RU" sz="1800" dirty="0"/>
              <a:t>др.</a:t>
            </a:r>
          </a:p>
          <a:p>
            <a:pPr>
              <a:lnSpc>
                <a:spcPct val="90000"/>
              </a:lnSpc>
              <a:defRPr/>
            </a:pPr>
            <a:r>
              <a:rPr lang="ru-RU" sz="1800" dirty="0"/>
              <a:t> 3. Периодическое </a:t>
            </a:r>
            <a:r>
              <a:rPr lang="ru-RU" sz="1800" dirty="0"/>
              <a:t>коксование в горизонтальных </a:t>
            </a:r>
            <a:r>
              <a:rPr lang="ru-RU" sz="1800" dirty="0"/>
              <a:t>кубах</a:t>
            </a:r>
          </a:p>
          <a:p>
            <a:pPr>
              <a:lnSpc>
                <a:spcPct val="90000"/>
              </a:lnSpc>
              <a:defRPr/>
            </a:pPr>
            <a:r>
              <a:rPr lang="ru-RU" sz="1800" dirty="0" smtClean="0"/>
              <a:t>Принцип </a:t>
            </a:r>
            <a:r>
              <a:rPr lang="ru-RU" sz="1800" dirty="0"/>
              <a:t>работы: Классический (устаревший) метод. </a:t>
            </a:r>
            <a:r>
              <a:rPr lang="ru-RU" sz="1800" dirty="0"/>
              <a:t>Процесс ведут в обогреваемых снаружи (открытым огнем или топкой) горизонтальных цилиндрических аппаратах (кубах). Сырье внутри куба постепенно нагревается до образования твердого остатка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6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Объект 3" descr="https://docviewer.yandex.ru/view/0/htmlimage?id=1qm3-e8tkxjzwnltuqthzmqt2o1zjnrmahe67idcwvk855fgzkcbiqiap4a71y66gy05ck6m0wwtgg84ukw8ubf2kcp0vqil07pj0du0&amp;&amp;&amp;name=bg-11.png&amp;dsid=379315013a9932fcd43af7a42514da8e&amp;width=1366&amp;height=768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23478"/>
            <a:ext cx="8820150" cy="4968551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47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7579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Влияние параметров процесса</a:t>
            </a:r>
            <a:endParaRPr lang="ru-RU" sz="3200" dirty="0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15566"/>
            <a:ext cx="3816424" cy="357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1059582"/>
            <a:ext cx="3868155" cy="3163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960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88"/>
            <a:ext cx="9144000" cy="1028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Схема установки периодического коксования в кубе</a:t>
            </a:r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3526" y="1869282"/>
            <a:ext cx="4379913" cy="2322910"/>
          </a:xfrm>
          <a:noFill/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52975" y="1684735"/>
            <a:ext cx="4387850" cy="3458765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 smtClean="0"/>
              <a:t>1 – </a:t>
            </a:r>
            <a:r>
              <a:rPr lang="ru-RU" sz="2400" dirty="0"/>
              <a:t>коксовый куб,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2 </a:t>
            </a:r>
            <a:r>
              <a:rPr lang="ru-RU" sz="2400" dirty="0"/>
              <a:t>– топка;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3 </a:t>
            </a:r>
            <a:r>
              <a:rPr lang="ru-RU" sz="2400" dirty="0"/>
              <a:t>– </a:t>
            </a:r>
            <a:r>
              <a:rPr lang="ru-RU" sz="2400" dirty="0" smtClean="0"/>
              <a:t>конденсатор-холодильник</a:t>
            </a:r>
            <a:r>
              <a:rPr lang="ru-RU" sz="2400" dirty="0"/>
              <a:t>; 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4 </a:t>
            </a:r>
            <a:r>
              <a:rPr lang="ru-RU" sz="2400" dirty="0"/>
              <a:t>- </a:t>
            </a:r>
            <a:r>
              <a:rPr lang="ru-RU" sz="2400" dirty="0" err="1"/>
              <a:t>газосепаратор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I</a:t>
            </a:r>
            <a:r>
              <a:rPr lang="ru-RU" sz="2400" dirty="0" smtClean="0"/>
              <a:t> – сырьё;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II</a:t>
            </a:r>
            <a:r>
              <a:rPr lang="ru-RU" sz="2400" dirty="0" smtClean="0"/>
              <a:t> – пар;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III</a:t>
            </a:r>
            <a:r>
              <a:rPr lang="ru-RU" sz="2400" dirty="0" smtClean="0"/>
              <a:t> – газ;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IV</a:t>
            </a:r>
            <a:r>
              <a:rPr lang="ru-RU" sz="2400" dirty="0" smtClean="0"/>
              <a:t> – коксовый дистиллят;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V</a:t>
            </a:r>
            <a:r>
              <a:rPr lang="ru-RU" sz="2400" dirty="0" smtClean="0"/>
              <a:t> - вода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2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1956"/>
            <a:ext cx="8892480" cy="1028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dirty="0"/>
              <a:t>Выход продуктов периодического коксования в кубе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440808"/>
              </p:ext>
            </p:extLst>
          </p:nvPr>
        </p:nvGraphicFramePr>
        <p:xfrm>
          <a:off x="971600" y="1779662"/>
          <a:ext cx="7056784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3528392"/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/>
                        <a:t>Наименование </a:t>
                      </a:r>
                      <a:endParaRPr lang="ru-RU" sz="1800" b="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/>
                        <a:t>Выход,</a:t>
                      </a:r>
                      <a:r>
                        <a:rPr lang="ru-RU" sz="1800" b="0" baseline="0" dirty="0" smtClean="0"/>
                        <a:t> % мас.</a:t>
                      </a:r>
                      <a:endParaRPr lang="ru-RU" sz="1800" b="0" dirty="0"/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Углеводородный газ </a:t>
                      </a:r>
                      <a:endParaRPr lang="ru-RU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8,0</a:t>
                      </a:r>
                      <a:endParaRPr lang="ru-RU" sz="1800" dirty="0"/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Бензин нк-205</a:t>
                      </a:r>
                      <a:r>
                        <a:rPr lang="ru-RU" sz="1800" dirty="0" smtClean="0">
                          <a:sym typeface="Symbol"/>
                        </a:rPr>
                        <a:t>С</a:t>
                      </a:r>
                      <a:endParaRPr lang="ru-RU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6,5</a:t>
                      </a:r>
                      <a:endParaRPr lang="ru-RU" sz="1800" dirty="0"/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Лёгкий газойль</a:t>
                      </a:r>
                      <a:r>
                        <a:rPr lang="ru-RU" sz="1800" baseline="0" dirty="0" smtClean="0"/>
                        <a:t> 205-350</a:t>
                      </a:r>
                      <a:r>
                        <a:rPr lang="ru-RU" sz="1800" dirty="0" smtClean="0">
                          <a:sym typeface="Symbol"/>
                        </a:rPr>
                        <a:t>С</a:t>
                      </a:r>
                      <a:endParaRPr lang="ru-RU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18,5</a:t>
                      </a:r>
                      <a:endParaRPr lang="ru-RU" sz="1800" dirty="0"/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Тяжёлый газойль </a:t>
                      </a:r>
                      <a:r>
                        <a:rPr lang="ru-RU" sz="1800" dirty="0" smtClean="0">
                          <a:latin typeface="Times New Roman"/>
                          <a:cs typeface="Times New Roman"/>
                        </a:rPr>
                        <a:t>&gt;</a:t>
                      </a:r>
                      <a:r>
                        <a:rPr lang="ru-RU" sz="1800" baseline="0" dirty="0" smtClean="0"/>
                        <a:t>350</a:t>
                      </a:r>
                      <a:r>
                        <a:rPr lang="ru-RU" sz="1800" dirty="0" smtClean="0">
                          <a:sym typeface="Symbol"/>
                        </a:rPr>
                        <a:t>С</a:t>
                      </a:r>
                      <a:endParaRPr lang="ru-RU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16,5</a:t>
                      </a:r>
                      <a:endParaRPr lang="ru-RU" sz="1800" dirty="0"/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Кокс </a:t>
                      </a:r>
                      <a:endParaRPr lang="ru-RU" sz="18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50,5</a:t>
                      </a:r>
                      <a:endParaRPr lang="ru-RU" sz="1800" dirty="0"/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45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1470"/>
            <a:ext cx="8229600" cy="493563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Замедленное коксование (ЗК) </a:t>
            </a:r>
            <a:endParaRPr lang="ru-RU" sz="2800" dirty="0"/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83518"/>
            <a:ext cx="7056784" cy="4620561"/>
          </a:xfr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68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435975" cy="41379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Замедленное коксование (ЗК)</a:t>
            </a:r>
          </a:p>
        </p:txBody>
      </p:sp>
      <p:pic>
        <p:nvPicPr>
          <p:cNvPr id="4107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69721"/>
            <a:ext cx="6192688" cy="45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08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>
          <a:xfrm>
            <a:off x="179512" y="51470"/>
            <a:ext cx="8785225" cy="61719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Материальный баланс ЗК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154291803"/>
              </p:ext>
            </p:extLst>
          </p:nvPr>
        </p:nvGraphicFramePr>
        <p:xfrm>
          <a:off x="467545" y="627534"/>
          <a:ext cx="8496943" cy="4376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059547"/>
                <a:gridCol w="154302"/>
                <a:gridCol w="1213849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Компоненты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Мазут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Полугудрон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725" marB="4572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Гудрон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Крекинг-остаток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Утяжеленный 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крекинг остаток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2" marR="91452" marT="34294" marB="34294" anchor="ctr" horzOverflow="overflow"/>
                </a:tc>
              </a:tr>
              <a:tr h="370840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Взято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Сырье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</a:tr>
              <a:tr h="370840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Получено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Углеводородный газ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9,50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91452" marR="91452" marT="34294" marB="34294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Бензиновая фракция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7,50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7,00</a:t>
                      </a:r>
                    </a:p>
                  </a:txBody>
                  <a:tcPr marL="91452" marR="91452" marT="34294" marB="34294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Легкий газойль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38,0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</a:t>
                      </a:r>
                    </a:p>
                  </a:txBody>
                  <a:tcPr marL="91452" marR="91452" marT="34294" marB="34294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Тяжелый газойль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</a:t>
                      </a:r>
                    </a:p>
                  </a:txBody>
                  <a:tcPr marL="91452" marR="91452" marT="34294" marB="34294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Кокс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</a:t>
                      </a:r>
                    </a:p>
                  </a:txBody>
                  <a:tcPr marL="91452" marR="91452" marT="34294" marB="34294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91452" marR="91452" marT="34294" marB="34294" anchor="ctr" horzOverflow="overflow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F543B3-2D61-45A3-BF8C-37B177016005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84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77383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Режим ЗК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445598223"/>
              </p:ext>
            </p:extLst>
          </p:nvPr>
        </p:nvGraphicFramePr>
        <p:xfrm>
          <a:off x="457200" y="14859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Параметр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Значение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Температура, °С: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effectLst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    входа сырья в камеры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490 - 510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    выхода паров из камеры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440 - 460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Давление в камерах, МПа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0,18 - 0,6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Кратность циркуляции (на сырьё)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0,1 - 1,1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Время заполнения камеры коксом, 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≈24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F543B3-2D61-45A3-BF8C-37B177016005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1660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7494"/>
            <a:ext cx="8229600" cy="77390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3200" dirty="0"/>
              <a:t>Качество кокса при разных температурах процесса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229855"/>
              </p:ext>
            </p:extLst>
          </p:nvPr>
        </p:nvGraphicFramePr>
        <p:xfrm>
          <a:off x="467544" y="1347614"/>
          <a:ext cx="8229600" cy="3388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Показатели качества</a:t>
                      </a:r>
                      <a:endParaRPr lang="ru-RU" sz="1800" dirty="0"/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490</a:t>
                      </a:r>
                      <a:r>
                        <a:rPr lang="ru-RU" sz="1800" dirty="0" smtClean="0">
                          <a:sym typeface="Symbol"/>
                        </a:rPr>
                        <a:t>С</a:t>
                      </a:r>
                      <a:endParaRPr lang="ru-RU" sz="1800" dirty="0"/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500 </a:t>
                      </a:r>
                      <a:r>
                        <a:rPr lang="ru-RU" sz="1800" dirty="0" smtClean="0">
                          <a:sym typeface="Symbol"/>
                        </a:rPr>
                        <a:t>С</a:t>
                      </a:r>
                      <a:endParaRPr lang="ru-RU" sz="1800" dirty="0"/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510 </a:t>
                      </a:r>
                      <a:r>
                        <a:rPr lang="ru-RU" sz="1800" dirty="0" smtClean="0">
                          <a:sym typeface="Symbol"/>
                        </a:rPr>
                        <a:t>С</a:t>
                      </a:r>
                      <a:endParaRPr lang="ru-RU" sz="1800" dirty="0"/>
                    </a:p>
                  </a:txBody>
                  <a:tcPr marL="91437" marR="91437" marT="34302" marB="3430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Выход летучих, % (мас.)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10,0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7,8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6,8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Временное сопротивление раздавливанию, МПа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Кажущаяся плотность, кг/м</a:t>
                      </a:r>
                      <a:r>
                        <a:rPr lang="ru-RU" sz="18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8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850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950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Пористость, %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40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7" marR="91437" marT="34302" marB="34302"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9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1"/>
            <a:ext cx="8229600" cy="77390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3200" dirty="0"/>
              <a:t>Продукты коксования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850" y="1059656"/>
            <a:ext cx="8675688" cy="30861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ru-RU" sz="2400" dirty="0" smtClean="0"/>
              <a:t>Кокс: топливный, </a:t>
            </a:r>
            <a:r>
              <a:rPr lang="ru-RU" sz="2400" dirty="0"/>
              <a:t>для получения анодной смеси в алюминиевой промышленности, </a:t>
            </a:r>
            <a:r>
              <a:rPr lang="ru-RU" sz="2400" dirty="0" err="1"/>
              <a:t>графитированных</a:t>
            </a:r>
            <a:r>
              <a:rPr lang="ru-RU" sz="2400" dirty="0"/>
              <a:t> электродов в сталеплавильной промышленности</a:t>
            </a:r>
            <a:r>
              <a:rPr lang="ru-RU" sz="2400" dirty="0" smtClean="0"/>
              <a:t>, игольчатый, для конструкционных материалов, для </a:t>
            </a:r>
            <a:r>
              <a:rPr lang="ru-RU" sz="2400" dirty="0"/>
              <a:t>производства абразивов, </a:t>
            </a:r>
            <a:r>
              <a:rPr lang="ru-RU" sz="2400" dirty="0" smtClean="0"/>
              <a:t>в </a:t>
            </a:r>
            <a:r>
              <a:rPr lang="ru-RU" sz="2400" dirty="0"/>
              <a:t>производстве сероуглерода, карбидов кальция, кремния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Газ. Аналогичен по составу газам термического крекинга</a:t>
            </a:r>
          </a:p>
          <a:p>
            <a:pPr>
              <a:defRPr/>
            </a:pPr>
            <a:r>
              <a:rPr lang="ru-RU" sz="2400" dirty="0" smtClean="0"/>
              <a:t>Бензин. Большое содержание непредельных и сернистых</a:t>
            </a:r>
          </a:p>
          <a:p>
            <a:pPr>
              <a:defRPr/>
            </a:pPr>
            <a:r>
              <a:rPr lang="ru-RU" sz="2400" dirty="0" smtClean="0"/>
              <a:t>Лёгкий газойль – на смешение с газотурбинным или печным топливом</a:t>
            </a:r>
          </a:p>
          <a:p>
            <a:pPr>
              <a:defRPr/>
            </a:pPr>
            <a:r>
              <a:rPr lang="ru-RU" sz="2400" dirty="0" smtClean="0"/>
              <a:t>Тяжёлый газойль – на компаундирование для производства котельного топлива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9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685"/>
            <a:ext cx="8229600" cy="77390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altLang="ru-RU" sz="3200" dirty="0"/>
              <a:t>Продукты коксования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9552" y="951310"/>
            <a:ext cx="8136904" cy="394215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dirty="0" smtClean="0"/>
              <a:t>Основные требования:</a:t>
            </a:r>
          </a:p>
          <a:p>
            <a:pPr>
              <a:defRPr/>
            </a:pPr>
            <a:r>
              <a:rPr lang="ru-RU" sz="2000" dirty="0" smtClean="0"/>
              <a:t>В зависимости от назначения применяют различные требования: содержание серы, золы, летучих компонентов, гранулометрический состав, пористость, истинная плотность, механическая прочность, микроструктура </a:t>
            </a:r>
          </a:p>
          <a:p>
            <a:pPr>
              <a:defRPr/>
            </a:pPr>
            <a:r>
              <a:rPr lang="ru-RU" sz="2000" dirty="0"/>
              <a:t>Малосернистые коксы (содержание серы) – до 1%; </a:t>
            </a:r>
            <a:r>
              <a:rPr lang="ru-RU" sz="2000" dirty="0" err="1"/>
              <a:t>среднесернистые</a:t>
            </a:r>
            <a:r>
              <a:rPr lang="ru-RU" sz="2000" dirty="0"/>
              <a:t> – до 1,5%; </a:t>
            </a:r>
            <a:r>
              <a:rPr lang="ru-RU" sz="2000" dirty="0" err="1"/>
              <a:t>сенистые</a:t>
            </a:r>
            <a:r>
              <a:rPr lang="ru-RU" sz="2000" dirty="0"/>
              <a:t> – до 4%,  высокосернистые &gt; </a:t>
            </a:r>
            <a:r>
              <a:rPr lang="ru-RU" sz="2000" dirty="0"/>
              <a:t>до 4%</a:t>
            </a:r>
            <a:endParaRPr lang="ru-RU" sz="2000" dirty="0"/>
          </a:p>
          <a:p>
            <a:pPr>
              <a:defRPr/>
            </a:pPr>
            <a:r>
              <a:rPr lang="ru-RU" sz="2000" dirty="0"/>
              <a:t>Гранулометрический состав: кусковой – фр. &gt;25 мм; «орешек» - фр. 8-25 мм;  мелочь -  &lt;8 мм</a:t>
            </a:r>
          </a:p>
          <a:p>
            <a:pPr>
              <a:defRPr/>
            </a:pPr>
            <a:r>
              <a:rPr lang="ru-RU" sz="2000" dirty="0"/>
              <a:t>Зольность: малозольные – до 0,5%;  </a:t>
            </a:r>
          </a:p>
          <a:p>
            <a:pPr>
              <a:defRPr/>
            </a:pPr>
            <a:r>
              <a:rPr lang="ru-RU" sz="2000" dirty="0"/>
              <a:t>     </a:t>
            </a:r>
            <a:r>
              <a:rPr lang="ru-RU" sz="2000" dirty="0" err="1"/>
              <a:t>среднезольные</a:t>
            </a:r>
            <a:r>
              <a:rPr lang="ru-RU" sz="2000" dirty="0"/>
              <a:t> – 0,5-0,8%;  высокозольные &gt; 0,8%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19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Блок-схема полного цикла производства и применения игольчатого кокса</a:t>
            </a: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00150"/>
            <a:ext cx="6696744" cy="390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062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41685"/>
            <a:ext cx="8229600" cy="55785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Область применения нефтяных коксов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053427"/>
              </p:ext>
            </p:extLst>
          </p:nvPr>
        </p:nvGraphicFramePr>
        <p:xfrm>
          <a:off x="395536" y="699542"/>
          <a:ext cx="8496300" cy="4137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043"/>
                <a:gridCol w="3312117"/>
                <a:gridCol w="3960140"/>
              </a:tblGrid>
              <a:tr h="525849"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Марка кокса</a:t>
                      </a:r>
                      <a:endParaRPr lang="ru-RU" sz="1600" b="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Технология изготовления </a:t>
                      </a:r>
                      <a:endParaRPr lang="ru-RU" sz="1600" b="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Область применения</a:t>
                      </a:r>
                      <a:endParaRPr lang="ru-RU" sz="1600" b="0" dirty="0"/>
                    </a:p>
                  </a:txBody>
                  <a:tcPr marL="91433" marR="91433" marT="34295" marB="34295"/>
                </a:tc>
              </a:tr>
              <a:tr h="68589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КНПС-СМ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Коксование в кубах смолы пиролиза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Производство углеродных конструкционных материалов специального назначения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</a:tr>
              <a:tr h="48012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КНПС-КМ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То же	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Производство углеродных конструкционных материалов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</a:tr>
              <a:tr h="48012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КНГ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Коксование в кубах нефтяных остатков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defRPr/>
                      </a:pPr>
                      <a:r>
                        <a:rPr lang="ru-RU" sz="1600" dirty="0" smtClean="0"/>
                        <a:t>Производство </a:t>
                      </a:r>
                      <a:r>
                        <a:rPr lang="ru-RU" sz="1600" dirty="0" err="1" smtClean="0"/>
                        <a:t>графитированной</a:t>
                      </a:r>
                      <a:r>
                        <a:rPr lang="ru-RU" sz="1600" dirty="0" smtClean="0"/>
                        <a:t> продукции</a:t>
                      </a:r>
                    </a:p>
                  </a:txBody>
                  <a:tcPr marL="91433" marR="91433" marT="34295" marB="34295"/>
                </a:tc>
              </a:tr>
              <a:tr h="48012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КЗГ и КЗА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Замедленное коксование (кокс размером 8…250 мм)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defRPr/>
                      </a:pPr>
                      <a:r>
                        <a:rPr lang="ru-RU" sz="1600" dirty="0" smtClean="0"/>
                        <a:t>То же и Производство алюминия</a:t>
                      </a:r>
                    </a:p>
                    <a:p>
                      <a:endParaRPr lang="ru-RU" sz="1600" dirty="0"/>
                    </a:p>
                  </a:txBody>
                  <a:tcPr marL="91433" marR="91433" marT="34295" marB="34295"/>
                </a:tc>
              </a:tr>
              <a:tr h="48012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КНА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Коксование в кубах нефтяных остатков	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То же</a:t>
                      </a:r>
                    </a:p>
                    <a:p>
                      <a:endParaRPr lang="ru-RU" sz="1600" dirty="0"/>
                    </a:p>
                  </a:txBody>
                  <a:tcPr marL="91433" marR="91433" marT="34295" marB="34295"/>
                </a:tc>
              </a:tr>
              <a:tr h="48012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КЗО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Замедленное коксование (коксовая мелочь до 8 мм)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Производство абразивов и другой продукции</a:t>
                      </a:r>
                      <a:endParaRPr lang="ru-RU" sz="1600" dirty="0"/>
                    </a:p>
                  </a:txBody>
                  <a:tcPr marL="91433" marR="91433" marT="34295" marB="34295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4825" y="195263"/>
            <a:ext cx="8229600" cy="1028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Структура углерода 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09826"/>
            <a:ext cx="6984776" cy="219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Прямоугольник 6"/>
          <p:cNvSpPr>
            <a:spLocks noChangeArrowheads="1"/>
          </p:cNvSpPr>
          <p:nvPr/>
        </p:nvSpPr>
        <p:spPr bwMode="auto">
          <a:xfrm>
            <a:off x="539552" y="1059582"/>
            <a:ext cx="78835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latin typeface="Arial" charset="0"/>
                <a:cs typeface="Arial" charset="0"/>
              </a:rPr>
              <a:t>Графит: гексагональная углеродная сетка</a:t>
            </a:r>
            <a:br>
              <a:rPr lang="ru-RU" altLang="ru-RU" sz="1800" dirty="0">
                <a:latin typeface="Arial" charset="0"/>
                <a:cs typeface="Arial" charset="0"/>
              </a:rPr>
            </a:br>
            <a:r>
              <a:rPr lang="ru-RU" altLang="ru-RU" sz="1800" dirty="0">
                <a:latin typeface="Arial" charset="0"/>
                <a:cs typeface="Arial" charset="0"/>
              </a:rPr>
              <a:t>Алмаз: кубическая кристаллическая решетка, жесткий тетраэдрический каркас</a:t>
            </a:r>
            <a:endParaRPr lang="ru-RU" altLang="ru-RU" sz="1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63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Структура углерода </a:t>
            </a:r>
            <a:endParaRPr lang="ru-RU" altLang="ru-RU" sz="3200" dirty="0"/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1254"/>
            <a:ext cx="3401392" cy="280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Прямоугольник 3"/>
          <p:cNvSpPr>
            <a:spLocks noChangeArrowheads="1"/>
          </p:cNvSpPr>
          <p:nvPr/>
        </p:nvSpPr>
        <p:spPr bwMode="auto">
          <a:xfrm>
            <a:off x="4644008" y="1190226"/>
            <a:ext cx="4176463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ru-RU" sz="1700" dirty="0"/>
              <a:t>Причина изотропной структуры </a:t>
            </a:r>
            <a:r>
              <a:rPr lang="ru-RU" sz="1700" dirty="0" smtClean="0"/>
              <a:t>кокса:</a:t>
            </a:r>
            <a:endParaRPr lang="ru-RU" sz="17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700" dirty="0" smtClean="0"/>
              <a:t>Большое </a:t>
            </a:r>
            <a:r>
              <a:rPr lang="ru-RU" altLang="ru-RU" sz="1700" dirty="0"/>
              <a:t>содержание в коксующейся массе </a:t>
            </a:r>
            <a:r>
              <a:rPr lang="ru-RU" altLang="ru-RU" sz="1700" dirty="0" err="1"/>
              <a:t>карбоидных</a:t>
            </a:r>
            <a:r>
              <a:rPr lang="ru-RU" altLang="ru-RU" sz="1700" dirty="0"/>
              <a:t> </a:t>
            </a:r>
            <a:r>
              <a:rPr lang="ru-RU" altLang="ru-RU" sz="1700" dirty="0" smtClean="0"/>
              <a:t>частиц</a:t>
            </a:r>
            <a:r>
              <a:rPr lang="ru-RU" altLang="ru-RU" sz="1700" dirty="0"/>
              <a:t> способствует образованию кокса изотропной структуры. Такой кокс плохо </a:t>
            </a:r>
            <a:r>
              <a:rPr lang="ru-RU" altLang="ru-RU" sz="1700" dirty="0" err="1"/>
              <a:t>графитируется</a:t>
            </a:r>
            <a:r>
              <a:rPr lang="ru-RU" altLang="ru-RU" sz="1700" dirty="0"/>
              <a:t> и практически не проводит ток, что связано с присутствием в нем молекул </a:t>
            </a:r>
            <a:r>
              <a:rPr lang="ru-RU" altLang="ru-RU" sz="1700" dirty="0" smtClean="0"/>
              <a:t>фуллеренов.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700" dirty="0" smtClean="0"/>
              <a:t>   Анизотропный </a:t>
            </a:r>
            <a:r>
              <a:rPr lang="ru-RU" altLang="ru-RU" sz="1700" dirty="0"/>
              <a:t>(</a:t>
            </a:r>
            <a:r>
              <a:rPr lang="ru-RU" altLang="ru-RU" sz="1700" dirty="0" smtClean="0"/>
              <a:t>игольчатый) кокс </a:t>
            </a:r>
            <a:r>
              <a:rPr lang="ru-RU" altLang="ru-RU" sz="1700" dirty="0"/>
              <a:t>имеет ярко выраженную вытянутую волокнистую структуру и проводит ток/тепло преимущественно вдоль этих волокон,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8157" y="42999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Модель строения фуллерена С</a:t>
            </a:r>
            <a:r>
              <a:rPr lang="ru-RU" baseline="-25000" dirty="0"/>
              <a:t>60</a:t>
            </a:r>
            <a:r>
              <a:rPr lang="ru-RU" dirty="0"/>
              <a:t> в виде усечённого икосаэдра.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1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3635375" y="195262"/>
            <a:ext cx="4751388" cy="48220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Коксовая камера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88077" y="707673"/>
            <a:ext cx="4248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Коксовая камера (реактор) установки замедленного коксования (УЗК) представляет собой крупногабаритный вертикальный цилиндрический аппарат колонного типа из специальной стали (часто с внутренней плакировкой или защитным слоем), работающий в циклическом режиме при высоких температурах</a:t>
            </a:r>
          </a:p>
        </p:txBody>
      </p:sp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26" y="3495572"/>
            <a:ext cx="2368186" cy="145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3518"/>
            <a:ext cx="2590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944" y="3495572"/>
            <a:ext cx="52711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/>
              <a:t>Принципиальная </a:t>
            </a:r>
            <a:r>
              <a:rPr lang="ru-RU" sz="1700" dirty="0" smtClean="0"/>
              <a:t>схема работы </a:t>
            </a:r>
            <a:r>
              <a:rPr lang="ru-RU" sz="1700" dirty="0"/>
              <a:t>реактора в начале (а) </a:t>
            </a:r>
            <a:endParaRPr lang="ru-RU" sz="1700" dirty="0" smtClean="0"/>
          </a:p>
          <a:p>
            <a:r>
              <a:rPr lang="ru-RU" sz="1700" dirty="0" smtClean="0"/>
              <a:t>и в конце (</a:t>
            </a:r>
            <a:r>
              <a:rPr lang="ru-RU" sz="1700" dirty="0"/>
              <a:t>б) процесса коксования: </a:t>
            </a:r>
            <a:endParaRPr lang="ru-RU" sz="1700" dirty="0" smtClean="0"/>
          </a:p>
          <a:p>
            <a:r>
              <a:rPr lang="ru-RU" sz="1700" dirty="0" smtClean="0"/>
              <a:t>1 </a:t>
            </a:r>
            <a:r>
              <a:rPr lang="ru-RU" sz="1700" dirty="0"/>
              <a:t>– </a:t>
            </a:r>
            <a:r>
              <a:rPr lang="ru-RU" sz="1700" dirty="0" smtClean="0"/>
              <a:t>вход сырья</a:t>
            </a:r>
            <a:r>
              <a:rPr lang="ru-RU" sz="1700" dirty="0"/>
              <a:t>; 2 – кокс; 3 – вспученная масса;</a:t>
            </a:r>
          </a:p>
          <a:p>
            <a:r>
              <a:rPr lang="ru-RU" sz="1700" dirty="0"/>
              <a:t>4 – пары и газы; 5 – выход паров и</a:t>
            </a:r>
          </a:p>
          <a:p>
            <a:r>
              <a:rPr lang="ru-RU" sz="1700" dirty="0"/>
              <a:t>газов коксования; 6 – канал для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11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3635375" y="195262"/>
            <a:ext cx="4751388" cy="48220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Коксовая камера </a:t>
            </a:r>
          </a:p>
        </p:txBody>
      </p:sp>
      <p:pic>
        <p:nvPicPr>
          <p:cNvPr id="5138" name="Picture 1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1497"/>
            <a:ext cx="3528392" cy="496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186312" y="1082017"/>
            <a:ext cx="47160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Схема </a:t>
            </a:r>
            <a:r>
              <a:rPr lang="ru-RU" dirty="0"/>
              <a:t>реактора УЗК: </a:t>
            </a:r>
            <a:endParaRPr lang="ru-RU" dirty="0" smtClean="0"/>
          </a:p>
          <a:p>
            <a:r>
              <a:rPr lang="ru-RU" dirty="0" smtClean="0"/>
              <a:t>1 </a:t>
            </a:r>
            <a:r>
              <a:rPr lang="ru-RU" dirty="0"/>
              <a:t>– корпус; </a:t>
            </a:r>
            <a:endParaRPr lang="ru-RU" dirty="0" smtClean="0"/>
          </a:p>
          <a:p>
            <a:r>
              <a:rPr lang="ru-RU" dirty="0" smtClean="0"/>
              <a:t>2 – верхняя </a:t>
            </a:r>
            <a:r>
              <a:rPr lang="ru-RU" dirty="0"/>
              <a:t>горловина для </a:t>
            </a:r>
            <a:r>
              <a:rPr lang="ru-RU" dirty="0" err="1"/>
              <a:t>гидроинструмента</a:t>
            </a:r>
            <a:r>
              <a:rPr lang="ru-RU" dirty="0"/>
              <a:t>; 3 </a:t>
            </a:r>
            <a:r>
              <a:rPr lang="ru-RU" dirty="0" smtClean="0"/>
              <a:t>– </a:t>
            </a:r>
            <a:r>
              <a:rPr lang="ru-RU" dirty="0" err="1" smtClean="0"/>
              <a:t>полушаровая</a:t>
            </a:r>
            <a:r>
              <a:rPr lang="ru-RU" dirty="0" smtClean="0"/>
              <a:t> </a:t>
            </a:r>
            <a:r>
              <a:rPr lang="ru-RU" dirty="0"/>
              <a:t>крышка; </a:t>
            </a:r>
            <a:endParaRPr lang="ru-RU" dirty="0" smtClean="0"/>
          </a:p>
          <a:p>
            <a:r>
              <a:rPr lang="ru-RU" dirty="0" smtClean="0"/>
              <a:t>4 </a:t>
            </a:r>
            <a:r>
              <a:rPr lang="ru-RU" dirty="0"/>
              <a:t>– коническое днище;</a:t>
            </a:r>
          </a:p>
          <a:p>
            <a:r>
              <a:rPr lang="ru-RU" dirty="0"/>
              <a:t>5 – нижняя горловина для выгрузки кокса; </a:t>
            </a:r>
            <a:endParaRPr lang="ru-RU" dirty="0" smtClean="0"/>
          </a:p>
          <a:p>
            <a:r>
              <a:rPr lang="ru-RU" dirty="0" smtClean="0"/>
              <a:t>6 – фундаментное </a:t>
            </a:r>
            <a:r>
              <a:rPr lang="ru-RU" dirty="0"/>
              <a:t>кольцо; </a:t>
            </a:r>
            <a:endParaRPr lang="ru-RU" dirty="0" smtClean="0"/>
          </a:p>
          <a:p>
            <a:r>
              <a:rPr lang="ru-RU" dirty="0" smtClean="0"/>
              <a:t>7 </a:t>
            </a:r>
            <a:r>
              <a:rPr lang="ru-RU" dirty="0"/>
              <a:t>– опорное </a:t>
            </a:r>
            <a:r>
              <a:rPr lang="ru-RU" dirty="0" smtClean="0"/>
              <a:t>кольцо фундамента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8 </a:t>
            </a:r>
            <a:r>
              <a:rPr lang="ru-RU" dirty="0"/>
              <a:t>– коническая опора; </a:t>
            </a:r>
            <a:endParaRPr lang="ru-RU" dirty="0" smtClean="0"/>
          </a:p>
          <a:p>
            <a:r>
              <a:rPr lang="ru-RU" dirty="0" smtClean="0"/>
              <a:t>9 </a:t>
            </a:r>
            <a:r>
              <a:rPr lang="ru-RU" dirty="0"/>
              <a:t>– </a:t>
            </a:r>
            <a:r>
              <a:rPr lang="ru-RU" dirty="0" smtClean="0"/>
              <a:t>штуцер ввода </a:t>
            </a:r>
            <a:r>
              <a:rPr lang="ru-RU" dirty="0"/>
              <a:t>сырья; </a:t>
            </a:r>
            <a:endParaRPr lang="ru-RU" dirty="0" smtClean="0"/>
          </a:p>
          <a:p>
            <a:r>
              <a:rPr lang="ru-RU" dirty="0" smtClean="0"/>
              <a:t>10 </a:t>
            </a:r>
            <a:r>
              <a:rPr lang="ru-RU" dirty="0"/>
              <a:t>– штуцер выхода паров; </a:t>
            </a:r>
            <a:endParaRPr lang="ru-RU" dirty="0" smtClean="0"/>
          </a:p>
          <a:p>
            <a:r>
              <a:rPr lang="ru-RU" dirty="0"/>
              <a:t>11 – штуцер ввода антипенной присадки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09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8313" y="195263"/>
            <a:ext cx="8229600" cy="6655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 err="1"/>
              <a:t>Гидрорезак</a:t>
            </a:r>
            <a:r>
              <a:rPr lang="ru-RU" sz="3200" dirty="0"/>
              <a:t>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635376" y="1006079"/>
            <a:ext cx="5051425" cy="30861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 smtClean="0"/>
              <a:t>1 – горловина</a:t>
            </a:r>
          </a:p>
          <a:p>
            <a:pPr>
              <a:defRPr/>
            </a:pPr>
            <a:r>
              <a:rPr lang="ru-RU" dirty="0" smtClean="0"/>
              <a:t>2 – крышка</a:t>
            </a:r>
          </a:p>
          <a:p>
            <a:pPr>
              <a:defRPr/>
            </a:pPr>
            <a:r>
              <a:rPr lang="ru-RU" dirty="0" smtClean="0"/>
              <a:t>3 – цилиндрическая часть ствола</a:t>
            </a:r>
          </a:p>
          <a:p>
            <a:pPr>
              <a:defRPr/>
            </a:pPr>
            <a:r>
              <a:rPr lang="ru-RU" dirty="0" smtClean="0"/>
              <a:t>4 - коническая часть ствола</a:t>
            </a:r>
          </a:p>
          <a:p>
            <a:pPr>
              <a:defRPr/>
            </a:pPr>
            <a:r>
              <a:rPr lang="ru-RU" dirty="0" smtClean="0"/>
              <a:t>5 – переходные сопла</a:t>
            </a:r>
          </a:p>
          <a:p>
            <a:pPr>
              <a:defRPr/>
            </a:pPr>
            <a:r>
              <a:rPr lang="ru-RU" dirty="0" smtClean="0"/>
              <a:t>6 – режущие сопла</a:t>
            </a:r>
          </a:p>
          <a:p>
            <a:pPr>
              <a:defRPr/>
            </a:pPr>
            <a:r>
              <a:rPr lang="ru-RU" dirty="0" smtClean="0"/>
              <a:t>7 – корпус </a:t>
            </a:r>
            <a:r>
              <a:rPr lang="ru-RU" dirty="0" err="1" smtClean="0"/>
              <a:t>гидродолота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8 – бурильные сопла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pic>
        <p:nvPicPr>
          <p:cNvPr id="2867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996254">
            <a:off x="693739" y="833438"/>
            <a:ext cx="2232025" cy="4107656"/>
          </a:xfr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21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8313" y="17860"/>
            <a:ext cx="8229600" cy="1028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Последовательность операций при выгрузке кокса</a:t>
            </a:r>
          </a:p>
        </p:txBody>
      </p:sp>
      <p:pic>
        <p:nvPicPr>
          <p:cNvPr id="296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150144"/>
            <a:ext cx="5761038" cy="3955256"/>
          </a:xfr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8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41685"/>
            <a:ext cx="8229600" cy="10287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Завершающие операции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113235"/>
            <a:ext cx="8229600" cy="383500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dirty="0"/>
              <a:t>Дренирование и охлаждение кокса</a:t>
            </a:r>
          </a:p>
          <a:p>
            <a:pPr>
              <a:defRPr/>
            </a:pPr>
            <a:r>
              <a:rPr lang="ru-RU" sz="2000" dirty="0"/>
              <a:t>Дробление и сортировка по фракциям</a:t>
            </a:r>
          </a:p>
          <a:p>
            <a:pPr>
              <a:defRPr/>
            </a:pPr>
            <a:r>
              <a:rPr lang="ru-RU" sz="2000" dirty="0"/>
              <a:t>Прокаливание кокса: для малосернистых 1000-1300</a:t>
            </a:r>
            <a:r>
              <a:rPr lang="ru-RU" sz="2000" dirty="0">
                <a:sym typeface="Symbol"/>
              </a:rPr>
              <a:t>С;  1,0-24 ч; для сернистых 1400-1500С, 1-2 ч</a:t>
            </a:r>
          </a:p>
          <a:p>
            <a:pPr>
              <a:defRPr/>
            </a:pPr>
            <a:r>
              <a:rPr lang="ru-RU" sz="2000" dirty="0">
                <a:sym typeface="Symbol"/>
              </a:rPr>
              <a:t>Основные требования к печам прокалки:</a:t>
            </a:r>
          </a:p>
          <a:p>
            <a:pPr>
              <a:defRPr/>
            </a:pPr>
            <a:r>
              <a:rPr lang="ru-RU" sz="2000" dirty="0">
                <a:sym typeface="Symbol"/>
              </a:rPr>
              <a:t>минимальные потери сырья от вторичных реакций в процессе прокаливания;</a:t>
            </a:r>
          </a:p>
          <a:p>
            <a:pPr>
              <a:defRPr/>
            </a:pPr>
            <a:r>
              <a:rPr lang="ru-RU" sz="2000" dirty="0">
                <a:sym typeface="Symbol"/>
              </a:rPr>
              <a:t>равномерность прокаливания кусков кокса по всей массе</a:t>
            </a:r>
            <a:endParaRPr lang="ru-RU" sz="2000" dirty="0"/>
          </a:p>
          <a:p>
            <a:pPr>
              <a:defRPr/>
            </a:pPr>
            <a:r>
              <a:rPr lang="ru-RU" sz="2000" dirty="0"/>
              <a:t>утилизация </a:t>
            </a:r>
            <a:r>
              <a:rPr lang="ru-RU" sz="2000" dirty="0"/>
              <a:t>тепла отходящих газов и раскалённого </a:t>
            </a:r>
            <a:r>
              <a:rPr lang="ru-RU" sz="2000" dirty="0"/>
              <a:t>кокса</a:t>
            </a:r>
          </a:p>
          <a:p>
            <a:pPr>
              <a:defRPr/>
            </a:pPr>
            <a:r>
              <a:rPr lang="ru-RU" sz="2000" dirty="0"/>
              <a:t>высокая производительность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1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41684"/>
            <a:ext cx="8280920" cy="5001815"/>
          </a:xfr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28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0" y="-20241"/>
            <a:ext cx="9144000" cy="5631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Непрерывный процесс коксования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0392" y="771550"/>
            <a:ext cx="77768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Непрерывное </a:t>
            </a:r>
            <a:r>
              <a:rPr lang="ru-RU" dirty="0"/>
              <a:t>коксование в </a:t>
            </a:r>
            <a:r>
              <a:rPr lang="ru-RU" dirty="0" err="1"/>
              <a:t>псевдоожиженном</a:t>
            </a:r>
            <a:r>
              <a:rPr lang="ru-RU" dirty="0"/>
              <a:t> (кипящем) слое (также известное на западе как </a:t>
            </a:r>
            <a:r>
              <a:rPr lang="ru-RU" dirty="0" err="1"/>
              <a:t>Fluid</a:t>
            </a:r>
            <a:r>
              <a:rPr lang="ru-RU" dirty="0"/>
              <a:t> </a:t>
            </a:r>
            <a:r>
              <a:rPr lang="ru-RU" dirty="0" err="1"/>
              <a:t>Coking</a:t>
            </a:r>
            <a:r>
              <a:rPr lang="ru-RU" dirty="0"/>
              <a:t>) — это высокоэффективный </a:t>
            </a:r>
            <a:r>
              <a:rPr lang="ru-RU" dirty="0" err="1"/>
              <a:t>термоконтактный</a:t>
            </a:r>
            <a:r>
              <a:rPr lang="ru-RU" dirty="0"/>
              <a:t> процесс глубокой переработки нефтяных остатков</a:t>
            </a:r>
          </a:p>
          <a:p>
            <a:r>
              <a:rPr lang="ru-RU" dirty="0"/>
              <a:t>(гудрона, мазута, тяжелых газойлей, битумов).</a:t>
            </a:r>
          </a:p>
          <a:p>
            <a:r>
              <a:rPr lang="ru-RU" dirty="0"/>
              <a:t>В отличие от традиционного замедленного коксования, этот процесс протекает непрерывно, а сырье подвергается крекингу на поверхности циркулирующих мелкозернистых частиц кокса, поддерживаемых в </a:t>
            </a:r>
            <a:r>
              <a:rPr lang="ru-RU" dirty="0" err="1"/>
              <a:t>псевдоожиженном</a:t>
            </a:r>
            <a:r>
              <a:rPr lang="ru-RU" dirty="0"/>
              <a:t> («кипящем») состоянии потоком газа или пара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     </a:t>
            </a:r>
            <a:r>
              <a:rPr lang="ru-RU" dirty="0" err="1" smtClean="0"/>
              <a:t>Флексикокинг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Flexicoking</a:t>
            </a:r>
            <a:r>
              <a:rPr lang="ru-RU" dirty="0"/>
              <a:t>) — это передовая непрерывная технология </a:t>
            </a:r>
            <a:r>
              <a:rPr lang="ru-RU" dirty="0" err="1"/>
              <a:t>термоконтактного</a:t>
            </a:r>
            <a:r>
              <a:rPr lang="ru-RU" dirty="0"/>
              <a:t> крекинга тяжелого нефтяного сырья, сочетающая в себе коксование в </a:t>
            </a:r>
            <a:r>
              <a:rPr lang="ru-RU" dirty="0" err="1"/>
              <a:t>псевдоожиженном</a:t>
            </a:r>
            <a:r>
              <a:rPr lang="ru-RU" dirty="0"/>
              <a:t> слое и газификацию образующегося кокса. Суть метода заключается в том, что побочный продукт (нефтяной кокс) практически полностью перерабатывается внутри системы в низкокалорийный топливный газ (синтез-газ)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70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Непрерывный процесс коксования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71550"/>
            <a:ext cx="8229600" cy="4248472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</a:pPr>
            <a:r>
              <a:rPr lang="ru-RU" sz="1700" dirty="0"/>
              <a:t>П</a:t>
            </a:r>
            <a:r>
              <a:rPr lang="ru-RU" sz="1700" dirty="0"/>
              <a:t>роцесс непрерывен и состоит из двух основных связанных аппаратов, между которыми постоянно циркулирует кокс:</a:t>
            </a:r>
          </a:p>
          <a:p>
            <a:pPr marL="0">
              <a:spcBef>
                <a:spcPts val="0"/>
              </a:spcBef>
            </a:pPr>
            <a:r>
              <a:rPr lang="ru-RU" sz="1700" dirty="0"/>
              <a:t>Реактор (</a:t>
            </a:r>
            <a:r>
              <a:rPr lang="ru-RU" sz="1700" dirty="0" err="1"/>
              <a:t>коксатор</a:t>
            </a:r>
            <a:r>
              <a:rPr lang="ru-RU" sz="1700" dirty="0"/>
              <a:t>):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В реактор снизу подается перегретый водяной пар для создания кипящего слоя.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Тяжелое сырье распыляется форсунками непосредственно вглубь кипящего слоя нагретого кокса (температура 480–540 °C).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Происходит мгновенный крекинг. Парогазовые продукты уходят из верхней части реактора в фракционирующую колонну.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Осевший на частицах новый кокс постепенно выводится снизу реактора и направляется в нагреватель.</a:t>
            </a:r>
          </a:p>
          <a:p>
            <a:pPr marL="0">
              <a:spcBef>
                <a:spcPts val="0"/>
              </a:spcBef>
            </a:pPr>
            <a:r>
              <a:rPr lang="ru-RU" sz="1700" dirty="0"/>
              <a:t>Нагреватель (</a:t>
            </a:r>
            <a:r>
              <a:rPr lang="ru-RU" sz="1700" dirty="0" err="1"/>
              <a:t>коксонагреватель</a:t>
            </a:r>
            <a:r>
              <a:rPr lang="ru-RU" sz="1700" dirty="0"/>
              <a:t> / регенератор):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Сюда подается «холодный» кокс из реактора и воздух (или кислород).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Часть кокса (примерно 15–20%) сжигается в кипящем слое при температуре 590–650 °C для выработки тепла.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Разогретый кокс непрерывно возвращается обратно в реактор, замыкая цикл.</a:t>
            </a:r>
          </a:p>
          <a:p>
            <a:pPr marL="0" lvl="1">
              <a:spcBef>
                <a:spcPts val="0"/>
              </a:spcBef>
            </a:pPr>
            <a:r>
              <a:rPr lang="ru-RU" sz="1700" dirty="0"/>
              <a:t>Избыток образующегося товарного кокса постоянно выводится из системы</a:t>
            </a:r>
            <a:r>
              <a:rPr lang="ru-RU" sz="1700" dirty="0" smtClean="0"/>
              <a:t>.</a:t>
            </a:r>
            <a:endParaRPr lang="ru-RU" sz="17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8944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-2221"/>
            <a:ext cx="8208912" cy="5124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9642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Сравнение </a:t>
            </a:r>
            <a:r>
              <a:rPr lang="ru-RU" sz="3200" dirty="0" err="1" smtClean="0"/>
              <a:t>неперрывного</a:t>
            </a:r>
            <a:r>
              <a:rPr lang="ru-RU" sz="3200" dirty="0" smtClean="0"/>
              <a:t> коксования и замедленного </a:t>
            </a:r>
            <a:r>
              <a:rPr lang="ru-RU" sz="3200" dirty="0"/>
              <a:t>коксованием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0512223"/>
              </p:ext>
            </p:extLst>
          </p:nvPr>
        </p:nvGraphicFramePr>
        <p:xfrm>
          <a:off x="457200" y="1200150"/>
          <a:ext cx="82296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68"/>
                <a:gridCol w="3459832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Характеристика		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Замедленное коксование (УЗК)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Непрерывное коксование (</a:t>
                      </a:r>
                      <a:r>
                        <a:rPr lang="ru-RU" sz="1600" dirty="0" err="1" smtClean="0"/>
                        <a:t>Fluid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Coking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Режим работы		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Периодический / </a:t>
                      </a:r>
                      <a:r>
                        <a:rPr lang="ru-RU" sz="1600" dirty="0" err="1" smtClean="0"/>
                        <a:t>Полунепрерывный</a:t>
                      </a:r>
                      <a:r>
                        <a:rPr lang="ru-RU" sz="1600" dirty="0" smtClean="0"/>
                        <a:t> (циклы выгрузки)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Полностью непрерывный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Время пребывания сырья		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Длинное (часы)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Очень короткое (секунды)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Выход жидких фракций		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Ниже (больше кокса и газа за счет вторичных реакций)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Выше на 10-15% (меньше вторичного разложения)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Качество кокса		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Высокое (крупный, губчатый или игольчатый, идет в металлургию)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Низкое (мелкий, порошкообразный, с высоким содержанием серы и золы; идет на сжигание)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6802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4616</TotalTime>
  <Words>2126</Words>
  <Application>Microsoft Office PowerPoint</Application>
  <PresentationFormat>Экран (16:9)</PresentationFormat>
  <Paragraphs>363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Презентация PowerPoint</vt:lpstr>
      <vt:lpstr>Презентация PowerPoint</vt:lpstr>
      <vt:lpstr>Назначение</vt:lpstr>
      <vt:lpstr>Применение нефтяного кокса в мире</vt:lpstr>
      <vt:lpstr>Назначение коксования за рубежом</vt:lpstr>
      <vt:lpstr>Применение нефтяного кокса в РФ</vt:lpstr>
      <vt:lpstr>Производство и рынок кокса</vt:lpstr>
      <vt:lpstr>Производство и рынок кокса</vt:lpstr>
      <vt:lpstr>Презентация PowerPoint</vt:lpstr>
      <vt:lpstr>Сырьё</vt:lpstr>
      <vt:lpstr>Зависимость выхода кокса  от коксуемости и плотности сырья </vt:lpstr>
      <vt:lpstr>Сырьё</vt:lpstr>
      <vt:lpstr>Презентация PowerPoint</vt:lpstr>
      <vt:lpstr>Химизм процесса</vt:lpstr>
      <vt:lpstr>Презентация PowerPoint</vt:lpstr>
      <vt:lpstr>Варианты процесса коксования </vt:lpstr>
      <vt:lpstr>Варианты процесса коксования </vt:lpstr>
      <vt:lpstr>Презентация PowerPoint</vt:lpstr>
      <vt:lpstr>Влияние параметров процесса</vt:lpstr>
      <vt:lpstr>Схема установки периодического коксования в кубе</vt:lpstr>
      <vt:lpstr>Выход продуктов периодического коксования в кубе</vt:lpstr>
      <vt:lpstr>Замедленное коксование (ЗК) </vt:lpstr>
      <vt:lpstr>Замедленное коксование (ЗК)</vt:lpstr>
      <vt:lpstr>Материальный баланс ЗК</vt:lpstr>
      <vt:lpstr>Режим ЗК</vt:lpstr>
      <vt:lpstr>Качество кокса при разных температурах процесса</vt:lpstr>
      <vt:lpstr>Продукты коксования</vt:lpstr>
      <vt:lpstr>Продукты коксования</vt:lpstr>
      <vt:lpstr>Блок-схема полного цикла производства и применения игольчатого кокса</vt:lpstr>
      <vt:lpstr>Область применения нефтяных коксов</vt:lpstr>
      <vt:lpstr>Структура углерода </vt:lpstr>
      <vt:lpstr>Структура углерода </vt:lpstr>
      <vt:lpstr>Коксовая камера </vt:lpstr>
      <vt:lpstr>Коксовая камера </vt:lpstr>
      <vt:lpstr>Гидрорезак </vt:lpstr>
      <vt:lpstr>Последовательность операций при выгрузке кокса</vt:lpstr>
      <vt:lpstr>Завершающие операции</vt:lpstr>
      <vt:lpstr>Презентация PowerPoint</vt:lpstr>
      <vt:lpstr>Непрерывный процесс коксования </vt:lpstr>
      <vt:lpstr>Непрерывный процесс коксования </vt:lpstr>
      <vt:lpstr>Презентация PowerPoint</vt:lpstr>
      <vt:lpstr>Сравнение неперрывного коксования и замедленного коксованием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66</cp:revision>
  <dcterms:created xsi:type="dcterms:W3CDTF">2023-03-16T06:56:48Z</dcterms:created>
  <dcterms:modified xsi:type="dcterms:W3CDTF">2026-10-16T07:08:45Z</dcterms:modified>
</cp:coreProperties>
</file>