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315" r:id="rId4"/>
    <p:sldId id="316" r:id="rId5"/>
    <p:sldId id="373" r:id="rId6"/>
    <p:sldId id="374" r:id="rId7"/>
    <p:sldId id="378" r:id="rId8"/>
    <p:sldId id="376" r:id="rId9"/>
    <p:sldId id="362" r:id="rId10"/>
    <p:sldId id="369" r:id="rId11"/>
    <p:sldId id="367" r:id="rId12"/>
    <p:sldId id="372" r:id="rId13"/>
    <p:sldId id="320" r:id="rId14"/>
    <p:sldId id="379" r:id="rId15"/>
    <p:sldId id="321" r:id="rId16"/>
    <p:sldId id="371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3" r:id="rId28"/>
    <p:sldId id="359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80" r:id="rId37"/>
    <p:sldId id="341" r:id="rId38"/>
    <p:sldId id="342" r:id="rId39"/>
    <p:sldId id="343" r:id="rId40"/>
    <p:sldId id="344" r:id="rId41"/>
    <p:sldId id="345" r:id="rId42"/>
    <p:sldId id="346" r:id="rId43"/>
    <p:sldId id="35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55" r:id="rId53"/>
    <p:sldId id="382" r:id="rId54"/>
    <p:sldId id="357" r:id="rId55"/>
    <p:sldId id="358" r:id="rId56"/>
    <p:sldId id="264" r:id="rId5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00" y="-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E3FC27C8-B5C3-4199-94E5-C4A875476ACA}" type="slidenum">
              <a:rPr lang="ru-RU" altLang="ru-RU" smtClean="0"/>
              <a:pPr eaLnBrk="1" hangingPunct="1">
                <a:defRPr/>
              </a:pPr>
              <a:t>20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392B-96FF-48AB-9688-D7D17B16B647}" type="datetime1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6EF8-155E-4E83-932A-71EF9F33AE54}" type="datetime1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670B8-167F-4D6B-BA71-0372DFF2B7AA}" type="datetime1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8007-7EB7-419A-BC43-B7D5C792D704}" type="datetime1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4DB3C-BA53-400C-8AF6-6309C0E07170}" type="datetime1">
              <a:rPr lang="ru-RU" smtClean="0"/>
              <a:t>02.11.2026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834-3652-4EAA-ABA0-C6E52E99DD41}" type="datetime1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45F6-D0FF-4963-BE21-A49DAB852947}" type="datetime1">
              <a:rPr lang="ru-RU" smtClean="0"/>
              <a:t>02.11.2026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D331-FA01-4501-8403-4202F8C8D7EF}" type="datetime1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904E-AAED-45B6-89B5-4C4C1A4819F4}" type="datetime1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7CFB-81F8-4F24-B176-888F532C725D}" type="datetime1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BEB4-4BC3-4709-BFD5-745D862D348F}" type="datetime1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85750"/>
            <a:ext cx="8229600" cy="4286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5D9EE-F0C6-4739-B04C-F9CEC4F9F3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177112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B6171-F34A-48C7-96B9-54F7262E59B3}" type="datetime1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4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Термокаталитические </a:t>
            </a:r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процессы. </a:t>
            </a: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Гидрокрекинг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4301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8229600" cy="50363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1" dirty="0"/>
              <a:t>Гидрокрекинг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987574"/>
            <a:ext cx="8774723" cy="30861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i="1" dirty="0"/>
              <a:t>Деструктивная гидрогенизация</a:t>
            </a:r>
            <a:r>
              <a:rPr lang="ru-RU" sz="2000" dirty="0"/>
              <a:t> – одно- или многоступенчатый каталитический процесс присоединения молекул водорода под высоким давлением, сопровождающийся расщеплением высокомолекулярных углеводородов и гетерогенных соединений, содержащихся в сырье, и образованием низкомолекулярных углеводородов, используемых в качестве моторных топлив</a:t>
            </a:r>
            <a:r>
              <a:rPr lang="ru-RU" sz="2000" dirty="0">
                <a:effectLst/>
              </a:rPr>
              <a:t>. </a:t>
            </a:r>
            <a:endParaRPr lang="en-US" sz="2000" dirty="0" smtClean="0">
              <a:effectLst/>
            </a:endParaRPr>
          </a:p>
          <a:p>
            <a:pPr>
              <a:defRPr/>
            </a:pPr>
            <a:r>
              <a:rPr lang="ru-RU" sz="2000" dirty="0"/>
              <a:t>На современных нефтеперерабатывающих заводах мира гидрокрекинг является главнейшей составляющей глубокой переработки нефти. Гидрокрекинг – процесс переработки различных нефтяных дистиллятов и остатков под давлением водорода при умеренных температурах на бифункциональных катализаторах, обладающих </a:t>
            </a:r>
            <a:r>
              <a:rPr lang="ru-RU" sz="2000" dirty="0" err="1"/>
              <a:t>гидрирующими</a:t>
            </a:r>
            <a:r>
              <a:rPr lang="ru-RU" sz="2000" dirty="0"/>
              <a:t> и кислотными свойствами. </a:t>
            </a:r>
          </a:p>
          <a:p>
            <a:pPr>
              <a:defRPr/>
            </a:pP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AE654C-CCDA-410E-B24A-E2308CBC760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8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8229600" cy="50363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2800" b="1" dirty="0"/>
              <a:t>Назначение</a:t>
            </a: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4639" y="951310"/>
            <a:ext cx="8774723" cy="30861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000" i="1" dirty="0"/>
              <a:t>В процессе гидрокрекинга </a:t>
            </a:r>
            <a:r>
              <a:rPr lang="ru-RU" sz="2000" dirty="0"/>
              <a:t> получают практически из любого нефтяного сырья высокий выход широкого ассортимента высококачественных компонентов основных нефтепродуктов – сжиженных газов, бензинов, реактивных и дизельных топлив, компонентов масел</a:t>
            </a:r>
            <a:endParaRPr lang="en-US" dirty="0" smtClean="0">
              <a:effectLst/>
            </a:endParaRPr>
          </a:p>
          <a:p>
            <a:pPr>
              <a:defRPr/>
            </a:pPr>
            <a:r>
              <a:rPr lang="ru-RU" sz="2000" dirty="0"/>
              <a:t>В зависимости от степени конверсии и режима процессы гидрокрекинга  подразделяют на лёгкий (ЛГК) и глубокий ГГК). В первом случае степень конверсии составляет около 10-50%, а во втором - более 50% соответственно. </a:t>
            </a:r>
          </a:p>
          <a:p>
            <a:pPr>
              <a:defRPr/>
            </a:pPr>
            <a:r>
              <a:rPr lang="ru-RU" sz="2000" dirty="0"/>
              <a:t>Гидрокрекинг – практически единственный процесс, позволяющий расширить ресурсы высококачественного реактивного топлива.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ACF121-9A17-4970-A1F3-5C7FA8714D98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19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8229600" cy="5036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500" b="1" dirty="0" smtClean="0">
                <a:solidFill>
                  <a:prstClr val="black"/>
                </a:solidFill>
              </a:rPr>
              <a:t>Достоинства </a:t>
            </a:r>
            <a:r>
              <a:rPr lang="ru-RU" sz="2500" b="1" dirty="0">
                <a:solidFill>
                  <a:prstClr val="black"/>
                </a:solidFill>
              </a:rPr>
              <a:t>гидрокрекинга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347614"/>
            <a:ext cx="7976088" cy="3086100"/>
          </a:xfrm>
        </p:spPr>
        <p:txBody>
          <a:bodyPr/>
          <a:lstStyle/>
          <a:p>
            <a:pPr>
              <a:defRPr/>
            </a:pPr>
            <a:r>
              <a:rPr lang="ru-RU" sz="2000" dirty="0" smtClean="0"/>
              <a:t>Б</a:t>
            </a:r>
            <a:r>
              <a:rPr lang="ru-RU" sz="2000" dirty="0" smtClean="0"/>
              <a:t>ольшая </a:t>
            </a:r>
            <a:r>
              <a:rPr lang="ru-RU" sz="2000" dirty="0"/>
              <a:t>гибкость, позволяющая вести процесс с разной степенью конверсии и направленностью с учетом сезонных колебаний спроса на бензин, реактивные и дизельные </a:t>
            </a:r>
            <a:r>
              <a:rPr lang="ru-RU" sz="2000" dirty="0" smtClean="0"/>
              <a:t>топлива;</a:t>
            </a:r>
            <a:endParaRPr lang="ru-RU" sz="2000" dirty="0"/>
          </a:p>
          <a:p>
            <a:pPr>
              <a:defRPr/>
            </a:pPr>
            <a:r>
              <a:rPr lang="ru-RU" sz="2000" dirty="0" smtClean="0"/>
              <a:t>Возможность </a:t>
            </a:r>
            <a:r>
              <a:rPr lang="ru-RU" sz="2000" dirty="0"/>
              <a:t>использования широкого ассортимента сырья, в </a:t>
            </a:r>
            <a:r>
              <a:rPr lang="ru-RU" sz="2000" dirty="0" err="1"/>
              <a:t>т.ч</a:t>
            </a:r>
            <a:r>
              <a:rPr lang="ru-RU" sz="2000" dirty="0"/>
              <a:t>. трудно крекируемого в процессе каталитического крекинга; </a:t>
            </a:r>
          </a:p>
          <a:p>
            <a:pPr>
              <a:defRPr/>
            </a:pPr>
            <a:r>
              <a:rPr lang="ru-RU" sz="2000" dirty="0"/>
              <a:t>П</a:t>
            </a:r>
            <a:r>
              <a:rPr lang="ru-RU" sz="2000" dirty="0" smtClean="0"/>
              <a:t>ониженное </a:t>
            </a:r>
            <a:r>
              <a:rPr lang="ru-RU" sz="2000" dirty="0"/>
              <a:t>содержание гетероатомных и ненасыщенных соединений в продуктах крекинга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C4AA-48FE-4CDD-9C45-CBDBAB09816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23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3478"/>
            <a:ext cx="8229600" cy="5584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500" b="1" dirty="0">
                <a:solidFill>
                  <a:prstClr val="black"/>
                </a:solidFill>
              </a:rPr>
              <a:t>Краткие </a:t>
            </a:r>
            <a:r>
              <a:rPr lang="ru-RU" sz="2500" b="1" dirty="0">
                <a:solidFill>
                  <a:prstClr val="black"/>
                </a:solidFill>
              </a:rPr>
              <a:t>сведения и история гидрокрекинга</a:t>
            </a:r>
            <a:endParaRPr lang="ru-RU" sz="2500" b="1" dirty="0">
              <a:solidFill>
                <a:prstClr val="black"/>
              </a:solidFill>
            </a:endParaRP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>
          <a:xfrm>
            <a:off x="179512" y="699542"/>
            <a:ext cx="8840666" cy="3086100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defRPr/>
            </a:pPr>
            <a:r>
              <a:rPr lang="ru-RU" altLang="ru-RU" sz="2000" dirty="0"/>
              <a:t>Первый коммерческий процесс гидрокрекинга был реализован концерном IG </a:t>
            </a:r>
            <a:r>
              <a:rPr lang="ru-RU" altLang="ru-RU" sz="2000" dirty="0" err="1"/>
              <a:t>Farben</a:t>
            </a:r>
            <a:r>
              <a:rPr lang="ru-RU" altLang="ru-RU" sz="2000" dirty="0"/>
              <a:t> </a:t>
            </a:r>
            <a:r>
              <a:rPr lang="ru-RU" altLang="ru-RU" sz="2000" dirty="0" err="1"/>
              <a:t>Industrie</a:t>
            </a:r>
            <a:r>
              <a:rPr lang="ru-RU" altLang="ru-RU" sz="2000" dirty="0"/>
              <a:t> в 1927 году для производства </a:t>
            </a:r>
            <a:r>
              <a:rPr lang="ru-RU" altLang="ru-RU" sz="2000" dirty="0" err="1"/>
              <a:t>лигнитного</a:t>
            </a:r>
            <a:r>
              <a:rPr lang="ru-RU" altLang="ru-RU" sz="2000" dirty="0"/>
              <a:t> бензина, а первый современный дистилляционный гидрокрекинг в нефтеперерабатывающей промышленности был использован в концерне </a:t>
            </a:r>
            <a:r>
              <a:rPr lang="ru-RU" altLang="ru-RU" sz="2000" dirty="0" err="1"/>
              <a:t>Chevron</a:t>
            </a:r>
            <a:r>
              <a:rPr lang="ru-RU" altLang="ru-RU" sz="2000" dirty="0"/>
              <a:t> в 1958 году</a:t>
            </a:r>
            <a:r>
              <a:rPr lang="ru-RU" altLang="ru-RU" sz="2000" dirty="0" smtClean="0"/>
              <a:t>.</a:t>
            </a:r>
          </a:p>
          <a:p>
            <a:pPr>
              <a:defRPr/>
            </a:pPr>
            <a:r>
              <a:rPr lang="ru-RU" altLang="ru-RU" sz="2000" dirty="0"/>
              <a:t>Процесс гидрокрекинга в отечественной нефтепереработке начали активно внедрять в 1970-х годах (в период существования СССР), а его масштабная модернизация и развитие в современной РФ перешли в активную фазу в 2000–2010-х </a:t>
            </a:r>
            <a:r>
              <a:rPr lang="ru-RU" altLang="ru-RU" sz="2000" dirty="0" smtClean="0"/>
              <a:t>годах.</a:t>
            </a:r>
          </a:p>
          <a:p>
            <a:pPr>
              <a:defRPr/>
            </a:pPr>
            <a:r>
              <a:rPr lang="ru-RU" altLang="ru-RU" sz="2000" dirty="0"/>
              <a:t>По состоянию на 2024 год в России функционируют или готовятся к вводу в строй 9 установок гидрокрекинга: Кириши, Пермь, Уфа, Ярославль, Хабаровск, Орск, </a:t>
            </a:r>
            <a:r>
              <a:rPr lang="ru-RU" altLang="ru-RU" sz="2000" dirty="0" err="1"/>
              <a:t>Танеко</a:t>
            </a:r>
            <a:r>
              <a:rPr lang="ru-RU" altLang="ru-RU" sz="2000" dirty="0"/>
              <a:t>, </a:t>
            </a:r>
            <a:r>
              <a:rPr lang="ru-RU" altLang="ru-RU" sz="2000" dirty="0" smtClean="0"/>
              <a:t>Омск, Усть-Луга</a:t>
            </a:r>
            <a:r>
              <a:rPr lang="ru-RU" altLang="ru-RU" sz="2000" dirty="0"/>
              <a:t>. В Рязани гидроочистка вакуумного газойля, который может работать в режиме легкого гидрокрекинга</a:t>
            </a:r>
          </a:p>
          <a:p>
            <a:pPr>
              <a:defRPr/>
            </a:pPr>
            <a:endParaRPr lang="ru-RU" altLang="ru-RU" sz="20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93B50-EBD3-4C25-8FA2-3067DA529EC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03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338" y="195262"/>
            <a:ext cx="8229600" cy="5584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500" b="1" dirty="0">
                <a:solidFill>
                  <a:prstClr val="black"/>
                </a:solidFill>
              </a:rPr>
              <a:t>Краткие </a:t>
            </a:r>
            <a:r>
              <a:rPr lang="ru-RU" sz="2500" b="1" dirty="0">
                <a:solidFill>
                  <a:prstClr val="black"/>
                </a:solidFill>
              </a:rPr>
              <a:t>сведения и история гидрокрекинга</a:t>
            </a:r>
            <a:endParaRPr lang="ru-RU" sz="2500" b="1" dirty="0">
              <a:solidFill>
                <a:prstClr val="black"/>
              </a:solidFill>
            </a:endParaRP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>
          <a:xfrm>
            <a:off x="179512" y="771550"/>
            <a:ext cx="8840666" cy="3086100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defRPr/>
            </a:pPr>
            <a:r>
              <a:rPr lang="ru-RU" altLang="ru-RU" sz="2000" dirty="0"/>
              <a:t>Преобладающая часть технологий и оборудования в РФ относится к зарубежным разработкам, поэтому на планах НПЗ сильно сказались санкции.</a:t>
            </a:r>
          </a:p>
          <a:p>
            <a:pPr>
              <a:defRPr/>
            </a:pPr>
            <a:r>
              <a:rPr lang="ru-RU" altLang="ru-RU" sz="2000" dirty="0" smtClean="0"/>
              <a:t>Заводы</a:t>
            </a:r>
            <a:r>
              <a:rPr lang="ru-RU" altLang="ru-RU" sz="2000" dirty="0"/>
              <a:t>, которые уже располагают действующими установками гидрокрекинга (например, комплекс в Усть-Луге, </a:t>
            </a:r>
            <a:r>
              <a:rPr lang="ru-RU" altLang="ru-RU" sz="2000" dirty="0" err="1"/>
              <a:t>Орский</a:t>
            </a:r>
            <a:r>
              <a:rPr lang="ru-RU" altLang="ru-RU" sz="2000" dirty="0"/>
              <a:t> НПЗ, ТАНЕКО), находятся в наиболее выигрышном положении, так как обеспечивают максимальный выход светлых нефтепродуктов (до 90-99%) в условиях дефицита высокотехнологичного оборудования),</a:t>
            </a:r>
          </a:p>
          <a:p>
            <a:pPr>
              <a:defRPr/>
            </a:pPr>
            <a:r>
              <a:rPr lang="ru-RU" altLang="ru-RU" sz="2000" dirty="0" smtClean="0"/>
              <a:t>Среди </a:t>
            </a:r>
            <a:r>
              <a:rPr lang="ru-RU" altLang="ru-RU" sz="2000" dirty="0"/>
              <a:t>положительных моментов стоит упомянуть курс на полное импортозамещение катализаторов гидрокрекинга</a:t>
            </a:r>
            <a:r>
              <a:rPr lang="ru-RU" altLang="ru-RU" sz="2000" dirty="0" smtClean="0"/>
              <a:t>. К </a:t>
            </a:r>
            <a:r>
              <a:rPr lang="ru-RU" altLang="ru-RU" sz="2000" dirty="0"/>
              <a:t>2030 году доля российских катализаторов гидрокрекинга на рынке может возрасти до 60–65</a:t>
            </a:r>
            <a:r>
              <a:rPr lang="ru-RU" altLang="ru-RU" sz="2000" dirty="0" smtClean="0"/>
              <a:t>%. В </a:t>
            </a:r>
            <a:r>
              <a:rPr lang="ru-RU" altLang="ru-RU" sz="2000" dirty="0"/>
              <a:t>Стерлитамаке начат выпуск </a:t>
            </a:r>
            <a:r>
              <a:rPr lang="ru-RU" altLang="ru-RU" sz="2000" dirty="0" smtClean="0"/>
              <a:t>катализатора гидрокрекинга, </a:t>
            </a:r>
            <a:r>
              <a:rPr lang="ru-RU" altLang="ru-RU" sz="2000" dirty="0"/>
              <a:t>по ряду ключевых параметров продукция превосходит импортные аналоги.</a:t>
            </a:r>
          </a:p>
          <a:p>
            <a:pPr>
              <a:defRPr/>
            </a:pPr>
            <a:endParaRPr lang="ru-RU" alt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93B50-EBD3-4C25-8FA2-3067DA529EC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Прогноз ввода установок гидрокрекинга </a:t>
            </a:r>
            <a:br>
              <a:rPr lang="ru-RU" sz="2800" b="1" dirty="0"/>
            </a:br>
            <a:r>
              <a:rPr lang="ru-RU" sz="2800" b="1" dirty="0"/>
              <a:t>на отечественных НПЗ в 2020-2030 гг.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7475"/>
              </p:ext>
            </p:extLst>
          </p:nvPr>
        </p:nvGraphicFramePr>
        <p:xfrm>
          <a:off x="444352" y="1402492"/>
          <a:ext cx="8229600" cy="2249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303040"/>
                <a:gridCol w="1505272"/>
                <a:gridCol w="1237928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fontAlgn="t"/>
                      <a:endParaRPr lang="ru-RU" sz="1600" dirty="0">
                        <a:effectLst/>
                      </a:endParaRP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fontAlgn="t"/>
                      <a:endParaRPr lang="ru-RU" sz="1600">
                        <a:effectLst/>
                      </a:endParaRP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fontAlgn="t"/>
                      <a:endParaRPr lang="ru-RU" sz="1600">
                        <a:effectLst/>
                      </a:endParaRP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fontAlgn="t"/>
                      <a:endParaRPr lang="ru-RU" sz="1600">
                        <a:effectLst/>
                      </a:endParaRP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fontAlgn="t"/>
                      <a:endParaRPr lang="ru-RU" sz="1600">
                        <a:effectLst/>
                      </a:endParaRP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fontAlgn="t"/>
                      <a:endParaRPr lang="ru-RU" sz="1600">
                        <a:effectLst/>
                      </a:endParaRPr>
                    </a:p>
                  </a:txBody>
                  <a:tcPr marL="14886" marR="14886" marT="7443" marB="7443"/>
                </a:tc>
              </a:tr>
              <a:tr h="370840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Процесс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Коли-</a:t>
                      </a:r>
                    </a:p>
                    <a:p>
                      <a:pPr algn="ctr" fontAlgn="base"/>
                      <a:r>
                        <a:rPr lang="ru-RU" sz="1600">
                          <a:effectLst/>
                        </a:rPr>
                        <a:t>чество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Суммарная мощность,</a:t>
                      </a:r>
                    </a:p>
                  </a:txBody>
                  <a:tcPr marL="14886" marR="14886" marT="7443" marB="7443"/>
                </a:tc>
                <a:tc gridSpan="3"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Основное технологическое оборудование*, шт.</a:t>
                      </a:r>
                    </a:p>
                  </a:txBody>
                  <a:tcPr marL="14886" marR="14886" marT="7443" marB="744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установок, шт.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тыс.т/год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Реактор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Печь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Ректификационная колонна</a:t>
                      </a:r>
                    </a:p>
                  </a:txBody>
                  <a:tcPr marL="14886" marR="14886" marT="7443" marB="7443"/>
                </a:tc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</a:rPr>
                        <a:t>Гидрокрекинг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</a:rPr>
                        <a:t>7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17050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21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14</a:t>
                      </a:r>
                    </a:p>
                  </a:txBody>
                  <a:tcPr marL="14886" marR="14886" marT="7443" marB="7443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</a:rPr>
                        <a:t>7</a:t>
                      </a:r>
                    </a:p>
                  </a:txBody>
                  <a:tcPr marL="14886" marR="14886" marT="7443" marB="7443"/>
                </a:tc>
              </a:tr>
              <a:tr h="370840">
                <a:tc gridSpan="6">
                  <a:txBody>
                    <a:bodyPr/>
                    <a:lstStyle/>
                    <a:p>
                      <a:pPr fontAlgn="base"/>
                      <a:r>
                        <a:rPr lang="ru-RU" sz="1600" dirty="0" smtClean="0">
                          <a:effectLst/>
                        </a:rPr>
                        <a:t>* Максимальное прогнозное количество, не учтены трубопроводы, абсорберы/</a:t>
                      </a:r>
                      <a:r>
                        <a:rPr lang="ru-RU" sz="1600" dirty="0" err="1" smtClean="0">
                          <a:effectLst/>
                        </a:rPr>
                        <a:t>десорберы</a:t>
                      </a:r>
                      <a:r>
                        <a:rPr lang="ru-RU" sz="1600" dirty="0" smtClean="0">
                          <a:effectLst/>
                        </a:rPr>
                        <a:t>, компрессоры, сепараторы, теплообменники, внутренние устройства колонн и т.д.</a:t>
                      </a:r>
                      <a:endParaRPr lang="ru-RU" sz="1600" dirty="0">
                        <a:effectLst/>
                      </a:endParaRPr>
                    </a:p>
                  </a:txBody>
                  <a:tcPr marL="14886" marR="14886" marT="7443" marB="7443"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ru-RU" sz="1800" dirty="0">
                        <a:effectLst/>
                      </a:endParaRPr>
                    </a:p>
                  </a:txBody>
                  <a:tcPr marL="14886" marR="14886" marT="7443" marB="7443"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ru-RU" sz="1800" dirty="0">
                        <a:effectLst/>
                      </a:endParaRPr>
                    </a:p>
                  </a:txBody>
                  <a:tcPr marL="14886" marR="14886" marT="7443" marB="7443"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ru-RU" sz="1800" dirty="0">
                        <a:effectLst/>
                      </a:endParaRPr>
                    </a:p>
                  </a:txBody>
                  <a:tcPr marL="14886" marR="14886" marT="7443" marB="7443"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ru-RU" sz="1800" dirty="0">
                        <a:effectLst/>
                      </a:endParaRPr>
                    </a:p>
                  </a:txBody>
                  <a:tcPr marL="14886" marR="14886" marT="7443" marB="7443"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ru-RU" sz="1800" dirty="0">
                        <a:effectLst/>
                      </a:endParaRPr>
                    </a:p>
                  </a:txBody>
                  <a:tcPr marL="14886" marR="14886" marT="7443" marB="7443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44352" y="3651870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Массового одновременного ввода новых мощностей гидрокрекинга в 2026 году не произошло. Основная волна завершения долгостроев смещается на первую половину 2027 года</a:t>
            </a:r>
          </a:p>
        </p:txBody>
      </p:sp>
    </p:spTree>
    <p:extLst>
      <p:ext uri="{BB962C8B-B14F-4D97-AF65-F5344CB8AC3E}">
        <p14:creationId xmlns:p14="http://schemas.microsoft.com/office/powerpoint/2010/main" val="59707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Продукты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96044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Дизельное </a:t>
            </a:r>
            <a:r>
              <a:rPr lang="ru-RU" dirty="0"/>
              <a:t>топливо: Является одним из главных целевых продуктов. Обладает низким содержанием серы и высокой </a:t>
            </a:r>
            <a:r>
              <a:rPr lang="ru-RU" dirty="0" err="1"/>
              <a:t>цетановой</a:t>
            </a:r>
            <a:r>
              <a:rPr lang="ru-RU" dirty="0"/>
              <a:t> чистотой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Реактивное </a:t>
            </a:r>
            <a:r>
              <a:rPr lang="ru-RU" dirty="0"/>
              <a:t>топливо (керосин): Высококачественные фракции для авиации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Бензиновые </a:t>
            </a:r>
            <a:r>
              <a:rPr lang="ru-RU" dirty="0"/>
              <a:t>фракции (</a:t>
            </a:r>
            <a:r>
              <a:rPr lang="ru-RU" dirty="0" err="1"/>
              <a:t>нафта</a:t>
            </a:r>
            <a:r>
              <a:rPr lang="ru-RU" dirty="0"/>
              <a:t>): Используются как компонент товарных бензинов или сырье для дальнейшего риформинга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Сжиженные </a:t>
            </a:r>
            <a:r>
              <a:rPr lang="ru-RU" dirty="0"/>
              <a:t>углеводородные газы (СУГ): Пропан-бутановая фракция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Гидрокрекинговые</a:t>
            </a:r>
            <a:r>
              <a:rPr lang="ru-RU" dirty="0" smtClean="0"/>
              <a:t> </a:t>
            </a:r>
            <a:r>
              <a:rPr lang="ru-RU" dirty="0"/>
              <a:t>базовые масла (маркировка HC): Используются для производства моторных и трансмиссионных масел высокого уровня </a:t>
            </a:r>
            <a:r>
              <a:rPr lang="ru-RU" dirty="0" smtClean="0"/>
              <a:t>очистки.</a:t>
            </a:r>
          </a:p>
          <a:p>
            <a:r>
              <a:rPr lang="ru-RU" dirty="0" smtClean="0"/>
              <a:t>Тяжелый </a:t>
            </a:r>
            <a:r>
              <a:rPr lang="ru-RU" dirty="0"/>
              <a:t>остаток (</a:t>
            </a:r>
            <a:r>
              <a:rPr lang="ru-RU" dirty="0" err="1"/>
              <a:t>непревращенная</a:t>
            </a:r>
            <a:r>
              <a:rPr lang="ru-RU" dirty="0"/>
              <a:t> фракция): Остаток процесса (обычно кипящий выше 350–530 °C), который идет как сырье для производства каталитического крекинга, битумов или кокса.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464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Продукты 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2000" dirty="0" smtClean="0"/>
              <a:t>Моторное масло </a:t>
            </a:r>
            <a:r>
              <a:rPr lang="ru-RU" sz="2000" dirty="0"/>
              <a:t>(VHVI-масла</a:t>
            </a:r>
            <a:r>
              <a:rPr lang="ru-RU" sz="2000" dirty="0" smtClean="0"/>
              <a:t>): это </a:t>
            </a:r>
            <a:r>
              <a:rPr lang="ru-RU" sz="2000" dirty="0"/>
              <a:t>базовое масло, полученное из нефти путем глубокого гидрокрекинга и каталитической </a:t>
            </a:r>
            <a:r>
              <a:rPr lang="ru-RU" sz="2000" dirty="0" err="1"/>
              <a:t>депарафинизации</a:t>
            </a:r>
            <a:r>
              <a:rPr lang="ru-RU" sz="2000" dirty="0"/>
              <a:t>, а не из синтетических </a:t>
            </a:r>
            <a:r>
              <a:rPr lang="ru-RU" sz="2000" dirty="0" err="1"/>
              <a:t>полиальфаолефинов</a:t>
            </a:r>
            <a:r>
              <a:rPr lang="ru-RU" sz="2000" dirty="0"/>
              <a:t> (ПАО</a:t>
            </a:r>
            <a:r>
              <a:rPr lang="ru-RU" sz="2000" dirty="0" smtClean="0"/>
              <a:t>).</a:t>
            </a:r>
          </a:p>
          <a:p>
            <a:pPr>
              <a:lnSpc>
                <a:spcPct val="120000"/>
              </a:lnSpc>
            </a:pPr>
            <a:r>
              <a:rPr lang="ru-RU" sz="2000" dirty="0" smtClean="0"/>
              <a:t>Плюсы</a:t>
            </a:r>
            <a:r>
              <a:rPr lang="ru-RU" sz="2000" dirty="0"/>
              <a:t>: отлично защищает двигатель, дешевле чистой ПАО-синтетики, хорошо работает в стандартных условиях</a:t>
            </a:r>
            <a:r>
              <a:rPr lang="ru-RU" sz="20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ru-RU" sz="2000" dirty="0" smtClean="0"/>
              <a:t>Минусы</a:t>
            </a:r>
            <a:r>
              <a:rPr lang="ru-RU" sz="2000" dirty="0"/>
              <a:t>: быстрее срабатывает пакет присадок (обычный интервал замены около 7–10 тыс. км против 15 тыс. км у ПАО) и хуже ведет себя в сильные морозы.</a:t>
            </a:r>
          </a:p>
          <a:p>
            <a:pPr>
              <a:lnSpc>
                <a:spcPct val="120000"/>
              </a:lnSpc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70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/>
          <a:lstStyle/>
          <a:p>
            <a:r>
              <a:rPr lang="ru-RU" sz="2800" b="1" dirty="0" smtClean="0">
                <a:solidFill>
                  <a:prstClr val="black"/>
                </a:solidFill>
              </a:rPr>
              <a:t>Продукты </a:t>
            </a:r>
            <a:r>
              <a:rPr lang="ru-RU" sz="2800" b="1" dirty="0">
                <a:solidFill>
                  <a:prstClr val="black"/>
                </a:solidFill>
              </a:rPr>
              <a:t>легкого </a:t>
            </a:r>
            <a:r>
              <a:rPr lang="ru-RU" sz="2800" b="1" dirty="0">
                <a:solidFill>
                  <a:prstClr val="black"/>
                </a:solidFill>
              </a:rPr>
              <a:t>гидрокрекинга</a:t>
            </a:r>
            <a:r>
              <a:rPr lang="ru-RU" sz="2800" b="1" dirty="0">
                <a:solidFill>
                  <a:prstClr val="black"/>
                </a:solidFill>
              </a:rPr>
              <a:t> 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7614"/>
            <a:ext cx="8229600" cy="3384376"/>
          </a:xfrm>
        </p:spPr>
        <p:txBody>
          <a:bodyPr>
            <a:noAutofit/>
          </a:bodyPr>
          <a:lstStyle/>
          <a:p>
            <a:r>
              <a:rPr lang="ru-RU" sz="2000" dirty="0" smtClean="0"/>
              <a:t>Легкие </a:t>
            </a:r>
            <a:r>
              <a:rPr lang="ru-RU" sz="2000" dirty="0"/>
              <a:t>газы и СУГ — углеводородные газы и сжиженные углеводородные газы (пропан-бутановая фракция), образующиеся в небольшом количестве при разрушении тяжелых молекул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Легкая </a:t>
            </a:r>
            <a:r>
              <a:rPr lang="ru-RU" sz="2000" dirty="0" err="1"/>
              <a:t>нафта</a:t>
            </a:r>
            <a:r>
              <a:rPr lang="ru-RU" sz="2000" dirty="0"/>
              <a:t> (бензиновая фракция) — используется как компонент товарных бензинов или сырье для вторичных процессов (например, каталитического риформинга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Керосиновая </a:t>
            </a:r>
            <a:r>
              <a:rPr lang="ru-RU" sz="2000" dirty="0"/>
              <a:t>и реактивная фракции — компоненты для получения топлив для реактивных двигателей и осветительных керосинов</a:t>
            </a:r>
            <a:r>
              <a:rPr lang="ru-RU" sz="2000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870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/>
          <a:lstStyle/>
          <a:p>
            <a:r>
              <a:rPr lang="ru-RU" sz="2800" b="1" dirty="0" smtClean="0">
                <a:solidFill>
                  <a:prstClr val="black"/>
                </a:solidFill>
              </a:rPr>
              <a:t>Продукты </a:t>
            </a:r>
            <a:r>
              <a:rPr lang="ru-RU" sz="2800" b="1" dirty="0">
                <a:solidFill>
                  <a:prstClr val="black"/>
                </a:solidFill>
              </a:rPr>
              <a:t>легкого </a:t>
            </a:r>
            <a:r>
              <a:rPr lang="ru-RU" sz="2800" b="1" dirty="0">
                <a:solidFill>
                  <a:prstClr val="black"/>
                </a:solidFill>
              </a:rPr>
              <a:t>гидрокрекинга</a:t>
            </a:r>
            <a:r>
              <a:rPr lang="ru-RU" sz="2800" b="1" dirty="0">
                <a:solidFill>
                  <a:prstClr val="black"/>
                </a:solidFill>
              </a:rPr>
              <a:t> 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75606"/>
            <a:ext cx="8229600" cy="3456384"/>
          </a:xfrm>
        </p:spPr>
        <p:txBody>
          <a:bodyPr>
            <a:noAutofit/>
          </a:bodyPr>
          <a:lstStyle/>
          <a:p>
            <a:r>
              <a:rPr lang="ru-RU" sz="2000" dirty="0" smtClean="0"/>
              <a:t>Дизельное </a:t>
            </a:r>
            <a:r>
              <a:rPr lang="ru-RU" sz="2000" dirty="0"/>
              <a:t>топливо — главный целевой продукт легкого гидрокрекинга. В процессе ЛГК вакуумного газойля можно получить до 60% летнего дизельного топлива. Оно отличается существенно сниженным содержанием серы (до сотых долей процента) и улучшенными экологическими характеристиками по сравнению с исходным сырьем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Остаток - тяжелая </a:t>
            </a:r>
            <a:r>
              <a:rPr lang="ru-RU" sz="2000" dirty="0"/>
              <a:t>часть сырья, которая не подверглась глубокому крекингу, но очищена от соединений серы, азота и металлов. Обычно она направляется на дальнейшую переработку (например, в установки каталитического крекинга или пиролиза).</a:t>
            </a:r>
          </a:p>
          <a:p>
            <a:endParaRPr lang="ru-RU" sz="2000" dirty="0"/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217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96C54F-7789-4DD4-8113-FCB2EA32CEEB}" type="slidenum">
              <a:rPr lang="ru-RU" sz="1700"/>
              <a:pPr>
                <a:defRPr/>
              </a:pPr>
              <a:t>13</a:t>
            </a:fld>
            <a:endParaRPr lang="ru-RU" sz="1700" dirty="0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86916"/>
            <a:ext cx="8229600" cy="50363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2800" b="1" dirty="0"/>
              <a:t>Сырье 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5220" y="3598069"/>
            <a:ext cx="8573965" cy="1309793"/>
          </a:xfrm>
          <a:prstGeom prst="rect">
            <a:avLst/>
          </a:prstGeom>
        </p:spPr>
        <p:txBody>
          <a:bodyPr lIns="77925" tIns="38963" rIns="77925" bIns="38963">
            <a:spAutoFit/>
          </a:bodyPr>
          <a:lstStyle/>
          <a:p>
            <a:pPr>
              <a:defRPr/>
            </a:pPr>
            <a:r>
              <a:rPr lang="ru-RU" sz="2000" dirty="0">
                <a:cs typeface="Arial" pitchFamily="34" charset="0"/>
              </a:rPr>
              <a:t>Важны температурные пределы кипения сырья, т.к. с ростом средней температуры кипения сырья происходит увеличение содержания </a:t>
            </a:r>
            <a:r>
              <a:rPr lang="ru-RU" sz="2000" dirty="0" err="1">
                <a:cs typeface="Arial" pitchFamily="34" charset="0"/>
              </a:rPr>
              <a:t>аренов</a:t>
            </a:r>
            <a:r>
              <a:rPr lang="ru-RU" sz="2000" dirty="0">
                <a:cs typeface="Arial" pitchFamily="34" charset="0"/>
              </a:rPr>
              <a:t> и высокомолекулярных гетероатомных соединений. </a:t>
            </a:r>
          </a:p>
          <a:p>
            <a:pPr marL="292219" indent="-292219" eaLnBrk="0" hangingPunct="0"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Остатки – мазут, гудрон, </a:t>
            </a:r>
            <a:r>
              <a:rPr lang="ru-RU" sz="20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деасфальтизат</a:t>
            </a: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67" y="522685"/>
            <a:ext cx="8834803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646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96C54F-7789-4DD4-8113-FCB2EA32CEEB}" type="slidenum">
              <a:rPr lang="ru-RU" sz="1700"/>
              <a:pPr>
                <a:defRPr/>
              </a:pPr>
              <a:t>14</a:t>
            </a:fld>
            <a:endParaRPr lang="ru-RU" sz="1700" dirty="0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86916"/>
            <a:ext cx="8229600" cy="50363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2800" b="1" dirty="0"/>
              <a:t>Сырье </a:t>
            </a:r>
            <a:endParaRPr lang="ru-RU" sz="2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6887" y="627534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Вакуумный </a:t>
            </a:r>
            <a:r>
              <a:rPr lang="ru-RU" sz="2000" dirty="0"/>
              <a:t>газойль — основное и наиболее распространенное сырье (фракции кипения обычно 350–500 °C</a:t>
            </a:r>
            <a:r>
              <a:rPr lang="ru-RU" sz="2000" dirty="0" smtClean="0"/>
              <a:t>), атмосферный газойль.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 smtClean="0"/>
              <a:t>Деасфальтизаты</a:t>
            </a:r>
            <a:r>
              <a:rPr lang="ru-RU" sz="2000" dirty="0" smtClean="0"/>
              <a:t> </a:t>
            </a:r>
            <a:r>
              <a:rPr lang="ru-RU" sz="2000" dirty="0"/>
              <a:t>(получаемые при </a:t>
            </a:r>
            <a:r>
              <a:rPr lang="ru-RU" sz="2000" dirty="0" err="1"/>
              <a:t>деасфальтизации</a:t>
            </a:r>
            <a:r>
              <a:rPr lang="ru-RU" sz="2000" dirty="0"/>
              <a:t> гудронов пропаном или бутаном) — применяются в том числе для получения </a:t>
            </a:r>
            <a:r>
              <a:rPr lang="ru-RU" sz="2000" dirty="0" smtClean="0"/>
              <a:t>масел.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Газойли </a:t>
            </a:r>
            <a:r>
              <a:rPr lang="ru-RU" sz="2000" dirty="0"/>
              <a:t>термического и каталитического крекинга (например, легкий газойль каталитического крекинга — LCO</a:t>
            </a:r>
            <a:r>
              <a:rPr lang="ru-RU" sz="2000" dirty="0" smtClean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Мазуты </a:t>
            </a:r>
            <a:r>
              <a:rPr lang="ru-RU" sz="2000" dirty="0"/>
              <a:t>и гудроны (тяжелые нефтяные остатки, требующие предварительной подготовки или специальных процессов гидроконверсии</a:t>
            </a:r>
            <a:r>
              <a:rPr lang="ru-RU" sz="2000" dirty="0" smtClean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 </a:t>
            </a:r>
            <a:r>
              <a:rPr lang="ru-RU" sz="2000" dirty="0"/>
              <a:t>зависимости от целей гидрокрекинга</a:t>
            </a:r>
            <a:r>
              <a:rPr lang="ru-RU" sz="2000" dirty="0" smtClean="0"/>
              <a:t>: для </a:t>
            </a:r>
            <a:r>
              <a:rPr lang="ru-RU" sz="2000" dirty="0"/>
              <a:t>производства моторных топлив (бензин, керосин, дизельное топливо): вакуумный газойль, смеси с легкими газойлями вторичного происхождения</a:t>
            </a:r>
            <a:r>
              <a:rPr lang="ru-RU" sz="2000" dirty="0" smtClean="0"/>
              <a:t>. </a:t>
            </a:r>
            <a:r>
              <a:rPr lang="ru-RU" sz="2000" dirty="0"/>
              <a:t>Для производства базовых масел: тяжелые вакуумные газойли и </a:t>
            </a:r>
            <a:r>
              <a:rPr lang="ru-RU" sz="2000" dirty="0" err="1"/>
              <a:t>деасфальтизаты</a:t>
            </a:r>
            <a:r>
              <a:rPr lang="ru-RU" sz="2000" dirty="0"/>
              <a:t> с высоким содержанием парафиновых и нафтеновых углеводородов</a:t>
            </a:r>
          </a:p>
        </p:txBody>
      </p:sp>
    </p:spTree>
    <p:extLst>
      <p:ext uri="{BB962C8B-B14F-4D97-AF65-F5344CB8AC3E}">
        <p14:creationId xmlns:p14="http://schemas.microsoft.com/office/powerpoint/2010/main" val="144534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38" y="141685"/>
            <a:ext cx="8229600" cy="45005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2800" b="1" dirty="0"/>
              <a:t>Сырье </a:t>
            </a: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555526"/>
            <a:ext cx="7776864" cy="417646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dirty="0" smtClean="0"/>
              <a:t> Высокомолекулярные </a:t>
            </a:r>
            <a:r>
              <a:rPr lang="ru-RU" sz="2000" dirty="0"/>
              <a:t>арены, конденсированные соединения, асфальтены – нежелательные компоненты, приводящие к образованию кокса. При повышенном их содержании процесс ведут в две стадии – на первой подготовительной катализатор содержит больше </a:t>
            </a:r>
            <a:r>
              <a:rPr lang="ru-RU" sz="2000" dirty="0" err="1"/>
              <a:t>гидрирующих</a:t>
            </a:r>
            <a:r>
              <a:rPr lang="ru-RU" sz="2000" dirty="0"/>
              <a:t> компонентов, а на второй, основной – больше кислотных компонентов.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100" dirty="0" smtClean="0"/>
              <a:t> Применяют </a:t>
            </a:r>
            <a:r>
              <a:rPr lang="ru-RU" sz="2100" dirty="0"/>
              <a:t>также </a:t>
            </a:r>
            <a:r>
              <a:rPr lang="ru-RU" sz="2100" dirty="0" err="1"/>
              <a:t>сольвентные</a:t>
            </a:r>
            <a:r>
              <a:rPr lang="ru-RU" sz="2100" dirty="0"/>
              <a:t> процессы </a:t>
            </a:r>
            <a:r>
              <a:rPr lang="ru-RU" sz="2100" dirty="0" err="1"/>
              <a:t>деасфальтизации</a:t>
            </a:r>
            <a:endParaRPr lang="ru-RU" sz="2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100" dirty="0" smtClean="0"/>
              <a:t> Целесообразно </a:t>
            </a:r>
            <a:r>
              <a:rPr lang="ru-RU" sz="2100" dirty="0"/>
              <a:t>удаление металлсодержащих соединений (никеля, ванадия, железа) путем предварительной гидроочистки или </a:t>
            </a:r>
            <a:r>
              <a:rPr lang="ru-RU" sz="2100" dirty="0" err="1"/>
              <a:t>гидродеметаллизации</a:t>
            </a:r>
            <a:r>
              <a:rPr lang="ru-RU" sz="20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i="1" dirty="0" smtClean="0"/>
              <a:t> Требования </a:t>
            </a:r>
            <a:r>
              <a:rPr lang="ru-RU" sz="2000" i="1" dirty="0"/>
              <a:t>к сырью: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dirty="0" smtClean="0"/>
              <a:t>          Содержание </a:t>
            </a:r>
            <a:r>
              <a:rPr lang="ru-RU" sz="2000" dirty="0"/>
              <a:t>азота, % мас.  ......................................  0,12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dirty="0" smtClean="0"/>
              <a:t>          Тяжёлых </a:t>
            </a:r>
            <a:r>
              <a:rPr lang="ru-RU" sz="2000" dirty="0"/>
              <a:t>металлов, г/т     .........................................  2,0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dirty="0" smtClean="0"/>
              <a:t>          Асфальтенов</a:t>
            </a:r>
            <a:r>
              <a:rPr lang="ru-RU" sz="2000" dirty="0"/>
              <a:t>, % мас. ................................................  0,05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000" dirty="0" smtClean="0"/>
              <a:t>          Коксуемость</a:t>
            </a:r>
            <a:r>
              <a:rPr lang="ru-RU" sz="2000" dirty="0"/>
              <a:t>, % мас.   ...............................................  0,3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EABC60-3AE5-48C3-9501-C607B560FEE8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95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Характеристики сырья установки мягкого </a:t>
            </a:r>
            <a:r>
              <a:rPr lang="ru-RU" sz="2800" b="1" dirty="0" smtClean="0"/>
              <a:t>гидрокрекинга</a:t>
            </a:r>
            <a:endParaRPr lang="ru-RU" sz="28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431436"/>
              </p:ext>
            </p:extLst>
          </p:nvPr>
        </p:nvGraphicFramePr>
        <p:xfrm>
          <a:off x="1634820" y="1185153"/>
          <a:ext cx="5874360" cy="3709320"/>
        </p:xfrm>
        <a:graphic>
          <a:graphicData uri="http://schemas.openxmlformats.org/drawingml/2006/table">
            <a:tbl>
              <a:tblPr/>
              <a:tblGrid>
                <a:gridCol w="2937180"/>
                <a:gridCol w="2937180"/>
              </a:tblGrid>
              <a:tr h="261083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</a:rPr>
                        <a:t>Показатель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</a:rPr>
                        <a:t>Комбинированное сырье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 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ase"/>
                      <a:endParaRPr lang="ru-RU" sz="1600" dirty="0">
                        <a:effectLst/>
                      </a:endParaRP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Производительность, барр./сут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70000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% масс. от сырья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100,00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% об. от сырья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100,00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 dirty="0">
                          <a:effectLst/>
                        </a:rPr>
                        <a:t>Плотность, °</a:t>
                      </a:r>
                      <a:r>
                        <a:rPr lang="en-US" sz="1600" dirty="0">
                          <a:effectLst/>
                        </a:rPr>
                        <a:t>API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11,8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Содержание серы, % масс.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4,37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Содержание азота, % масс.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0,30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Углеродный остаток, % масс.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13,6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Вязкость, сСт при 50°С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3240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Содержание никеля, г/т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>
                          <a:effectLst/>
                        </a:rPr>
                        <a:t>34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83">
                <a:tc>
                  <a:txBody>
                    <a:bodyPr/>
                    <a:lstStyle/>
                    <a:p>
                      <a:pPr fontAlgn="base"/>
                      <a:r>
                        <a:rPr lang="ru-RU" sz="1600">
                          <a:effectLst/>
                        </a:rPr>
                        <a:t>Содержание ванадия, г/т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600" dirty="0">
                          <a:effectLst/>
                        </a:rPr>
                        <a:t>97</a:t>
                      </a:r>
                    </a:p>
                  </a:txBody>
                  <a:tcPr marL="65271" marR="65271" marT="32635" marB="3263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6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55840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Химизм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7574"/>
            <a:ext cx="8773258" cy="3782615"/>
          </a:xfrm>
          <a:solidFill>
            <a:schemeClr val="accent1"/>
          </a:solidFill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  <a:t>Важнейшими реакциями гидрокрекинга являются:</a:t>
            </a:r>
            <a:b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  <a:t>- разрыв и насыщение (</a:t>
            </a:r>
            <a:r>
              <a:rPr lang="ru-RU" sz="2000" dirty="0" err="1">
                <a:solidFill>
                  <a:srgbClr val="FFFFFF"/>
                </a:solidFill>
                <a:ea typeface="+mj-ea"/>
                <a:cs typeface="+mj-cs"/>
              </a:rPr>
              <a:t>гидрогенолиз</a:t>
            </a:r>
            <a: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  <a:t>) парафиновых углеводородов по связи С -- С;</a:t>
            </a:r>
            <a:b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  <a:t>- гидрирование присутствующих в сырье олефинов и других непредельных соединений;</a:t>
            </a:r>
            <a:b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  <a:t>- </a:t>
            </a:r>
            <a:r>
              <a:rPr lang="ru-RU" sz="2000" dirty="0" err="1">
                <a:solidFill>
                  <a:srgbClr val="FFFFFF"/>
                </a:solidFill>
                <a:ea typeface="+mj-ea"/>
                <a:cs typeface="+mj-cs"/>
              </a:rPr>
              <a:t>гидродеалкилирование</a:t>
            </a:r>
            <a:r>
              <a:rPr lang="ru-RU" sz="2000" dirty="0">
                <a:solidFill>
                  <a:srgbClr val="FFFFFF"/>
                </a:solidFill>
                <a:ea typeface="+mj-ea"/>
                <a:cs typeface="+mj-cs"/>
              </a:rPr>
              <a:t> и изомеризация;</a:t>
            </a:r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гидрирование моно-, би- и полициклических ароматических углеводородов;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- разрыв и насыщение кислородных, сернистых и азотистых соединений по связям С-О, С- </a:t>
            </a:r>
            <a:r>
              <a:rPr lang="en-US" sz="2000" dirty="0">
                <a:solidFill>
                  <a:schemeClr val="bg1"/>
                </a:solidFill>
              </a:rPr>
              <a:t>S</a:t>
            </a:r>
            <a:r>
              <a:rPr lang="ru-RU" sz="2000" dirty="0">
                <a:solidFill>
                  <a:schemeClr val="bg1"/>
                </a:solidFill>
              </a:rPr>
              <a:t> и </a:t>
            </a:r>
            <a:r>
              <a:rPr lang="en-US" sz="2000" dirty="0">
                <a:solidFill>
                  <a:schemeClr val="bg1"/>
                </a:solidFill>
              </a:rPr>
              <a:t>C</a:t>
            </a:r>
            <a:r>
              <a:rPr lang="ru-RU" sz="2000" dirty="0">
                <a:solidFill>
                  <a:schemeClr val="bg1"/>
                </a:solidFill>
              </a:rPr>
              <a:t>-</a:t>
            </a:r>
            <a:r>
              <a:rPr lang="en-US" sz="2000" dirty="0">
                <a:solidFill>
                  <a:schemeClr val="bg1"/>
                </a:solidFill>
              </a:rPr>
              <a:t>N</a:t>
            </a:r>
            <a:r>
              <a:rPr lang="ru-RU" sz="2000" dirty="0">
                <a:solidFill>
                  <a:schemeClr val="bg1"/>
                </a:solidFill>
              </a:rPr>
              <a:t>;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- разложение металлоорганических соединений;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- полимеризация и коксообразование на поверхности и в объеме катализатора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94114-37DB-409E-954F-162C702C730B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338" y="141685"/>
            <a:ext cx="8229600" cy="1028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Формализованная схема превращений в процессе гидрокрекинга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7" y="1168004"/>
            <a:ext cx="7848873" cy="340161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C5244-437A-48BC-A8CF-E1B73BD6E6A9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38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836" name="Group 180"/>
          <p:cNvGraphicFramePr>
            <a:graphicFrameLocks noGrp="1"/>
          </p:cNvGraphicFramePr>
          <p:nvPr>
            <p:ph/>
          </p:nvPr>
        </p:nvGraphicFramePr>
        <p:xfrm>
          <a:off x="457200" y="141685"/>
          <a:ext cx="8686800" cy="4649396"/>
        </p:xfrm>
        <a:graphic>
          <a:graphicData uri="http://schemas.openxmlformats.org/drawingml/2006/table">
            <a:tbl>
              <a:tblPr/>
              <a:tblGrid>
                <a:gridCol w="2187820"/>
                <a:gridCol w="3455377"/>
                <a:gridCol w="3043603"/>
              </a:tblGrid>
              <a:tr h="52576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Исходные углеводороды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Реакции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Образующиеся углеводороды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76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Парафиновые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Изомеризация,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разрыв цепи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Низкокипящие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парафиновые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углеводороды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93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Олефины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Изомеризация, разрыв цепи,  гидрирование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76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Нафтеновые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моноциклические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Изомеризация,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гидродеалкилирование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Циклопентаны С</a:t>
                      </a:r>
                      <a:r>
                        <a:rPr kumimoji="0" lang="ru-RU" altLang="ru-RU" sz="15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</a:t>
                      </a: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-С</a:t>
                      </a:r>
                      <a:r>
                        <a:rPr kumimoji="0" lang="ru-RU" altLang="ru-RU" sz="15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</a:t>
                      </a: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и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низкокипящие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парафины изостроения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4256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Нафтеновые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бициклические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Разрыв кольца,  изомериза-ция, гидродеалкилирование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5197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Алкиларо-матические 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Изомеризация,  диспропор-ционироваие,  гидродеал-килирование,  гидрирование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Алкилароматические С</a:t>
                      </a:r>
                      <a:r>
                        <a:rPr kumimoji="0" lang="ru-RU" altLang="ru-RU" sz="15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</a:t>
                      </a: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-С</a:t>
                      </a:r>
                      <a:r>
                        <a:rPr kumimoji="0" lang="ru-RU" altLang="ru-RU" sz="15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9</a:t>
                      </a: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,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низкокипящие изопарафины и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нафтеновые углеводороды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76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Нафтено-ароматические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Разрыв кольца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941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Нафталиновые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Гидрирование</a:t>
                      </a:r>
                    </a:p>
                  </a:txBody>
                  <a:tcPr marL="84406" marR="84406" marT="34284" marB="34284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E42094-C2F6-44D5-8E8A-648CB62EA24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748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1"/>
            <a:ext cx="8229600" cy="45005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Химизм превращений ароматических углеводородов</a:t>
            </a:r>
          </a:p>
        </p:txBody>
      </p:sp>
      <p:graphicFrame>
        <p:nvGraphicFramePr>
          <p:cNvPr id="13315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90239384"/>
              </p:ext>
            </p:extLst>
          </p:nvPr>
        </p:nvGraphicFramePr>
        <p:xfrm>
          <a:off x="118697" y="897731"/>
          <a:ext cx="8897815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CorelDRAW" r:id="rId4" imgW="7974594" imgH="2846854" progId="">
                  <p:embed/>
                </p:oleObj>
              </mc:Choice>
              <mc:Fallback>
                <p:oleObj name="CorelDRAW" r:id="rId4" imgW="7974594" imgH="2846854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697" y="897731"/>
                        <a:ext cx="8897815" cy="37814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1494CE-4022-44B5-9531-2D8060FBEA86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51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931" y="86916"/>
            <a:ext cx="8229600" cy="66555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Механизм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681038"/>
            <a:ext cx="8568953" cy="405095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000" dirty="0"/>
              <a:t>Смешанный механизм – на кислотных центрах реакции крекинга и изомеризации идут по </a:t>
            </a:r>
            <a:r>
              <a:rPr lang="ru-RU" sz="2000" dirty="0" err="1"/>
              <a:t>карбоний</a:t>
            </a:r>
            <a:r>
              <a:rPr lang="ru-RU" sz="2000" dirty="0"/>
              <a:t>-ионному механизму, а на </a:t>
            </a:r>
            <a:r>
              <a:rPr lang="ru-RU" sz="2000" dirty="0" err="1"/>
              <a:t>гидрирующе</a:t>
            </a:r>
            <a:r>
              <a:rPr lang="ru-RU" sz="2000" dirty="0"/>
              <a:t>-дегидрирующих центрах – по </a:t>
            </a:r>
            <a:r>
              <a:rPr lang="ru-RU" sz="2000" dirty="0" err="1"/>
              <a:t>окислительно</a:t>
            </a:r>
            <a:r>
              <a:rPr lang="ru-RU" sz="2000" dirty="0"/>
              <a:t>-восстановительному механизму.</a:t>
            </a:r>
          </a:p>
          <a:p>
            <a:pPr>
              <a:defRPr/>
            </a:pPr>
            <a:r>
              <a:rPr lang="ru-RU" sz="2000" dirty="0"/>
              <a:t>Особенностью механизма гидрокрекинга является  </a:t>
            </a:r>
            <a:r>
              <a:rPr lang="ru-RU" sz="2000" i="1" dirty="0" err="1"/>
              <a:t>спилловер</a:t>
            </a:r>
            <a:r>
              <a:rPr lang="ru-RU" sz="2000" dirty="0"/>
              <a:t> водорода – это перенос по поверхности катализатора активных частиц, сорбированных или образованных на одной фазе, на другую фазу, которая в данных условиях не сорбирует или не образует эти частицы. Применительно к бифункциональным катализаторам донорами активных водородных частиц являются металлические центры, например металлическая платина или сульфиды </a:t>
            </a:r>
            <a:r>
              <a:rPr lang="ru-RU" sz="2000" dirty="0" err="1"/>
              <a:t>NiMo</a:t>
            </a:r>
            <a:r>
              <a:rPr lang="ru-RU" sz="2000" dirty="0"/>
              <a:t>(W).</a:t>
            </a:r>
          </a:p>
          <a:p>
            <a:pPr>
              <a:defRPr/>
            </a:pPr>
            <a:r>
              <a:rPr lang="ru-RU" sz="2000" dirty="0"/>
              <a:t>Активными частицами могут быть атомы водорода, протоны, гидрид-ионы, протон-</a:t>
            </a:r>
            <a:r>
              <a:rPr lang="ru-RU" sz="2000" dirty="0" err="1"/>
              <a:t>гидридные</a:t>
            </a:r>
            <a:r>
              <a:rPr lang="ru-RU" sz="2000" dirty="0"/>
              <a:t> пары или ионы H</a:t>
            </a:r>
            <a:r>
              <a:rPr lang="ru-RU" sz="2000" baseline="-25000" dirty="0"/>
              <a:t>3</a:t>
            </a:r>
            <a:r>
              <a:rPr lang="ru-RU" sz="2000" baseline="30000" dirty="0"/>
              <a:t>+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B3912-F313-4220-A617-2E106C84CC0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0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38" y="195262"/>
            <a:ext cx="8229600" cy="39647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Бифункциональные катализаторы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771550"/>
            <a:ext cx="8136905" cy="4032448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sz="2000" dirty="0" err="1"/>
              <a:t>Гидрирующие</a:t>
            </a:r>
            <a:r>
              <a:rPr lang="ru-RU" sz="2000" dirty="0"/>
              <a:t> свойства катализатора позволяют получать продукты без образования кокса, во многом сходные с продуктами каталитического крекинга, но значительно менее ароматизированные, очищенные от серы и азота и не содержащие непредельных.  </a:t>
            </a:r>
          </a:p>
          <a:p>
            <a:pPr>
              <a:defRPr/>
            </a:pPr>
            <a:r>
              <a:rPr lang="ru-RU" sz="2000" dirty="0"/>
              <a:t>В зависимости от назначения процесса применяют катализатор с преобладанием или </a:t>
            </a:r>
            <a:r>
              <a:rPr lang="ru-RU" sz="2000" dirty="0" err="1"/>
              <a:t>гидрирующей</a:t>
            </a:r>
            <a:r>
              <a:rPr lang="ru-RU" sz="2000" dirty="0"/>
              <a:t> или крекирующей функции.</a:t>
            </a:r>
          </a:p>
          <a:p>
            <a:pPr>
              <a:defRPr/>
            </a:pPr>
            <a:r>
              <a:rPr lang="ru-RU" sz="2000" dirty="0"/>
              <a:t>Основные компоненты:</a:t>
            </a:r>
          </a:p>
          <a:p>
            <a:pPr>
              <a:defRPr/>
            </a:pPr>
            <a:r>
              <a:rPr lang="ru-RU" sz="2000" dirty="0"/>
              <a:t>-кислотный (алюмосиликаты аморфные или кристаллические), оксид алюминия, галогенсодержащие соединения;</a:t>
            </a:r>
          </a:p>
          <a:p>
            <a:pPr>
              <a:defRPr/>
            </a:pPr>
            <a:r>
              <a:rPr lang="ru-RU" sz="2000" dirty="0"/>
              <a:t>- соединения металла или сочетания металлов в восстановленной, оксидной или сульфидной форме, обеспечивающие </a:t>
            </a:r>
            <a:r>
              <a:rPr lang="ru-RU" sz="2000" dirty="0" err="1"/>
              <a:t>гидрирующую</a:t>
            </a:r>
            <a:r>
              <a:rPr lang="ru-RU" sz="2000" dirty="0"/>
              <a:t> и расщепляющую функции;</a:t>
            </a:r>
          </a:p>
          <a:p>
            <a:pPr>
              <a:defRPr/>
            </a:pPr>
            <a:r>
              <a:rPr lang="ru-RU" sz="2000" dirty="0"/>
              <a:t>- связующее, обеспечивающее механическую прочность и оказывающее влияние на формирование пористой структуры</a:t>
            </a:r>
            <a:endParaRPr lang="en-US" sz="2000" dirty="0"/>
          </a:p>
          <a:p>
            <a:pPr>
              <a:defRPr/>
            </a:pPr>
            <a:endParaRPr lang="ru-RU" sz="2000" dirty="0"/>
          </a:p>
          <a:p>
            <a:pPr>
              <a:defRPr/>
            </a:pP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CEFC6-B323-483B-BE11-C7227110A41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92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34171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Параметры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43558"/>
            <a:ext cx="8845792" cy="4212431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000" dirty="0"/>
              <a:t>Температура – зависит от природы сырья, требуемого качества продуктов и активности катализатора. </a:t>
            </a:r>
            <a:r>
              <a:rPr lang="ru-RU" sz="2000" dirty="0" smtClean="0"/>
              <a:t>Мягкий режим: 360-400</a:t>
            </a:r>
            <a:r>
              <a:rPr lang="ru-RU" sz="2000" dirty="0">
                <a:sym typeface="Symbol"/>
              </a:rPr>
              <a:t></a:t>
            </a:r>
            <a:r>
              <a:rPr lang="ru-RU" sz="2000" dirty="0" smtClean="0">
                <a:sym typeface="Symbol"/>
              </a:rPr>
              <a:t>С, жёсткий: 380- 450С. </a:t>
            </a:r>
            <a:r>
              <a:rPr lang="ru-RU" sz="2000" dirty="0">
                <a:sym typeface="Symbol"/>
              </a:rPr>
              <a:t>Применяется ступенчатое повышение температуры при снижении активности катализатора в процессе работы. Разница в начале и в конце цикла может составлять до 100</a:t>
            </a:r>
            <a:r>
              <a:rPr lang="ru-RU" sz="2000" dirty="0" smtClean="0">
                <a:sym typeface="Symbol"/>
              </a:rPr>
              <a:t>С;</a:t>
            </a:r>
            <a:endParaRPr lang="ru-RU" sz="2000" dirty="0">
              <a:sym typeface="Symbol"/>
            </a:endParaRPr>
          </a:p>
          <a:p>
            <a:pPr>
              <a:defRPr/>
            </a:pPr>
            <a:r>
              <a:rPr lang="ru-RU" sz="2000" dirty="0">
                <a:sym typeface="Symbol"/>
              </a:rPr>
              <a:t>Объёмная скорость подачи сырья, ч</a:t>
            </a:r>
            <a:r>
              <a:rPr lang="ru-RU" sz="2000" baseline="30000" dirty="0">
                <a:sym typeface="Symbol"/>
              </a:rPr>
              <a:t>-1 </a:t>
            </a:r>
            <a:r>
              <a:rPr lang="ru-RU" sz="2000" dirty="0">
                <a:sym typeface="Symbol"/>
              </a:rPr>
              <a:t>: в зависимости от тех же факторов может быть от </a:t>
            </a:r>
            <a:r>
              <a:rPr lang="ru-RU" sz="2000" dirty="0">
                <a:sym typeface="Symbol"/>
              </a:rPr>
              <a:t>1,0-1,2 </a:t>
            </a:r>
            <a:r>
              <a:rPr lang="ru-RU" sz="2000" dirty="0" smtClean="0">
                <a:sym typeface="Symbol"/>
              </a:rPr>
              <a:t>ч</a:t>
            </a:r>
            <a:r>
              <a:rPr lang="ru-RU" sz="2000" baseline="30000" dirty="0" smtClean="0">
                <a:sym typeface="Symbol"/>
              </a:rPr>
              <a:t>-1, </a:t>
            </a:r>
            <a:r>
              <a:rPr lang="ru-RU" sz="2000" dirty="0" smtClean="0">
                <a:sym typeface="Symbol"/>
              </a:rPr>
              <a:t>до 0,4-1,0 ч</a:t>
            </a:r>
            <a:r>
              <a:rPr lang="ru-RU" sz="2000" baseline="30000" dirty="0" smtClean="0">
                <a:sym typeface="Symbol"/>
              </a:rPr>
              <a:t>-1</a:t>
            </a:r>
            <a:r>
              <a:rPr lang="ru-RU" sz="2000" dirty="0" smtClean="0">
                <a:sym typeface="Symbol"/>
              </a:rPr>
              <a:t>;</a:t>
            </a:r>
          </a:p>
          <a:p>
            <a:pPr>
              <a:defRPr/>
            </a:pPr>
            <a:r>
              <a:rPr lang="ru-RU" sz="2000" dirty="0" smtClean="0">
                <a:sym typeface="Symbol"/>
              </a:rPr>
              <a:t>Давление</a:t>
            </a:r>
            <a:r>
              <a:rPr lang="ru-RU" sz="2000" dirty="0">
                <a:sym typeface="Symbol"/>
              </a:rPr>
              <a:t>: При 5 Мпа имеет место </a:t>
            </a:r>
            <a:r>
              <a:rPr lang="ru-RU" sz="2000" dirty="0" err="1">
                <a:sym typeface="Symbol"/>
              </a:rPr>
              <a:t>диспропорционирование</a:t>
            </a:r>
            <a:r>
              <a:rPr lang="ru-RU" sz="2000" dirty="0">
                <a:sym typeface="Symbol"/>
              </a:rPr>
              <a:t> водорода. При 15-20 МПа реакции уплотнения подавлены, а выше 30 МПа практически останавливаются. Увеличение давление требует повышенной </a:t>
            </a:r>
            <a:r>
              <a:rPr lang="ru-RU" sz="2000" dirty="0" smtClean="0">
                <a:sym typeface="Symbol"/>
              </a:rPr>
              <a:t>металлоёмкости;</a:t>
            </a:r>
          </a:p>
          <a:p>
            <a:pPr>
              <a:defRPr/>
            </a:pPr>
            <a:r>
              <a:rPr lang="ru-RU" sz="2000" dirty="0" smtClean="0">
                <a:sym typeface="Symbol"/>
              </a:rPr>
              <a:t>Тепловой </a:t>
            </a:r>
            <a:r>
              <a:rPr lang="ru-RU" sz="2000" dirty="0">
                <a:sym typeface="Symbol"/>
              </a:rPr>
              <a:t>эффект: зависит от соотношения протекающих реакций гидрирования и расщепления. Предусматривается возможность отвода избыточного тепла из зоны реакции.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E0FD2D-B3B5-431A-BED5-550F58E6374E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38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754" y="205979"/>
            <a:ext cx="8906608" cy="8572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Влияние параметров ГК на гидрирование ароматических углеводородов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71600" y="1155824"/>
            <a:ext cx="2791558" cy="47982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Давление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436096" y="1155824"/>
            <a:ext cx="2939562" cy="47982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Температура </a:t>
            </a:r>
            <a:endParaRPr lang="ru-RU" dirty="0"/>
          </a:p>
        </p:txBody>
      </p:sp>
      <p:pic>
        <p:nvPicPr>
          <p:cNvPr id="17413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1563638"/>
            <a:ext cx="4593874" cy="2808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1749" y="1635646"/>
            <a:ext cx="4479719" cy="273630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D1D2A-AB11-4C19-A9A8-A4754D1F34C4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44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34171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Параметры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696" y="735807"/>
            <a:ext cx="8972550" cy="4212431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sz="2000" dirty="0"/>
              <a:t>Кратность циркуляции ВСГ: обычно в 2-4 раза выше химического расхода водорода. Чем тяжелее сырьё, тем выше расход и больше кратность циркуляции. При лёгком гидрокрекинге – около 500 м</a:t>
            </a:r>
            <a:r>
              <a:rPr lang="ru-RU" sz="2000" baseline="30000" dirty="0"/>
              <a:t>3</a:t>
            </a:r>
            <a:r>
              <a:rPr lang="ru-RU" sz="2000" dirty="0"/>
              <a:t>/ м</a:t>
            </a:r>
            <a:r>
              <a:rPr lang="ru-RU" sz="2000" baseline="30000" dirty="0"/>
              <a:t>3</a:t>
            </a:r>
            <a:r>
              <a:rPr lang="ru-RU" sz="2000" dirty="0"/>
              <a:t> сырья, при гидрокрекинге дистиллятов – 800-1200 м</a:t>
            </a:r>
            <a:r>
              <a:rPr lang="ru-RU" sz="2000" baseline="30000" dirty="0"/>
              <a:t>3</a:t>
            </a:r>
            <a:r>
              <a:rPr lang="ru-RU" sz="2000" dirty="0"/>
              <a:t>/ м</a:t>
            </a:r>
            <a:r>
              <a:rPr lang="ru-RU" sz="2000" baseline="30000" dirty="0"/>
              <a:t>3</a:t>
            </a:r>
            <a:r>
              <a:rPr lang="ru-RU" sz="2000" dirty="0"/>
              <a:t> сырья, при гидрокрекинге тяжёлого сырья  - выше 1500  м</a:t>
            </a:r>
            <a:r>
              <a:rPr lang="ru-RU" sz="2000" baseline="30000" dirty="0"/>
              <a:t>3</a:t>
            </a:r>
            <a:r>
              <a:rPr lang="ru-RU" sz="2000" dirty="0"/>
              <a:t>/ м</a:t>
            </a:r>
            <a:r>
              <a:rPr lang="ru-RU" sz="2000" baseline="30000" dirty="0"/>
              <a:t>3</a:t>
            </a:r>
            <a:r>
              <a:rPr lang="ru-RU" sz="2000" dirty="0"/>
              <a:t> сырья</a:t>
            </a:r>
            <a:r>
              <a:rPr lang="ru-RU" sz="2000" dirty="0"/>
              <a:t>; </a:t>
            </a:r>
            <a:r>
              <a:rPr lang="ru-RU" sz="2000" dirty="0" smtClean="0"/>
              <a:t>(</a:t>
            </a:r>
            <a:r>
              <a:rPr lang="ru-RU" sz="2000" dirty="0"/>
              <a:t>для обеспечения избытка водорода, подавления реакций поликонденсации и предотвращения </a:t>
            </a:r>
            <a:r>
              <a:rPr lang="ru-RU" sz="2000" dirty="0" err="1"/>
              <a:t>закоксовывания</a:t>
            </a:r>
            <a:r>
              <a:rPr lang="ru-RU" sz="2000" dirty="0"/>
              <a:t> катализатора);</a:t>
            </a:r>
            <a:endParaRPr lang="ru-RU" sz="2000" dirty="0"/>
          </a:p>
          <a:p>
            <a:pPr>
              <a:defRPr/>
            </a:pPr>
            <a:r>
              <a:rPr lang="ru-RU" sz="2000" dirty="0"/>
              <a:t>Концентрация водорода – не менее 90% об.;</a:t>
            </a:r>
          </a:p>
          <a:p>
            <a:pPr>
              <a:defRPr/>
            </a:pPr>
            <a:r>
              <a:rPr lang="ru-RU" sz="2000" dirty="0"/>
              <a:t>Расход водорода: зависит от характера реакций, природы сырья, требуемого ассортимента и качества продуктов. Потребляется на реакции гидрокрекинга, реакции гидрирования ароматических соединений, реакции </a:t>
            </a:r>
            <a:r>
              <a:rPr lang="ru-RU" sz="2000" dirty="0" err="1"/>
              <a:t>гидрообессеривания</a:t>
            </a:r>
            <a:r>
              <a:rPr lang="ru-RU" sz="2000" dirty="0"/>
              <a:t> и </a:t>
            </a:r>
            <a:r>
              <a:rPr lang="ru-RU" sz="2000" dirty="0" err="1"/>
              <a:t>гитдродеазотирования</a:t>
            </a:r>
            <a:r>
              <a:rPr lang="ru-RU" sz="2000" dirty="0"/>
              <a:t> сырья. Соответственно в первом случае требуется 2-6 моль водорода на каждый моль сырья, для второй группы реакций – 5-7 моль. В последнем случае – около  11% от всего расхода водорода.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F1493D-FDF6-4F10-86EA-EAA4E349DA09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10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931" y="0"/>
            <a:ext cx="8229600" cy="84415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Гидрокрекинг вакуумного газойля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EC8FD2-7B9F-4270-AA5F-10148F3D810A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pic>
        <p:nvPicPr>
          <p:cNvPr id="1946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699542"/>
            <a:ext cx="6480720" cy="31474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70548"/>
            <a:ext cx="763284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082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3931" y="1"/>
            <a:ext cx="8229600" cy="73580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Материальный баланс ГК ВГ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689812"/>
              </p:ext>
            </p:extLst>
          </p:nvPr>
        </p:nvGraphicFramePr>
        <p:xfrm>
          <a:off x="899592" y="771550"/>
          <a:ext cx="7294022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5472"/>
                <a:gridCol w="1938550"/>
              </a:tblGrid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Взято: 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 мас.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Вакуумный газойль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100,0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Водород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3,0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Итого: 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103,0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Получено: </a:t>
                      </a:r>
                      <a:endParaRPr lang="ru-RU" sz="1800" b="1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Углеводородный</a:t>
                      </a:r>
                      <a:r>
                        <a:rPr lang="ru-RU" sz="1800" baseline="0" dirty="0" smtClean="0"/>
                        <a:t> газ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4,5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Сероводород + аммиак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2,0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Бензиновая фракция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22,3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Реактивное топливо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15,0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Дизельная фракция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39,2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Гидроочищенный</a:t>
                      </a:r>
                      <a:r>
                        <a:rPr lang="ru-RU" sz="1800" dirty="0" smtClean="0"/>
                        <a:t> газойль (остаток)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20,0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Итого:  </a:t>
                      </a:r>
                      <a:endParaRPr lang="ru-RU" sz="1800" dirty="0"/>
                    </a:p>
                  </a:txBody>
                  <a:tcPr marL="84406" marR="84406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84406" marR="84406" marT="34290" marB="3429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02092-F991-4988-BD0F-2F84E9133D8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673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/>
              <a:t>Режим лёгкого гидрокрекинга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43558"/>
            <a:ext cx="8640960" cy="3394472"/>
          </a:xfrm>
        </p:spPr>
        <p:txBody>
          <a:bodyPr>
            <a:noAutofit/>
          </a:bodyPr>
          <a:lstStyle/>
          <a:p>
            <a:r>
              <a:rPr lang="ru-RU" sz="2000" dirty="0" smtClean="0"/>
              <a:t>Основные </a:t>
            </a:r>
            <a:r>
              <a:rPr lang="ru-RU" sz="2000" dirty="0"/>
              <a:t>параметры </a:t>
            </a:r>
            <a:r>
              <a:rPr lang="ru-RU" sz="2000" dirty="0" smtClean="0"/>
              <a:t>процесса:</a:t>
            </a:r>
          </a:p>
          <a:p>
            <a:r>
              <a:rPr lang="ru-RU" sz="2000" dirty="0" smtClean="0"/>
              <a:t>Давление</a:t>
            </a:r>
            <a:r>
              <a:rPr lang="ru-RU" sz="2000" dirty="0"/>
              <a:t>: около 5 МПа (значительно ниже, чем при глубоком гидрокрекинге, где давление достигает 12–17 МПа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Температура</a:t>
            </a:r>
            <a:r>
              <a:rPr lang="ru-RU" sz="2000" dirty="0"/>
              <a:t>: 360–400 °C (оптимальный диапазон 360–390 °C с постепенным ростом по высоте/ходу реактора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Конверсия </a:t>
            </a:r>
            <a:r>
              <a:rPr lang="ru-RU" sz="2000" dirty="0"/>
              <a:t>сырья: уровень превращения вакуумного газойля в легкие фракции составляет не менее 15% масс. (в отличие от глубокого гидрокрекинга, где конверсия выше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Оформление</a:t>
            </a:r>
            <a:r>
              <a:rPr lang="ru-RU" sz="2000" dirty="0"/>
              <a:t>: обычно осуществляется по одноступенчатой схеме на стационарном катализатор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348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700" i="1" dirty="0"/>
              <a:t>Технология лёгкого гидрокрекинга</a:t>
            </a: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1635646"/>
            <a:ext cx="7632848" cy="215979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7B8A8C-7B1A-4C05-AF09-8538751FA0EF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441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143" y="195263"/>
            <a:ext cx="8229600" cy="54054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Технология лёгкого гидрокрекинга</a:t>
            </a:r>
          </a:p>
        </p:txBody>
      </p:sp>
      <p:pic>
        <p:nvPicPr>
          <p:cNvPr id="235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9" y="1083846"/>
            <a:ext cx="7488832" cy="29992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4155926"/>
            <a:ext cx="6984776" cy="739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95C605-CA71-4C4D-A10F-2C1BD4D61230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693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90" y="267494"/>
            <a:ext cx="8229600" cy="45005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Глубокий гидрокрекинг. Одноступенчатая схема на стационарном слое катализатора</a:t>
            </a:r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4897" y="899492"/>
            <a:ext cx="7288266" cy="31844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37422"/>
            <a:ext cx="7992888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0FFE16-7BE5-4667-ACAC-F592A240FD5C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0672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228219"/>
            <a:ext cx="2332158" cy="48188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338" y="86917"/>
            <a:ext cx="8229600" cy="45005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Глубокий гидрокрекинг. Реактор</a:t>
            </a: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843558"/>
            <a:ext cx="673458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64" y="1995686"/>
            <a:ext cx="5959428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F8D80-0817-4954-A203-348D7A27B8D0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9835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338" y="86917"/>
            <a:ext cx="8229600" cy="45005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Глубокий гидрокрекинг. Двухступенчатый процесс</a:t>
            </a:r>
          </a:p>
        </p:txBody>
      </p:sp>
      <p:pic>
        <p:nvPicPr>
          <p:cNvPr id="266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035" y="627460"/>
            <a:ext cx="7077808" cy="36528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7934"/>
            <a:ext cx="8136904" cy="83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3ED85-BAAF-4F05-BE83-30DF58FCC068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287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931" y="465535"/>
            <a:ext cx="8229600" cy="45005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Глубокий гидрокрекинг. Двухступенчатый процесс.</a:t>
            </a:r>
            <a:br>
              <a:rPr lang="ru-RU" sz="2800" b="1" dirty="0"/>
            </a:br>
            <a:r>
              <a:rPr lang="ru-RU" sz="2800" b="1" dirty="0"/>
              <a:t>Материальный баланс и режим</a:t>
            </a:r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5" y="1113235"/>
            <a:ext cx="8064896" cy="25467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51870"/>
            <a:ext cx="7920880" cy="893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9D9A1-CE23-4E13-8C41-20F46020B024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811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931" y="465535"/>
            <a:ext cx="8229600" cy="45005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Глубокий гидрокрекинг. Двухступенчатый процесс.</a:t>
            </a:r>
            <a:br>
              <a:rPr lang="ru-RU" sz="2800" b="1" dirty="0"/>
            </a:br>
            <a:r>
              <a:rPr lang="ru-RU" sz="2800" b="1" dirty="0"/>
              <a:t>Показатели качества моторных топлив</a:t>
            </a: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59" y="1329929"/>
            <a:ext cx="8064897" cy="313491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D47C3-B6FD-45F6-995F-E8F057F30BE4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765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383298" cy="32504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Глубокий гидрокрекинг в трёхфазном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«кипящем» слое катализатора (</a:t>
            </a:r>
            <a:r>
              <a:rPr lang="ru-RU" sz="2800" b="1" dirty="0"/>
              <a:t>ТФКС)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3AD38D-932B-41F3-8322-0788CFD10152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8" y="987574"/>
            <a:ext cx="8198659" cy="30861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/>
              <a:t>Контакт </a:t>
            </a:r>
            <a:r>
              <a:rPr lang="ru-RU" sz="1900" dirty="0" err="1"/>
              <a:t>газосырьевой</a:t>
            </a:r>
            <a:r>
              <a:rPr lang="ru-RU" sz="1900" dirty="0"/>
              <a:t> смеси с катализатором осуществляется при их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/>
              <a:t>прямоточном движении в реакторе снизу вверх. Частицы катализатора, заполняющие реактор, находятся в беспорядочном движении; «</a:t>
            </a:r>
            <a:r>
              <a:rPr lang="ru-RU" sz="1900" dirty="0" err="1"/>
              <a:t>кипящий»слой</a:t>
            </a:r>
            <a:r>
              <a:rPr lang="ru-RU" sz="1900" dirty="0"/>
              <a:t> поддерживается движущимися потоками газа и жидкости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 smtClean="0"/>
              <a:t>Достоинства процесса гидрокрекинга остатков с трехфазным «кипящим» слоем являются:</a:t>
            </a:r>
            <a:endParaRPr lang="ru-RU" sz="1900" dirty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/>
              <a:t>• </a:t>
            </a:r>
            <a:r>
              <a:rPr lang="ru-RU" sz="1900" dirty="0" err="1"/>
              <a:t>изотермичность</a:t>
            </a:r>
            <a:r>
              <a:rPr lang="ru-RU" sz="1900" dirty="0"/>
              <a:t> процесса, которая обеспечивается заданным соотношением скоростей жидкой и газовой фаз; при этом перепад температуры по высоте слоя не превышает 3-4 °С</a:t>
            </a:r>
            <a:r>
              <a:rPr lang="ru-RU" sz="1900" dirty="0" smtClean="0"/>
              <a:t>;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06704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383298" cy="32504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Глубокий гидрокрекинг в трёхфазном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«кипящем» слое катализатора </a:t>
            </a:r>
            <a:r>
              <a:rPr lang="ru-RU" sz="2800" dirty="0" smtClean="0"/>
              <a:t>(</a:t>
            </a:r>
            <a:r>
              <a:rPr lang="ru-RU" sz="2800" b="1" dirty="0"/>
              <a:t>ТФКС)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3AD38D-932B-41F3-8322-0788CFD10152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9552" y="987574"/>
            <a:ext cx="8342675" cy="30861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 smtClean="0"/>
              <a:t>• </a:t>
            </a:r>
            <a:r>
              <a:rPr lang="ru-RU" sz="1900" dirty="0"/>
              <a:t>возможность переработки самых неблагоприятных видов сырья, в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/>
              <a:t>том числе содержащих более 200-300 г/т ванадия и никеля.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/>
              <a:t>Это делает перспективным применение ТФКС для </a:t>
            </a:r>
            <a:r>
              <a:rPr lang="ru-RU" sz="1900" dirty="0" err="1"/>
              <a:t>гидропереработки</a:t>
            </a:r>
            <a:endParaRPr lang="ru-RU" sz="1900" dirty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/>
              <a:t>тяжелых нефтей, битуминозных песков, продуктов гидрогенизации углей и сланцев. Предотвращение дезактивации и обеспечений; заданной активности катализатора при переработке тяжелых видов сырья достигается в ТФКС непрерывной заменой части отработанного дезактивированного катализатора свежим в ходе процесса.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1900" dirty="0"/>
              <a:t>Таким образом, постоянная активность катализатора в ТФКС позволяет поддерживать заданный выход и качество продуктов </a:t>
            </a:r>
            <a:r>
              <a:rPr lang="ru-RU" sz="1900" dirty="0" err="1"/>
              <a:t>гидрообессеривания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19887538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6917"/>
            <a:ext cx="8959362" cy="32504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Глубокий гидрокрекинг </a:t>
            </a:r>
            <a:r>
              <a:rPr lang="ru-RU" sz="2800" b="1" dirty="0"/>
              <a:t>в (ТФКС) </a:t>
            </a:r>
            <a:endParaRPr lang="ru-RU" sz="2800" b="1" dirty="0"/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235" y="411956"/>
            <a:ext cx="7791450" cy="368260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12291"/>
            <a:ext cx="8280920" cy="1098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24204D-6D29-4F39-B781-6933233AB0A0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5426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86917"/>
            <a:ext cx="9025304" cy="32504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Реактор гидрокрекинга с </a:t>
            </a:r>
            <a:r>
              <a:rPr lang="ru-RU" sz="2800" b="1" dirty="0" smtClean="0"/>
              <a:t>ТФКС</a:t>
            </a:r>
            <a:endParaRPr lang="ru-RU" sz="2800" b="1" dirty="0"/>
          </a:p>
        </p:txBody>
      </p:sp>
      <p:pic>
        <p:nvPicPr>
          <p:cNvPr id="317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047" y="573881"/>
            <a:ext cx="2724150" cy="44398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189" y="616464"/>
            <a:ext cx="5615267" cy="125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389" y="2067694"/>
            <a:ext cx="6387611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192" y="2877319"/>
            <a:ext cx="4029808" cy="150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9A355-90F9-4A8F-A7D4-DF223697D7B6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304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57188"/>
            <a:ext cx="9025304" cy="3238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Материальный баланс гидрокрекинга с трёхфазным кипящим слоем катализатора</a:t>
            </a:r>
          </a:p>
        </p:txBody>
      </p:sp>
      <p:pic>
        <p:nvPicPr>
          <p:cNvPr id="327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192" y="1437085"/>
            <a:ext cx="8957897" cy="25967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A4E2E6-B8C8-45B4-80A3-20AE275FFF06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2563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555526"/>
            <a:ext cx="7178919" cy="3524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556768" cy="3238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Гидрокрекинг с движущимся суспендированным катализатором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45" y="3898108"/>
            <a:ext cx="7952292" cy="120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85A8F-09A4-46C8-BA75-F9E838E989C1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284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65" y="465535"/>
            <a:ext cx="9025304" cy="3238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Гидрокрекинг с движущимся суспендированным катализатором.</a:t>
            </a:r>
            <a:br>
              <a:rPr lang="ru-RU" sz="2800" b="1" dirty="0"/>
            </a:br>
            <a:r>
              <a:rPr lang="ru-RU" sz="2800" b="1" dirty="0"/>
              <a:t>Материальный баланс</a:t>
            </a:r>
          </a:p>
        </p:txBody>
      </p:sp>
      <p:pic>
        <p:nvPicPr>
          <p:cNvPr id="348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1924050"/>
            <a:ext cx="8352928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FBB15E-8D61-4C41-8B1F-8C6EE70EA303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8694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6FEB7-857B-4A40-8406-F8B165E38EFB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1" y="627534"/>
            <a:ext cx="4648200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827" y="2356247"/>
            <a:ext cx="4056185" cy="250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5"/>
          <p:cNvSpPr txBox="1">
            <a:spLocks/>
          </p:cNvSpPr>
          <p:nvPr/>
        </p:nvSpPr>
        <p:spPr>
          <a:xfrm>
            <a:off x="467544" y="133971"/>
            <a:ext cx="8229600" cy="493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err="1" smtClean="0"/>
              <a:t>Гидроконверсия</a:t>
            </a:r>
            <a:r>
              <a:rPr lang="ru-RU" sz="2800" b="1" dirty="0" smtClean="0"/>
              <a:t> тяжёлых нефтяных остатков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835674915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65" y="465535"/>
            <a:ext cx="9025304" cy="3238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err="1"/>
              <a:t>Гидроконверсия</a:t>
            </a:r>
            <a:r>
              <a:rPr lang="ru-RU" sz="2800" b="1" dirty="0"/>
              <a:t> </a:t>
            </a:r>
            <a:r>
              <a:rPr lang="ru-RU" sz="2800" b="1" dirty="0" smtClean="0"/>
              <a:t>тяжёлых нефтяных </a:t>
            </a:r>
            <a:r>
              <a:rPr lang="ru-RU" sz="2800" b="1" dirty="0"/>
              <a:t>остатков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681038"/>
            <a:ext cx="5983165" cy="31920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31" y="3868341"/>
            <a:ext cx="8508023" cy="1270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48341-6219-4CB1-B8A2-97205DA52F05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4879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65" y="465535"/>
            <a:ext cx="9025304" cy="3238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Гидроконверсия нефтяных остатков. Показатели качества гудрона и материальный баланс процесса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368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989" y="1006079"/>
            <a:ext cx="8625254" cy="32396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7297E1-094B-4E55-B3AC-FC8A2C8558B1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7023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251519" y="87474"/>
            <a:ext cx="8685965" cy="75072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err="1"/>
              <a:t>Наногетерогенный</a:t>
            </a:r>
            <a:r>
              <a:rPr lang="ru-RU" sz="2800" b="1" dirty="0"/>
              <a:t> катализ в </a:t>
            </a:r>
            <a:r>
              <a:rPr lang="ru-RU" sz="2800" b="1" dirty="0" err="1"/>
              <a:t>гидроконверсии</a:t>
            </a:r>
            <a:r>
              <a:rPr lang="ru-RU" sz="2800" b="1" dirty="0"/>
              <a:t> гудрона</a:t>
            </a:r>
            <a:br>
              <a:rPr lang="ru-RU" sz="2800" b="1" dirty="0"/>
            </a:br>
            <a:r>
              <a:rPr lang="ru-RU" sz="2800" b="1" dirty="0"/>
              <a:t> 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E7F33-389E-40BA-9E3C-098629689A6B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pic>
        <p:nvPicPr>
          <p:cNvPr id="3789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1858" y="769144"/>
            <a:ext cx="6380285" cy="3220641"/>
          </a:xfrm>
        </p:spPr>
      </p:pic>
      <p:sp>
        <p:nvSpPr>
          <p:cNvPr id="37893" name="Прямоугольник 7"/>
          <p:cNvSpPr>
            <a:spLocks noChangeArrowheads="1"/>
          </p:cNvSpPr>
          <p:nvPr/>
        </p:nvSpPr>
        <p:spPr bwMode="auto">
          <a:xfrm>
            <a:off x="386862" y="4132660"/>
            <a:ext cx="8550520" cy="86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700"/>
              <a:t>Зависимость конверсии гудрона западносибирской нефти от содержания молибденового наногетерогенного катализатора в эмульсионной смеси (условия гидроконверсии: Р=7Мпа, V=2ч</a:t>
            </a:r>
            <a:r>
              <a:rPr lang="ru-RU" altLang="ru-RU" sz="1700" baseline="30000"/>
              <a:t>-1</a:t>
            </a:r>
            <a:r>
              <a:rPr lang="ru-RU" altLang="ru-RU" sz="1700"/>
              <a:t>, Т=460˚С, сырье/Н</a:t>
            </a:r>
            <a:r>
              <a:rPr lang="ru-RU" altLang="ru-RU" sz="1700" baseline="-25000"/>
              <a:t>2</a:t>
            </a:r>
            <a:r>
              <a:rPr lang="ru-RU" altLang="ru-RU" sz="1700"/>
              <a:t>=100л/кг)</a:t>
            </a:r>
          </a:p>
        </p:txBody>
      </p:sp>
    </p:spTree>
    <p:extLst>
      <p:ext uri="{BB962C8B-B14F-4D97-AF65-F5344CB8AC3E}">
        <p14:creationId xmlns:p14="http://schemas.microsoft.com/office/powerpoint/2010/main" val="604200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Установка гидроконверсии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7AF41-35D8-4C4D-BDD0-247EE29324EC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pic>
        <p:nvPicPr>
          <p:cNvPr id="389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2162" y="985837"/>
            <a:ext cx="7523285" cy="35206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73612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Изменение компонентного состава сырья и продуктов реакции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AA9687-A177-4E43-9E36-14AD13937622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3994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193" y="1390650"/>
            <a:ext cx="8705850" cy="3105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013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39" y="250032"/>
            <a:ext cx="8543192" cy="4226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Технологическая схема установки гидроконверсии тяжелого нефтяного сырья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8A598-339F-4834-9DC6-DCE670B33740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4096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047" y="816769"/>
            <a:ext cx="8595946" cy="41755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974048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46" y="344091"/>
            <a:ext cx="8406912" cy="4226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Блок-схемы выделения отработанного катализатора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9238E-1AA6-4F67-8155-54E84C24EF4C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pic>
        <p:nvPicPr>
          <p:cNvPr id="4198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193" y="1525192"/>
            <a:ext cx="8732227" cy="19359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516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620" y="344091"/>
            <a:ext cx="8317523" cy="4226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Блок-схемы регенерации </a:t>
            </a:r>
            <a:r>
              <a:rPr lang="ru-RU" sz="2800" b="1" dirty="0" err="1"/>
              <a:t>прекурсора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560DD5-04D9-431B-914E-5A16B2C9B163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430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20" y="1188244"/>
            <a:ext cx="8865577" cy="31730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6386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133971"/>
            <a:ext cx="8229600" cy="493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err="1"/>
              <a:t>Гидроконверсия</a:t>
            </a:r>
            <a:r>
              <a:rPr lang="ru-RU" sz="2800" b="1" dirty="0"/>
              <a:t>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94BF0-B1E2-4801-AE6B-69A7E68DE01C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771550"/>
            <a:ext cx="8784976" cy="3156453"/>
          </a:xfrm>
          <a:prstGeom prst="rect">
            <a:avLst/>
          </a:prstGeom>
        </p:spPr>
        <p:txBody>
          <a:bodyPr wrap="square" lIns="77925" tIns="38963" rIns="77925" bIns="38963">
            <a:spAutoFit/>
          </a:bodyPr>
          <a:lstStyle/>
          <a:p>
            <a:pPr indent="459975">
              <a:defRPr/>
            </a:pPr>
            <a:r>
              <a:rPr lang="ru-RU" sz="2000" dirty="0"/>
              <a:t>На ТАНЕКО, нефтеперерабатывающем комплексе «Татнефти» в Нижнекамске, </a:t>
            </a:r>
            <a:r>
              <a:rPr lang="ru-RU" sz="2000" dirty="0" smtClean="0"/>
              <a:t>внедрена установки </a:t>
            </a:r>
            <a:r>
              <a:rPr lang="ru-RU" sz="2000" dirty="0"/>
              <a:t>глубокой переработки гудрона по технологии гидроконверсии. </a:t>
            </a:r>
          </a:p>
          <a:p>
            <a:pPr indent="459975">
              <a:defRPr/>
            </a:pPr>
            <a:r>
              <a:rPr lang="ru-RU" sz="2000" dirty="0" smtClean="0"/>
              <a:t>Использованы полностью </a:t>
            </a:r>
            <a:r>
              <a:rPr lang="ru-RU" sz="2000" dirty="0"/>
              <a:t>отечественные технология и на 95% российское </a:t>
            </a:r>
            <a:r>
              <a:rPr lang="ru-RU" sz="2000" dirty="0" err="1" smtClean="0"/>
              <a:t>оборудование.Установка</a:t>
            </a:r>
            <a:r>
              <a:rPr lang="ru-RU" sz="2000" dirty="0" smtClean="0"/>
              <a:t> </a:t>
            </a:r>
            <a:r>
              <a:rPr lang="ru-RU" sz="2000" dirty="0"/>
              <a:t>способна перерабатывать 50 тыс. тонн гудрона в год. Получаемые продукты уже направляются для производства </a:t>
            </a:r>
            <a:r>
              <a:rPr lang="ru-RU" sz="2000" dirty="0" err="1"/>
              <a:t>автобензинов</a:t>
            </a:r>
            <a:r>
              <a:rPr lang="ru-RU" sz="2000" dirty="0"/>
              <a:t>, дизельного топлива Евро-6, </a:t>
            </a:r>
            <a:r>
              <a:rPr lang="ru-RU" sz="2000" dirty="0" err="1"/>
              <a:t>авиакеросина</a:t>
            </a:r>
            <a:r>
              <a:rPr lang="ru-RU" sz="2000" dirty="0" smtClean="0"/>
              <a:t>. Остаток </a:t>
            </a:r>
            <a:r>
              <a:rPr lang="ru-RU" sz="2000" dirty="0"/>
              <a:t>сырья с установки гидроконверсии поступает для окончательной переработки на УЗК (установка замедленного коксования). Таким образом достигается практически </a:t>
            </a:r>
            <a:r>
              <a:rPr lang="ru-RU" sz="2000" dirty="0" err="1"/>
              <a:t>безостаточная</a:t>
            </a:r>
            <a:r>
              <a:rPr lang="ru-RU" sz="2000" dirty="0"/>
              <a:t> нефтепереработка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991074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133971"/>
            <a:ext cx="8229600" cy="493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err="1"/>
              <a:t>Гидроконверсия</a:t>
            </a:r>
            <a:r>
              <a:rPr lang="ru-RU" sz="2800" b="1" dirty="0"/>
              <a:t>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94BF0-B1E2-4801-AE6B-69A7E68DE01C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59160" y="915566"/>
            <a:ext cx="8784976" cy="3464229"/>
          </a:xfrm>
          <a:prstGeom prst="rect">
            <a:avLst/>
          </a:prstGeom>
        </p:spPr>
        <p:txBody>
          <a:bodyPr wrap="square" lIns="77925" tIns="38963" rIns="77925" bIns="38963">
            <a:spAutoFit/>
          </a:bodyPr>
          <a:lstStyle/>
          <a:p>
            <a:pPr indent="459975">
              <a:defRPr/>
            </a:pPr>
            <a:r>
              <a:rPr lang="ru-RU" sz="2000" dirty="0" smtClean="0"/>
              <a:t>Прорабатывается </a:t>
            </a:r>
            <a:r>
              <a:rPr lang="ru-RU" sz="2000" dirty="0"/>
              <a:t>возможность использования здесь же в качестве сырья резиновой крошки и отходов пластика. Расплавленная масса будет смешиваться с гудроном.</a:t>
            </a:r>
          </a:p>
          <a:p>
            <a:pPr indent="459975">
              <a:defRPr/>
            </a:pPr>
            <a:r>
              <a:rPr lang="ru-RU" sz="2000" dirty="0"/>
              <a:t>Получаемые на выходе с установки продукты:</a:t>
            </a:r>
          </a:p>
          <a:p>
            <a:pPr indent="459975">
              <a:defRPr/>
            </a:pPr>
            <a:r>
              <a:rPr lang="ru-RU" sz="2000" dirty="0"/>
              <a:t>- нестабильный бензин идет на установку гидроочистки </a:t>
            </a:r>
            <a:r>
              <a:rPr lang="ru-RU" sz="2000" dirty="0" err="1"/>
              <a:t>нафты</a:t>
            </a:r>
            <a:r>
              <a:rPr lang="ru-RU" sz="2000" dirty="0"/>
              <a:t> для получения автобензина Евро-6;</a:t>
            </a:r>
          </a:p>
          <a:p>
            <a:pPr indent="459975">
              <a:defRPr/>
            </a:pPr>
            <a:r>
              <a:rPr lang="ru-RU" sz="2000" dirty="0"/>
              <a:t>- дизельная фракция - на гидроочистку дизтоплива;</a:t>
            </a:r>
          </a:p>
          <a:p>
            <a:pPr indent="459975">
              <a:defRPr/>
            </a:pPr>
            <a:r>
              <a:rPr lang="ru-RU" sz="2000" dirty="0"/>
              <a:t>- вакуумный газойль - на гидроочистку ТГК (</a:t>
            </a:r>
            <a:r>
              <a:rPr lang="ru-RU" sz="2000" dirty="0" err="1"/>
              <a:t>термогидрокрекинг</a:t>
            </a:r>
            <a:r>
              <a:rPr lang="ru-RU" sz="2000" dirty="0"/>
              <a:t>);</a:t>
            </a:r>
          </a:p>
          <a:p>
            <a:pPr indent="459975">
              <a:defRPr/>
            </a:pPr>
            <a:r>
              <a:rPr lang="ru-RU" sz="2000" dirty="0"/>
              <a:t>- вакуумный остаток - на УЗК.</a:t>
            </a:r>
          </a:p>
          <a:p>
            <a:pPr>
              <a:defRPr/>
            </a:pP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065349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627534"/>
            <a:ext cx="6137869" cy="3457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9502"/>
            <a:ext cx="8229600" cy="17978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/>
              <a:t>Схема </a:t>
            </a:r>
            <a:r>
              <a:rPr lang="ru-RU" sz="2800" b="1" dirty="0" err="1"/>
              <a:t>гидродепарафинизации</a:t>
            </a:r>
            <a:r>
              <a:rPr lang="ru-RU" sz="2800" b="1" dirty="0"/>
              <a:t> дизельных фракций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69544"/>
            <a:ext cx="8208912" cy="107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E0C12-8435-4B90-84CA-53404FCE6B2C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8696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931" y="303610"/>
            <a:ext cx="8229600" cy="17978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err="1"/>
              <a:t>Гидродепарафинизации</a:t>
            </a:r>
            <a:r>
              <a:rPr lang="ru-RU" sz="2800" b="1" dirty="0"/>
              <a:t> дизельных фракций</a:t>
            </a:r>
          </a:p>
        </p:txBody>
      </p:sp>
      <p:pic>
        <p:nvPicPr>
          <p:cNvPr id="471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843558"/>
            <a:ext cx="8064896" cy="38885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C26EE-6235-4B4D-ACD7-34A47A7CDCE8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0625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5470</TotalTime>
  <Words>2324</Words>
  <Application>Microsoft Office PowerPoint</Application>
  <PresentationFormat>Экран (16:9)</PresentationFormat>
  <Paragraphs>294</Paragraphs>
  <Slides>56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8" baseType="lpstr">
      <vt:lpstr>Тема Office</vt:lpstr>
      <vt:lpstr>CorelDRAW</vt:lpstr>
      <vt:lpstr>Презентация PowerPoint</vt:lpstr>
      <vt:lpstr>Презентация PowerPoint</vt:lpstr>
      <vt:lpstr>Гидрокрекинг</vt:lpstr>
      <vt:lpstr>Назначение</vt:lpstr>
      <vt:lpstr>Достоинства гидрокрекинга</vt:lpstr>
      <vt:lpstr>Краткие сведения и история гидрокрекинга</vt:lpstr>
      <vt:lpstr>Краткие сведения и история гидрокрекинга</vt:lpstr>
      <vt:lpstr>Прогноз ввода установок гидрокрекинга  на отечественных НПЗ в 2020-2030 гг. </vt:lpstr>
      <vt:lpstr>Продукты </vt:lpstr>
      <vt:lpstr>Продукты </vt:lpstr>
      <vt:lpstr>Продукты легкого гидрокрекинга </vt:lpstr>
      <vt:lpstr>Продукты легкого гидрокрекинга </vt:lpstr>
      <vt:lpstr>Сырье </vt:lpstr>
      <vt:lpstr>Сырье </vt:lpstr>
      <vt:lpstr>Сырье </vt:lpstr>
      <vt:lpstr>Характеристики сырья установки мягкого гидрокрекинга</vt:lpstr>
      <vt:lpstr>Химизм </vt:lpstr>
      <vt:lpstr>Формализованная схема превращений в процессе гидрокрекинга</vt:lpstr>
      <vt:lpstr>Презентация PowerPoint</vt:lpstr>
      <vt:lpstr>Химизм превращений ароматических углеводородов</vt:lpstr>
      <vt:lpstr>Механизм </vt:lpstr>
      <vt:lpstr>Бифункциональные катализаторы </vt:lpstr>
      <vt:lpstr>Параметры процесса</vt:lpstr>
      <vt:lpstr>Влияние параметров ГК на гидрирование ароматических углеводородов</vt:lpstr>
      <vt:lpstr>Параметры процесса</vt:lpstr>
      <vt:lpstr>Гидрокрекинг вакуумного газойля</vt:lpstr>
      <vt:lpstr>Материальный баланс ГК ВГ</vt:lpstr>
      <vt:lpstr>Режим лёгкого гидрокрекинга</vt:lpstr>
      <vt:lpstr>Технология лёгкого гидрокрекинга</vt:lpstr>
      <vt:lpstr>Технология лёгкого гидрокрекинга</vt:lpstr>
      <vt:lpstr>Глубокий гидрокрекинг. Одноступенчатая схема на стационарном слое катализатора</vt:lpstr>
      <vt:lpstr>Глубокий гидрокрекинг. Реактор</vt:lpstr>
      <vt:lpstr>Глубокий гидрокрекинг. Двухступенчатый процесс</vt:lpstr>
      <vt:lpstr>Глубокий гидрокрекинг. Двухступенчатый процесс. Материальный баланс и режим</vt:lpstr>
      <vt:lpstr>Глубокий гидрокрекинг. Двухступенчатый процесс. Показатели качества моторных топлив</vt:lpstr>
      <vt:lpstr>Глубокий гидрокрекинг в трёхфазном  «кипящем» слое катализатора (ТФКС) </vt:lpstr>
      <vt:lpstr>Глубокий гидрокрекинг в трёхфазном  «кипящем» слое катализатора (ТФКС) </vt:lpstr>
      <vt:lpstr>Глубокий гидрокрекинг в (ТФКС) </vt:lpstr>
      <vt:lpstr>Реактор гидрокрекинга с ТФКС</vt:lpstr>
      <vt:lpstr>Материальный баланс гидрокрекинга с трёхфазным кипящим слоем катализатора</vt:lpstr>
      <vt:lpstr>Гидрокрекинг с движущимся суспендированным катализатором</vt:lpstr>
      <vt:lpstr>Гидрокрекинг с движущимся суспендированным катализатором. Материальный баланс</vt:lpstr>
      <vt:lpstr>Презентация PowerPoint</vt:lpstr>
      <vt:lpstr>Гидроконверсия тяжёлых нефтяных остатков </vt:lpstr>
      <vt:lpstr>Гидроконверсия нефтяных остатков. Показатели качества гудрона и материальный баланс процесса </vt:lpstr>
      <vt:lpstr> Наногетерогенный катализ в гидроконверсии гудрона  </vt:lpstr>
      <vt:lpstr>Установка гидроконверсии </vt:lpstr>
      <vt:lpstr>Изменение компонентного состава сырья и продуктов реакции </vt:lpstr>
      <vt:lpstr>Технологическая схема установки гидроконверсии тяжелого нефтяного сырья</vt:lpstr>
      <vt:lpstr>Блок-схемы выделения отработанного катализатора</vt:lpstr>
      <vt:lpstr>Блок-схемы регенерации прекурсора</vt:lpstr>
      <vt:lpstr>Гидроконверсия </vt:lpstr>
      <vt:lpstr>Гидроконверсия </vt:lpstr>
      <vt:lpstr>Схема гидродепарафинизации дизельных фракций</vt:lpstr>
      <vt:lpstr>Гидродепарафинизации дизельных фракций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85</cp:revision>
  <dcterms:created xsi:type="dcterms:W3CDTF">2023-03-16T06:56:48Z</dcterms:created>
  <dcterms:modified xsi:type="dcterms:W3CDTF">2026-11-02T07:18:18Z</dcterms:modified>
</cp:coreProperties>
</file>