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826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19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10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814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04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58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5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320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04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0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55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915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C5243-EBA9-4067-BAED-3DC5677DC0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Общие принципы анатомической организации ЦНС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89125A9-65B5-4255-ABF4-CB17F69C40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sz="4500" b="1" dirty="0">
                <a:solidFill>
                  <a:schemeClr val="accent2"/>
                </a:solidFill>
              </a:rPr>
              <a:t>Понятие нервной системы, морфологическая и функциональная </a:t>
            </a:r>
          </a:p>
          <a:p>
            <a:r>
              <a:rPr lang="ru-RU" sz="4500" b="1" dirty="0">
                <a:solidFill>
                  <a:schemeClr val="accent2"/>
                </a:solidFill>
              </a:rPr>
              <a:t>классификация</a:t>
            </a:r>
          </a:p>
          <a:p>
            <a:endParaRPr lang="ru-RU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467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9A45E6-0E92-4668-8847-1CB61233B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228600" tIns="228600" rIns="228600" bIns="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400">
                <a:solidFill>
                  <a:schemeClr val="bg1"/>
                </a:solidFill>
              </a:rPr>
              <a:t>Морфологическая классификация нервной системы</a:t>
            </a:r>
          </a:p>
        </p:txBody>
      </p:sp>
      <p:pic>
        <p:nvPicPr>
          <p:cNvPr id="4" name="Picture 14" descr="Изображение выглядит как текст, Шрифт, снимок экран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2821BBC3-6211-46D8-A982-ED2D1922850B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967899" y="1954213"/>
            <a:ext cx="10317162" cy="490378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44732" y="704740"/>
            <a:ext cx="10622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accent1"/>
                </a:solidFill>
              </a:rPr>
              <a:t>Морфологическая классификация нервной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2860169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A202AA-DEB3-488F-B7BF-F4E92CE71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Плоскости человеческого тела</a:t>
            </a:r>
          </a:p>
        </p:txBody>
      </p:sp>
      <p:pic>
        <p:nvPicPr>
          <p:cNvPr id="4" name="Picture 15">
            <a:extLst>
              <a:ext uri="{FF2B5EF4-FFF2-40B4-BE49-F238E27FC236}">
                <a16:creationId xmlns:a16="http://schemas.microsoft.com/office/drawing/2014/main" id="{D290E2E7-AC04-4675-9075-FBA17EB823E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3872754" y="2016124"/>
            <a:ext cx="4589928" cy="46536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145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0DE76F70-584F-418F-B6D4-463182A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717" y="484817"/>
            <a:ext cx="9282601" cy="1230570"/>
          </a:xfrm>
        </p:spPr>
        <p:txBody>
          <a:bodyPr vert="horz" lIns="228600" tIns="228600" rIns="228600" bIns="228600" rtlCol="0" anchor="t"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1"/>
                </a:solidFill>
              </a:rPr>
              <a:t>Положение частей тела по отношению к основным осям и плоскостям 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7" name="Вертикальный текст 6">
            <a:extLst>
              <a:ext uri="{FF2B5EF4-FFF2-40B4-BE49-F238E27FC236}">
                <a16:creationId xmlns:a16="http://schemas.microsoft.com/office/drawing/2014/main" id="{12FF3D8C-21A4-4FC8-936B-FE2591262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95717" y="1726261"/>
            <a:ext cx="8898323" cy="380276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медиальный – расположенный ближе к срединной оси, внутренней;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латеральный – расположенный дальше от срединной оси, боковой, наружный;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краниальный – расположенный в направлении головы, черепа;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каудальный – расположенный в обратном направлении, хвостовой;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дорзальный – расположенный на задней, спинной стороне; ––вентральный – расположенный на передней, брюшной стороне.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Применительно к конечностям пользуются терминами: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проксимальный – лежащий ближе к туловищу,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дистальный – расположенный дальше от туловища.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/>
              <a:t>Например, голень по отношению к стопе расположена проксимально, а по отношению к бедру – дистально.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0900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Фило</a:t>
            </a:r>
            <a:r>
              <a:rPr lang="ru-RU" b="1" dirty="0"/>
              <a:t>- и онтогенез нервной системы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Стадия I – сетевая нервная система</a:t>
            </a:r>
          </a:p>
          <a:p>
            <a:r>
              <a:rPr lang="ru-RU" sz="2000" dirty="0"/>
              <a:t>Схема строения диффузной нервной системы кишечнополостного животного:</a:t>
            </a:r>
          </a:p>
          <a:p>
            <a:r>
              <a:rPr lang="ru-RU" sz="2000" dirty="0"/>
              <a:t>1 – ротовое отверстие; </a:t>
            </a:r>
          </a:p>
          <a:p>
            <a:r>
              <a:rPr lang="ru-RU" sz="2000" dirty="0"/>
              <a:t>2 – щупальце; </a:t>
            </a:r>
          </a:p>
          <a:p>
            <a:r>
              <a:rPr lang="ru-RU" sz="2000" dirty="0"/>
              <a:t>3 – подошва</a:t>
            </a:r>
          </a:p>
          <a:p>
            <a:endParaRPr lang="ru-RU" sz="2000" dirty="0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15" descr="http://culture.niv.ru/images/020/image02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2" y="507851"/>
            <a:ext cx="3200400" cy="5805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416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935"/>
            <a:ext cx="3200400" cy="2286000"/>
          </a:xfrm>
        </p:spPr>
        <p:txBody>
          <a:bodyPr/>
          <a:lstStyle/>
          <a:p>
            <a:r>
              <a:rPr lang="ru-RU" b="1" dirty="0" err="1"/>
              <a:t>Фило</a:t>
            </a:r>
            <a:r>
              <a:rPr lang="ru-RU" b="1" dirty="0"/>
              <a:t>- и онтогенез нервной системы</a:t>
            </a:r>
            <a:r>
              <a:rPr lang="ru-RU" dirty="0"/>
              <a:t>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331694" y="2367601"/>
            <a:ext cx="3200400" cy="3379124"/>
          </a:xfrm>
        </p:spPr>
        <p:txBody>
          <a:bodyPr>
            <a:noAutofit/>
          </a:bodyPr>
          <a:lstStyle/>
          <a:p>
            <a:r>
              <a:rPr lang="ru-RU" sz="2000" dirty="0"/>
              <a:t>Стадия II – узловая нервная система</a:t>
            </a:r>
            <a:endParaRPr lang="en-US" sz="2000" dirty="0"/>
          </a:p>
          <a:p>
            <a:r>
              <a:rPr lang="ru-RU" sz="2000" dirty="0"/>
              <a:t>Схема строения </a:t>
            </a:r>
            <a:r>
              <a:rPr lang="ru-RU" sz="2000" dirty="0" err="1"/>
              <a:t>диффузностволовой</a:t>
            </a:r>
            <a:r>
              <a:rPr lang="ru-RU" sz="2000" dirty="0"/>
              <a:t> нервной системы турбеллярии:</a:t>
            </a:r>
          </a:p>
          <a:p>
            <a:r>
              <a:rPr lang="ru-RU" sz="2000" dirty="0"/>
              <a:t>1 – нервный узел; </a:t>
            </a:r>
            <a:endParaRPr lang="en-US" sz="2000" dirty="0"/>
          </a:p>
          <a:p>
            <a:r>
              <a:rPr lang="ru-RU" sz="2000" dirty="0"/>
              <a:t>2 – глотка; </a:t>
            </a:r>
            <a:endParaRPr lang="en-US" sz="2000" dirty="0"/>
          </a:p>
          <a:p>
            <a:r>
              <a:rPr lang="ru-RU" sz="2000" dirty="0"/>
              <a:t>3 – брюшной продольный ствол; </a:t>
            </a:r>
            <a:endParaRPr lang="en-US" sz="2000" dirty="0"/>
          </a:p>
          <a:p>
            <a:r>
              <a:rPr lang="ru-RU" sz="2000" dirty="0"/>
              <a:t>4 – боковой нервный ствол</a:t>
            </a:r>
          </a:p>
          <a:p>
            <a:endParaRPr lang="ru-RU" sz="2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641600" y="1132076"/>
            <a:ext cx="1693287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6" descr="http://culture.niv.ru/images/020/image0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601" y="1132076"/>
            <a:ext cx="4380940" cy="461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5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88"/>
            <a:ext cx="3200400" cy="2286000"/>
          </a:xfrm>
        </p:spPr>
        <p:txBody>
          <a:bodyPr/>
          <a:lstStyle/>
          <a:p>
            <a:r>
              <a:rPr lang="ru-RU" b="1" dirty="0" err="1"/>
              <a:t>Фило</a:t>
            </a:r>
            <a:r>
              <a:rPr lang="ru-RU" b="1" dirty="0"/>
              <a:t>- и онтогенез нервной системы</a:t>
            </a:r>
            <a:r>
              <a:rPr lang="ru-RU" dirty="0"/>
              <a:t> 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2288688"/>
            <a:ext cx="3200400" cy="337912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Стадия III – трубчатая нервная система, характерная для хордовых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Схема развития плаща конечного мозга (обозначен черным) в сравнении с остальными структурами мозга в ряду позвоночных: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i="1" dirty="0"/>
              <a:t>а </a:t>
            </a:r>
            <a:r>
              <a:rPr lang="ru-RU" sz="1800" dirty="0"/>
              <a:t>– акула; </a:t>
            </a:r>
            <a:r>
              <a:rPr lang="ru-RU" sz="1800" i="1" dirty="0"/>
              <a:t>б </a:t>
            </a:r>
            <a:r>
              <a:rPr lang="ru-RU" sz="1800" dirty="0"/>
              <a:t>– ящерица; </a:t>
            </a:r>
            <a:r>
              <a:rPr lang="ru-RU" sz="1800" i="1" dirty="0"/>
              <a:t>в </a:t>
            </a:r>
            <a:r>
              <a:rPr lang="ru-RU" sz="1800" dirty="0"/>
              <a:t>– кролик; </a:t>
            </a:r>
            <a:r>
              <a:rPr lang="ru-RU" sz="1800" i="1" dirty="0"/>
              <a:t>г </a:t>
            </a:r>
            <a:r>
              <a:rPr lang="ru-RU" sz="1800" dirty="0"/>
              <a:t>– человек: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1 – обонятельная луковица; 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2 – базальные ядра; 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3 – промежуточный мозг; 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4 – средний мозг; 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5 – мозжечок; </a:t>
            </a: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6 – продолговатый мозг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299969" y="790112"/>
            <a:ext cx="4645844" cy="48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Рисунок 28" descr="http://culture.niv.ru/images/020/image0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6133" y="594359"/>
            <a:ext cx="4489491" cy="603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569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06" y="274955"/>
            <a:ext cx="3932237" cy="100761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Онтогенез нервной системы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5206" y="1393795"/>
            <a:ext cx="3932237" cy="5033638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Стадии развития оплодотворенного яйца ланцетника: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а – оплодотворенное яйцо (зигота);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б–е – стадии 2, 4, 8, 16, 32 бластомеров;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ж – бластула;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з – бластула в разрезе;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и – начало образования гаструлы;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к – гаструла;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л – ранняя нейрула;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м – нейрула;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1 – бластоцель;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2 – эктодерма;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3 – эндодерма;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4 – полость первичной кишки;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5 – мезодерма;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6 – нервная пластинка; </a:t>
            </a: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7 – хорда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256" y="656948"/>
            <a:ext cx="5850385" cy="57704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5710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05" y="632534"/>
            <a:ext cx="3932237" cy="9299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Нейруляция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5205" y="1562470"/>
            <a:ext cx="3932237" cy="4891596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А – стадия нервной пластинки; </a:t>
            </a:r>
          </a:p>
          <a:p>
            <a:pPr lvl="0"/>
            <a:r>
              <a:rPr lang="ru-RU" dirty="0"/>
              <a:t>Б – стадия нервного желобка; </a:t>
            </a:r>
          </a:p>
          <a:p>
            <a:pPr lvl="0"/>
            <a:r>
              <a:rPr lang="ru-RU" dirty="0"/>
              <a:t>В – стадия нервной трубки; </a:t>
            </a:r>
          </a:p>
          <a:p>
            <a:pPr lvl="0"/>
            <a:r>
              <a:rPr lang="ru-RU" dirty="0"/>
              <a:t>1 – нервный желобок; </a:t>
            </a:r>
          </a:p>
          <a:p>
            <a:pPr lvl="0"/>
            <a:r>
              <a:rPr lang="ru-RU" dirty="0"/>
              <a:t>2 – нервный валик; </a:t>
            </a:r>
          </a:p>
          <a:p>
            <a:pPr lvl="0"/>
            <a:r>
              <a:rPr lang="ru-RU" dirty="0"/>
              <a:t>3 – кожная эктодерма;</a:t>
            </a:r>
          </a:p>
          <a:p>
            <a:r>
              <a:rPr lang="ru-RU" dirty="0"/>
              <a:t>4 – хорда; </a:t>
            </a:r>
          </a:p>
          <a:p>
            <a:r>
              <a:rPr lang="ru-RU" dirty="0"/>
              <a:t>5 – </a:t>
            </a:r>
            <a:r>
              <a:rPr lang="ru-RU" dirty="0" err="1"/>
              <a:t>сомитная</a:t>
            </a:r>
            <a:r>
              <a:rPr lang="ru-RU" dirty="0"/>
              <a:t> мезодерма; </a:t>
            </a:r>
          </a:p>
          <a:p>
            <a:r>
              <a:rPr lang="ru-RU" dirty="0"/>
              <a:t>6 – нервный гребень (ганглиозная пластинка); </a:t>
            </a:r>
          </a:p>
          <a:p>
            <a:r>
              <a:rPr lang="ru-RU" dirty="0"/>
              <a:t>7 – нервная трубка; </a:t>
            </a:r>
          </a:p>
          <a:p>
            <a:r>
              <a:rPr lang="ru-RU" dirty="0"/>
              <a:t>8 – мезенхима; </a:t>
            </a:r>
          </a:p>
          <a:p>
            <a:r>
              <a:rPr lang="ru-RU" dirty="0"/>
              <a:t>9 – эндодерма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367" y="865750"/>
            <a:ext cx="6954231" cy="5259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5794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Схема образования мозговых пузырей</a:t>
            </a:r>
            <a:br>
              <a:rPr lang="ru-RU" b="1" dirty="0">
                <a:solidFill>
                  <a:schemeClr val="accent1"/>
                </a:solidFill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633" y="1342449"/>
            <a:ext cx="9957047" cy="52289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311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42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Оболочки спинного мозга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0" y="1096499"/>
            <a:ext cx="9966960" cy="52520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7183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Венозные синусы твердой мозговой оболочки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000" dirty="0"/>
              <a:t>Представлены 7 из 9 синусов: </a:t>
            </a:r>
          </a:p>
          <a:p>
            <a:r>
              <a:rPr lang="ru-RU" sz="2000" dirty="0"/>
              <a:t>1 – нижний сагиттальный синус; </a:t>
            </a:r>
          </a:p>
          <a:p>
            <a:r>
              <a:rPr lang="ru-RU" sz="2000" dirty="0"/>
              <a:t>2 – </a:t>
            </a:r>
            <a:r>
              <a:rPr lang="ru-RU" sz="2000" dirty="0" err="1"/>
              <a:t>межпещеристый</a:t>
            </a:r>
            <a:r>
              <a:rPr lang="ru-RU" sz="2000" dirty="0"/>
              <a:t> синус; </a:t>
            </a:r>
          </a:p>
          <a:p>
            <a:r>
              <a:rPr lang="ru-RU" sz="2000" dirty="0"/>
              <a:t>3 – внутренняя яремная вена; </a:t>
            </a:r>
          </a:p>
          <a:p>
            <a:r>
              <a:rPr lang="ru-RU" sz="2000" dirty="0"/>
              <a:t>4 – поперечный синус; </a:t>
            </a:r>
          </a:p>
          <a:p>
            <a:r>
              <a:rPr lang="ru-RU" sz="2000" dirty="0"/>
              <a:t>5 – синусный сток; </a:t>
            </a:r>
          </a:p>
          <a:p>
            <a:r>
              <a:rPr lang="ru-RU" sz="2000" dirty="0"/>
              <a:t>6 – верхний сагиттальный синус; </a:t>
            </a:r>
          </a:p>
          <a:p>
            <a:r>
              <a:rPr lang="ru-RU" sz="2000" dirty="0"/>
              <a:t>7 – прямой синус</a:t>
            </a:r>
          </a:p>
          <a:p>
            <a:r>
              <a:rPr lang="ru-RU" sz="2000" dirty="0"/>
              <a:t> </a:t>
            </a:r>
          </a:p>
          <a:p>
            <a:endParaRPr lang="ru-RU" sz="2000" dirty="0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406" y="457200"/>
            <a:ext cx="6586773" cy="59080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3901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84551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Оболочки головного мозга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30" y="1330130"/>
            <a:ext cx="9966959" cy="5240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6987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810677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Полости мозга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1403304"/>
            <a:ext cx="8634549" cy="52979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5274485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495</Words>
  <Application>Microsoft Office PowerPoint</Application>
  <PresentationFormat>Широкоэкранный</PresentationFormat>
  <Paragraphs>85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Calibri</vt:lpstr>
      <vt:lpstr>Calibri Light</vt:lpstr>
      <vt:lpstr>Ретро</vt:lpstr>
      <vt:lpstr>Общие принципы анатомической организации ЦНС</vt:lpstr>
      <vt:lpstr>Морфологическая классификация нервной системы</vt:lpstr>
      <vt:lpstr>Плоскости человеческого тела</vt:lpstr>
      <vt:lpstr>Положение частей тела по отношению к основным осям и плоскостям </vt:lpstr>
      <vt:lpstr>Фило- и онтогенез нервной системы </vt:lpstr>
      <vt:lpstr>Фило- и онтогенез нервной системы </vt:lpstr>
      <vt:lpstr>Фило- и онтогенез нервной системы </vt:lpstr>
      <vt:lpstr>Онтогенез нервной системы </vt:lpstr>
      <vt:lpstr>Нейруляция </vt:lpstr>
      <vt:lpstr>Схема образования мозговых пузырей </vt:lpstr>
      <vt:lpstr>Оболочки спинного мозга</vt:lpstr>
      <vt:lpstr>Венозные синусы твердой мозговой оболочки</vt:lpstr>
      <vt:lpstr>Оболочки головного мозга</vt:lpstr>
      <vt:lpstr>Полости мозга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принципы анатомической организации ЦНС</dc:title>
  <dc:creator>Lars</dc:creator>
  <cp:lastModifiedBy>Lars</cp:lastModifiedBy>
  <cp:revision>13</cp:revision>
  <dcterms:created xsi:type="dcterms:W3CDTF">2026-09-08T04:58:25Z</dcterms:created>
  <dcterms:modified xsi:type="dcterms:W3CDTF">2026-09-26T08:42:00Z</dcterms:modified>
</cp:coreProperties>
</file>