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12/27/2021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ftegaz.ru/tech-library/neftekhimiya/514678-nefteprodukty/" TargetMode="External"/><Relationship Id="rId2" Type="http://schemas.openxmlformats.org/officeDocument/2006/relationships/hyperlink" Target="https://neftegaz.ru/tech-library/energoresursy-toplivo/141832-neft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3D148-CC34-463F-8A71-B12D6D2F1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1" y="62081"/>
            <a:ext cx="10572000" cy="1080098"/>
          </a:xfrm>
        </p:spPr>
        <p:txBody>
          <a:bodyPr/>
          <a:lstStyle/>
          <a:p>
            <a:r>
              <a:rPr lang="ru-RU" b="0" dirty="0"/>
              <a:t>Технологические печи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6C233A-2AC0-4188-A0F6-9FE41D451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46700" y="5496746"/>
            <a:ext cx="6708401" cy="1080097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Выполнил: ст. гр. ДНХТМ-11 Никулин А.А.</a:t>
            </a:r>
          </a:p>
          <a:p>
            <a:pPr algn="r"/>
            <a:r>
              <a:rPr lang="ru-RU" dirty="0"/>
              <a:t>Проверил:  </a:t>
            </a:r>
            <a:r>
              <a:rPr lang="ru-RU" dirty="0" err="1"/>
              <a:t>К,т,н</a:t>
            </a:r>
            <a:r>
              <a:rPr lang="ru-RU" dirty="0"/>
              <a:t>. доц. Козырев О.Н.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BBD1A-5B24-4FC1-B1CA-70E9079AA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900" y="1385758"/>
            <a:ext cx="5983287" cy="3352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5637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9FD2724-0832-4937-A378-8EDABDE34950}"/>
              </a:ext>
            </a:extLst>
          </p:cNvPr>
          <p:cNvSpPr/>
          <p:nvPr/>
        </p:nvSpPr>
        <p:spPr>
          <a:xfrm>
            <a:off x="635000" y="7194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газовые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D0849AB-150C-4633-B6E7-D9693AAA34C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71998" cy="97045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Типы горелочных устройств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96B179-E99C-4A22-82F0-0327C709D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336" y="1714972"/>
            <a:ext cx="4060026" cy="2610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D9F46F8-E46C-4214-9BDD-558C78D925B9}"/>
              </a:ext>
            </a:extLst>
          </p:cNvPr>
          <p:cNvSpPr/>
          <p:nvPr/>
        </p:nvSpPr>
        <p:spPr>
          <a:xfrm>
            <a:off x="6184899" y="7916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комбинированные - газожидкостные горелки с принудительной подачей атмосферного воздуха на горение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554E80-7935-45DC-A2B1-6DC38D519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193" y="4157088"/>
            <a:ext cx="3115110" cy="2542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5AEF490-4CD7-46D0-A8AC-5899A6E20691}"/>
              </a:ext>
            </a:extLst>
          </p:cNvPr>
          <p:cNvSpPr/>
          <p:nvPr/>
        </p:nvSpPr>
        <p:spPr>
          <a:xfrm>
            <a:off x="4690665" y="3575026"/>
            <a:ext cx="1780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инжекционные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A9D542-C2F7-4286-B0E7-CDE5B1BE6719}"/>
              </a:ext>
            </a:extLst>
          </p:cNvPr>
          <p:cNvSpPr/>
          <p:nvPr/>
        </p:nvSpPr>
        <p:spPr>
          <a:xfrm>
            <a:off x="7501336" y="5688449"/>
            <a:ext cx="406002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" panose="020B0604020202020204" pitchFamily="34" charset="0"/>
              </a:rPr>
              <a:t>Беспламенная панельная горелка типа </a:t>
            </a:r>
            <a:r>
              <a:rPr lang="ru-RU" sz="1400" dirty="0" err="1">
                <a:latin typeface="Arial" panose="020B0604020202020204" pitchFamily="34" charset="0"/>
              </a:rPr>
              <a:t>ГБПш</a:t>
            </a:r>
            <a:r>
              <a:rPr lang="ru-RU" sz="1400" dirty="0">
                <a:latin typeface="Arial" panose="020B0604020202020204" pitchFamily="34" charset="0"/>
              </a:rPr>
              <a:t>: </a:t>
            </a:r>
            <a:r>
              <a:rPr lang="ru-RU" sz="1400" i="1" dirty="0">
                <a:latin typeface="Arial" panose="020B0604020202020204" pitchFamily="34" charset="0"/>
              </a:rPr>
              <a:t>1 </a:t>
            </a:r>
            <a:r>
              <a:rPr lang="ru-RU" sz="1400" dirty="0">
                <a:latin typeface="Arial" panose="020B0604020202020204" pitchFamily="34" charset="0"/>
              </a:rPr>
              <a:t>— стальная труба; </a:t>
            </a:r>
            <a:r>
              <a:rPr lang="ru-RU" sz="1400" i="1" dirty="0">
                <a:latin typeface="Arial" panose="020B0604020202020204" pitchFamily="34" charset="0"/>
              </a:rPr>
              <a:t>2 </a:t>
            </a:r>
            <a:r>
              <a:rPr lang="ru-RU" sz="1400" dirty="0">
                <a:latin typeface="Arial" panose="020B0604020202020204" pitchFamily="34" charset="0"/>
              </a:rPr>
              <a:t>— эжектор; </a:t>
            </a:r>
            <a:r>
              <a:rPr lang="ru-RU" sz="1400" i="1" dirty="0">
                <a:latin typeface="Arial" panose="020B0604020202020204" pitchFamily="34" charset="0"/>
              </a:rPr>
              <a:t>3 </a:t>
            </a:r>
            <a:r>
              <a:rPr lang="ru-RU" sz="1400" dirty="0">
                <a:latin typeface="Arial" panose="020B0604020202020204" pitchFamily="34" charset="0"/>
              </a:rPr>
              <a:t>— сопло; </a:t>
            </a:r>
            <a:r>
              <a:rPr lang="ru-RU" sz="1400" i="1" dirty="0">
                <a:latin typeface="Arial" panose="020B0604020202020204" pitchFamily="34" charset="0"/>
              </a:rPr>
              <a:t>4 </a:t>
            </a:r>
            <a:r>
              <a:rPr lang="ru-RU" sz="1400" dirty="0">
                <a:latin typeface="Arial" panose="020B0604020202020204" pitchFamily="34" charset="0"/>
              </a:rPr>
              <a:t>— регулятор воздуха; </a:t>
            </a:r>
            <a:r>
              <a:rPr lang="ru-RU" sz="1400" i="1" dirty="0">
                <a:latin typeface="Arial" panose="020B0604020202020204" pitchFamily="34" charset="0"/>
              </a:rPr>
              <a:t>5 </a:t>
            </a:r>
            <a:r>
              <a:rPr lang="ru-RU" sz="1400" dirty="0">
                <a:latin typeface="Arial" panose="020B0604020202020204" pitchFamily="34" charset="0"/>
              </a:rPr>
              <a:t>— изоляционная прослойка; </a:t>
            </a:r>
            <a:r>
              <a:rPr lang="ru-RU" sz="1400" i="1" dirty="0">
                <a:latin typeface="Arial" panose="020B0604020202020204" pitchFamily="34" charset="0"/>
              </a:rPr>
              <a:t>6 </a:t>
            </a:r>
            <a:r>
              <a:rPr lang="ru-RU" sz="1400" dirty="0">
                <a:latin typeface="Arial" panose="020B0604020202020204" pitchFamily="34" charset="0"/>
              </a:rPr>
              <a:t>— корпус; </a:t>
            </a:r>
            <a:r>
              <a:rPr lang="ru-RU" sz="1400" i="1" dirty="0">
                <a:latin typeface="Arial" panose="020B0604020202020204" pitchFamily="34" charset="0"/>
              </a:rPr>
              <a:t>7 </a:t>
            </a:r>
            <a:r>
              <a:rPr lang="ru-RU" sz="1400" dirty="0">
                <a:latin typeface="Arial" panose="020B0604020202020204" pitchFamily="34" charset="0"/>
              </a:rPr>
              <a:t>— керамические Призмы</a:t>
            </a:r>
            <a:endParaRPr lang="ru-RU" sz="1400" b="0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9F9ABF-0C9A-4505-96D3-5443B40F8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08" y="1088806"/>
            <a:ext cx="3020550" cy="3868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4398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560B9-3158-46F4-952E-41521D6D91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31775"/>
            <a:ext cx="10572750" cy="969963"/>
          </a:xfrm>
        </p:spPr>
        <p:txBody>
          <a:bodyPr/>
          <a:lstStyle/>
          <a:p>
            <a:r>
              <a:rPr lang="ru-RU" dirty="0"/>
              <a:t>Пути совершенствования технологических печей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B8B58B-3A33-45ED-A3BA-CAD3857C1B2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438275"/>
            <a:ext cx="5638800" cy="5813425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Обеспечение тяги. Тяга – это разность между давлением газов внутри технического устройства и давлением окружающей среды при их свободном сообщении. Тяга возникает вследствие того, что </a:t>
            </a:r>
            <a:r>
              <a:rPr lang="ru-RU" dirty="0" err="1"/>
              <a:t>газы</a:t>
            </a:r>
            <a:r>
              <a:rPr lang="ru-RU" dirty="0"/>
              <a:t> внутри печи, в газоходах и в дымовой трубе легче, чем более холодный воздух снаружи, и поэтому они вытесняются более холодным и тяжелым воздухом.</a:t>
            </a:r>
          </a:p>
          <a:p>
            <a:pPr algn="just"/>
            <a:r>
              <a:rPr lang="ru-RU" dirty="0"/>
              <a:t>Минимизация подсосов воздуха</a:t>
            </a:r>
          </a:p>
          <a:p>
            <a:pPr algn="just"/>
            <a:r>
              <a:rPr lang="ru-RU" dirty="0"/>
              <a:t>Использование </a:t>
            </a:r>
            <a:r>
              <a:rPr lang="ru-RU" b="1" dirty="0"/>
              <a:t>индукционного обогрева </a:t>
            </a:r>
            <a:r>
              <a:rPr lang="ru-RU" b="1" dirty="0" err="1"/>
              <a:t>звеевика</a:t>
            </a:r>
            <a:r>
              <a:rPr lang="ru-RU" b="1" dirty="0"/>
              <a:t>. </a:t>
            </a:r>
            <a:r>
              <a:rPr lang="ru-RU" dirty="0"/>
              <a:t>Позволяет</a:t>
            </a:r>
            <a:r>
              <a:rPr lang="ru-RU" b="1" dirty="0"/>
              <a:t> </a:t>
            </a:r>
            <a:r>
              <a:rPr lang="ru-RU" dirty="0"/>
              <a:t>удешевить строительство и эксплуатацию печи, понизить энергозатраты и повысить КПД трубчатой печи, снизить количество коксовых отложений в трубах за счет снижения зон перегрева и как следствие увеличить межремонтный интервал работы печи.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55CFCD-C00F-43EF-8997-D7E756364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390" y="3772082"/>
            <a:ext cx="4630737" cy="2654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AC6162-7922-40A7-98CF-AB05400C6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799" y="122238"/>
            <a:ext cx="3921125" cy="3155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70751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C8CB6-7133-40B0-A6AB-21866EEB9758}"/>
              </a:ext>
            </a:extLst>
          </p:cNvPr>
          <p:cNvSpPr txBox="1">
            <a:spLocks/>
          </p:cNvSpPr>
          <p:nvPr/>
        </p:nvSpPr>
        <p:spPr>
          <a:xfrm>
            <a:off x="114300" y="0"/>
            <a:ext cx="11264900" cy="97045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3600" dirty="0"/>
              <a:t>Фирмы-изготовители технологических печей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6855E3-9058-41CF-9032-6C2C4DC09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4" y="970450"/>
            <a:ext cx="5095875" cy="11256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807660-C90C-404E-8D96-C16C8C223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" y="2140251"/>
            <a:ext cx="5095875" cy="10525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B8FCD5-99D4-45C8-843B-AFDA0E16F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5" y="3236933"/>
            <a:ext cx="5095874" cy="11634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D1C014-BFB8-48DD-A3CF-FD8A6BFF67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5" y="4444484"/>
            <a:ext cx="5095874" cy="12154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ACC86F-C581-43A3-8232-9B2C9DA1F9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076" y="5704095"/>
            <a:ext cx="5095874" cy="10400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CAE2E5-129B-44E7-AF54-EF4AD24810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5318" y="791855"/>
            <a:ext cx="4256882" cy="11507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726A1D4-4856-4A12-B722-3C7356E77D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9625" y="3762287"/>
            <a:ext cx="1447168" cy="143101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522509B-B635-4098-B77C-48E7B77BFD3F}"/>
              </a:ext>
            </a:extLst>
          </p:cNvPr>
          <p:cNvSpPr/>
          <p:nvPr/>
        </p:nvSpPr>
        <p:spPr>
          <a:xfrm>
            <a:off x="6194422" y="1923904"/>
            <a:ext cx="599757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CenturyGothicRegular"/>
              </a:rPr>
              <a:t>(Голландия) - это крупная инжиниринговая и производственная компания, один из лидеров на рынке по производству и комплектной поставке горелочных систем и печей для установок производства серы, </a:t>
            </a:r>
            <a:r>
              <a:rPr lang="ru-RU" sz="1400" dirty="0" err="1">
                <a:latin typeface="CenturyGothicRegular"/>
              </a:rPr>
              <a:t>инсинераторов</a:t>
            </a:r>
            <a:r>
              <a:rPr lang="ru-RU" sz="1400" dirty="0">
                <a:latin typeface="CenturyGothicRegular"/>
              </a:rPr>
              <a:t> для сжигания различных соединений, в т.ч. аммиака, прямых воздушных подогревателей. </a:t>
            </a:r>
            <a:r>
              <a:rPr lang="ru-RU" sz="1400" dirty="0" err="1">
                <a:latin typeface="CenturyGothicRegular"/>
              </a:rPr>
              <a:t>Компаией</a:t>
            </a:r>
            <a:r>
              <a:rPr lang="ru-RU" sz="1400" dirty="0">
                <a:latin typeface="CenturyGothicRegular"/>
              </a:rPr>
              <a:t> </a:t>
            </a:r>
            <a:r>
              <a:rPr lang="ru-RU" sz="1400" dirty="0" err="1">
                <a:latin typeface="CenturyGothicRegular"/>
              </a:rPr>
              <a:t>Duiker</a:t>
            </a:r>
            <a:r>
              <a:rPr lang="ru-RU" sz="1400" dirty="0">
                <a:latin typeface="CenturyGothicRegular"/>
              </a:rPr>
              <a:t> </a:t>
            </a:r>
            <a:r>
              <a:rPr lang="ru-RU" sz="1400" dirty="0" err="1">
                <a:latin typeface="CenturyGothicRegular"/>
              </a:rPr>
              <a:t>разработа</a:t>
            </a:r>
            <a:r>
              <a:rPr lang="ru-RU" sz="1400" dirty="0">
                <a:latin typeface="CenturyGothicRegular"/>
              </a:rPr>
              <a:t> и внедрена целая линейка </a:t>
            </a:r>
            <a:r>
              <a:rPr lang="ru-RU" sz="1400" dirty="0" err="1">
                <a:latin typeface="CenturyGothicRegular"/>
              </a:rPr>
              <a:t>инсинераторов</a:t>
            </a:r>
            <a:r>
              <a:rPr lang="ru-RU" sz="1400" dirty="0">
                <a:latin typeface="CenturyGothicRegular"/>
              </a:rPr>
              <a:t> для </a:t>
            </a:r>
            <a:r>
              <a:rPr lang="ru-RU" sz="1400" dirty="0" err="1">
                <a:latin typeface="CenturyGothicRegular"/>
              </a:rPr>
              <a:t>нетфеперерабатывающей</a:t>
            </a:r>
            <a:r>
              <a:rPr lang="ru-RU" sz="1400" dirty="0">
                <a:latin typeface="CenturyGothicRegular"/>
              </a:rPr>
              <a:t> промышленности, успешно эксплуатируемая в России и странах СНГ.</a:t>
            </a:r>
            <a:endParaRPr lang="ru-RU" sz="14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92CE317-2172-47CB-A115-492CB445E437}"/>
              </a:ext>
            </a:extLst>
          </p:cNvPr>
          <p:cNvSpPr/>
          <p:nvPr/>
        </p:nvSpPr>
        <p:spPr>
          <a:xfrm>
            <a:off x="5746750" y="5257562"/>
            <a:ext cx="644524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CenturyGothicRegular"/>
              </a:rPr>
              <a:t>(Австрия) имеет более чем 20-летний опыт инжиниринга, поставок и ввода в эксплуатацию горелок и камер сгорания для: серы, отработанной кислоты и высокосернистого газа; отработанных газа и воздуха; сточных вод; опасных жидкостей и </a:t>
            </a:r>
            <a:r>
              <a:rPr lang="ru-RU" sz="1400" dirty="0" err="1">
                <a:latin typeface="CenturyGothicRegular"/>
              </a:rPr>
              <a:t>спецотходов</a:t>
            </a:r>
            <a:r>
              <a:rPr lang="ru-RU" sz="1400" dirty="0">
                <a:latin typeface="CenturyGothicRegular"/>
              </a:rPr>
              <a:t>; пастообразных жидких отходов. Как член группы UNITHERM CEMCON, которая с 1946 успешно работает в сфере постройки горелок печей и камер сгорания, компания CS может также использовать обширные ноу-хау в сфере создания котлов, вращающихся трубчатых печей и горелок.</a:t>
            </a:r>
            <a:endParaRPr lang="ru-RU" sz="14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09A0A9C-AA50-4AA3-9B9C-67AA074013A1}"/>
              </a:ext>
            </a:extLst>
          </p:cNvPr>
          <p:cNvCxnSpPr/>
          <p:nvPr/>
        </p:nvCxnSpPr>
        <p:spPr>
          <a:xfrm>
            <a:off x="-12700" y="816999"/>
            <a:ext cx="51435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1CE631B-42BB-404C-A952-9BFB74326FAC}"/>
              </a:ext>
            </a:extLst>
          </p:cNvPr>
          <p:cNvCxnSpPr/>
          <p:nvPr/>
        </p:nvCxnSpPr>
        <p:spPr>
          <a:xfrm>
            <a:off x="5746750" y="791855"/>
            <a:ext cx="0" cy="6066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025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FC9F7E-6233-4E61-9F1D-5878B228A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300" y="-734400"/>
            <a:ext cx="10561418" cy="1468800"/>
          </a:xfrm>
        </p:spPr>
        <p:txBody>
          <a:bodyPr/>
          <a:lstStyle/>
          <a:p>
            <a:pPr algn="ctr"/>
            <a:r>
              <a:rPr lang="ru-RU" dirty="0"/>
              <a:t>Спасибо за внимание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A43F6E-F89B-4BB5-B166-0763C2909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34400"/>
            <a:ext cx="3381375" cy="4508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AFD523-E53B-432D-BF90-D04F649BA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875" y="729332"/>
            <a:ext cx="3381375" cy="4518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5149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14503A-4D5B-4E77-9888-4C9C165B7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0512"/>
            <a:ext cx="12192000" cy="970450"/>
          </a:xfrm>
        </p:spPr>
        <p:txBody>
          <a:bodyPr/>
          <a:lstStyle/>
          <a:p>
            <a:pPr algn="just"/>
            <a:r>
              <a:rPr lang="ru-RU" dirty="0"/>
              <a:t>Характеристики технологических печей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770208-9897-472B-8A64-E8B93F818B38}"/>
              </a:ext>
            </a:extLst>
          </p:cNvPr>
          <p:cNvSpPr/>
          <p:nvPr/>
        </p:nvSpPr>
        <p:spPr>
          <a:xfrm>
            <a:off x="114300" y="2274838"/>
            <a:ext cx="7480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KazimirText"/>
              </a:rPr>
              <a:t>Технологические печи предназначены для высокотемпературного нагрева </a:t>
            </a:r>
            <a:r>
              <a:rPr lang="ru-RU" u="sng" dirty="0">
                <a:latin typeface="KazimirText"/>
                <a:hlinkClick r:id="rId2" tooltip="Библиотека Neftegaz.R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нефти</a:t>
            </a:r>
            <a:r>
              <a:rPr lang="ru-RU" dirty="0">
                <a:latin typeface="KazimirText"/>
              </a:rPr>
              <a:t> или </a:t>
            </a:r>
            <a:r>
              <a:rPr lang="ru-RU" u="sng" dirty="0">
                <a:latin typeface="KazimirText"/>
                <a:hlinkClick r:id="rId3" tooltip="Библиотека Neftegaz.R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нефтепродуктов</a:t>
            </a:r>
            <a:r>
              <a:rPr lang="ru-RU" dirty="0">
                <a:latin typeface="KazimirText"/>
              </a:rPr>
              <a:t> в процессе их переработки.  При необходимости могут нагреваться углеводородные </a:t>
            </a:r>
            <a:r>
              <a:rPr lang="ru-RU" dirty="0" err="1">
                <a:latin typeface="KazimirText"/>
              </a:rPr>
              <a:t>газы</a:t>
            </a:r>
            <a:r>
              <a:rPr lang="ru-RU" dirty="0">
                <a:latin typeface="KazimirText"/>
              </a:rPr>
              <a:t>, вода, инертный газ и другие среды.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BF3BA3F-6E63-4CCA-BD6C-F813B5F7FAF6}"/>
              </a:ext>
            </a:extLst>
          </p:cNvPr>
          <p:cNvSpPr/>
          <p:nvPr/>
        </p:nvSpPr>
        <p:spPr>
          <a:xfrm>
            <a:off x="279400" y="377973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KazimirText"/>
              </a:rPr>
              <a:t>Печи делятся на: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1" dirty="0">
                <a:latin typeface="KazimirText"/>
              </a:rPr>
              <a:t>трубчатые печи, </a:t>
            </a:r>
            <a:r>
              <a:rPr lang="ru-RU" dirty="0">
                <a:latin typeface="KazimirText"/>
              </a:rPr>
              <a:t>в которых технологическая среда (сырье) проходит по трубам (1);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1" dirty="0">
                <a:latin typeface="KazimirText"/>
              </a:rPr>
              <a:t>печи </a:t>
            </a:r>
            <a:r>
              <a:rPr lang="ru-RU" b="1" i="1" dirty="0" err="1">
                <a:latin typeface="KazimirText"/>
              </a:rPr>
              <a:t>дожига</a:t>
            </a:r>
            <a:r>
              <a:rPr lang="ru-RU" b="1" i="1" dirty="0">
                <a:latin typeface="KazimirText"/>
              </a:rPr>
              <a:t> </a:t>
            </a:r>
            <a:r>
              <a:rPr lang="ru-RU" dirty="0">
                <a:latin typeface="KazimirText"/>
              </a:rPr>
              <a:t>газообразных, жидких или твердых веществ(</a:t>
            </a:r>
            <a:r>
              <a:rPr lang="ru-RU" dirty="0" err="1">
                <a:latin typeface="KazimirText"/>
              </a:rPr>
              <a:t>инсинераторы</a:t>
            </a:r>
            <a:r>
              <a:rPr lang="ru-RU" dirty="0">
                <a:latin typeface="KazimirText"/>
              </a:rPr>
              <a:t>)(2).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1D5E04-3AAC-422B-9B8A-D2C98475C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7665" y="1705004"/>
            <a:ext cx="3630035" cy="271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F303E1-F7D4-4D32-941C-214422AE9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5690" y="4302530"/>
            <a:ext cx="3134613" cy="2455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FEDF22-B552-4E82-9F0B-A3E393362B18}"/>
              </a:ext>
            </a:extLst>
          </p:cNvPr>
          <p:cNvSpPr/>
          <p:nvPr/>
        </p:nvSpPr>
        <p:spPr>
          <a:xfrm>
            <a:off x="8004915" y="3933198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>
                <a:latin typeface="KazimirText"/>
              </a:rPr>
              <a:t>(1)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8618C2-F067-41B4-916F-0B1AAEC6ABF2}"/>
              </a:ext>
            </a:extLst>
          </p:cNvPr>
          <p:cNvSpPr/>
          <p:nvPr/>
        </p:nvSpPr>
        <p:spPr>
          <a:xfrm>
            <a:off x="8004915" y="6281666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KazimirText"/>
              </a:rPr>
              <a:t>(2)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129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CCB5B-9F53-4E7F-92F8-99F5A8921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3200"/>
            <a:ext cx="11470898" cy="970450"/>
          </a:xfrm>
        </p:spPr>
        <p:txBody>
          <a:bodyPr/>
          <a:lstStyle/>
          <a:p>
            <a:pPr algn="just"/>
            <a:r>
              <a:rPr lang="ru-RU" dirty="0"/>
              <a:t>Характеристики трубчатых печей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7A13E4F-FC7A-4296-AF04-3242CA65CF74}"/>
              </a:ext>
            </a:extLst>
          </p:cNvPr>
          <p:cNvSpPr/>
          <p:nvPr/>
        </p:nvSpPr>
        <p:spPr>
          <a:xfrm>
            <a:off x="0" y="2039541"/>
            <a:ext cx="6096000" cy="37888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KazimirText"/>
              </a:rPr>
              <a:t>Трубчатые печи характеризуются следующими показателями:</a:t>
            </a:r>
          </a:p>
          <a:p>
            <a:pPr algn="just"/>
            <a:endParaRPr lang="ru-RU" dirty="0">
              <a:latin typeface="KazimirText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производительность по сырью в т/час;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полезная тепловая нагрузка, передаваемая непосредственно сырью в кдж/час (ккал/час);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err="1">
                <a:latin typeface="KazimirText"/>
              </a:rPr>
              <a:t>теплонапряженность</a:t>
            </a:r>
            <a:r>
              <a:rPr lang="ru-RU" dirty="0">
                <a:latin typeface="KazimirText"/>
              </a:rPr>
              <a:t> поверхностей нагрева, т.е. количество тепла, передаваемым через 1 м</a:t>
            </a:r>
            <a:r>
              <a:rPr lang="ru-RU" baseline="30000" dirty="0">
                <a:latin typeface="KazimirText"/>
              </a:rPr>
              <a:t>2</a:t>
            </a:r>
            <a:r>
              <a:rPr lang="ru-RU" dirty="0">
                <a:latin typeface="KazimirText"/>
              </a:rPr>
              <a:t> поверхности сырьевых труб, в кВт/м</a:t>
            </a:r>
            <a:r>
              <a:rPr lang="ru-RU" baseline="30000" dirty="0">
                <a:latin typeface="KazimirText"/>
              </a:rPr>
              <a:t>2</a:t>
            </a:r>
            <a:r>
              <a:rPr lang="ru-RU" dirty="0">
                <a:latin typeface="KazimirText"/>
              </a:rPr>
              <a:t>(ккал/м</a:t>
            </a:r>
            <a:r>
              <a:rPr lang="ru-RU" baseline="30000" dirty="0">
                <a:latin typeface="KazimirText"/>
              </a:rPr>
              <a:t>2</a:t>
            </a:r>
            <a:r>
              <a:rPr lang="ru-RU" dirty="0">
                <a:latin typeface="KazimirText"/>
              </a:rPr>
              <a:t>час);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коэффициент полезного действия.</a:t>
            </a:r>
            <a:endParaRPr lang="ru-RU" b="0" i="0" dirty="0">
              <a:effectLst/>
              <a:latin typeface="KazimirTex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04B0653-B909-4117-B422-470258149801}"/>
              </a:ext>
            </a:extLst>
          </p:cNvPr>
          <p:cNvSpPr/>
          <p:nvPr/>
        </p:nvSpPr>
        <p:spPr>
          <a:xfrm>
            <a:off x="6299200" y="1837391"/>
            <a:ext cx="5791200" cy="491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ru-RU" dirty="0">
                <a:latin typeface="KazimirText"/>
              </a:rPr>
              <a:t>Типы трубчатых печей:</a:t>
            </a:r>
          </a:p>
          <a:p>
            <a:pPr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вертикально - цилиндрические с подовым расположением горелочных устройств </a:t>
            </a:r>
            <a:r>
              <a:rPr lang="ru-RU" dirty="0" err="1">
                <a:latin typeface="KazimirText"/>
              </a:rPr>
              <a:t>радиантного</a:t>
            </a:r>
            <a:r>
              <a:rPr lang="ru-RU" dirty="0">
                <a:latin typeface="KazimirText"/>
              </a:rPr>
              <a:t> или </a:t>
            </a:r>
            <a:r>
              <a:rPr lang="ru-RU" dirty="0" err="1">
                <a:latin typeface="KazimirText"/>
              </a:rPr>
              <a:t>радиантно</a:t>
            </a:r>
            <a:r>
              <a:rPr lang="ru-RU" dirty="0">
                <a:latin typeface="KazimirText"/>
              </a:rPr>
              <a:t> - конвекционного типов; </a:t>
            </a:r>
          </a:p>
          <a:p>
            <a:pPr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коробчатой формы с подовым расположением горелок и верхним отводом дымовых газов с вертикальными или горизонтальными настенными экранами; </a:t>
            </a:r>
          </a:p>
          <a:p>
            <a:pPr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dirty="0" err="1">
                <a:latin typeface="KazimirText"/>
              </a:rPr>
              <a:t>узкокамерные</a:t>
            </a:r>
            <a:r>
              <a:rPr lang="ru-RU" dirty="0">
                <a:latin typeface="KazimirText"/>
              </a:rPr>
              <a:t> с верхним отводом дымовых газов и центральным горизонтальным экраном; </a:t>
            </a:r>
          </a:p>
          <a:p>
            <a:pPr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секционные или цилиндрические печи с витым змеевиком и подовым расположением горелок;</a:t>
            </a:r>
          </a:p>
          <a:p>
            <a:pPr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KazimirText"/>
              </a:rPr>
              <a:t>многокамерные печи коробчатой формы с вертикальными трубами змеевиков и общей конвекционной камерой.</a:t>
            </a:r>
            <a:endParaRPr lang="ru-RU" b="0" i="0" dirty="0">
              <a:effectLst/>
              <a:latin typeface="KazimirText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A56F0E0-7D54-47C8-BA3A-6A7544143DB4}"/>
              </a:ext>
            </a:extLst>
          </p:cNvPr>
          <p:cNvCxnSpPr/>
          <p:nvPr/>
        </p:nvCxnSpPr>
        <p:spPr>
          <a:xfrm>
            <a:off x="6096000" y="1879600"/>
            <a:ext cx="0" cy="497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066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543DC0-B129-4EAA-A0DF-FFA7D993C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0512"/>
            <a:ext cx="10571998" cy="970450"/>
          </a:xfrm>
        </p:spPr>
        <p:txBody>
          <a:bodyPr/>
          <a:lstStyle/>
          <a:p>
            <a:r>
              <a:rPr lang="ru-RU" dirty="0"/>
              <a:t>Характеристики трубчатых печей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2FEF81-1D92-4908-A632-4D5CCF27A9ED}"/>
              </a:ext>
            </a:extLst>
          </p:cNvPr>
          <p:cNvSpPr/>
          <p:nvPr/>
        </p:nvSpPr>
        <p:spPr>
          <a:xfrm>
            <a:off x="0" y="225973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latin typeface="KazimirText"/>
              </a:rPr>
              <a:t>Деление печей по способу сжигания топлива: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KazimirText"/>
              </a:rPr>
              <a:t>свободным вертикальным факелом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F358C4-138C-45E2-B4D3-2AB1D6B4E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262" y="769938"/>
            <a:ext cx="2319338" cy="5403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08D7B0-8DB5-4416-999F-76465B3CC471}"/>
              </a:ext>
            </a:extLst>
          </p:cNvPr>
          <p:cNvSpPr/>
          <p:nvPr/>
        </p:nvSpPr>
        <p:spPr>
          <a:xfrm>
            <a:off x="288131" y="54577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</a:rPr>
              <a:t>Трубчатая печь типа ГС: 1 – форсунка; 2 - змеевик </a:t>
            </a:r>
            <a:r>
              <a:rPr lang="ru-RU" dirty="0" err="1">
                <a:latin typeface="arial" panose="020B0604020202020204" pitchFamily="34" charset="0"/>
              </a:rPr>
              <a:t>радиантных</a:t>
            </a:r>
            <a:r>
              <a:rPr lang="ru-RU" dirty="0">
                <a:latin typeface="arial" panose="020B0604020202020204" pitchFamily="34" charset="0"/>
              </a:rPr>
              <a:t> труб; 3 - змеевик конвективных труб;, 4 - подогреватель воздуха; 5 - дымовая труба; 6 - лестничная площадка; 7 – футеровка; 8 - каркас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366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A58F9-5A18-4CD6-80AA-EA91A098D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1312"/>
            <a:ext cx="10571998" cy="970450"/>
          </a:xfrm>
        </p:spPr>
        <p:txBody>
          <a:bodyPr/>
          <a:lstStyle/>
          <a:p>
            <a:r>
              <a:rPr lang="ru-RU" dirty="0"/>
              <a:t>Характеристики трубчатых печей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49A7C6-F695-4126-9F70-95D3AF7FC6D0}"/>
              </a:ext>
            </a:extLst>
          </p:cNvPr>
          <p:cNvSpPr/>
          <p:nvPr/>
        </p:nvSpPr>
        <p:spPr>
          <a:xfrm>
            <a:off x="114300" y="248593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KazimirText"/>
              </a:rPr>
              <a:t>с позонным подводом воздуха по высоте факела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500DC0-99EE-4459-BB60-E0B2FF0078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26"/>
          <a:stretch/>
        </p:blipFill>
        <p:spPr>
          <a:xfrm>
            <a:off x="7734299" y="2485936"/>
            <a:ext cx="3002489" cy="34767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B841DC8-46D8-46A2-8211-66DDEA9AECC0}"/>
              </a:ext>
            </a:extLst>
          </p:cNvPr>
          <p:cNvSpPr/>
          <p:nvPr/>
        </p:nvSpPr>
        <p:spPr>
          <a:xfrm>
            <a:off x="1409702" y="552363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</a:rPr>
              <a:t>Трубчатые печи типа Ц: в - ЦВ1; 1 - </a:t>
            </a:r>
            <a:r>
              <a:rPr lang="ru-RU" dirty="0" err="1">
                <a:latin typeface="arial" panose="020B0604020202020204" pitchFamily="34" charset="0"/>
              </a:rPr>
              <a:t>радиантные</a:t>
            </a:r>
            <a:r>
              <a:rPr lang="ru-RU" dirty="0">
                <a:latin typeface="arial" panose="020B0604020202020204" pitchFamily="34" charset="0"/>
              </a:rPr>
              <a:t> трубы; 2 - конвективные трубы; 3 – горелка; 4 - устройство для дополнительной подачи воздуха в факел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84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A31F7-602D-40F5-878B-C9630C080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5912"/>
            <a:ext cx="10571998" cy="970450"/>
          </a:xfrm>
        </p:spPr>
        <p:txBody>
          <a:bodyPr/>
          <a:lstStyle/>
          <a:p>
            <a:r>
              <a:rPr lang="ru-RU" dirty="0"/>
              <a:t>Характеристики трубчатых печей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877227-8DB5-49B7-ADD1-599F83086837}"/>
              </a:ext>
            </a:extLst>
          </p:cNvPr>
          <p:cNvSpPr/>
          <p:nvPr/>
        </p:nvSpPr>
        <p:spPr>
          <a:xfrm>
            <a:off x="127000" y="2573635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KazimirText"/>
              </a:rPr>
              <a:t>с настильным факелом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12C994-0689-4DA7-B6AD-1C089A579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827" y="960059"/>
            <a:ext cx="2228571" cy="5420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620F766-2A54-40AF-B029-02CAC7E96410}"/>
              </a:ext>
            </a:extLst>
          </p:cNvPr>
          <p:cNvSpPr/>
          <p:nvPr/>
        </p:nvSpPr>
        <p:spPr>
          <a:xfrm>
            <a:off x="1981200" y="53561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</a:rPr>
              <a:t>Трубчатая печь типа ГН: 1 – форсунка; 2 - змеевик </a:t>
            </a:r>
            <a:r>
              <a:rPr lang="ru-RU" dirty="0" err="1">
                <a:latin typeface="arial" panose="020B0604020202020204" pitchFamily="34" charset="0"/>
              </a:rPr>
              <a:t>радиантных</a:t>
            </a:r>
            <a:r>
              <a:rPr lang="ru-RU" dirty="0">
                <a:latin typeface="arial" panose="020B0604020202020204" pitchFamily="34" charset="0"/>
              </a:rPr>
              <a:t> труб; 3 - настильная стенка; 4 - змеевик конвекционных труб; 5 - дымовая труба; 6 - лестничная площадка; 7 – футеровка; 8 – каркас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34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BB1BA-1148-43D5-A8CE-2AF32291B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38612"/>
            <a:ext cx="10571998" cy="970450"/>
          </a:xfrm>
        </p:spPr>
        <p:txBody>
          <a:bodyPr/>
          <a:lstStyle/>
          <a:p>
            <a:r>
              <a:rPr lang="ru-RU" dirty="0"/>
              <a:t>Характеристики трубчатых печей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7A862D-8C10-4385-8B02-E0519FA6E556}"/>
              </a:ext>
            </a:extLst>
          </p:cNvPr>
          <p:cNvSpPr/>
          <p:nvPr/>
        </p:nvSpPr>
        <p:spPr>
          <a:xfrm>
            <a:off x="241300" y="278266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KazimirText"/>
              </a:rPr>
              <a:t>с беспламенным горением от излучающих стен при использовании панельных горелок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4A29C4-FAFF-4F7A-865B-53E81E8AA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820" y="1563687"/>
            <a:ext cx="3156878" cy="4303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20F826-E760-4B2D-903E-0D758C65C0D3}"/>
              </a:ext>
            </a:extLst>
          </p:cNvPr>
          <p:cNvSpPr/>
          <p:nvPr/>
        </p:nvSpPr>
        <p:spPr>
          <a:xfrm>
            <a:off x="1941420" y="5734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</a:rPr>
              <a:t>Трубчатая печь типа ББ2: 1 - </a:t>
            </a:r>
            <a:r>
              <a:rPr lang="ru-RU" dirty="0" err="1">
                <a:latin typeface="arial" panose="020B0604020202020204" pitchFamily="34" charset="0"/>
              </a:rPr>
              <a:t>радиантные</a:t>
            </a:r>
            <a:r>
              <a:rPr lang="ru-RU" dirty="0">
                <a:latin typeface="arial" panose="020B0604020202020204" pitchFamily="34" charset="0"/>
              </a:rPr>
              <a:t> трубы; 2 - конвективные трубы; 3 – горелки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497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942E2DA-C031-4BAF-9FD6-6A2F2E18019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71998" cy="97045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Состав печей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2DA673C-F70D-40AB-8228-DCA120D85723}"/>
              </a:ext>
            </a:extLst>
          </p:cNvPr>
          <p:cNvSpPr/>
          <p:nvPr/>
        </p:nvSpPr>
        <p:spPr>
          <a:xfrm>
            <a:off x="760984" y="3853350"/>
            <a:ext cx="50927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KazimirText"/>
              </a:rPr>
              <a:t>Камера радиации, оборудованная </a:t>
            </a:r>
            <a:r>
              <a:rPr lang="ru-RU" sz="2000" dirty="0" err="1">
                <a:latin typeface="KazimirText"/>
              </a:rPr>
              <a:t>радиантными</a:t>
            </a:r>
            <a:r>
              <a:rPr lang="ru-RU" sz="2000" dirty="0">
                <a:latin typeface="KazimirText"/>
              </a:rPr>
              <a:t> змеевиками, горелочными устройствами, гляделками, люками-лазами (дверями) для обслуживания, взрывными окнами и системой пожаротушения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13BF9B-E332-4A78-B52E-C9EB61E7D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122" y="698501"/>
            <a:ext cx="7125753" cy="3065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51890F-9DA7-47C5-9986-C38071FF73EC}"/>
              </a:ext>
            </a:extLst>
          </p:cNvPr>
          <p:cNvSpPr/>
          <p:nvPr/>
        </p:nvSpPr>
        <p:spPr>
          <a:xfrm>
            <a:off x="6667500" y="3853350"/>
            <a:ext cx="55245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KazimirText"/>
              </a:rPr>
              <a:t>Камера конвекции с конвективными трубными пучками и </a:t>
            </a:r>
            <a:r>
              <a:rPr lang="ru-RU" sz="2000" dirty="0" err="1">
                <a:latin typeface="KazimirText"/>
              </a:rPr>
              <a:t>теплоутилизирующими</a:t>
            </a:r>
            <a:r>
              <a:rPr lang="ru-RU" sz="2000" dirty="0">
                <a:latin typeface="KazimirText"/>
              </a:rPr>
              <a:t> поверхностями (</a:t>
            </a:r>
            <a:r>
              <a:rPr lang="ru-RU" sz="2000" dirty="0" err="1">
                <a:latin typeface="KazimirText"/>
              </a:rPr>
              <a:t>паропрегреватели</a:t>
            </a:r>
            <a:r>
              <a:rPr lang="ru-RU" sz="2000" dirty="0">
                <a:latin typeface="KazimirText"/>
              </a:rPr>
              <a:t>, экономайзеры воздухоподогреватели, парогенераторы)</a:t>
            </a:r>
            <a:endParaRPr lang="ru-RU" sz="2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5761D6-6EC9-4E99-B5A7-872C83FDC78D}"/>
              </a:ext>
            </a:extLst>
          </p:cNvPr>
          <p:cNvSpPr/>
          <p:nvPr/>
        </p:nvSpPr>
        <p:spPr>
          <a:xfrm>
            <a:off x="2848572" y="6159499"/>
            <a:ext cx="64948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KazimirText"/>
              </a:rPr>
              <a:t>газоходов и дымовой трубы с регулирующими шиберами</a:t>
            </a:r>
            <a:endParaRPr lang="ru-RU" sz="2000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E36C52E-7F38-43C7-9FED-F54F4A1F129B}"/>
              </a:ext>
            </a:extLst>
          </p:cNvPr>
          <p:cNvCxnSpPr/>
          <p:nvPr/>
        </p:nvCxnSpPr>
        <p:spPr>
          <a:xfrm>
            <a:off x="0" y="660400"/>
            <a:ext cx="411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27D3E9B2-354D-413B-AD8F-0C4510A7A8D9}"/>
              </a:ext>
            </a:extLst>
          </p:cNvPr>
          <p:cNvSpPr/>
          <p:nvPr/>
        </p:nvSpPr>
        <p:spPr>
          <a:xfrm>
            <a:off x="232918" y="4405674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шеврон 13">
            <a:extLst>
              <a:ext uri="{FF2B5EF4-FFF2-40B4-BE49-F238E27FC236}">
                <a16:creationId xmlns:a16="http://schemas.microsoft.com/office/drawing/2014/main" id="{7CC6C846-5123-49B3-9737-5EB60698655C}"/>
              </a:ext>
            </a:extLst>
          </p:cNvPr>
          <p:cNvSpPr/>
          <p:nvPr/>
        </p:nvSpPr>
        <p:spPr>
          <a:xfrm>
            <a:off x="2057400" y="6117238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трелка: шеврон 14">
            <a:extLst>
              <a:ext uri="{FF2B5EF4-FFF2-40B4-BE49-F238E27FC236}">
                <a16:creationId xmlns:a16="http://schemas.microsoft.com/office/drawing/2014/main" id="{619C802A-0D88-4459-9DCA-134CEE5D4969}"/>
              </a:ext>
            </a:extLst>
          </p:cNvPr>
          <p:cNvSpPr/>
          <p:nvPr/>
        </p:nvSpPr>
        <p:spPr>
          <a:xfrm>
            <a:off x="6139434" y="4410316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672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4F77D18-2869-441E-8262-ACFCD37539B4}"/>
              </a:ext>
            </a:extLst>
          </p:cNvPr>
          <p:cNvSpPr txBox="1">
            <a:spLocks/>
          </p:cNvSpPr>
          <p:nvPr/>
        </p:nvSpPr>
        <p:spPr>
          <a:xfrm>
            <a:off x="0" y="-238612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Маркировка трубчатых печей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5056231-D299-4730-8D6F-0414D9271937}"/>
              </a:ext>
            </a:extLst>
          </p:cNvPr>
          <p:cNvSpPr/>
          <p:nvPr/>
        </p:nvSpPr>
        <p:spPr>
          <a:xfrm>
            <a:off x="101600" y="1102578"/>
            <a:ext cx="609600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</a:rPr>
              <a:t>В условном обозначении трубчатой ​​печи первая буква шифра объединяет несколько признаков, характеризующих конструктивное исполнение трубчатой ​​печи: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А - </a:t>
            </a:r>
            <a:r>
              <a:rPr lang="ru-RU" sz="1600" dirty="0" err="1">
                <a:latin typeface="arial" panose="020B0604020202020204" pitchFamily="34" charset="0"/>
              </a:rPr>
              <a:t>узкокамерная</a:t>
            </a:r>
            <a:r>
              <a:rPr lang="ru-RU" sz="1600" dirty="0">
                <a:latin typeface="arial" panose="020B0604020202020204" pitchFamily="34" charset="0"/>
              </a:rPr>
              <a:t> трубчатая печь с верхним отводом дымовых газов и горизонтальным центральным экраном;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Б - </a:t>
            </a:r>
            <a:r>
              <a:rPr lang="ru-RU" sz="1600" dirty="0" err="1">
                <a:latin typeface="arial" panose="020B0604020202020204" pitchFamily="34" charset="0"/>
              </a:rPr>
              <a:t>узкокамерная</a:t>
            </a:r>
            <a:r>
              <a:rPr lang="ru-RU" sz="1600" dirty="0">
                <a:latin typeface="arial" panose="020B0604020202020204" pitchFamily="34" charset="0"/>
              </a:rPr>
              <a:t> трубчатая печь с нижним отводом дымовых газов и горизонтальным расположением труб;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В - </a:t>
            </a:r>
            <a:r>
              <a:rPr lang="ru-RU" sz="1600" dirty="0" err="1">
                <a:latin typeface="arial" panose="020B0604020202020204" pitchFamily="34" charset="0"/>
              </a:rPr>
              <a:t>узкокамерная</a:t>
            </a:r>
            <a:r>
              <a:rPr lang="ru-RU" sz="1600" dirty="0">
                <a:latin typeface="arial" panose="020B0604020202020204" pitchFamily="34" charset="0"/>
              </a:rPr>
              <a:t> секционная трубчатая печь с вертикальными трубами змеевика;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Г - </a:t>
            </a:r>
            <a:r>
              <a:rPr lang="ru-RU" sz="1600" dirty="0" err="1">
                <a:latin typeface="arial" panose="020B0604020202020204" pitchFamily="34" charset="0"/>
              </a:rPr>
              <a:t>узкокамерная</a:t>
            </a:r>
            <a:r>
              <a:rPr lang="ru-RU" sz="1600" dirty="0">
                <a:latin typeface="arial" panose="020B0604020202020204" pitchFamily="34" charset="0"/>
              </a:rPr>
              <a:t> трубчатая печь с верхним отводом дымовых газов и горизонтальными настенными экранами;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С - </a:t>
            </a:r>
            <a:r>
              <a:rPr lang="ru-RU" sz="1600" dirty="0" err="1">
                <a:latin typeface="arial" panose="020B0604020202020204" pitchFamily="34" charset="0"/>
              </a:rPr>
              <a:t>узкокамерная</a:t>
            </a:r>
            <a:r>
              <a:rPr lang="ru-RU" sz="1600" dirty="0">
                <a:latin typeface="arial" panose="020B0604020202020204" pitchFamily="34" charset="0"/>
              </a:rPr>
              <a:t> трубчатая печь с верхним отводом дымовых газов и зональным регулированием величины теплоотдачи;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К - цилиндрическая трубчатая печь с боковой кольцевой конвективной камерой и вертикальным расположением труб;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Р - </a:t>
            </a:r>
            <a:r>
              <a:rPr lang="ru-RU" sz="1600" dirty="0" err="1">
                <a:latin typeface="arial" panose="020B0604020202020204" pitchFamily="34" charset="0"/>
              </a:rPr>
              <a:t>радиантно</a:t>
            </a:r>
            <a:r>
              <a:rPr lang="ru-RU" sz="1600" dirty="0">
                <a:latin typeface="arial" panose="020B0604020202020204" pitchFamily="34" charset="0"/>
              </a:rPr>
              <a:t>-конвективная трубчатая печь с несколькими камерами радиации и общей камерой конвекции с вертикальным расположением конвективных труб;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С - секционная трубчатая печь прямоугольно и горизонтально винтовым трубным змеевиком;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Ц - цилиндрическая трубчатая печь с вертикальным и горизонтальным расположением труб;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Ш - </a:t>
            </a:r>
            <a:r>
              <a:rPr lang="ru-RU" sz="1600" dirty="0" err="1">
                <a:latin typeface="arial" panose="020B0604020202020204" pitchFamily="34" charset="0"/>
              </a:rPr>
              <a:t>ширококамерная</a:t>
            </a:r>
            <a:r>
              <a:rPr lang="ru-RU" sz="1600" dirty="0">
                <a:latin typeface="arial" panose="020B0604020202020204" pitchFamily="34" charset="0"/>
              </a:rPr>
              <a:t> трубчатая печь.</a:t>
            </a:r>
            <a:endParaRPr lang="ru-RU" sz="16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45F2F6-20CF-4E38-AE8D-6C8F605B856D}"/>
              </a:ext>
            </a:extLst>
          </p:cNvPr>
          <p:cNvSpPr/>
          <p:nvPr/>
        </p:nvSpPr>
        <p:spPr>
          <a:xfrm>
            <a:off x="6997700" y="1102578"/>
            <a:ext cx="50927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</a:rPr>
              <a:t>Вторая буква шифра обозначает способ сжигания топлива: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Б - беспламенного горения с излучающими стенами из панельных горелок;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В - свободный вертикальный факел с позонным подводом воздуха по высоте факела;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Г - свободный факел с позонным подводом газа по высоте факела;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Д - настильный факел с дифференциальным подводом воздуха по высоте факела;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Н - настильный факел;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П - пламенного факельного горения;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Р - беспламенного горения с резервным жидким топливом;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С - свободный вертикальный факел;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</a:rPr>
              <a:t>Щ - беспламенного горения со стенами из щелевых панельных горелок.</a:t>
            </a:r>
            <a:endParaRPr lang="ru-RU" sz="1600" b="0" i="0" dirty="0"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2803C06-E606-46A4-8B81-56F2FDE4A803}"/>
              </a:ext>
            </a:extLst>
          </p:cNvPr>
          <p:cNvCxnSpPr/>
          <p:nvPr/>
        </p:nvCxnSpPr>
        <p:spPr>
          <a:xfrm>
            <a:off x="0" y="731838"/>
            <a:ext cx="38227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5078D97-F7E3-4133-B56D-8EF15AB2C3D2}"/>
              </a:ext>
            </a:extLst>
          </p:cNvPr>
          <p:cNvCxnSpPr>
            <a:cxnSpLocks/>
          </p:cNvCxnSpPr>
          <p:nvPr/>
        </p:nvCxnSpPr>
        <p:spPr>
          <a:xfrm>
            <a:off x="6540500" y="1206500"/>
            <a:ext cx="101600" cy="565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1813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136</TotalTime>
  <Words>1032</Words>
  <Application>Microsoft Office PowerPoint</Application>
  <PresentationFormat>Широкоэкранный</PresentationFormat>
  <Paragraphs>76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Arial</vt:lpstr>
      <vt:lpstr>Century Gothic</vt:lpstr>
      <vt:lpstr>CenturyGothicRegular</vt:lpstr>
      <vt:lpstr>KazimirText</vt:lpstr>
      <vt:lpstr>Wingdings 2</vt:lpstr>
      <vt:lpstr>Цитаты</vt:lpstr>
      <vt:lpstr>Технологические печи</vt:lpstr>
      <vt:lpstr>Характеристики технологических печей</vt:lpstr>
      <vt:lpstr>Характеристики трубчатых печей</vt:lpstr>
      <vt:lpstr>Характеристики трубчатых печей</vt:lpstr>
      <vt:lpstr>Характеристики трубчатых печей</vt:lpstr>
      <vt:lpstr>Характеристики трубчатых печей</vt:lpstr>
      <vt:lpstr>Характеристики трубчатых печей</vt:lpstr>
      <vt:lpstr>Презентация PowerPoint</vt:lpstr>
      <vt:lpstr>Презентация PowerPoint</vt:lpstr>
      <vt:lpstr>Презентация PowerPoint</vt:lpstr>
      <vt:lpstr>Пути совершенствования технологических печей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Технологические печи</dc:title>
  <dc:creator>User</dc:creator>
  <cp:lastModifiedBy>User</cp:lastModifiedBy>
  <cp:revision>2</cp:revision>
  <dcterms:created xsi:type="dcterms:W3CDTF">2021-12-27T12:57:44Z</dcterms:created>
  <dcterms:modified xsi:type="dcterms:W3CDTF">2021-12-27T15:14:23Z</dcterms:modified>
</cp:coreProperties>
</file>