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1" autoAdjust="0"/>
    <p:restoredTop sz="94660"/>
  </p:normalViewPr>
  <p:slideViewPr>
    <p:cSldViewPr snapToGrid="0">
      <p:cViewPr>
        <p:scale>
          <a:sx n="120" d="100"/>
          <a:sy n="120" d="100"/>
        </p:scale>
        <p:origin x="-1140" y="-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85FDB3-E59C-4553-8878-AA8C3083A46D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326AB7-BEE6-4303-9786-DE999F6B3AFE}">
      <dgm:prSet phldrT="[Текст]"/>
      <dgm:spPr/>
      <dgm:t>
        <a:bodyPr/>
        <a:lstStyle/>
        <a:p>
          <a:r>
            <a:rPr lang="ru-RU" b="1" dirty="0">
              <a:solidFill>
                <a:schemeClr val="bg1"/>
              </a:solidFill>
            </a:rPr>
            <a:t>Психологическая безопасность</a:t>
          </a:r>
          <a:r>
            <a:rPr lang="ru-RU" dirty="0">
              <a:solidFill>
                <a:schemeClr val="bg1"/>
              </a:solidFill>
            </a:rPr>
            <a:t> – это состояние защищённости психики человека от деструктивных воздействий, а также способность личности сохранять устойчивость, целостность и возможность развития в условиях стресса, неопределённости и угроз</a:t>
          </a:r>
        </a:p>
      </dgm:t>
    </dgm:pt>
    <dgm:pt modelId="{A43CD18E-0A5F-40ED-851E-55ABFD6FF53D}" type="parTrans" cxnId="{AC612D22-08E6-4B89-AD10-4B56ED987E92}">
      <dgm:prSet/>
      <dgm:spPr/>
      <dgm:t>
        <a:bodyPr/>
        <a:lstStyle/>
        <a:p>
          <a:endParaRPr lang="ru-RU"/>
        </a:p>
      </dgm:t>
    </dgm:pt>
    <dgm:pt modelId="{C5C35EA7-E572-4340-9336-642B8E1D8826}" type="sibTrans" cxnId="{AC612D22-08E6-4B89-AD10-4B56ED987E92}">
      <dgm:prSet/>
      <dgm:spPr/>
      <dgm:t>
        <a:bodyPr/>
        <a:lstStyle/>
        <a:p>
          <a:endParaRPr lang="ru-RU"/>
        </a:p>
      </dgm:t>
    </dgm:pt>
    <dgm:pt modelId="{7502C4B1-5189-47FC-99F4-945B3DF42520}">
      <dgm:prSet phldrT="[Текст]"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ru-RU" b="1" dirty="0">
              <a:solidFill>
                <a:schemeClr val="bg1"/>
              </a:solidFill>
            </a:rPr>
            <a:t>Состояние безопасности</a:t>
          </a:r>
          <a:r>
            <a:rPr lang="ru-RU" dirty="0">
              <a:solidFill>
                <a:schemeClr val="bg1"/>
              </a:solidFill>
            </a:rPr>
            <a:t> (ощущение, переживание: «мне спокойно, я справляюсь»)</a:t>
          </a:r>
        </a:p>
      </dgm:t>
    </dgm:pt>
    <dgm:pt modelId="{80EED5A1-5A1B-4EF6-91D0-2317D7D60CC5}" type="parTrans" cxnId="{57BFEE9F-4EB6-4CC3-8778-CE7976AB98DB}">
      <dgm:prSet/>
      <dgm:spPr/>
      <dgm:t>
        <a:bodyPr/>
        <a:lstStyle/>
        <a:p>
          <a:endParaRPr lang="ru-RU"/>
        </a:p>
      </dgm:t>
    </dgm:pt>
    <dgm:pt modelId="{016BFBD6-9292-477E-AD12-C9D022307AE6}" type="sibTrans" cxnId="{57BFEE9F-4EB6-4CC3-8778-CE7976AB98DB}">
      <dgm:prSet/>
      <dgm:spPr/>
      <dgm:t>
        <a:bodyPr/>
        <a:lstStyle/>
        <a:p>
          <a:endParaRPr lang="ru-RU"/>
        </a:p>
      </dgm:t>
    </dgm:pt>
    <dgm:pt modelId="{B8DB7C08-588F-4A58-9573-D6D328D7A85D}">
      <dgm:prSet phldrT="[Текст]"/>
      <dgm:spPr/>
      <dgm:t>
        <a:bodyPr/>
        <a:lstStyle/>
        <a:p>
          <a:r>
            <a:rPr lang="ru-RU" b="1" dirty="0">
              <a:solidFill>
                <a:schemeClr val="bg1"/>
              </a:solidFill>
            </a:rPr>
            <a:t>Способность к безопасности</a:t>
          </a:r>
          <a:r>
            <a:rPr lang="ru-RU" dirty="0">
              <a:solidFill>
                <a:schemeClr val="bg1"/>
              </a:solidFill>
            </a:rPr>
            <a:t> (навыки, стратегии, ресурсы: «я умею распознавать угрозу и снижать напряжение»)</a:t>
          </a:r>
        </a:p>
      </dgm:t>
    </dgm:pt>
    <dgm:pt modelId="{3235E363-2F60-4CC1-BF5A-11650BAE3973}" type="parTrans" cxnId="{9D48172B-2DC9-40C4-BD11-BFC736EF81B5}">
      <dgm:prSet/>
      <dgm:spPr/>
      <dgm:t>
        <a:bodyPr/>
        <a:lstStyle/>
        <a:p>
          <a:endParaRPr lang="ru-RU"/>
        </a:p>
      </dgm:t>
    </dgm:pt>
    <dgm:pt modelId="{1EC95CA9-54B4-4D55-8306-563BA961E3D5}" type="sibTrans" cxnId="{9D48172B-2DC9-40C4-BD11-BFC736EF81B5}">
      <dgm:prSet/>
      <dgm:spPr/>
      <dgm:t>
        <a:bodyPr/>
        <a:lstStyle/>
        <a:p>
          <a:endParaRPr lang="ru-RU"/>
        </a:p>
      </dgm:t>
    </dgm:pt>
    <dgm:pt modelId="{1DF1FB49-DACE-414C-88F3-AF5BBFB9EC59}" type="pres">
      <dgm:prSet presAssocID="{2B85FDB3-E59C-4553-8878-AA8C3083A46D}" presName="composite" presStyleCnt="0">
        <dgm:presLayoutVars>
          <dgm:chMax val="1"/>
          <dgm:dir/>
          <dgm:resizeHandles val="exact"/>
        </dgm:presLayoutVars>
      </dgm:prSet>
      <dgm:spPr/>
    </dgm:pt>
    <dgm:pt modelId="{989F97BB-3FCE-4425-8EE9-EE76E655E352}" type="pres">
      <dgm:prSet presAssocID="{76326AB7-BEE6-4303-9786-DE999F6B3AFE}" presName="roof" presStyleLbl="dkBgShp" presStyleIdx="0" presStyleCnt="2"/>
      <dgm:spPr/>
    </dgm:pt>
    <dgm:pt modelId="{BA1268AA-1F60-4BE1-9D8C-614CFD9B8CFD}" type="pres">
      <dgm:prSet presAssocID="{76326AB7-BEE6-4303-9786-DE999F6B3AFE}" presName="pillars" presStyleCnt="0"/>
      <dgm:spPr/>
    </dgm:pt>
    <dgm:pt modelId="{9CE0DC08-9C84-4FFA-AB5A-CE406659D2E1}" type="pres">
      <dgm:prSet presAssocID="{76326AB7-BEE6-4303-9786-DE999F6B3AFE}" presName="pillar1" presStyleLbl="node1" presStyleIdx="0" presStyleCnt="2">
        <dgm:presLayoutVars>
          <dgm:bulletEnabled val="1"/>
        </dgm:presLayoutVars>
      </dgm:prSet>
      <dgm:spPr/>
    </dgm:pt>
    <dgm:pt modelId="{3C5F3FAE-E2BC-42CF-B129-864241D87AEB}" type="pres">
      <dgm:prSet presAssocID="{B8DB7C08-588F-4A58-9573-D6D328D7A85D}" presName="pillarX" presStyleLbl="node1" presStyleIdx="1" presStyleCnt="2">
        <dgm:presLayoutVars>
          <dgm:bulletEnabled val="1"/>
        </dgm:presLayoutVars>
      </dgm:prSet>
      <dgm:spPr/>
    </dgm:pt>
    <dgm:pt modelId="{1075F173-666D-49CF-8BC6-CDA9590F2863}" type="pres">
      <dgm:prSet presAssocID="{76326AB7-BEE6-4303-9786-DE999F6B3AFE}" presName="base" presStyleLbl="dkBgShp" presStyleIdx="1" presStyleCnt="2"/>
      <dgm:spPr/>
    </dgm:pt>
  </dgm:ptLst>
  <dgm:cxnLst>
    <dgm:cxn modelId="{AC612D22-08E6-4B89-AD10-4B56ED987E92}" srcId="{2B85FDB3-E59C-4553-8878-AA8C3083A46D}" destId="{76326AB7-BEE6-4303-9786-DE999F6B3AFE}" srcOrd="0" destOrd="0" parTransId="{A43CD18E-0A5F-40ED-851E-55ABFD6FF53D}" sibTransId="{C5C35EA7-E572-4340-9336-642B8E1D8826}"/>
    <dgm:cxn modelId="{B066CB23-E7A3-41A2-A042-5D5F8A7E2E52}" type="presOf" srcId="{B8DB7C08-588F-4A58-9573-D6D328D7A85D}" destId="{3C5F3FAE-E2BC-42CF-B129-864241D87AEB}" srcOrd="0" destOrd="0" presId="urn:microsoft.com/office/officeart/2005/8/layout/hList3"/>
    <dgm:cxn modelId="{9D48172B-2DC9-40C4-BD11-BFC736EF81B5}" srcId="{76326AB7-BEE6-4303-9786-DE999F6B3AFE}" destId="{B8DB7C08-588F-4A58-9573-D6D328D7A85D}" srcOrd="1" destOrd="0" parTransId="{3235E363-2F60-4CC1-BF5A-11650BAE3973}" sibTransId="{1EC95CA9-54B4-4D55-8306-563BA961E3D5}"/>
    <dgm:cxn modelId="{5F5B7B83-6BCA-4EA3-AAA5-5D94277DFD6E}" type="presOf" srcId="{2B85FDB3-E59C-4553-8878-AA8C3083A46D}" destId="{1DF1FB49-DACE-414C-88F3-AF5BBFB9EC59}" srcOrd="0" destOrd="0" presId="urn:microsoft.com/office/officeart/2005/8/layout/hList3"/>
    <dgm:cxn modelId="{57BFEE9F-4EB6-4CC3-8778-CE7976AB98DB}" srcId="{76326AB7-BEE6-4303-9786-DE999F6B3AFE}" destId="{7502C4B1-5189-47FC-99F4-945B3DF42520}" srcOrd="0" destOrd="0" parTransId="{80EED5A1-5A1B-4EF6-91D0-2317D7D60CC5}" sibTransId="{016BFBD6-9292-477E-AD12-C9D022307AE6}"/>
    <dgm:cxn modelId="{413507DF-8D80-41D1-A382-8EEEDE5CDC21}" type="presOf" srcId="{7502C4B1-5189-47FC-99F4-945B3DF42520}" destId="{9CE0DC08-9C84-4FFA-AB5A-CE406659D2E1}" srcOrd="0" destOrd="0" presId="urn:microsoft.com/office/officeart/2005/8/layout/hList3"/>
    <dgm:cxn modelId="{0408EFEA-E29E-400C-A023-35446AE8B8AC}" type="presOf" srcId="{76326AB7-BEE6-4303-9786-DE999F6B3AFE}" destId="{989F97BB-3FCE-4425-8EE9-EE76E655E352}" srcOrd="0" destOrd="0" presId="urn:microsoft.com/office/officeart/2005/8/layout/hList3"/>
    <dgm:cxn modelId="{5DD2AF67-BD7F-4AA2-A83A-F7511AA93949}" type="presParOf" srcId="{1DF1FB49-DACE-414C-88F3-AF5BBFB9EC59}" destId="{989F97BB-3FCE-4425-8EE9-EE76E655E352}" srcOrd="0" destOrd="0" presId="urn:microsoft.com/office/officeart/2005/8/layout/hList3"/>
    <dgm:cxn modelId="{77B8BCB0-6FA0-40FD-8729-122F5DD6AB41}" type="presParOf" srcId="{1DF1FB49-DACE-414C-88F3-AF5BBFB9EC59}" destId="{BA1268AA-1F60-4BE1-9D8C-614CFD9B8CFD}" srcOrd="1" destOrd="0" presId="urn:microsoft.com/office/officeart/2005/8/layout/hList3"/>
    <dgm:cxn modelId="{78E78E8C-52DB-4FFF-A924-C04F2FE74FD8}" type="presParOf" srcId="{BA1268AA-1F60-4BE1-9D8C-614CFD9B8CFD}" destId="{9CE0DC08-9C84-4FFA-AB5A-CE406659D2E1}" srcOrd="0" destOrd="0" presId="urn:microsoft.com/office/officeart/2005/8/layout/hList3"/>
    <dgm:cxn modelId="{5ACC983D-2EAB-4891-A3D1-79891623FDBC}" type="presParOf" srcId="{BA1268AA-1F60-4BE1-9D8C-614CFD9B8CFD}" destId="{3C5F3FAE-E2BC-42CF-B129-864241D87AEB}" srcOrd="1" destOrd="0" presId="urn:microsoft.com/office/officeart/2005/8/layout/hList3"/>
    <dgm:cxn modelId="{F3C77962-D3C1-4AA0-BF6F-CE1977DF1749}" type="presParOf" srcId="{1DF1FB49-DACE-414C-88F3-AF5BBFB9EC59}" destId="{1075F173-666D-49CF-8BC6-CDA9590F2863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9F97BB-3FCE-4425-8EE9-EE76E655E352}">
      <dsp:nvSpPr>
        <dsp:cNvPr id="0" name=""/>
        <dsp:cNvSpPr/>
      </dsp:nvSpPr>
      <dsp:spPr>
        <a:xfrm>
          <a:off x="0" y="0"/>
          <a:ext cx="7796212" cy="119919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bg1"/>
              </a:solidFill>
            </a:rPr>
            <a:t>Психологическая безопасность</a:t>
          </a:r>
          <a:r>
            <a:rPr lang="ru-RU" sz="1800" kern="1200" dirty="0">
              <a:solidFill>
                <a:schemeClr val="bg1"/>
              </a:solidFill>
            </a:rPr>
            <a:t> – это состояние защищённости психики человека от деструктивных воздействий, а также способность личности сохранять устойчивость, целостность и возможность развития в условиях стресса, неопределённости и угроз</a:t>
          </a:r>
        </a:p>
      </dsp:txBody>
      <dsp:txXfrm>
        <a:off x="0" y="0"/>
        <a:ext cx="7796212" cy="1199197"/>
      </dsp:txXfrm>
    </dsp:sp>
    <dsp:sp modelId="{9CE0DC08-9C84-4FFA-AB5A-CE406659D2E1}">
      <dsp:nvSpPr>
        <dsp:cNvPr id="0" name=""/>
        <dsp:cNvSpPr/>
      </dsp:nvSpPr>
      <dsp:spPr>
        <a:xfrm>
          <a:off x="0" y="1199197"/>
          <a:ext cx="3898106" cy="25183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2700" b="1" kern="1200" dirty="0">
              <a:solidFill>
                <a:schemeClr val="bg1"/>
              </a:solidFill>
            </a:rPr>
            <a:t>Состояние безопасности</a:t>
          </a:r>
          <a:r>
            <a:rPr lang="ru-RU" sz="2700" kern="1200" dirty="0">
              <a:solidFill>
                <a:schemeClr val="bg1"/>
              </a:solidFill>
            </a:rPr>
            <a:t> (ощущение, переживание: «мне спокойно, я справляюсь»)</a:t>
          </a:r>
        </a:p>
      </dsp:txBody>
      <dsp:txXfrm>
        <a:off x="0" y="1199197"/>
        <a:ext cx="3898106" cy="2518314"/>
      </dsp:txXfrm>
    </dsp:sp>
    <dsp:sp modelId="{3C5F3FAE-E2BC-42CF-B129-864241D87AEB}">
      <dsp:nvSpPr>
        <dsp:cNvPr id="0" name=""/>
        <dsp:cNvSpPr/>
      </dsp:nvSpPr>
      <dsp:spPr>
        <a:xfrm>
          <a:off x="3898106" y="1199197"/>
          <a:ext cx="3898106" cy="25183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b="1" kern="1200" dirty="0">
              <a:solidFill>
                <a:schemeClr val="bg1"/>
              </a:solidFill>
            </a:rPr>
            <a:t>Способность к безопасности</a:t>
          </a:r>
          <a:r>
            <a:rPr lang="ru-RU" sz="2700" kern="1200" dirty="0">
              <a:solidFill>
                <a:schemeClr val="bg1"/>
              </a:solidFill>
            </a:rPr>
            <a:t> (навыки, стратегии, ресурсы: «я умею распознавать угрозу и снижать напряжение»)</a:t>
          </a:r>
        </a:p>
      </dsp:txBody>
      <dsp:txXfrm>
        <a:off x="3898106" y="1199197"/>
        <a:ext cx="3898106" cy="2518314"/>
      </dsp:txXfrm>
    </dsp:sp>
    <dsp:sp modelId="{1075F173-666D-49CF-8BC6-CDA9590F2863}">
      <dsp:nvSpPr>
        <dsp:cNvPr id="0" name=""/>
        <dsp:cNvSpPr/>
      </dsp:nvSpPr>
      <dsp:spPr>
        <a:xfrm>
          <a:off x="0" y="3717512"/>
          <a:ext cx="7796212" cy="27981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2E79B2-0290-43A2-8028-3F41A8D617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3061" y="2294721"/>
            <a:ext cx="7752522" cy="2268557"/>
          </a:xfrm>
        </p:spPr>
        <p:txBody>
          <a:bodyPr>
            <a:normAutofit fontScale="90000"/>
          </a:bodyPr>
          <a:lstStyle/>
          <a:p>
            <a:r>
              <a:rPr lang="ru-RU" dirty="0"/>
              <a:t>Понятие психологической безопасности личности</a:t>
            </a:r>
          </a:p>
        </p:txBody>
      </p:sp>
    </p:spTree>
    <p:extLst>
      <p:ext uri="{BB962C8B-B14F-4D97-AF65-F5344CB8AC3E}">
        <p14:creationId xmlns:p14="http://schemas.microsoft.com/office/powerpoint/2010/main" val="70498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C587A7-2820-4A13-ADF2-45E34D08D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Понятие психологической безопасности личности</a:t>
            </a: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BFFD397D-037A-4500-AAB3-504FFB5313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2630730"/>
              </p:ext>
            </p:extLst>
          </p:nvPr>
        </p:nvGraphicFramePr>
        <p:xfrm>
          <a:off x="2773363" y="2052638"/>
          <a:ext cx="7796212" cy="3997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1120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35E34B-8458-4C78-89A1-3A4963546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Личность как субъект психологической безопасности (ключевые характеристики)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3C4A98-545C-4478-8EFE-799A65FCEC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i="1" dirty="0">
                <a:solidFill>
                  <a:schemeClr val="tx2"/>
                </a:solidFill>
              </a:rPr>
              <a:t>Осознанность и рефлексия.</a:t>
            </a:r>
            <a:r>
              <a:rPr lang="ru-RU" dirty="0"/>
              <a:t> Способность замечать собственные эмоции, мысли и телесные реакции, соотносить их с ситуацией. Например, человек может заметить: «Я злюсь, потому что чувствую давление сроков» – и выбрать паузу вместо конфликта.</a:t>
            </a:r>
          </a:p>
          <a:p>
            <a:r>
              <a:rPr lang="ru-RU" b="1" i="1" dirty="0" err="1">
                <a:solidFill>
                  <a:schemeClr val="tx2"/>
                </a:solidFill>
              </a:rPr>
              <a:t>Самоэффективность</a:t>
            </a:r>
            <a:r>
              <a:rPr lang="ru-RU" b="1" i="1" dirty="0">
                <a:solidFill>
                  <a:schemeClr val="tx2"/>
                </a:solidFill>
              </a:rPr>
              <a:t>.</a:t>
            </a:r>
            <a:r>
              <a:rPr lang="ru-RU" dirty="0"/>
              <a:t> Вера в собственные силы справиться с задачей или трудностью. Высокий уровень </a:t>
            </a:r>
            <a:r>
              <a:rPr lang="ru-RU" dirty="0" err="1"/>
              <a:t>самоэффективности</a:t>
            </a:r>
            <a:r>
              <a:rPr lang="ru-RU" dirty="0"/>
              <a:t> связан с более устойчивым поведением в стрессе.</a:t>
            </a:r>
          </a:p>
          <a:p>
            <a:r>
              <a:rPr lang="ru-RU" b="1" i="1" dirty="0">
                <a:solidFill>
                  <a:schemeClr val="tx2"/>
                </a:solidFill>
              </a:rPr>
              <a:t>Автономность и способность к границам. </a:t>
            </a:r>
            <a:r>
              <a:rPr lang="ru-RU" dirty="0"/>
              <a:t>Умение говорить «нет», выбирать, с кем и как взаимодействовать, не поддаваться давлению.</a:t>
            </a:r>
          </a:p>
          <a:p>
            <a:r>
              <a:rPr lang="ru-RU" b="1" i="1" dirty="0">
                <a:solidFill>
                  <a:schemeClr val="tx2"/>
                </a:solidFill>
              </a:rPr>
              <a:t>Ценностно-смысловая регуляция.</a:t>
            </a:r>
            <a:r>
              <a:rPr lang="ru-RU" dirty="0"/>
              <a:t> Наличие устойчивых ориентиров (ценностей, принципов, целей), которые помогают принимать решения даже в неопределённости.</a:t>
            </a:r>
          </a:p>
        </p:txBody>
      </p:sp>
    </p:spTree>
    <p:extLst>
      <p:ext uri="{BB962C8B-B14F-4D97-AF65-F5344CB8AC3E}">
        <p14:creationId xmlns:p14="http://schemas.microsoft.com/office/powerpoint/2010/main" val="3336600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055937-6109-445A-B248-96E79CE6A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угрозы психологической безопасности личности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910BC39-B33F-482F-A0A0-5ED1BC986A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0627382"/>
              </p:ext>
            </p:extLst>
          </p:nvPr>
        </p:nvGraphicFramePr>
        <p:xfrm>
          <a:off x="1085850" y="1903670"/>
          <a:ext cx="9944100" cy="4781340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2800350">
                  <a:extLst>
                    <a:ext uri="{9D8B030D-6E8A-4147-A177-3AD203B41FA5}">
                      <a16:colId xmlns:a16="http://schemas.microsoft.com/office/drawing/2014/main" val="3682983870"/>
                    </a:ext>
                  </a:extLst>
                </a:gridCol>
                <a:gridCol w="3829050">
                  <a:extLst>
                    <a:ext uri="{9D8B030D-6E8A-4147-A177-3AD203B41FA5}">
                      <a16:colId xmlns:a16="http://schemas.microsoft.com/office/drawing/2014/main" val="373676952"/>
                    </a:ext>
                  </a:extLst>
                </a:gridCol>
                <a:gridCol w="3314700">
                  <a:extLst>
                    <a:ext uri="{9D8B030D-6E8A-4147-A177-3AD203B41FA5}">
                      <a16:colId xmlns:a16="http://schemas.microsoft.com/office/drawing/2014/main" val="584452801"/>
                    </a:ext>
                  </a:extLst>
                </a:gridCol>
              </a:tblGrid>
              <a:tr h="4596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</a:rPr>
                        <a:t>Источник угрозы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</a:rPr>
                        <a:t>Примеры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</a:rPr>
                        <a:t>Психологический эффект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03681664"/>
                  </a:ext>
                </a:extLst>
              </a:tr>
              <a:tr h="8410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Информационная среда</a:t>
                      </a:r>
                      <a:endParaRPr lang="ru-RU" sz="2000" dirty="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Перегрузка, фейки, агрессивный контент, </a:t>
                      </a:r>
                      <a:r>
                        <a:rPr lang="ru-RU" sz="2000" dirty="0" err="1">
                          <a:effectLst/>
                        </a:rPr>
                        <a:t>кибербуллинг</a:t>
                      </a:r>
                      <a:endParaRPr lang="ru-RU" sz="2000" dirty="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Тревога, недоверие, эмоциональная усталость</a:t>
                      </a:r>
                      <a:endParaRPr lang="ru-RU" sz="200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095403166"/>
                  </a:ext>
                </a:extLst>
              </a:tr>
              <a:tr h="9225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Социальные отношения</a:t>
                      </a:r>
                      <a:endParaRPr lang="ru-RU" sz="200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Давление, манипуляции, обесценивание, конфликты</a:t>
                      </a:r>
                      <a:endParaRPr lang="ru-RU" sz="2000" dirty="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Снижение самооценки, страх отвержения</a:t>
                      </a:r>
                      <a:endParaRPr lang="ru-RU" sz="2000" dirty="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22701089"/>
                  </a:ext>
                </a:extLst>
              </a:tr>
              <a:tr h="9225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Организационная среда</a:t>
                      </a:r>
                      <a:endParaRPr lang="ru-RU" sz="200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Жёсткие дедлайны, несправедливость, токсичный руководитель</a:t>
                      </a:r>
                      <a:endParaRPr lang="ru-RU" sz="200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Выгорание, ощущение беспомощности</a:t>
                      </a:r>
                      <a:endParaRPr lang="ru-RU" sz="2000" dirty="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573345529"/>
                  </a:ext>
                </a:extLst>
              </a:tr>
              <a:tr h="8410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Внутренние факторы</a:t>
                      </a:r>
                      <a:endParaRPr lang="ru-RU" sz="200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Катастрофизация</a:t>
                      </a:r>
                      <a:r>
                        <a:rPr lang="ru-RU" sz="2000" dirty="0">
                          <a:effectLst/>
                        </a:rPr>
                        <a:t>, перфекционизм, самокритика</a:t>
                      </a:r>
                      <a:endParaRPr lang="ru-RU" sz="2000" dirty="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Повышенная тревожность, прокрастинация</a:t>
                      </a:r>
                      <a:endParaRPr lang="ru-RU" sz="2000" dirty="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27220392"/>
                  </a:ext>
                </a:extLst>
              </a:tr>
              <a:tr h="6911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Экстремальные и кризисные ситуации</a:t>
                      </a:r>
                      <a:endParaRPr lang="ru-RU" sz="2000" dirty="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ЧС, утрата, насилие, миграция</a:t>
                      </a:r>
                      <a:endParaRPr lang="ru-RU" sz="200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Травматический стресс, ПТСР</a:t>
                      </a:r>
                      <a:endParaRPr lang="ru-RU" sz="2000" dirty="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98365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294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56B48B-134E-45C1-BB73-F534075CE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Ресурсы и механизмы психологической защиты и </a:t>
            </a:r>
            <a:r>
              <a:rPr lang="ru-RU" dirty="0" err="1"/>
              <a:t>совладания</a:t>
            </a:r>
            <a:r>
              <a:rPr lang="ru-RU" dirty="0"/>
              <a:t> (</a:t>
            </a:r>
            <a:r>
              <a:rPr lang="ru-RU" dirty="0" err="1"/>
              <a:t>копинг</a:t>
            </a:r>
            <a:r>
              <a:rPr lang="ru-RU" dirty="0"/>
              <a:t>)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E53D439-A73F-4559-AB7F-54D5587A95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09285" y="2014015"/>
            <a:ext cx="3896467" cy="713818"/>
          </a:xfrm>
        </p:spPr>
        <p:txBody>
          <a:bodyPr/>
          <a:lstStyle/>
          <a:p>
            <a:r>
              <a:rPr lang="ru-RU" sz="1800" dirty="0" err="1"/>
              <a:t>Копинг</a:t>
            </a:r>
            <a:r>
              <a:rPr lang="ru-RU" sz="1800" dirty="0"/>
              <a:t>-стратегии (</a:t>
            </a:r>
            <a:r>
              <a:rPr lang="ru-RU" sz="1800" dirty="0" err="1"/>
              <a:t>совладание</a:t>
            </a:r>
            <a:r>
              <a:rPr lang="ru-RU" sz="1800" dirty="0"/>
              <a:t>) – осознанные действия для управления стрессом: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0F734490-595A-46A2-AD9C-60B85C31ED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019301" y="2851331"/>
            <a:ext cx="4483608" cy="3071434"/>
          </a:xfrm>
        </p:spPr>
        <p:txBody>
          <a:bodyPr>
            <a:noAutofit/>
          </a:bodyPr>
          <a:lstStyle/>
          <a:p>
            <a:r>
              <a:rPr lang="ru-RU" sz="1600" dirty="0"/>
              <a:t>Проблемно-ориентированный </a:t>
            </a:r>
            <a:r>
              <a:rPr lang="ru-RU" sz="1600" dirty="0" err="1"/>
              <a:t>копинг</a:t>
            </a:r>
            <a:r>
              <a:rPr lang="ru-RU" sz="1600" dirty="0"/>
              <a:t>: поиск информации, планирование, обращение за помощью.</a:t>
            </a:r>
          </a:p>
          <a:p>
            <a:r>
              <a:rPr lang="ru-RU" sz="1600" dirty="0"/>
              <a:t>Эмоционально-ориентированный </a:t>
            </a:r>
            <a:r>
              <a:rPr lang="ru-RU" sz="1600" dirty="0" err="1"/>
              <a:t>копинг</a:t>
            </a:r>
            <a:r>
              <a:rPr lang="ru-RU" sz="1600" dirty="0"/>
              <a:t>: регуляция эмоций (дыхание, рефлексия, выражение чувств).</a:t>
            </a:r>
          </a:p>
          <a:p>
            <a:r>
              <a:rPr lang="ru-RU" sz="1600" dirty="0"/>
              <a:t>Избегание: временное дистанцирование от проблемы (может быть адаптивным при острой перегрузке).</a:t>
            </a:r>
          </a:p>
          <a:p>
            <a:endParaRPr lang="ru-RU" sz="160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A68A43F-E80C-4A4D-8E07-6CF07CBB34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6634" y="2014015"/>
            <a:ext cx="3899798" cy="713818"/>
          </a:xfrm>
        </p:spPr>
        <p:txBody>
          <a:bodyPr/>
          <a:lstStyle/>
          <a:p>
            <a:r>
              <a:rPr lang="ru-RU" sz="1800" dirty="0"/>
              <a:t>Ресурсы личности, повышающие психологическую безопасность: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8894B493-2FC7-4BEA-85F2-C021DAF89D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4483608" cy="3071434"/>
          </a:xfrm>
        </p:spPr>
        <p:txBody>
          <a:bodyPr>
            <a:noAutofit/>
          </a:bodyPr>
          <a:lstStyle/>
          <a:p>
            <a:r>
              <a:rPr lang="ru-RU" sz="1600" dirty="0"/>
              <a:t>Когнитивные: реалистичная оценка ситуации, критическое мышление.</a:t>
            </a:r>
          </a:p>
          <a:p>
            <a:r>
              <a:rPr lang="ru-RU" sz="1600" dirty="0"/>
              <a:t>Эмоциональные: способность распознавать и регулировать эмоции.</a:t>
            </a:r>
          </a:p>
          <a:p>
            <a:r>
              <a:rPr lang="ru-RU" sz="1600" dirty="0"/>
              <a:t>Поведенческие: навыки коммуникации, умение просить о помощи.</a:t>
            </a:r>
          </a:p>
          <a:p>
            <a:r>
              <a:rPr lang="ru-RU" sz="1600" dirty="0"/>
              <a:t>Смысловые: наличие целей, ценностей, смысла деятельности.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91457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34FF0C44-B3B2-4E73-8E49-EBBCAC4DF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Факторы устойчивости личности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E6FD29F3-32A5-48D7-8F93-66A4B0E2B3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8031065"/>
              </p:ext>
            </p:extLst>
          </p:nvPr>
        </p:nvGraphicFramePr>
        <p:xfrm>
          <a:off x="1181099" y="1648935"/>
          <a:ext cx="9925051" cy="4304190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3585230">
                  <a:extLst>
                    <a:ext uri="{9D8B030D-6E8A-4147-A177-3AD203B41FA5}">
                      <a16:colId xmlns:a16="http://schemas.microsoft.com/office/drawing/2014/main" val="2649303943"/>
                    </a:ext>
                  </a:extLst>
                </a:gridCol>
                <a:gridCol w="6339821">
                  <a:extLst>
                    <a:ext uri="{9D8B030D-6E8A-4147-A177-3AD203B41FA5}">
                      <a16:colId xmlns:a16="http://schemas.microsoft.com/office/drawing/2014/main" val="1858798148"/>
                    </a:ext>
                  </a:extLst>
                </a:gridCol>
              </a:tblGrid>
              <a:tr h="4273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</a:rPr>
                        <a:t>Группа факторов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</a:rPr>
                        <a:t>Конкретные примеры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96824871"/>
                  </a:ext>
                </a:extLst>
              </a:tr>
              <a:tr h="8608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>
                          <a:effectLst/>
                        </a:rPr>
                        <a:t>Личностные</a:t>
                      </a:r>
                      <a:endParaRPr lang="ru-RU" sz="200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Оптимизм, толерантность к неопределённости, внутренний локус контроля, жизнестойкость</a:t>
                      </a:r>
                      <a:endParaRPr lang="ru-RU" sz="200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863262190"/>
                  </a:ext>
                </a:extLst>
              </a:tr>
              <a:tr h="8608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>
                          <a:effectLst/>
                        </a:rPr>
                        <a:t>Социальные</a:t>
                      </a:r>
                      <a:endParaRPr lang="ru-RU" sz="200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Поддержка семьи и друзей, доверительные отношения, принадлежность к сообществу</a:t>
                      </a:r>
                      <a:endParaRPr lang="ru-RU" sz="2000" dirty="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96452922"/>
                  </a:ext>
                </a:extLst>
              </a:tr>
              <a:tr h="8608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</a:rPr>
                        <a:t>Профессиональные / учебные</a:t>
                      </a:r>
                      <a:endParaRPr lang="ru-RU" sz="2000" dirty="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Понятные цели, справедливая обратная связь, возможность автономии в рамках задач</a:t>
                      </a:r>
                      <a:endParaRPr lang="ru-RU" sz="200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90758728"/>
                  </a:ext>
                </a:extLst>
              </a:tr>
              <a:tr h="12943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>
                          <a:effectLst/>
                        </a:rPr>
                        <a:t>Культурные и ценностные</a:t>
                      </a:r>
                      <a:endParaRPr lang="ru-RU" sz="200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Принятие норм, позволяющих открыто обсуждать трудности, отсутствие стигмы обращения за психологической помощью</a:t>
                      </a:r>
                      <a:endParaRPr lang="ru-RU" sz="2000" dirty="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52910896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1E978985-2260-495F-849A-467E182EE353}"/>
              </a:ext>
            </a:extLst>
          </p:cNvPr>
          <p:cNvSpPr txBox="1"/>
          <p:nvPr/>
        </p:nvSpPr>
        <p:spPr>
          <a:xfrm>
            <a:off x="1085850" y="6049522"/>
            <a:ext cx="100203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tx2"/>
                </a:solidFill>
              </a:rPr>
              <a:t>Жизнестойкость (</a:t>
            </a:r>
            <a:r>
              <a:rPr lang="ru-RU" sz="1400" i="1" dirty="0" err="1">
                <a:solidFill>
                  <a:schemeClr val="tx2"/>
                </a:solidFill>
              </a:rPr>
              <a:t>hardiness</a:t>
            </a:r>
            <a:r>
              <a:rPr lang="ru-RU" sz="1400" i="1" dirty="0">
                <a:solidFill>
                  <a:schemeClr val="tx2"/>
                </a:solidFill>
              </a:rPr>
              <a:t>) – один из ключевых интегральных факторов: включает вовлечённость, контроль и принятие вызова. Люди с высокой жизнестойкостью лучше справляются с неопределённостью и стрессом</a:t>
            </a:r>
          </a:p>
        </p:txBody>
      </p:sp>
    </p:spTree>
    <p:extLst>
      <p:ext uri="{BB962C8B-B14F-4D97-AF65-F5344CB8AC3E}">
        <p14:creationId xmlns:p14="http://schemas.microsoft.com/office/powerpoint/2010/main" val="2656877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8136BD-5AA7-4355-B866-8C9FD2260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Примеры для разбора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3E90C5-93FF-4F53-8327-DAD3D9533B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dirty="0"/>
              <a:t>Студентка боится публичных выступлений. Задача: определить угрозы, ресурсы и возможные </a:t>
            </a:r>
            <a:r>
              <a:rPr lang="ru-RU" dirty="0" err="1"/>
              <a:t>копинг</a:t>
            </a:r>
            <a:r>
              <a:rPr lang="ru-RU" dirty="0"/>
              <a:t>-стратегии.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Сотрудник сталкивается с несправедливой критикой руководителя. Задача: выделить внутренние и внешние факторы, предложить варианты действий.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Подросток подвергается </a:t>
            </a:r>
            <a:r>
              <a:rPr lang="ru-RU" dirty="0" err="1"/>
              <a:t>кибербуллингу</a:t>
            </a:r>
            <a:r>
              <a:rPr lang="ru-RU" dirty="0"/>
              <a:t>. Задача: разобрать уровни угроз и способы поддержки.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235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9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11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  <a:noFill/>
        </p:spPr>
      </p:pic>
      <p:sp>
        <p:nvSpPr>
          <p:cNvPr id="24" name="Freeform: Shape 13">
            <a:extLst>
              <a:ext uri="{FF2B5EF4-FFF2-40B4-BE49-F238E27FC236}">
                <a16:creationId xmlns:a16="http://schemas.microsoft.com/office/drawing/2014/main" id="{65F94F98-3A57-49AA-838E-91AAF600B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78519" y="-1660968"/>
            <a:ext cx="5838229" cy="11188733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5" name="Picture 15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9" y="-5487"/>
            <a:ext cx="12189867" cy="6858000"/>
          </a:xfrm>
          <a:prstGeom prst="rect">
            <a:avLst/>
          </a:prstGeom>
        </p:spPr>
      </p:pic>
      <p:sp>
        <p:nvSpPr>
          <p:cNvPr id="26" name="Rectangle 17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59909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9910" y="0"/>
            <a:ext cx="7869544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996">
                <a:srgbClr val="1F2D29">
                  <a:alpha val="4000"/>
                </a:srgbClr>
              </a:gs>
              <a:gs pos="20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7567" y="2282700"/>
            <a:ext cx="967148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4D9F2B5-ABAA-4086-A203-9D4CCFF55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0523" y="1619273"/>
            <a:ext cx="9360204" cy="3608480"/>
          </a:xfrm>
        </p:spPr>
        <p:txBody>
          <a:bodyPr>
            <a:normAutofit fontScale="90000"/>
          </a:bodyPr>
          <a:lstStyle/>
          <a:p>
            <a:pPr algn="l"/>
            <a:r>
              <a:rPr lang="ru-RU" sz="8000" dirty="0"/>
              <a:t>Психологическая безопасность в современном обществе</a:t>
            </a:r>
          </a:p>
        </p:txBody>
      </p:sp>
    </p:spTree>
    <p:extLst>
      <p:ext uri="{BB962C8B-B14F-4D97-AF65-F5344CB8AC3E}">
        <p14:creationId xmlns:p14="http://schemas.microsoft.com/office/powerpoint/2010/main" val="184077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115B21-67BE-442E-8EDE-745272DB9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Уровни проявления психологической безопасности в современном обществе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E9A3CB-4B91-4401-9B4E-5A9642A9B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i="1" dirty="0">
                <a:solidFill>
                  <a:schemeClr val="tx2"/>
                </a:solidFill>
              </a:rPr>
              <a:t>Индивидуальный:</a:t>
            </a:r>
            <a:r>
              <a:rPr lang="ru-RU" dirty="0"/>
              <a:t> ощущение «я справляюсь», навыки саморегуляции, опора на ценности.</a:t>
            </a:r>
          </a:p>
          <a:p>
            <a:r>
              <a:rPr lang="ru-RU" b="1" i="1" dirty="0">
                <a:solidFill>
                  <a:schemeClr val="tx2"/>
                </a:solidFill>
              </a:rPr>
              <a:t>Межличностный: </a:t>
            </a:r>
            <a:r>
              <a:rPr lang="ru-RU" dirty="0"/>
              <a:t>доверие, отсутствие психологического насилия, возможность быть услышанным.</a:t>
            </a:r>
          </a:p>
          <a:p>
            <a:r>
              <a:rPr lang="ru-RU" b="1" i="1" dirty="0">
                <a:solidFill>
                  <a:schemeClr val="tx2"/>
                </a:solidFill>
              </a:rPr>
              <a:t>Групповой и организационный: </a:t>
            </a:r>
            <a:r>
              <a:rPr lang="ru-RU" dirty="0"/>
              <a:t>безопасная среда в коллективе, где можно ошибаться и просить о помощи.</a:t>
            </a:r>
          </a:p>
          <a:p>
            <a:r>
              <a:rPr lang="ru-RU" b="1" i="1" dirty="0">
                <a:solidFill>
                  <a:schemeClr val="tx2"/>
                </a:solidFill>
              </a:rPr>
              <a:t>Социальный:</a:t>
            </a:r>
            <a:r>
              <a:rPr lang="ru-RU" dirty="0"/>
              <a:t> доверие к институтам, предсказуемость правил, низкий уровень токсичной поляризации.</a:t>
            </a:r>
          </a:p>
        </p:txBody>
      </p:sp>
    </p:spTree>
    <p:extLst>
      <p:ext uri="{BB962C8B-B14F-4D97-AF65-F5344CB8AC3E}">
        <p14:creationId xmlns:p14="http://schemas.microsoft.com/office/powerpoint/2010/main" val="493551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519888-2EB2-4E73-8F57-12A97F991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Тренды, усиливающие уязвимость психики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C41302-C3A6-409E-BBCB-8D7E7AE95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i="1" dirty="0">
                <a:solidFill>
                  <a:schemeClr val="tx2"/>
                </a:solidFill>
              </a:rPr>
              <a:t>Информационная перегрузка и фейки.</a:t>
            </a:r>
            <a:r>
              <a:rPr lang="ru-RU" dirty="0"/>
              <a:t> Постоянный поток новостей и противоречивых мнений повышает тревожность и размывает чувство реальности.</a:t>
            </a:r>
          </a:p>
          <a:p>
            <a:r>
              <a:rPr lang="ru-RU" b="1" i="1" dirty="0">
                <a:solidFill>
                  <a:schemeClr val="tx2"/>
                </a:solidFill>
              </a:rPr>
              <a:t>Цифровизация и </a:t>
            </a:r>
            <a:r>
              <a:rPr lang="ru-RU" b="1" i="1" dirty="0" err="1">
                <a:solidFill>
                  <a:schemeClr val="tx2"/>
                </a:solidFill>
              </a:rPr>
              <a:t>киберриски</a:t>
            </a:r>
            <a:r>
              <a:rPr lang="ru-RU" dirty="0"/>
              <a:t>. </a:t>
            </a:r>
            <a:r>
              <a:rPr lang="ru-RU" dirty="0" err="1"/>
              <a:t>Кибербуллинг</a:t>
            </a:r>
            <a:r>
              <a:rPr lang="ru-RU" dirty="0"/>
              <a:t>, </a:t>
            </a:r>
            <a:r>
              <a:rPr lang="ru-RU" dirty="0" err="1"/>
              <a:t>доксинг</a:t>
            </a:r>
            <a:r>
              <a:rPr lang="ru-RU" dirty="0"/>
              <a:t>, навязчивые алгоритмы и сравнение себя с «идеальными» образами в соцсетях бьют по самооценке.</a:t>
            </a:r>
          </a:p>
          <a:p>
            <a:r>
              <a:rPr lang="ru-RU" b="1" i="1" dirty="0">
                <a:solidFill>
                  <a:schemeClr val="tx2"/>
                </a:solidFill>
              </a:rPr>
              <a:t>Социальная неопределённость</a:t>
            </a:r>
            <a:r>
              <a:rPr lang="ru-RU" dirty="0"/>
              <a:t>. Быстрые изменения на рынке труда, миграция, экономические колебания создают ощущение нестабильности.</a:t>
            </a:r>
          </a:p>
          <a:p>
            <a:r>
              <a:rPr lang="ru-RU" b="1" i="1" dirty="0">
                <a:solidFill>
                  <a:schemeClr val="tx2"/>
                </a:solidFill>
              </a:rPr>
              <a:t>Рост одиночества при высокой связности</a:t>
            </a:r>
            <a:r>
              <a:rPr lang="ru-RU" dirty="0"/>
              <a:t>. Много контактов онлайн, но мало глубоких доверительных отношений, которые служат главной опорой в стрессе.</a:t>
            </a:r>
          </a:p>
        </p:txBody>
      </p:sp>
    </p:spTree>
    <p:extLst>
      <p:ext uri="{BB962C8B-B14F-4D97-AF65-F5344CB8AC3E}">
        <p14:creationId xmlns:p14="http://schemas.microsoft.com/office/powerpoint/2010/main" val="2560599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73B7C3-A992-44E1-8261-1336BA7F9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угрозы психологической безопасности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9D82153-DA7E-4803-AA47-552975396D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3873858"/>
              </p:ext>
            </p:extLst>
          </p:nvPr>
        </p:nvGraphicFramePr>
        <p:xfrm>
          <a:off x="1424539" y="1999957"/>
          <a:ext cx="9509760" cy="4542729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2666198">
                  <a:extLst>
                    <a:ext uri="{9D8B030D-6E8A-4147-A177-3AD203B41FA5}">
                      <a16:colId xmlns:a16="http://schemas.microsoft.com/office/drawing/2014/main" val="3679078382"/>
                    </a:ext>
                  </a:extLst>
                </a:gridCol>
                <a:gridCol w="3673642">
                  <a:extLst>
                    <a:ext uri="{9D8B030D-6E8A-4147-A177-3AD203B41FA5}">
                      <a16:colId xmlns:a16="http://schemas.microsoft.com/office/drawing/2014/main" val="3888259513"/>
                    </a:ext>
                  </a:extLst>
                </a:gridCol>
                <a:gridCol w="3169920">
                  <a:extLst>
                    <a:ext uri="{9D8B030D-6E8A-4147-A177-3AD203B41FA5}">
                      <a16:colId xmlns:a16="http://schemas.microsoft.com/office/drawing/2014/main" val="32128729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</a:rPr>
                        <a:t>Тип угрозы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</a:rPr>
                        <a:t>Примеры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</a:rPr>
                        <a:t>Эффект на психику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205813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</a:rPr>
                        <a:t>Информационно- психологические</a:t>
                      </a:r>
                      <a:endParaRPr lang="ru-RU" sz="2000" dirty="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Фейки, шок‑контент, манипуляции, «информационные пузыри»</a:t>
                      </a:r>
                      <a:endParaRPr lang="ru-RU" sz="200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Повышенная тревожность, недоверие, когнитивная усталость</a:t>
                      </a:r>
                      <a:endParaRPr lang="ru-RU" sz="200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888917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>
                          <a:effectLst/>
                        </a:rPr>
                        <a:t>Социальные и коммуникативные</a:t>
                      </a:r>
                      <a:endParaRPr lang="ru-RU" sz="200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err="1">
                          <a:effectLst/>
                        </a:rPr>
                        <a:t>Буллинг</a:t>
                      </a:r>
                      <a:r>
                        <a:rPr lang="ru-RU" sz="2000" dirty="0">
                          <a:effectLst/>
                        </a:rPr>
                        <a:t>, газлайтинг, токсичные коллективы, стигматизация обращения за помощью</a:t>
                      </a:r>
                      <a:endParaRPr lang="ru-RU" sz="2000" dirty="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Снижение самооценки, страх самовыражения</a:t>
                      </a:r>
                      <a:endParaRPr lang="ru-RU" sz="200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2155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>
                          <a:effectLst/>
                        </a:rPr>
                        <a:t>Организационные</a:t>
                      </a:r>
                      <a:endParaRPr lang="ru-RU" sz="200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Выгорание, несправедливость, жёсткий контроль, «культура суеты»</a:t>
                      </a:r>
                      <a:endParaRPr lang="ru-RU" sz="200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Эмоциональное истощение, потеря смысла в работе</a:t>
                      </a:r>
                      <a:endParaRPr lang="ru-RU" sz="2000" dirty="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0453461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>
                          <a:effectLst/>
                        </a:rPr>
                        <a:t>Личностные</a:t>
                      </a:r>
                      <a:endParaRPr lang="ru-RU" sz="200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Перфекционизм, катастрофизация, самокритика</a:t>
                      </a:r>
                      <a:endParaRPr lang="ru-RU" sz="200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Хронический стресс, прокрастинация, избегание</a:t>
                      </a:r>
                      <a:endParaRPr lang="ru-RU" sz="2000" dirty="0">
                        <a:effectLst/>
                        <a:latin typeface="+mn-lt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095053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6647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0A7B33C-CFD6-4BBA-9E63-04824CB97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Укрепление психологической безопасности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CA9FE50-EC80-4C23-AF4F-F020F390A3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2035" y="2052115"/>
            <a:ext cx="5273717" cy="713818"/>
          </a:xfrm>
        </p:spPr>
        <p:txBody>
          <a:bodyPr/>
          <a:lstStyle/>
          <a:p>
            <a:r>
              <a:rPr lang="ru-RU" dirty="0"/>
              <a:t>На уровне общества и организаций: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714B54D-4437-4B71-93A7-55B246361D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2035" y="2851331"/>
            <a:ext cx="4985885" cy="3071434"/>
          </a:xfrm>
        </p:spPr>
        <p:txBody>
          <a:bodyPr>
            <a:noAutofit/>
          </a:bodyPr>
          <a:lstStyle/>
          <a:p>
            <a:r>
              <a:rPr lang="ru-RU" sz="1400" dirty="0"/>
              <a:t>Создание сред без психологического насилия (</a:t>
            </a:r>
            <a:r>
              <a:rPr lang="ru-RU" sz="1400" dirty="0" err="1"/>
              <a:t>антибуллинговые</a:t>
            </a:r>
            <a:r>
              <a:rPr lang="ru-RU" sz="1400" dirty="0"/>
              <a:t> политики, этические кодексы).</a:t>
            </a:r>
          </a:p>
          <a:p>
            <a:r>
              <a:rPr lang="ru-RU" sz="1400" dirty="0"/>
              <a:t>Прозрачность правил и предсказуемость последствий: когда человек понимает «что от меня ждут» и «что будет, если я ошибусь», тревожность падает.</a:t>
            </a:r>
          </a:p>
          <a:p>
            <a:r>
              <a:rPr lang="ru-RU" sz="1400" dirty="0"/>
              <a:t>Нормализация психологической помощи: доступность консультаций, обучение навыкам саморегуляции в школах и на работе.</a:t>
            </a:r>
          </a:p>
          <a:p>
            <a:r>
              <a:rPr lang="ru-RU" sz="1400" dirty="0"/>
              <a:t>Цифровая гигиена как часть культуры: обучение критическому мышлению, </a:t>
            </a:r>
            <a:r>
              <a:rPr lang="ru-RU" sz="1400" dirty="0" err="1"/>
              <a:t>медиаграмотности</a:t>
            </a:r>
            <a:r>
              <a:rPr lang="ru-RU" sz="1400" dirty="0"/>
              <a:t>, правилам приватности.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FB0A74C9-61D9-438B-A207-D497679773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На индивидуальном уровне: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CA56E372-3E3A-4300-AFBD-C0FA19DCFC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7920" y="2851331"/>
            <a:ext cx="5005137" cy="307143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dirty="0"/>
              <a:t>Саморегуляция: простые техники (дыхание 4–7–8, короткие паузы, прогулки) помогают снижать острое напряжение.</a:t>
            </a:r>
          </a:p>
          <a:p>
            <a:pPr>
              <a:lnSpc>
                <a:spcPct val="100000"/>
              </a:lnSpc>
            </a:pPr>
            <a:r>
              <a:rPr lang="ru-RU" sz="1400" dirty="0"/>
              <a:t>Критическое мышление: проверка источников, фильтрация контента, ограничение времени в соцсетях.</a:t>
            </a:r>
          </a:p>
          <a:p>
            <a:pPr>
              <a:lnSpc>
                <a:spcPct val="100000"/>
              </a:lnSpc>
            </a:pPr>
            <a:r>
              <a:rPr lang="ru-RU" sz="1400" dirty="0"/>
              <a:t>Границы и выбор нагрузки: умение говорить «нет», отключение уведомлений, выделение «тихих часов».</a:t>
            </a:r>
          </a:p>
          <a:p>
            <a:pPr>
              <a:lnSpc>
                <a:spcPct val="100000"/>
              </a:lnSpc>
            </a:pPr>
            <a:r>
              <a:rPr lang="ru-RU" sz="1400" dirty="0"/>
              <a:t>Опора на связи: 1–2 человека, с которыми можно честно сказать «мне тяжело».</a:t>
            </a:r>
          </a:p>
          <a:p>
            <a:pPr>
              <a:lnSpc>
                <a:spcPct val="100000"/>
              </a:lnSpc>
            </a:pPr>
            <a:r>
              <a:rPr lang="ru-RU" sz="1400" dirty="0"/>
              <a:t>Смысловая опора: маленькие понятные цели и ценности, которые помогают не теряться в неопределённости.</a:t>
            </a:r>
          </a:p>
        </p:txBody>
      </p:sp>
    </p:spTree>
    <p:extLst>
      <p:ext uri="{BB962C8B-B14F-4D97-AF65-F5344CB8AC3E}">
        <p14:creationId xmlns:p14="http://schemas.microsoft.com/office/powerpoint/2010/main" val="535459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88E81EDF-0518-44D4-9580-44DEA7D9A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Для обсуждения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99A3004E-4A11-4F8E-8F94-60B50C326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9154" y="2052116"/>
            <a:ext cx="9971772" cy="39978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b="1" i="1" dirty="0">
                <a:solidFill>
                  <a:schemeClr val="tx2"/>
                </a:solidFill>
              </a:rPr>
              <a:t>1. Человек каждый день читает ленту новостей и чувствует нарастающую тревогу.</a:t>
            </a:r>
          </a:p>
          <a:p>
            <a:r>
              <a:rPr lang="ru-RU" sz="1600" dirty="0"/>
              <a:t>Что можно сделать: ограничить потребление новостей до 10–15 минут в день, выбирать 1–2 надёжных источника, не читать перед сном. Добавить «заземляющие» действия: прогулка, разговор с близким, физическая активность.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tx2"/>
                </a:solidFill>
              </a:rPr>
              <a:t>2. Сотрудник в коллективе сталкивается с обесцениванием идей.</a:t>
            </a:r>
          </a:p>
          <a:p>
            <a:r>
              <a:rPr lang="ru-RU" sz="1600" dirty="0"/>
              <a:t>Стратегии: зафиксировать факты (даты, формулировки), обсудить проблему с руководителем по алгоритму «факт – эффект – просьба», искать поддержку у союзников в команде, при необходимости – использовать внутренние каналы обратной связи.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tx2"/>
                </a:solidFill>
              </a:rPr>
              <a:t>3. Подросток получает агрессивные комментарии в соцсетях.</a:t>
            </a:r>
          </a:p>
          <a:p>
            <a:r>
              <a:rPr lang="ru-RU" sz="1600" dirty="0"/>
              <a:t>Действия: настройки приватности, блокировка и жалобы на контент, разговор со взрослым, временное снижение активности. Важно: не оставлять подростка один на один с травлей.</a:t>
            </a:r>
          </a:p>
        </p:txBody>
      </p:sp>
    </p:spTree>
    <p:extLst>
      <p:ext uri="{BB962C8B-B14F-4D97-AF65-F5344CB8AC3E}">
        <p14:creationId xmlns:p14="http://schemas.microsoft.com/office/powerpoint/2010/main" val="2799072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8F23719-E023-4D3D-AE95-17374917C8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6724" y="2294720"/>
            <a:ext cx="6458552" cy="2268559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/>
              <a:t>Психологическая безопасность в Интернете </a:t>
            </a:r>
          </a:p>
        </p:txBody>
      </p:sp>
    </p:spTree>
    <p:extLst>
      <p:ext uri="{BB962C8B-B14F-4D97-AF65-F5344CB8AC3E}">
        <p14:creationId xmlns:p14="http://schemas.microsoft.com/office/powerpoint/2010/main" val="847227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B13573-D268-4DF7-93C7-68429B6EA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879" y="1513501"/>
            <a:ext cx="7958331" cy="1077229"/>
          </a:xfrm>
        </p:spPr>
        <p:txBody>
          <a:bodyPr/>
          <a:lstStyle/>
          <a:p>
            <a:r>
              <a:rPr lang="ru-RU" dirty="0"/>
              <a:t>Различия психологической безопасности в Интернете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CFFA58-1570-4DDE-9620-A6370D358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i="1" dirty="0">
                <a:solidFill>
                  <a:schemeClr val="tx2"/>
                </a:solidFill>
              </a:rPr>
              <a:t>Техническая безопасность </a:t>
            </a:r>
            <a:r>
              <a:rPr lang="ru-RU" sz="2400" dirty="0"/>
              <a:t>(пароли, приватность, защита от взлома).</a:t>
            </a:r>
          </a:p>
          <a:p>
            <a:r>
              <a:rPr lang="ru-RU" sz="2400" b="1" i="1">
                <a:solidFill>
                  <a:schemeClr val="tx2"/>
                </a:solidFill>
              </a:rPr>
              <a:t>Психологическая </a:t>
            </a:r>
            <a:r>
              <a:rPr lang="ru-RU" sz="2400" b="1" i="1" dirty="0">
                <a:solidFill>
                  <a:schemeClr val="tx2"/>
                </a:solidFill>
              </a:rPr>
              <a:t>безопасность </a:t>
            </a:r>
            <a:r>
              <a:rPr lang="ru-RU" sz="2400" dirty="0"/>
              <a:t>(устойчивость к манипуляциям, способность фильтровать эмоциональный шум, умение вовремя «выйти из экрана»).</a:t>
            </a:r>
          </a:p>
        </p:txBody>
      </p:sp>
    </p:spTree>
    <p:extLst>
      <p:ext uri="{BB962C8B-B14F-4D97-AF65-F5344CB8AC3E}">
        <p14:creationId xmlns:p14="http://schemas.microsoft.com/office/powerpoint/2010/main" val="2006290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7EAA1A-A10D-4D12-A70C-EBE39B7C1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угрозы психологической безопасности в Интернете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883012C-C295-4218-B4EC-3E01449A36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Агрессивные и токсичные формы взаимодействия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D8758D66-4625-4A45-A5AD-051D2A6BCB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030931" y="2851331"/>
            <a:ext cx="4471977" cy="3071434"/>
          </a:xfrm>
        </p:spPr>
        <p:txBody>
          <a:bodyPr>
            <a:noAutofit/>
          </a:bodyPr>
          <a:lstStyle/>
          <a:p>
            <a:r>
              <a:rPr lang="ru-RU" sz="1400" b="1" dirty="0" err="1">
                <a:solidFill>
                  <a:schemeClr val="tx2"/>
                </a:solidFill>
              </a:rPr>
              <a:t>Кибербуллинг</a:t>
            </a:r>
            <a:r>
              <a:rPr lang="ru-RU" sz="1400" dirty="0"/>
              <a:t> – систематическая травля в сети. Особенно опасна для подростков: она не заканчивается после школы, а следует за человеком в телефон.</a:t>
            </a:r>
          </a:p>
          <a:p>
            <a:r>
              <a:rPr lang="ru-RU" sz="1400" b="1" dirty="0" err="1">
                <a:solidFill>
                  <a:schemeClr val="tx2"/>
                </a:solidFill>
              </a:rPr>
              <a:t>Хейтинг</a:t>
            </a:r>
            <a:r>
              <a:rPr lang="ru-RU" sz="1400" b="1" dirty="0">
                <a:solidFill>
                  <a:schemeClr val="tx2"/>
                </a:solidFill>
              </a:rPr>
              <a:t>, троллинг, флейм </a:t>
            </a:r>
            <a:r>
              <a:rPr lang="ru-RU" sz="1400" dirty="0"/>
              <a:t>– провокации, цель которых – вызвать сильные эмоции и вовлечь в конфликт.</a:t>
            </a:r>
          </a:p>
          <a:p>
            <a:r>
              <a:rPr lang="ru-RU" sz="1400" b="1" dirty="0">
                <a:solidFill>
                  <a:schemeClr val="tx2"/>
                </a:solidFill>
              </a:rPr>
              <a:t>Газлайтинг и манипуляции</a:t>
            </a:r>
            <a:r>
              <a:rPr lang="ru-RU" sz="1400" dirty="0"/>
              <a:t> – попытки заставить человека сомневаться в собственной адекватности через комментарии, «шутки», «дружеские советы».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F3B2449-8AD8-4005-9ACB-C00771824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Информационно эмоциональные перегрузки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C511C43D-CBBA-49D5-B8D9-C0091DE1BC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4556422" cy="3071434"/>
          </a:xfrm>
        </p:spPr>
        <p:txBody>
          <a:bodyPr>
            <a:noAutofit/>
          </a:bodyPr>
          <a:lstStyle/>
          <a:p>
            <a:r>
              <a:rPr lang="ru-RU" sz="1400" b="1" dirty="0">
                <a:solidFill>
                  <a:schemeClr val="tx2"/>
                </a:solidFill>
              </a:rPr>
              <a:t>Бесконечный скроллинг и FOMO </a:t>
            </a:r>
            <a:r>
              <a:rPr lang="ru-RU" sz="1400" dirty="0"/>
              <a:t>(</a:t>
            </a:r>
            <a:r>
              <a:rPr lang="ru-RU" sz="1400" dirty="0" err="1"/>
              <a:t>fear</a:t>
            </a:r>
            <a:r>
              <a:rPr lang="ru-RU" sz="1400" dirty="0"/>
              <a:t> </a:t>
            </a:r>
            <a:r>
              <a:rPr lang="ru-RU" sz="1400" dirty="0" err="1"/>
              <a:t>of</a:t>
            </a:r>
            <a:r>
              <a:rPr lang="ru-RU" sz="1400" dirty="0"/>
              <a:t> </a:t>
            </a:r>
            <a:r>
              <a:rPr lang="ru-RU" sz="1400" dirty="0" err="1"/>
              <a:t>missing</a:t>
            </a:r>
            <a:r>
              <a:rPr lang="ru-RU" sz="1400" dirty="0"/>
              <a:t> </a:t>
            </a:r>
            <a:r>
              <a:rPr lang="ru-RU" sz="1400" dirty="0" err="1"/>
              <a:t>out</a:t>
            </a:r>
            <a:r>
              <a:rPr lang="ru-RU" sz="1400" dirty="0"/>
              <a:t>) – страх пропустить важное, который заставляет постоянно проверять ленту.</a:t>
            </a:r>
          </a:p>
          <a:p>
            <a:r>
              <a:rPr lang="ru-RU" sz="1400" b="1" dirty="0">
                <a:solidFill>
                  <a:schemeClr val="tx2"/>
                </a:solidFill>
              </a:rPr>
              <a:t>Шок контент и «</a:t>
            </a:r>
            <a:r>
              <a:rPr lang="ru-RU" sz="1400" b="1" dirty="0" err="1">
                <a:solidFill>
                  <a:schemeClr val="tx2"/>
                </a:solidFill>
              </a:rPr>
              <a:t>кликбейт</a:t>
            </a:r>
            <a:r>
              <a:rPr lang="ru-RU" sz="1400" b="1" dirty="0">
                <a:solidFill>
                  <a:schemeClr val="tx2"/>
                </a:solidFill>
              </a:rPr>
              <a:t>» </a:t>
            </a:r>
            <a:r>
              <a:rPr lang="ru-RU" sz="1400" dirty="0"/>
              <a:t>– заголовки и картинки, рассчитанные на резкий эмоциональный отклик. Они быстро истощают психику.</a:t>
            </a:r>
          </a:p>
          <a:p>
            <a:r>
              <a:rPr lang="ru-RU" sz="1400" b="1" dirty="0">
                <a:solidFill>
                  <a:schemeClr val="tx2"/>
                </a:solidFill>
              </a:rPr>
              <a:t>Противоречивые источники и фейки</a:t>
            </a:r>
            <a:r>
              <a:rPr lang="ru-RU" sz="1400" dirty="0"/>
              <a:t> – когда разные «авторитеты» говорят противоположное, у человека растёт тревожность и снижается доверие к собственному восприятию.</a:t>
            </a:r>
          </a:p>
        </p:txBody>
      </p:sp>
    </p:spTree>
    <p:extLst>
      <p:ext uri="{BB962C8B-B14F-4D97-AF65-F5344CB8AC3E}">
        <p14:creationId xmlns:p14="http://schemas.microsoft.com/office/powerpoint/2010/main" val="3394270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688A92-7FF3-4427-AD4B-B2AE777ED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угрозы психологической безопасности в Интернете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2EA843-112E-4DEA-9AC0-81362A78B1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Алгоритмические и средовые ловушки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668E2B5-E403-4F40-B9C2-9E1EA7CE72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067339" y="2851331"/>
            <a:ext cx="4435569" cy="3071434"/>
          </a:xfrm>
        </p:spPr>
        <p:txBody>
          <a:bodyPr>
            <a:noAutofit/>
          </a:bodyPr>
          <a:lstStyle/>
          <a:p>
            <a:r>
              <a:rPr lang="ru-RU" sz="1200" dirty="0"/>
              <a:t>«Пузыри фильтров» – алгоритмы показывают только то, что «нравится» пользователю, усиливая его убеждения и отрезая от альтернативных точек зрения. Это может незаметно радикализировать взгляды.</a:t>
            </a:r>
          </a:p>
          <a:p>
            <a:r>
              <a:rPr lang="ru-RU" sz="1200" dirty="0"/>
              <a:t>Дизайн, удерживающий внимание – </a:t>
            </a:r>
            <a:r>
              <a:rPr lang="ru-RU" sz="1200" dirty="0" err="1"/>
              <a:t>автовоспроизведение</a:t>
            </a:r>
            <a:r>
              <a:rPr lang="ru-RU" sz="1200" dirty="0"/>
              <a:t>, бесконечные ленты, уведомления. Это не «просто удобно», а специально спроектированные механизмы удержания.</a:t>
            </a:r>
          </a:p>
          <a:p>
            <a:r>
              <a:rPr lang="ru-RU" sz="1200" dirty="0"/>
              <a:t>Социальное сравнение – соцсети часто показывают «лучшие кадры» жизни других. Регулярное сравнение снижает самооценку и усиливает чувство «я хуже».</a:t>
            </a:r>
          </a:p>
          <a:p>
            <a:endParaRPr lang="ru-RU" sz="120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5EAA14F-80F0-4C92-807C-CEE40994BB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Угрозы приватности и контроля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5A9BA94-28FF-447C-AF19-1A734BC7E15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ru-RU" sz="1200" dirty="0" err="1"/>
              <a:t>Доксинг</a:t>
            </a:r>
            <a:r>
              <a:rPr lang="ru-RU" sz="1200" dirty="0"/>
              <a:t> – публикация личных данных с целью запугивания или травли.</a:t>
            </a:r>
          </a:p>
          <a:p>
            <a:r>
              <a:rPr lang="ru-RU" sz="1200" dirty="0"/>
              <a:t>Аутинг – раскрытие личной информации без согласия (например, ориентации, диагноза, адреса).</a:t>
            </a:r>
          </a:p>
          <a:p>
            <a:r>
              <a:rPr lang="ru-RU" sz="1200" dirty="0"/>
              <a:t>Слежка и профилирование – сбор данных о поведении, интересах, перемещениях. Даже если это «для рекламы», ощущение, что за тобой наблюдают, само по себе может вызывать тревогу.</a:t>
            </a: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825872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90C788-1898-448E-8A0D-7545A6538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1391478"/>
            <a:ext cx="7958331" cy="493807"/>
          </a:xfrm>
        </p:spPr>
        <p:txBody>
          <a:bodyPr>
            <a:normAutofit fontScale="90000"/>
          </a:bodyPr>
          <a:lstStyle/>
          <a:p>
            <a:r>
              <a:rPr lang="ru-RU" dirty="0"/>
              <a:t>Механизмы воздействия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75D27F89-A042-4650-B1DC-BEE235508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i="1" dirty="0">
                <a:solidFill>
                  <a:schemeClr val="tx2"/>
                </a:solidFill>
              </a:rPr>
              <a:t>Эффект социального доказательства. </a:t>
            </a:r>
            <a:r>
              <a:rPr lang="ru-RU" dirty="0"/>
              <a:t>Если много людей лайкают или </a:t>
            </a:r>
            <a:r>
              <a:rPr lang="ru-RU" dirty="0" err="1"/>
              <a:t>репостят</a:t>
            </a:r>
            <a:r>
              <a:rPr lang="ru-RU" dirty="0"/>
              <a:t> что то, мозг автоматически считает это «важным» или «правильным», даже если нет фактов.</a:t>
            </a:r>
          </a:p>
          <a:p>
            <a:r>
              <a:rPr lang="ru-RU" b="1" i="1" dirty="0">
                <a:solidFill>
                  <a:schemeClr val="tx2"/>
                </a:solidFill>
              </a:rPr>
              <a:t>Негативный уклон. </a:t>
            </a:r>
            <a:r>
              <a:rPr lang="ru-RU" dirty="0"/>
              <a:t>Плохие новости и агрессивные комментарии привлекают внимание сильнее, чем нейтральные или добрые. Поэтому ленты часто «тянут» вниз.</a:t>
            </a:r>
          </a:p>
          <a:p>
            <a:r>
              <a:rPr lang="ru-RU" b="1" i="1" dirty="0">
                <a:solidFill>
                  <a:schemeClr val="tx2"/>
                </a:solidFill>
              </a:rPr>
              <a:t>Переменное подкрепление. </a:t>
            </a:r>
            <a:r>
              <a:rPr lang="ru-RU" dirty="0"/>
              <a:t>Уведомления приходят не по расписанию, а непредсказуемо. Это работает по тому же принципу, что и игровые автоматы: мозг постоянно ожидает «награды» и остаётся в напряжении.</a:t>
            </a:r>
          </a:p>
          <a:p>
            <a:r>
              <a:rPr lang="ru-RU" b="1" i="1" dirty="0">
                <a:solidFill>
                  <a:schemeClr val="tx2"/>
                </a:solidFill>
              </a:rPr>
              <a:t>Когнитивная нагрузка. </a:t>
            </a:r>
            <a:r>
              <a:rPr lang="ru-RU" dirty="0"/>
              <a:t>Когда информации слишком много, человек начинает принимать решения на эмоциях, а не на фактах.</a:t>
            </a:r>
          </a:p>
        </p:txBody>
      </p:sp>
    </p:spTree>
    <p:extLst>
      <p:ext uri="{BB962C8B-B14F-4D97-AF65-F5344CB8AC3E}">
        <p14:creationId xmlns:p14="http://schemas.microsoft.com/office/powerpoint/2010/main" val="6828935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50BCD6-D9B7-4522-A1BE-BBC571C0E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9873" y="1383526"/>
            <a:ext cx="7956560" cy="500639"/>
          </a:xfrm>
        </p:spPr>
        <p:txBody>
          <a:bodyPr>
            <a:normAutofit fontScale="90000"/>
          </a:bodyPr>
          <a:lstStyle/>
          <a:p>
            <a:r>
              <a:rPr lang="ru-RU" dirty="0"/>
              <a:t>Ресурсы и стратегии самозащиты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57EF736-586D-48BB-885B-0B1B2C7D59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Навыки цифровой гигиены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6454C047-3A87-4AEE-B932-DDB47B0D3E7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1200" dirty="0"/>
              <a:t>Планирование времени в сети. Фиксированные «окна» для соцсетей и новостей, а не постоянный доступ.</a:t>
            </a:r>
          </a:p>
          <a:p>
            <a:r>
              <a:rPr lang="ru-RU" sz="1200" dirty="0"/>
              <a:t>Фильтрация источников. Выбрать 1–2 надёжных источника новостей и отключить лишние уведомления.</a:t>
            </a:r>
          </a:p>
          <a:p>
            <a:r>
              <a:rPr lang="ru-RU" sz="1200" dirty="0"/>
              <a:t>Настройка приватности. Ограничить круг тех, кто видит посты, отключить «рекомендованные» контакты, не публиковать </a:t>
            </a:r>
            <a:r>
              <a:rPr lang="ru-RU" sz="1200" dirty="0" err="1"/>
              <a:t>геоданные</a:t>
            </a:r>
            <a:r>
              <a:rPr lang="ru-RU" sz="1200" dirty="0"/>
              <a:t>.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BD98EB5-705F-41A9-86B0-87E4F8A938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Психологические техники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4D68902E-6D6B-410D-B980-0C82458F82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4457240" cy="3071434"/>
          </a:xfrm>
        </p:spPr>
        <p:txBody>
          <a:bodyPr>
            <a:noAutofit/>
          </a:bodyPr>
          <a:lstStyle/>
          <a:p>
            <a:r>
              <a:rPr lang="ru-RU" sz="1200" dirty="0"/>
              <a:t>Правило паузы. Перед тем как ответить на резкий комментарий или поделиться эмоциональной новостью, сделать 3 глубоких вдоха и задать себе: «Зачем я это делаю? Что я хочу получить?»</a:t>
            </a:r>
          </a:p>
          <a:p>
            <a:r>
              <a:rPr lang="ru-RU" sz="1200" dirty="0"/>
              <a:t>Разделение факта и интерпретации. «Мне написали резкий комментарий» – факт. «Со мной что то не так» – интерпретация. Полезно выписать оба и посмотреть, где заканчивается факт.</a:t>
            </a:r>
          </a:p>
          <a:p>
            <a:r>
              <a:rPr lang="ru-RU" sz="1200" dirty="0"/>
              <a:t>Осознанное сравнение. Если ловишь себя на мысли «у всех всё лучше», задать вопрос: «Что из этого я вижу, а что скрыто? Что я знаю о реальной жизни этих людей?»</a:t>
            </a:r>
          </a:p>
        </p:txBody>
      </p:sp>
    </p:spTree>
    <p:extLst>
      <p:ext uri="{BB962C8B-B14F-4D97-AF65-F5344CB8AC3E}">
        <p14:creationId xmlns:p14="http://schemas.microsoft.com/office/powerpoint/2010/main" val="33932919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C78B14-A583-40CB-8356-F33E2E2B9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1126106"/>
            <a:ext cx="7958331" cy="1077229"/>
          </a:xfrm>
        </p:spPr>
        <p:txBody>
          <a:bodyPr>
            <a:normAutofit fontScale="90000"/>
          </a:bodyPr>
          <a:lstStyle/>
          <a:p>
            <a:r>
              <a:rPr lang="ru-RU" dirty="0"/>
              <a:t>Ресурсы и стратегии самозащиты</a:t>
            </a:r>
            <a:br>
              <a:rPr lang="ru-RU" dirty="0"/>
            </a:br>
            <a:r>
              <a:rPr lang="ru-RU" dirty="0"/>
              <a:t>Поведенческие опоры</a:t>
            </a:r>
            <a:br>
              <a:rPr lang="ru-RU" dirty="0"/>
            </a:br>
            <a:r>
              <a:rPr lang="ru-RU" dirty="0"/>
              <a:t> 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65BE9D-45E2-425C-A341-387506990D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i="1" dirty="0">
                <a:solidFill>
                  <a:schemeClr val="tx2"/>
                </a:solidFill>
              </a:rPr>
              <a:t>Ритуалы «выхода из экрана». </a:t>
            </a:r>
            <a:r>
              <a:rPr lang="ru-RU" dirty="0"/>
              <a:t>Например, после 30 минут в телефоне – 5 минут без экрана, прогулка, стакан воды. Это помогает вернуть ощущение контроля.</a:t>
            </a:r>
          </a:p>
          <a:p>
            <a:r>
              <a:rPr lang="ru-RU" b="1" i="1" dirty="0">
                <a:solidFill>
                  <a:schemeClr val="tx2"/>
                </a:solidFill>
              </a:rPr>
              <a:t>Создание «тихих зон». </a:t>
            </a:r>
            <a:r>
              <a:rPr lang="ru-RU" dirty="0"/>
              <a:t>Места и время, где телефон не используется (завтрак, дорога домой, первые 10 минут после пробуждения).</a:t>
            </a:r>
          </a:p>
          <a:p>
            <a:r>
              <a:rPr lang="ru-RU" b="1" i="1" dirty="0">
                <a:solidFill>
                  <a:schemeClr val="tx2"/>
                </a:solidFill>
              </a:rPr>
              <a:t>Поддержка офлайн связей. </a:t>
            </a:r>
            <a:r>
              <a:rPr lang="ru-RU" dirty="0"/>
              <a:t>Регулярные встречи с друзьями, спорт, хобби – всё, что даёт ощущение «я существую не только в ленте».</a:t>
            </a:r>
          </a:p>
        </p:txBody>
      </p:sp>
    </p:spTree>
    <p:extLst>
      <p:ext uri="{BB962C8B-B14F-4D97-AF65-F5344CB8AC3E}">
        <p14:creationId xmlns:p14="http://schemas.microsoft.com/office/powerpoint/2010/main" val="4382162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F53C6E-D665-421A-BBEB-20961CF4A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1359673"/>
            <a:ext cx="7958331" cy="525612"/>
          </a:xfrm>
        </p:spPr>
        <p:txBody>
          <a:bodyPr>
            <a:normAutofit fontScale="90000"/>
          </a:bodyPr>
          <a:lstStyle/>
          <a:p>
            <a:r>
              <a:rPr lang="ru-RU" dirty="0"/>
              <a:t>Роль среды и институтов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AF4F15-F101-4E60-AF59-09D193A7C0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i="1" dirty="0">
                <a:solidFill>
                  <a:schemeClr val="tx2"/>
                </a:solidFill>
              </a:rPr>
              <a:t>Образовательные программы по </a:t>
            </a:r>
            <a:r>
              <a:rPr lang="ru-RU" b="1" i="1" dirty="0" err="1">
                <a:solidFill>
                  <a:schemeClr val="tx2"/>
                </a:solidFill>
              </a:rPr>
              <a:t>медиаграмотности</a:t>
            </a:r>
            <a:r>
              <a:rPr lang="ru-RU" dirty="0"/>
              <a:t>. Важно не просто «не кликать на подозрительные ссылки», а понимать, как устроены алгоритмы и как они влияют на эмоции.</a:t>
            </a:r>
          </a:p>
          <a:p>
            <a:r>
              <a:rPr lang="ru-RU" b="1" i="1" dirty="0" err="1">
                <a:solidFill>
                  <a:schemeClr val="tx2"/>
                </a:solidFill>
              </a:rPr>
              <a:t>Антибуллинговые</a:t>
            </a:r>
            <a:r>
              <a:rPr lang="ru-RU" b="1" i="1" dirty="0">
                <a:solidFill>
                  <a:schemeClr val="tx2"/>
                </a:solidFill>
              </a:rPr>
              <a:t> политики в школах и на платформах.</a:t>
            </a:r>
            <a:r>
              <a:rPr lang="ru-RU" dirty="0"/>
              <a:t> Чёткие правила, понятные процедуры жалобы и поддержка пострадавших.</a:t>
            </a:r>
          </a:p>
          <a:p>
            <a:r>
              <a:rPr lang="ru-RU" b="1" i="1" dirty="0">
                <a:solidFill>
                  <a:schemeClr val="tx2"/>
                </a:solidFill>
              </a:rPr>
              <a:t>Корпоративная цифровая культура</a:t>
            </a:r>
            <a:r>
              <a:rPr lang="ru-RU" dirty="0"/>
              <a:t>. В организациях – нормы по рабочим чатам, запрет на ночные сообщения, обучение сотрудников распознавать манипуляции.</a:t>
            </a:r>
          </a:p>
          <a:p>
            <a:r>
              <a:rPr lang="ru-RU" b="1" i="1" dirty="0">
                <a:solidFill>
                  <a:schemeClr val="tx2"/>
                </a:solidFill>
              </a:rPr>
              <a:t>Нормализация помощи.</a:t>
            </a:r>
            <a:r>
              <a:rPr lang="ru-RU" dirty="0"/>
              <a:t> Чтобы обращение к психологу или консультанту по цифровой зависимости не воспринималось как «признак слабости».</a:t>
            </a:r>
          </a:p>
        </p:txBody>
      </p:sp>
    </p:spTree>
    <p:extLst>
      <p:ext uri="{BB962C8B-B14F-4D97-AF65-F5344CB8AC3E}">
        <p14:creationId xmlns:p14="http://schemas.microsoft.com/office/powerpoint/2010/main" val="674724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3BCCE0-AB2C-40B5-86F5-032E00DDA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2295" y="1049572"/>
            <a:ext cx="7958331" cy="621028"/>
          </a:xfrm>
        </p:spPr>
        <p:txBody>
          <a:bodyPr/>
          <a:lstStyle/>
          <a:p>
            <a:r>
              <a:rPr lang="ru-RU" dirty="0"/>
              <a:t>Практические кейсы для разбора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8BD9B4-F07D-4680-82E8-D29954497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 dirty="0">
                <a:solidFill>
                  <a:schemeClr val="tx2"/>
                </a:solidFill>
              </a:rPr>
              <a:t>Кейс 1. Подросток получает агрессивные комментарии под фото.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200" dirty="0"/>
              <a:t>Что делать: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200" dirty="0"/>
              <a:t>Технические шаги: приватность, блокировка, жалоба на контент.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200" dirty="0"/>
              <a:t>Психологические: не оставаться один на один с травлей – рассказать взрослому, которому доверяешь.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200" dirty="0"/>
              <a:t>Поведенческие: временная пауза от соцсети, чтобы снизить эмоциональный накал.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2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 dirty="0">
                <a:solidFill>
                  <a:schemeClr val="tx2"/>
                </a:solidFill>
              </a:rPr>
              <a:t>Кейс 2. Человек чувствует, что «не может оторваться» от ленты и становится раздражительным.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200" dirty="0"/>
              <a:t>Что делать: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200" dirty="0"/>
              <a:t>Установить лимит времени (например, 20 минут утром и вечером).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200" dirty="0"/>
              <a:t>Убрать телефон из спальни, отключить уведомления от второстепенных приложений.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200" dirty="0"/>
              <a:t>Добавить «заземляющие» ритуалы: прогулка, чтение бумажной книги, разговор без гаджетов.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2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i="1" dirty="0">
                <a:solidFill>
                  <a:schemeClr val="tx2"/>
                </a:solidFill>
              </a:rPr>
              <a:t>Кейс 3. Сотрудник получает в рабочем чате резкие, обесценивающие сообщения.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200" dirty="0"/>
              <a:t>Что делать: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200" dirty="0"/>
              <a:t>Зафиксировать факты (дата, текст, контекст).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200" dirty="0"/>
              <a:t>Обсудить ситуацию с руководителем или HR по формуле: «Вот что произошло. Вот как это влияет на мою работу. Вот что мне нужно, чтобы работать спокойно».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200" dirty="0"/>
              <a:t>Использовать внутренние каналы обратной связи, если они есть.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7006041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эдисон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{21A08C3C-5E38-4196-AA2F-04DD4835D8F1}TF37254b02-f5b5-44b0-803d-e6af9466a02430b15390-63aae61ef10a</Template>
  <TotalTime>0</TotalTime>
  <Words>2038</Words>
  <Application>Microsoft Office PowerPoint</Application>
  <PresentationFormat>Широкоэкранный</PresentationFormat>
  <Paragraphs>164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MS Shell Dlg 2</vt:lpstr>
      <vt:lpstr>Symbol</vt:lpstr>
      <vt:lpstr>Wingdings</vt:lpstr>
      <vt:lpstr>Wingdings 3</vt:lpstr>
      <vt:lpstr>Мэдисон</vt:lpstr>
      <vt:lpstr>Понятие психологической безопасности личности</vt:lpstr>
      <vt:lpstr>Понятие психологической безопасности личности</vt:lpstr>
      <vt:lpstr>Личность как субъект психологической безопасности (ключевые характеристики)</vt:lpstr>
      <vt:lpstr>Основные угрозы психологической безопасности личности</vt:lpstr>
      <vt:lpstr>Ресурсы и механизмы психологической защиты и совладания (копинг)</vt:lpstr>
      <vt:lpstr>Факторы устойчивости личности</vt:lpstr>
      <vt:lpstr>Примеры для разбора </vt:lpstr>
      <vt:lpstr>Психологическая безопасность в современном обществе</vt:lpstr>
      <vt:lpstr>Уровни проявления психологической безопасности в современном обществе</vt:lpstr>
      <vt:lpstr>Тренды, усиливающие уязвимость психики</vt:lpstr>
      <vt:lpstr>Основные угрозы психологической безопасности</vt:lpstr>
      <vt:lpstr>Укрепление психологической безопасности</vt:lpstr>
      <vt:lpstr>Для обсуждения</vt:lpstr>
      <vt:lpstr>Психологическая безопасность в Интернете </vt:lpstr>
      <vt:lpstr>Различия психологической безопасности в Интернете </vt:lpstr>
      <vt:lpstr>Основные угрозы психологической безопасности в Интернете</vt:lpstr>
      <vt:lpstr>Основные угрозы психологической безопасности в Интернете</vt:lpstr>
      <vt:lpstr>Механизмы воздействия</vt:lpstr>
      <vt:lpstr>Ресурсы и стратегии самозащиты</vt:lpstr>
      <vt:lpstr>Ресурсы и стратегии самозащиты Поведенческие опоры  </vt:lpstr>
      <vt:lpstr>Роль среды и институтов</vt:lpstr>
      <vt:lpstr>Практические кейсы для разбора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Понятие психологической безопасности личности</dc:title>
  <dc:creator>Лариса Бусурина</dc:creator>
  <cp:lastModifiedBy>Лариса Бусурина</cp:lastModifiedBy>
  <cp:revision>19</cp:revision>
  <dcterms:created xsi:type="dcterms:W3CDTF">2026-10-15T16:47:02Z</dcterms:created>
  <dcterms:modified xsi:type="dcterms:W3CDTF">2026-10-16T06:20:23Z</dcterms:modified>
</cp:coreProperties>
</file>