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65" r:id="rId4"/>
    <p:sldId id="333" r:id="rId5"/>
    <p:sldId id="331" r:id="rId6"/>
    <p:sldId id="314" r:id="rId7"/>
    <p:sldId id="332" r:id="rId8"/>
    <p:sldId id="268" r:id="rId9"/>
    <p:sldId id="269" r:id="rId10"/>
    <p:sldId id="270" r:id="rId11"/>
    <p:sldId id="271" r:id="rId12"/>
    <p:sldId id="319" r:id="rId13"/>
    <p:sldId id="272" r:id="rId14"/>
    <p:sldId id="273" r:id="rId15"/>
    <p:sldId id="315" r:id="rId16"/>
    <p:sldId id="316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321" r:id="rId26"/>
    <p:sldId id="286" r:id="rId27"/>
    <p:sldId id="322" r:id="rId28"/>
    <p:sldId id="289" r:id="rId29"/>
    <p:sldId id="320" r:id="rId30"/>
    <p:sldId id="323" r:id="rId31"/>
    <p:sldId id="303" r:id="rId32"/>
    <p:sldId id="304" r:id="rId33"/>
    <p:sldId id="305" r:id="rId34"/>
    <p:sldId id="326" r:id="rId35"/>
    <p:sldId id="327" r:id="rId36"/>
    <p:sldId id="324" r:id="rId37"/>
    <p:sldId id="309" r:id="rId38"/>
    <p:sldId id="310" r:id="rId39"/>
    <p:sldId id="328" r:id="rId40"/>
    <p:sldId id="329" r:id="rId41"/>
    <p:sldId id="330" r:id="rId42"/>
    <p:sldId id="264" r:id="rId43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9E"/>
    <a:srgbClr val="8E65D9"/>
    <a:srgbClr val="8C88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2" d="100"/>
          <a:sy n="112" d="100"/>
        </p:scale>
        <p:origin x="-1500" y="-4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4FA5A-0D89-49FF-9798-E8B2624A44B9}" type="datetimeFigureOut">
              <a:rPr lang="ru-RU" smtClean="0"/>
              <a:t>25.10.2026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DFA9D3-1976-48BE-8333-065D5A9AB0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35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3BE94-C5D4-46C6-BC2B-BBBDA39A40B2}" type="datetime1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42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1009D-7D47-49B3-9A9F-B3F6D4442DB4}" type="datetime1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22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5AA93-B14C-41CD-BED7-358ADA0250C1}" type="datetime1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027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20440-339B-49AB-A2F7-6FA6071133D5}" type="datetime1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95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19872-4706-40F0-9B44-2B3C810B4F3E}" type="datetime1">
              <a:rPr lang="ru-RU" smtClean="0"/>
              <a:t>25.10.2026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314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64C86-5925-495C-97CE-E294EB92B231}" type="datetime1">
              <a:rPr lang="ru-RU" smtClean="0"/>
              <a:t>25.10.2026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656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59725-C94B-4C19-8CE9-2158EAA70FDE}" type="datetime1">
              <a:rPr lang="ru-RU" smtClean="0"/>
              <a:t>25.10.2026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842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76E63-1950-4D37-80BE-BF46A26A2F58}" type="datetime1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513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AA571-C467-4800-AFFC-8AD7B38CE391}" type="datetime1">
              <a:rPr lang="ru-RU" smtClean="0"/>
              <a:t>25.10.2026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43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7E5CE-483F-4E2A-8909-AF1325E03390}" type="datetime1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895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45135-8FF7-4C76-8E7C-A90E87753CA0}" type="datetime1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54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85750"/>
            <a:ext cx="8229600" cy="42862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B9D4ED-1114-4164-8B06-D5B5F6CCADD4}" type="datetime1">
              <a:rPr lang="ru-RU" altLang="ru-RU" smtClean="0"/>
              <a:t>25.10.2026</a:t>
            </a:fld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5D9EE-F0C6-4739-B04C-F9CEC4F9F3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2177112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4FA6E3-AC1D-4300-AB59-D2B7DBCFBE04}" type="datetime1">
              <a:rPr lang="ru-RU" smtClean="0"/>
              <a:t>25.10.2026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6AD98-15EA-4E8D-88E1-C2285ED224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7393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0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1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6.png"/><Relationship Id="rId4" Type="http://schemas.openxmlformats.org/officeDocument/2006/relationships/image" Target="../media/image25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9.e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0.jpe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" y="0"/>
            <a:ext cx="9144001" cy="5143500"/>
            <a:chOff x="-1" y="0"/>
            <a:chExt cx="9144001" cy="5143500"/>
          </a:xfrm>
        </p:grpSpPr>
        <p:pic>
          <p:nvPicPr>
            <p:cNvPr id="1026" name="Picture 2" descr="F:\WORK\АГТУ\Общая\ФОН РОМБЫ\Обложка темн.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06" r="638"/>
            <a:stretch/>
          </p:blipFill>
          <p:spPr bwMode="auto">
            <a:xfrm>
              <a:off x="-1" y="0"/>
              <a:ext cx="9144001" cy="5143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Прямоугольник 3"/>
            <p:cNvSpPr/>
            <p:nvPr/>
          </p:nvSpPr>
          <p:spPr>
            <a:xfrm>
              <a:off x="-1" y="0"/>
              <a:ext cx="9144001" cy="5143500"/>
            </a:xfrm>
            <a:prstGeom prst="rect">
              <a:avLst/>
            </a:prstGeom>
            <a:solidFill>
              <a:srgbClr val="00359E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28" name="Picture 4" descr="F:\WORK\АГТУ\Общая\новый бренндбук\Мокапы\доп\BB_АГТУ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414" y="889513"/>
            <a:ext cx="3671169" cy="336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9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707654"/>
            <a:ext cx="7291118" cy="210057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Термокаталитические </a:t>
            </a:r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процессы. </a:t>
            </a:r>
            <a:r>
              <a:rPr lang="ru-RU" sz="3300" b="1" dirty="0" smtClean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Каталитический крекинг</a:t>
            </a:r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endParaRPr lang="ru-RU" sz="3300" b="1" dirty="0">
              <a:solidFill>
                <a:srgbClr val="00359E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33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8163" y="3029144"/>
            <a:ext cx="4301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ru-RU" sz="2800" b="1" dirty="0">
                <a:solidFill>
                  <a:srgbClr val="00359E"/>
                </a:solidFill>
                <a:latin typeface="Arial" pitchFamily="34" charset="0"/>
                <a:cs typeface="Arial" pitchFamily="34" charset="0"/>
              </a:rPr>
              <a:t>Проф. Пивоварова Н.А</a:t>
            </a:r>
          </a:p>
        </p:txBody>
      </p:sp>
      <p:pic>
        <p:nvPicPr>
          <p:cNvPr id="19" name="Picture 3" descr="F:\WORK\АГТУ\Общая\новый бренндбук\Мокапы\доп\BB_двАГТУ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9999"/>
          <a:stretch/>
        </p:blipFill>
        <p:spPr bwMode="auto">
          <a:xfrm rot="16200000">
            <a:off x="4351187" y="371224"/>
            <a:ext cx="423037" cy="91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WORK\АГТУ\Общая\новый бренндбук\Мокапы\доп\ыыыы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95" y="510381"/>
            <a:ext cx="3275625" cy="54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WORK\АГТУ\Общая\новый бренндбук\Мокапы\доп\Безымяннффффф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117" y="347645"/>
            <a:ext cx="1791700" cy="870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WORK\АГТУ\Общая\новый бренндбук\Мокапы\доп\Roll Up 202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519649"/>
            <a:ext cx="3712450" cy="3644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236502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2311772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287" y="3435846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2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584" y="267494"/>
            <a:ext cx="7772400" cy="36004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altLang="ru-RU" sz="3200" dirty="0" smtClean="0">
                <a:solidFill>
                  <a:schemeClr val="tx1"/>
                </a:solidFill>
              </a:rPr>
              <a:t>Каталитический крекинг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99542"/>
            <a:ext cx="3816424" cy="2268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735100"/>
            <a:ext cx="3104393" cy="22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72728" y="3061404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Каталитический крекинг остается одним из ключевых процессов нефтепереработки, обеспечивая производство высококачественных компонентов бензина и дизельного топлива, соответствующих экологическим стандартам. Процесс двойного назначения: получение высокооктанового компонента автомобильного бензина и углеводородных жирных непредельных газов, в частности пропилена</a:t>
            </a:r>
          </a:p>
        </p:txBody>
      </p:sp>
    </p:spTree>
    <p:extLst>
      <p:ext uri="{BB962C8B-B14F-4D97-AF65-F5344CB8AC3E}">
        <p14:creationId xmlns:p14="http://schemas.microsoft.com/office/powerpoint/2010/main" val="3361791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9"/>
            <a:ext cx="8229600" cy="7095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 smtClean="0"/>
              <a:t>Назначение</a:t>
            </a: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> </a:t>
            </a:r>
            <a:br>
              <a:rPr lang="ru-RU" altLang="ru-RU" sz="3200" dirty="0"/>
            </a:br>
            <a:r>
              <a:rPr lang="ru-RU" altLang="ru-RU" sz="3200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53563" y="843558"/>
            <a:ext cx="81369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000" dirty="0" smtClean="0"/>
              <a:t>Первооткрывателем </a:t>
            </a:r>
            <a:r>
              <a:rPr lang="ru-RU" sz="2000" dirty="0"/>
              <a:t>процесса считают Н. Зелинского, который теоретически описал его в 1915 году. Внедрению каталитического крекинга в промышленность в конце 30-х гг. XX в. (США) способствовало создание эффективного, с большим сроком службы катализатора на основе алюмосиликатов (Э. </a:t>
            </a:r>
            <a:r>
              <a:rPr lang="ru-RU" sz="2000" dirty="0" err="1"/>
              <a:t>Гудри</a:t>
            </a:r>
            <a:r>
              <a:rPr lang="ru-RU" sz="2000" dirty="0"/>
              <a:t>, 1936 г</a:t>
            </a:r>
            <a:r>
              <a:rPr lang="ru-RU" sz="2000" dirty="0" smtClean="0"/>
              <a:t>). </a:t>
            </a:r>
          </a:p>
          <a:p>
            <a:pPr indent="457200"/>
            <a:r>
              <a:rPr lang="ru-RU" sz="2000" dirty="0" smtClean="0"/>
              <a:t>Первые </a:t>
            </a:r>
            <a:r>
              <a:rPr lang="ru-RU" sz="2000" dirty="0"/>
              <a:t>промышленные установки крекинга в СССР были построены Владимиром Шуховым в 1934 году на заводе «Советский крекинг» в Баку</a:t>
            </a:r>
            <a:r>
              <a:rPr lang="ru-RU" sz="2000" dirty="0" smtClean="0"/>
              <a:t>.</a:t>
            </a:r>
          </a:p>
          <a:p>
            <a:pPr indent="457200"/>
            <a:r>
              <a:rPr lang="ru-RU" sz="2000" dirty="0" smtClean="0"/>
              <a:t>Проектирование установки с шариковым катализатором осуществлено </a:t>
            </a:r>
            <a:r>
              <a:rPr lang="ru-RU" sz="2000" dirty="0" err="1" smtClean="0"/>
              <a:t>Америком</a:t>
            </a:r>
            <a:r>
              <a:rPr lang="ru-RU" sz="2000" dirty="0" smtClean="0"/>
              <a:t> Б.К. и его грозненскими коллегами.</a:t>
            </a:r>
          </a:p>
          <a:p>
            <a:pPr indent="457200"/>
            <a:r>
              <a:rPr lang="ru-RU" sz="2000" dirty="0" smtClean="0"/>
              <a:t>Применение эффективных цеолитсодержащих катализаторов основано на теории </a:t>
            </a:r>
            <a:r>
              <a:rPr lang="ru-RU" sz="2000" dirty="0" err="1" smtClean="0"/>
              <a:t>цеолитного</a:t>
            </a:r>
            <a:r>
              <a:rPr lang="ru-RU" sz="2000" dirty="0" smtClean="0"/>
              <a:t> катализа, разработанной академиком </a:t>
            </a:r>
            <a:r>
              <a:rPr lang="ru-RU" sz="2000" dirty="0" err="1" smtClean="0"/>
              <a:t>Миначевым</a:t>
            </a:r>
            <a:r>
              <a:rPr lang="ru-RU" sz="2000" dirty="0" smtClean="0"/>
              <a:t> Х.М.</a:t>
            </a:r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29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9"/>
            <a:ext cx="8229600" cy="7095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 smtClean="0"/>
              <a:t>Назначение</a:t>
            </a: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> </a:t>
            </a:r>
            <a:br>
              <a:rPr lang="ru-RU" altLang="ru-RU" sz="3200" dirty="0"/>
            </a:br>
            <a:r>
              <a:rPr lang="ru-RU" altLang="ru-RU" sz="3200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53563" y="843558"/>
            <a:ext cx="81369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000" dirty="0" smtClean="0"/>
              <a:t>Лифт-реактор </a:t>
            </a:r>
            <a:r>
              <a:rPr lang="ru-RU" sz="2000" dirty="0"/>
              <a:t>и технология: </a:t>
            </a:r>
            <a:r>
              <a:rPr lang="ru-RU" sz="2000" dirty="0" smtClean="0"/>
              <a:t>академик С</a:t>
            </a:r>
            <a:r>
              <a:rPr lang="ru-RU" sz="2000" dirty="0"/>
              <a:t>. Н. Хаджиев предложил оригинальную конструкцию прямоточного лифт-реактора и разработал на его основе новую технологию каталитического крекинга.• </a:t>
            </a:r>
            <a:endParaRPr lang="ru-RU" sz="2000" dirty="0" smtClean="0"/>
          </a:p>
          <a:p>
            <a:pPr indent="457200"/>
            <a:r>
              <a:rPr lang="ru-RU" sz="2000" dirty="0" smtClean="0"/>
              <a:t>Промышленное </a:t>
            </a:r>
            <a:r>
              <a:rPr lang="ru-RU" sz="2000" dirty="0"/>
              <a:t>внедрение: Разработанные под его руководством и при участии его научной школы комплексы глубокой переработки нефти (включая установки Г-43-107 и КТ-1) были внедрены на НПЗ в России (включая Москву, Уфу, Омск, Грозный, Нижнекамск), а также в странах ближнего и дальнего </a:t>
            </a:r>
            <a:r>
              <a:rPr lang="ru-RU" sz="2000" dirty="0" smtClean="0"/>
              <a:t>зарубежья. </a:t>
            </a:r>
          </a:p>
          <a:p>
            <a:pPr indent="457200"/>
            <a:r>
              <a:rPr lang="ru-RU" sz="2000" dirty="0"/>
              <a:t>Теория катализа на цеолитах: академик С. Н. Хаджиев </a:t>
            </a:r>
            <a:r>
              <a:rPr lang="ru-RU" sz="2000" dirty="0" smtClean="0"/>
              <a:t>впервые </a:t>
            </a:r>
            <a:r>
              <a:rPr lang="ru-RU" sz="2000" dirty="0"/>
              <a:t>теоретически и экспериментально обосновал механизмы превращения углеводородов на </a:t>
            </a:r>
            <a:r>
              <a:rPr lang="ru-RU" sz="2000" dirty="0" err="1"/>
              <a:t>суперкислотных</a:t>
            </a:r>
            <a:r>
              <a:rPr lang="ru-RU" sz="2000" dirty="0"/>
              <a:t> центрах цеолитсодержащих катализаторов, что легло в основу современных промышленных процессов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052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9"/>
            <a:ext cx="8229600" cy="7095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 smtClean="0"/>
              <a:t>Назначение</a:t>
            </a: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> </a:t>
            </a:r>
            <a:br>
              <a:rPr lang="ru-RU" altLang="ru-RU" sz="3200" dirty="0"/>
            </a:br>
            <a:r>
              <a:rPr lang="ru-RU" altLang="ru-RU" sz="3200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53563" y="843558"/>
            <a:ext cx="813690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000" dirty="0"/>
              <a:t>Каталитический крекинг (включая установки с </a:t>
            </a:r>
            <a:r>
              <a:rPr lang="ru-RU" sz="2000" dirty="0" err="1"/>
              <a:t>псевдоожиженным</a:t>
            </a:r>
            <a:r>
              <a:rPr lang="ru-RU" sz="2000" dirty="0"/>
              <a:t> слоем катализатора — FCC) является одним из ключевых и наиболее распространенных процессов углубления переработки нефти в мире: около 62% мировых нефтеперерабатывающих заводов используют установки FCC для конверсии тяжелых фракций;</a:t>
            </a:r>
          </a:p>
          <a:p>
            <a:pPr indent="457200"/>
            <a:r>
              <a:rPr lang="ru-RU" sz="2000" dirty="0" smtClean="0"/>
              <a:t>В </a:t>
            </a:r>
            <a:r>
              <a:rPr lang="ru-RU" sz="2000" dirty="0"/>
              <a:t>России на 17 предприятиях расположены установки каталитического крекинга общей мощностью около 22 млн тонн в год. На начало </a:t>
            </a:r>
            <a:r>
              <a:rPr lang="ru-RU" sz="2000" dirty="0" smtClean="0"/>
              <a:t>2026 </a:t>
            </a:r>
            <a:r>
              <a:rPr lang="ru-RU" sz="2000" dirty="0"/>
              <a:t>года на 14 на микросферическом катализаторе (7 - по российской технологии, 7 по импортной. Остальные используют шариковые </a:t>
            </a:r>
            <a:r>
              <a:rPr lang="ru-RU" sz="2000" dirty="0" smtClean="0"/>
              <a:t>катализаторы. </a:t>
            </a:r>
          </a:p>
          <a:p>
            <a:pPr indent="457200"/>
            <a:endParaRPr lang="ru-RU" sz="20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6819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5979"/>
            <a:ext cx="8229600" cy="70958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 smtClean="0"/>
              <a:t>Назначение</a:t>
            </a: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/>
            </a:r>
            <a:br>
              <a:rPr lang="ru-RU" altLang="ru-RU" sz="3200" dirty="0"/>
            </a:br>
            <a:r>
              <a:rPr lang="ru-RU" altLang="ru-RU" sz="3200" dirty="0"/>
              <a:t> </a:t>
            </a:r>
            <a:br>
              <a:rPr lang="ru-RU" altLang="ru-RU" sz="3200" dirty="0"/>
            </a:br>
            <a:r>
              <a:rPr lang="ru-RU" altLang="ru-RU" sz="3200" dirty="0"/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53563" y="843558"/>
            <a:ext cx="8136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000" dirty="0" smtClean="0"/>
              <a:t>• </a:t>
            </a:r>
            <a:r>
              <a:rPr lang="ru-RU" sz="2000" dirty="0"/>
              <a:t>Производство бензина: Более 58% мирового объема автомобильного бензина производится с использованием систем каталитического крекинга</a:t>
            </a:r>
            <a:r>
              <a:rPr lang="ru-RU" sz="2000" dirty="0" smtClean="0"/>
              <a:t>.</a:t>
            </a:r>
          </a:p>
          <a:p>
            <a:pPr indent="457200"/>
            <a:r>
              <a:rPr lang="ru-RU" sz="2000" dirty="0" smtClean="0"/>
              <a:t>• </a:t>
            </a:r>
            <a:r>
              <a:rPr lang="ru-RU" sz="2000" dirty="0"/>
              <a:t>Нефтехимия: Установки FCC служат основным источником легких олефинов (пропилена и бутиленов), используемых как сырье для производства полимеров и высокооктановых компонентов (МТБЭ, </a:t>
            </a:r>
            <a:r>
              <a:rPr lang="ru-RU" sz="2000" dirty="0" err="1"/>
              <a:t>алкилата</a:t>
            </a:r>
            <a:r>
              <a:rPr lang="ru-RU" sz="2000" dirty="0" smtClean="0"/>
              <a:t>).</a:t>
            </a:r>
          </a:p>
          <a:p>
            <a:pPr indent="457200"/>
            <a:r>
              <a:rPr lang="ru-RU" sz="2000" dirty="0" smtClean="0"/>
              <a:t>• </a:t>
            </a:r>
            <a:r>
              <a:rPr lang="ru-RU" sz="2000" dirty="0"/>
              <a:t>Объем рынка: Мировой рынок оборудования и катализаторов для жидкофазного каталитического крекинга (FCC) оценивается в миллиарды долларов (рынок самих FCC-катализаторов составляет около 1–1,3 млрд долларов США с устойчивым ростом примерно на 4–4,8% в год)</a:t>
            </a:r>
            <a:endParaRPr lang="ru-RU" sz="20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16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0031"/>
            <a:ext cx="8229600" cy="55840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/>
              <a:t>Сырьё </a:t>
            </a:r>
            <a:br>
              <a:rPr lang="ru-RU" altLang="ru-RU" sz="3200" dirty="0"/>
            </a:br>
            <a:endParaRPr lang="ru-RU" altLang="ru-RU" sz="3200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844154"/>
            <a:ext cx="8135938" cy="3416320"/>
          </a:xfrm>
        </p:spPr>
        <p:txBody>
          <a:bodyPr wrap="square">
            <a:spAutoFit/>
          </a:bodyPr>
          <a:lstStyle/>
          <a:p>
            <a:pPr marL="0" indent="457200"/>
            <a:r>
              <a:rPr lang="ru-RU" altLang="ru-RU" sz="2000" dirty="0"/>
              <a:t>Сырьём являются вакуумные  газойли  широкого фракционного состава, в т.ч. с </a:t>
            </a:r>
            <a:r>
              <a:rPr lang="ru-RU" altLang="ru-RU" sz="2000" dirty="0" err="1"/>
              <a:t>к.к</a:t>
            </a:r>
            <a:r>
              <a:rPr lang="ru-RU" altLang="ru-RU" sz="2000" dirty="0"/>
              <a:t>. </a:t>
            </a:r>
            <a:r>
              <a:rPr lang="ru-RU" altLang="ru-RU" sz="2000" dirty="0" smtClean="0"/>
              <a:t>540-580 </a:t>
            </a:r>
            <a:r>
              <a:rPr lang="ru-RU" altLang="ru-RU" sz="2000" dirty="0" smtClean="0">
                <a:sym typeface="Symbol"/>
              </a:rPr>
              <a:t>С</a:t>
            </a:r>
            <a:endParaRPr lang="ru-RU" altLang="ru-RU" sz="2000" dirty="0"/>
          </a:p>
          <a:p>
            <a:pPr marL="0" indent="457200"/>
            <a:r>
              <a:rPr lang="ru-RU" altLang="ru-RU" sz="2000" dirty="0"/>
              <a:t>Смеси вакуумных дистиллятов с остатками атмосферной перегонки (мазутом)</a:t>
            </a:r>
          </a:p>
          <a:p>
            <a:pPr marL="0" indent="457200"/>
            <a:r>
              <a:rPr lang="ru-RU" altLang="ru-RU" sz="2000" dirty="0"/>
              <a:t> в ряде случаев вовлекают в сырьё </a:t>
            </a:r>
            <a:r>
              <a:rPr lang="ru-RU" altLang="ru-RU" sz="2000" dirty="0" err="1"/>
              <a:t>газойлевые</a:t>
            </a:r>
            <a:r>
              <a:rPr lang="ru-RU" altLang="ru-RU" sz="2000" dirty="0"/>
              <a:t> фракции </a:t>
            </a:r>
            <a:r>
              <a:rPr lang="ru-RU" altLang="ru-RU" sz="2000" dirty="0" err="1"/>
              <a:t>термодеструктивных</a:t>
            </a:r>
            <a:r>
              <a:rPr lang="ru-RU" altLang="ru-RU" sz="2000" dirty="0"/>
              <a:t> процессов, гидрокрекинга, </a:t>
            </a:r>
            <a:r>
              <a:rPr lang="ru-RU" altLang="ru-RU" sz="2000" dirty="0" err="1"/>
              <a:t>деасфальтизаты</a:t>
            </a:r>
            <a:r>
              <a:rPr lang="ru-RU" altLang="ru-RU" sz="2000" dirty="0"/>
              <a:t>, полупродукты масляного производства и др.</a:t>
            </a:r>
          </a:p>
          <a:p>
            <a:pPr marL="0" indent="457200"/>
            <a:r>
              <a:rPr lang="ru-RU" altLang="ru-RU" sz="2000" dirty="0"/>
              <a:t>Вакуумные газойли и их смеси после гидроочистки</a:t>
            </a:r>
          </a:p>
          <a:p>
            <a:pPr marL="0" indent="457200"/>
            <a:r>
              <a:rPr lang="ru-RU" altLang="ru-RU" sz="2000" dirty="0"/>
              <a:t>Утяжеление сырья сопровождается увеличением доли САВ, серо- и азотсодержащих соединений и металлорганических соединений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826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50031"/>
            <a:ext cx="8229600" cy="55840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/>
              <a:t>Сырьё</a:t>
            </a:r>
            <a:br>
              <a:rPr lang="ru-RU" altLang="ru-RU" sz="3200" dirty="0"/>
            </a:br>
            <a:endParaRPr lang="ru-RU" altLang="ru-RU" sz="3200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681038"/>
            <a:ext cx="8856662" cy="4401205"/>
          </a:xfrm>
        </p:spPr>
        <p:txBody>
          <a:bodyPr vert="horz" wrap="square" lIns="91440" tIns="45720" rIns="91440" bIns="45720" rtlCol="0">
            <a:spAutoFit/>
          </a:bodyPr>
          <a:lstStyle/>
          <a:p>
            <a:pPr marL="0" indent="457200"/>
            <a:r>
              <a:rPr lang="ru-RU" sz="2000" dirty="0"/>
              <a:t> Всю совокупность показателей, характеризующих качество сырья, по степени влияния на процесс каталитического крекинга условно можно подразделить на следующие три группы:</a:t>
            </a:r>
          </a:p>
          <a:p>
            <a:pPr marL="0" indent="457200"/>
            <a:r>
              <a:rPr lang="ru-RU" sz="2000" dirty="0"/>
              <a:t>показатели, влияющие на выход (т. е. на материальный баланс) и качество продуктов крекинга: фракционный и групповой химический состав);</a:t>
            </a:r>
          </a:p>
          <a:p>
            <a:pPr marL="0" indent="457200"/>
            <a:r>
              <a:rPr lang="ru-RU" sz="2000" dirty="0"/>
              <a:t>показатели, влияющие на обратимую дезактивацию катализатора, такие как плотность, коксуемость (не более 0,3%) и содержание азотистых соединений и сернокислотных смол;</a:t>
            </a:r>
          </a:p>
          <a:p>
            <a:pPr marL="0" indent="457200"/>
            <a:r>
              <a:rPr lang="ru-RU" sz="2000" dirty="0"/>
              <a:t>показатели, влияющие на необратимую дезактивацию катализатора: содержание металлов, прежде всего ванадия и никеля.</a:t>
            </a:r>
          </a:p>
          <a:p>
            <a:pPr marL="0" indent="457200"/>
            <a:r>
              <a:rPr lang="ru-RU" sz="2000" dirty="0"/>
              <a:t>показатели, влияющие на качество продуктов (содержание серы не более 0,5%мас) </a:t>
            </a:r>
          </a:p>
          <a:p>
            <a:pPr marL="0" indent="457200"/>
            <a:r>
              <a:rPr lang="ru-RU" sz="2000" dirty="0"/>
              <a:t> </a:t>
            </a:r>
            <a:endParaRPr lang="ru-RU" alt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819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250031"/>
            <a:ext cx="8229600" cy="55840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/>
              <a:t>Сырьё </a:t>
            </a: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1" y="844154"/>
            <a:ext cx="8640763" cy="4401205"/>
          </a:xfrm>
        </p:spPr>
        <p:txBody>
          <a:bodyPr vert="horz" wrap="square" lIns="91440" tIns="45720" rIns="91440" bIns="45720" rtlCol="0">
            <a:spAutoFit/>
          </a:bodyPr>
          <a:lstStyle/>
          <a:p>
            <a:pPr marL="0" indent="457200"/>
            <a:r>
              <a:rPr lang="ru-RU" sz="2000" dirty="0"/>
              <a:t>  По фракционному составу к сырью процесса предъявляются следующие требования:</a:t>
            </a:r>
          </a:p>
          <a:p>
            <a:pPr marL="0" indent="457200"/>
            <a:r>
              <a:rPr lang="ru-RU" sz="2000" dirty="0"/>
              <a:t>практически полное отсутствие </a:t>
            </a:r>
            <a:r>
              <a:rPr lang="ru-RU" sz="2000" dirty="0" err="1"/>
              <a:t>бензино-лигроиновых</a:t>
            </a:r>
            <a:r>
              <a:rPr lang="ru-RU" sz="2000" dirty="0"/>
              <a:t> фракций, поскольку в условиях крекинга они претерпевают незначительные превращения, к тому же нерационально загружают реакционный аппарат и отрицательно влияют на октановое число бензина;</a:t>
            </a:r>
          </a:p>
          <a:p>
            <a:pPr marL="0" indent="457200"/>
            <a:r>
              <a:rPr lang="ru-RU" sz="2000" dirty="0"/>
              <a:t>ограниченное (до 10 %) содержание фракций, выкипающих до 350 °С;</a:t>
            </a:r>
          </a:p>
          <a:p>
            <a:pPr marL="0" indent="457200"/>
            <a:r>
              <a:rPr lang="ru-RU" sz="2000" dirty="0"/>
              <a:t>ограниченная температура конца кипения (500-620 °С), что обусловливается концентрированием в высококипящих фракциях </a:t>
            </a:r>
            <a:r>
              <a:rPr lang="ru-RU" sz="2000" dirty="0" err="1"/>
              <a:t>коксогенных</a:t>
            </a:r>
            <a:r>
              <a:rPr lang="ru-RU" sz="2000" dirty="0"/>
              <a:t> компонентов сырья (смол и асфальтенов) и </a:t>
            </a:r>
            <a:r>
              <a:rPr lang="ru-RU" sz="2000" dirty="0" err="1"/>
              <a:t>гетероорганических</a:t>
            </a:r>
            <a:r>
              <a:rPr lang="ru-RU" sz="2000" dirty="0"/>
              <a:t> соединений и металлов</a:t>
            </a:r>
            <a:r>
              <a:rPr lang="ru-RU" sz="2000" dirty="0" smtClean="0"/>
              <a:t>.</a:t>
            </a:r>
          </a:p>
          <a:p>
            <a:pPr marL="0" indent="457200"/>
            <a:endParaRPr lang="ru-RU" sz="2000" dirty="0"/>
          </a:p>
          <a:p>
            <a:pPr marL="0" indent="457200"/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493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83518"/>
            <a:ext cx="8229600" cy="55840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/>
              <a:t>Сырьё </a:t>
            </a:r>
            <a:br>
              <a:rPr lang="ru-RU" altLang="ru-RU" sz="3200" dirty="0"/>
            </a:br>
            <a:endParaRPr lang="ru-RU" altLang="ru-RU" sz="3200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789385"/>
            <a:ext cx="8569078" cy="3539430"/>
          </a:xfrm>
        </p:spPr>
        <p:txBody>
          <a:bodyPr vert="horz" wrap="square" lIns="91440" tIns="45720" rIns="91440" bIns="45720" rtlCol="0">
            <a:spAutoFit/>
          </a:bodyPr>
          <a:lstStyle/>
          <a:p>
            <a:pPr marL="0" indent="457200"/>
            <a:r>
              <a:rPr lang="ru-RU" sz="2000" dirty="0"/>
              <a:t>    Групповой химический состав сырья более значительно влияет на выход и качество продуктов крекинга. В большинстве вакуумных газойлей, направляемых на каталитический крекинг, в зависимости от типа исходной нефти содержание в них групповых компонентов колеблется в довольно широких пределах: парафиновых 15…35, нафтеновых 20…40 и ароматических 15…60 %.</a:t>
            </a:r>
          </a:p>
          <a:p>
            <a:pPr marL="0" indent="457200"/>
            <a:r>
              <a:rPr lang="ru-RU" sz="2000" dirty="0"/>
              <a:t>Обратимыми ядами для алюмосиликатных катализаторов являются азотистые основания: они прочно адсорбируются на кислотных активных центрах и блокируют их. </a:t>
            </a:r>
            <a:r>
              <a:rPr lang="ru-RU" sz="2000" dirty="0"/>
              <a:t>При одинаковых основных свойствах большее дезактивирующее воздействие на катализатор оказывают азотистые соединения большей молекулярной массы.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382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83518"/>
            <a:ext cx="8229600" cy="55840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/>
              <a:t>Сырьё </a:t>
            </a:r>
            <a:br>
              <a:rPr lang="ru-RU" altLang="ru-RU" sz="3200" dirty="0"/>
            </a:br>
            <a:endParaRPr lang="ru-RU" altLang="ru-RU" sz="3200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131590"/>
            <a:ext cx="8569078" cy="2616101"/>
          </a:xfrm>
        </p:spPr>
        <p:txBody>
          <a:bodyPr vert="horz" wrap="square" lIns="91440" tIns="45720" rIns="91440" bIns="45720" rtlCol="0">
            <a:spAutoFit/>
          </a:bodyPr>
          <a:lstStyle/>
          <a:p>
            <a:pPr marL="0" indent="457200"/>
            <a:r>
              <a:rPr lang="ru-RU" sz="2000" dirty="0" smtClean="0"/>
              <a:t>В </a:t>
            </a:r>
            <a:r>
              <a:rPr lang="ru-RU" sz="2000" dirty="0"/>
              <a:t>сырье промышленных установок каталитического крекинга в основном содержатся сернистые соединения в виде меркаптанов, сульфидов и тиофенов. </a:t>
            </a:r>
            <a:br>
              <a:rPr lang="ru-RU" sz="2000" dirty="0"/>
            </a:br>
            <a:r>
              <a:rPr lang="ru-RU" sz="2000" dirty="0"/>
              <a:t>     В присутствии катализаторов крекинга степень превращения сернистых соединений неодинакова.</a:t>
            </a:r>
            <a:br>
              <a:rPr lang="ru-RU" sz="2000" dirty="0"/>
            </a:br>
            <a:r>
              <a:rPr lang="ru-RU" sz="2000" dirty="0"/>
              <a:t> Устойчивость сернистых соединений увеличивается в следующем порядке</a:t>
            </a:r>
            <a:r>
              <a:rPr lang="ru-RU" sz="2000" dirty="0" smtClean="0"/>
              <a:t>:</a:t>
            </a:r>
          </a:p>
          <a:p>
            <a:pPr marL="0" indent="0" algn="ctr">
              <a:buNone/>
            </a:pP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меркаптаны &lt; дисульфиды &lt; сульфиды &lt; тиофены  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663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65535"/>
            <a:ext cx="8229600" cy="55840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/>
              <a:t>Сырьё </a:t>
            </a:r>
            <a:br>
              <a:rPr lang="ru-RU" altLang="ru-RU" sz="3200" dirty="0"/>
            </a:br>
            <a:endParaRPr lang="ru-RU" altLang="ru-RU" sz="3200" dirty="0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789385"/>
            <a:ext cx="7776864" cy="4154984"/>
          </a:xfrm>
        </p:spPr>
        <p:txBody>
          <a:bodyPr vert="horz" wrap="square" lIns="91440" tIns="45720" rIns="91440" bIns="45720" rtlCol="0">
            <a:spAutoFit/>
          </a:bodyPr>
          <a:lstStyle/>
          <a:p>
            <a:pPr marL="0" indent="457200"/>
            <a:r>
              <a:rPr lang="ru-RU" sz="2000" dirty="0"/>
              <a:t>Металлоорганические соединения, содержащиеся преимущественно в высококипящих и особенно остаточных фракциях нефти, относят к необратимо дезактивирующим компонентам сырья крекинга. Блокируя активные центры катализатора, они отрицательно влияют не только на его активность, но и на селективность. Так, по мере увеличения содержания никеля и ванадия, являющихся, как известно, дегидрирующими металлами, в продуктах крекинга интенсивно возрастает выход водорода и сухих газов, а выход бензина существенно снижается.</a:t>
            </a:r>
          </a:p>
          <a:p>
            <a:pPr marL="0" indent="457200"/>
            <a:r>
              <a:rPr lang="ru-RU" sz="2000" dirty="0"/>
              <a:t>На установках каталитического крекинга, на которых не предусмотрены специальные приемы по улавливанию или пассивации отравляющего действия металлов, содержание их в сырье нормируется не более 2 г/т.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239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Химизм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имеют место реакции:</a:t>
            </a:r>
            <a:br>
              <a:rPr lang="ru-RU" dirty="0"/>
            </a:br>
            <a:r>
              <a:rPr lang="ru-RU" dirty="0"/>
              <a:t>- крекинг парафиновых соединений с уменьшением молекулярной массы;</a:t>
            </a:r>
            <a:br>
              <a:rPr lang="ru-RU" dirty="0"/>
            </a:br>
            <a:r>
              <a:rPr lang="ru-RU" dirty="0"/>
              <a:t>- крекинг нафтеновых структур с образованием </a:t>
            </a:r>
            <a:r>
              <a:rPr lang="ru-RU" dirty="0" err="1"/>
              <a:t>олефиновых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>- </a:t>
            </a:r>
            <a:r>
              <a:rPr lang="ru-RU" dirty="0" err="1"/>
              <a:t>деалкилирование</a:t>
            </a:r>
            <a:r>
              <a:rPr lang="ru-RU" dirty="0"/>
              <a:t> алкилароматических компонентов</a:t>
            </a:r>
            <a:br>
              <a:rPr lang="ru-RU" dirty="0"/>
            </a:br>
            <a:r>
              <a:rPr lang="ru-RU" dirty="0"/>
              <a:t>- изомеризация соединений;</a:t>
            </a:r>
            <a:br>
              <a:rPr lang="ru-RU" dirty="0"/>
            </a:br>
            <a:r>
              <a:rPr lang="ru-RU" dirty="0"/>
              <a:t>- перераспределение водорода а ненасыщенных структурах;</a:t>
            </a:r>
            <a:br>
              <a:rPr lang="ru-RU" dirty="0"/>
            </a:br>
            <a:r>
              <a:rPr lang="ru-RU" dirty="0"/>
              <a:t>- перераспределение алкильных заместителей в ароматических компонентах;</a:t>
            </a:r>
            <a:br>
              <a:rPr lang="ru-RU" dirty="0"/>
            </a:br>
            <a:r>
              <a:rPr lang="ru-RU" dirty="0"/>
              <a:t>- полимеризация ненасыщенных соединений; </a:t>
            </a:r>
            <a:br>
              <a:rPr lang="ru-RU" dirty="0"/>
            </a:br>
            <a:r>
              <a:rPr lang="ru-RU" dirty="0"/>
              <a:t>- конденсация молекул;</a:t>
            </a:r>
            <a:br>
              <a:rPr lang="ru-RU" dirty="0"/>
            </a:br>
            <a:r>
              <a:rPr lang="ru-RU" dirty="0"/>
              <a:t>- крекинг </a:t>
            </a:r>
            <a:r>
              <a:rPr lang="ru-RU" dirty="0" err="1"/>
              <a:t>олефиновых</a:t>
            </a:r>
            <a:r>
              <a:rPr lang="ru-RU" dirty="0"/>
              <a:t> соединений с уменьшением их молекулярной массы;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705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Химизм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Крекирующая реакционная способность различных углеводородов неодинакова для различных классов углеводородов и уменьшается в следующей последовательности</a:t>
            </a:r>
            <a:r>
              <a:rPr lang="ru-RU" dirty="0" smtClean="0"/>
              <a:t>:</a:t>
            </a:r>
          </a:p>
          <a:p>
            <a:endParaRPr lang="ru-RU" dirty="0" smtClean="0"/>
          </a:p>
          <a:p>
            <a:r>
              <a:rPr lang="ru-RU" dirty="0"/>
              <a:t>нормальные парафины &gt; </a:t>
            </a:r>
            <a:r>
              <a:rPr lang="ru-RU" dirty="0" err="1"/>
              <a:t>изопарафины</a:t>
            </a:r>
            <a:r>
              <a:rPr lang="ru-RU" dirty="0"/>
              <a:t> &gt; </a:t>
            </a:r>
            <a:r>
              <a:rPr lang="ru-RU" dirty="0" err="1"/>
              <a:t>циклопарафины</a:t>
            </a:r>
            <a:r>
              <a:rPr lang="ru-RU" dirty="0"/>
              <a:t> &gt; ароматические &gt; </a:t>
            </a:r>
            <a:r>
              <a:rPr lang="ru-RU" dirty="0" err="1"/>
              <a:t>нафтено</a:t>
            </a:r>
            <a:r>
              <a:rPr lang="ru-RU" dirty="0"/>
              <a:t>-ароматические &gt; многоядерные ароматические.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Реакции каталитического крекинга подразделяются на первичные, относящиеся к превращению молекул исходного сырья, и вторичные, в которых участвуют продукты реакции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17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Химизм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Крекирующая реакционная способность различных углеводородов </a:t>
            </a:r>
            <a:r>
              <a:rPr lang="ru-RU" dirty="0" smtClean="0"/>
              <a:t>неодинаков </a:t>
            </a:r>
            <a:r>
              <a:rPr lang="ru-RU" dirty="0"/>
              <a:t>для различных классов углеводородов и уменьшается в следующей последовательности</a:t>
            </a:r>
            <a:r>
              <a:rPr lang="ru-RU" dirty="0" smtClean="0"/>
              <a:t>:</a:t>
            </a:r>
          </a:p>
          <a:p>
            <a:endParaRPr lang="ru-RU" dirty="0" smtClean="0"/>
          </a:p>
          <a:p>
            <a:r>
              <a:rPr lang="ru-RU" dirty="0"/>
              <a:t>нормальные парафины &gt; </a:t>
            </a:r>
            <a:r>
              <a:rPr lang="ru-RU" dirty="0" err="1"/>
              <a:t>изопарафины</a:t>
            </a:r>
            <a:r>
              <a:rPr lang="ru-RU" dirty="0"/>
              <a:t> &gt; </a:t>
            </a:r>
            <a:r>
              <a:rPr lang="ru-RU" dirty="0" err="1"/>
              <a:t>циклопарафины</a:t>
            </a:r>
            <a:r>
              <a:rPr lang="ru-RU" dirty="0"/>
              <a:t> &gt; ароматические &gt; </a:t>
            </a:r>
            <a:r>
              <a:rPr lang="ru-RU" dirty="0" err="1"/>
              <a:t>нафтено</a:t>
            </a:r>
            <a:r>
              <a:rPr lang="ru-RU" dirty="0"/>
              <a:t>-ароматические &gt; многоядерные ароматические.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Реакции каталитического крекинга подразделяются на первичные, относящиеся к превращению молекул исходного сырья, и вторичные, в которых участвуют продукты реакции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159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78160" y="843558"/>
            <a:ext cx="8229600" cy="85725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Крекинг парафинов с образованием алифатических углеводородов меньшей молекулярной </a:t>
            </a:r>
            <a:r>
              <a:rPr lang="ru-RU" altLang="ru-RU" sz="2000" dirty="0" smtClean="0">
                <a:solidFill>
                  <a:schemeClr val="tx1"/>
                </a:solidFill>
              </a:rPr>
              <a:t>массы</a:t>
            </a:r>
            <a:endParaRPr lang="ru-RU" altLang="ru-RU" sz="2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8195" name="Object 4"/>
          <p:cNvGraphicFramePr>
            <a:graphicFrameLocks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53679629"/>
              </p:ext>
            </p:extLst>
          </p:nvPr>
        </p:nvGraphicFramePr>
        <p:xfrm>
          <a:off x="827584" y="1779662"/>
          <a:ext cx="7345992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CorelDRAW" r:id="rId3" imgW="5629373" imgH="942859" progId="CorelDRAW.Graphic.14">
                  <p:embed/>
                </p:oleObj>
              </mc:Choice>
              <mc:Fallback>
                <p:oleObj name="CorelDRAW" r:id="rId3" imgW="5629373" imgH="942859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779662"/>
                        <a:ext cx="7345992" cy="1152128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57200" y="2625329"/>
            <a:ext cx="8229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marL="342900" indent="-342900" algn="l" ea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altLang="ru-RU" sz="2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Крекинг нафтенов с образованием олефинов 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4954773"/>
              </p:ext>
            </p:extLst>
          </p:nvPr>
        </p:nvGraphicFramePr>
        <p:xfrm>
          <a:off x="1691680" y="3629025"/>
          <a:ext cx="5832648" cy="896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CorelDRAW" r:id="rId5" imgW="3933829" imgH="600191" progId="CorelDRAW.Graphic.14">
                  <p:embed/>
                </p:oleObj>
              </mc:Choice>
              <mc:Fallback>
                <p:oleObj name="CorelDRAW" r:id="rId5" imgW="3933829" imgH="600191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3629025"/>
                        <a:ext cx="5832648" cy="896541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Химизм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726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77168" y="1188209"/>
            <a:ext cx="8229600" cy="400110"/>
          </a:xfrm>
        </p:spPr>
        <p:txBody>
          <a:bodyPr>
            <a:spAutoFit/>
          </a:bodyPr>
          <a:lstStyle/>
          <a:p>
            <a:pPr algn="l"/>
            <a:r>
              <a:rPr lang="ru-RU" altLang="ru-RU" sz="2000" dirty="0" err="1">
                <a:latin typeface="+mn-lt"/>
                <a:ea typeface="+mn-ea"/>
                <a:cs typeface="+mn-cs"/>
              </a:rPr>
              <a:t>Деалкилирование</a:t>
            </a:r>
            <a:r>
              <a:rPr lang="ru-RU" altLang="ru-RU" sz="2000" dirty="0">
                <a:latin typeface="+mn-lt"/>
                <a:ea typeface="+mn-ea"/>
                <a:cs typeface="+mn-cs"/>
              </a:rPr>
              <a:t> алкилароматических углеводородов 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3550989"/>
            <a:ext cx="8712967" cy="7843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254026" y="3103007"/>
            <a:ext cx="8353425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000" dirty="0"/>
              <a:t>Расщепление боковых цепей алкилароматических углеводородов </a:t>
            </a:r>
            <a:endParaRPr lang="ru-RU" sz="2000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902299"/>
              </p:ext>
            </p:extLst>
          </p:nvPr>
        </p:nvGraphicFramePr>
        <p:xfrm>
          <a:off x="755576" y="1918540"/>
          <a:ext cx="6613275" cy="1184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CorelDRAW" r:id="rId4" imgW="5619656" imgH="933476" progId="CorelDRAW.Graphic.14">
                  <p:embed/>
                </p:oleObj>
              </mc:Choice>
              <mc:Fallback>
                <p:oleObj name="CorelDRAW" r:id="rId4" imgW="5619656" imgH="933476" progId="CorelDRAW.Graphic.1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918540"/>
                        <a:ext cx="6613275" cy="118446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smtClean="0"/>
              <a:t>Химизм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772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7950" y="1203598"/>
            <a:ext cx="9036050" cy="524644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ru-RU" altLang="ru-RU" sz="2000" dirty="0" smtClean="0">
                <a:solidFill>
                  <a:schemeClr val="tx1"/>
                </a:solidFill>
                <a:effectLst/>
              </a:rPr>
              <a:t>Крекинг олефинов с образованием олефинов меньшей молекулярной массы </a:t>
            </a:r>
          </a:p>
        </p:txBody>
      </p:sp>
      <p:graphicFrame>
        <p:nvGraphicFramePr>
          <p:cNvPr id="12291" name="Object 4"/>
          <p:cNvGraphicFramePr>
            <a:graphicFrameLocks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013621626"/>
              </p:ext>
            </p:extLst>
          </p:nvPr>
        </p:nvGraphicFramePr>
        <p:xfrm>
          <a:off x="1763688" y="1779662"/>
          <a:ext cx="5184576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CorelDRAW" r:id="rId3" imgW="3467086" imgH="171334" progId="CorelDRAW.Graphic.14">
                  <p:embed/>
                </p:oleObj>
              </mc:Choice>
              <mc:Fallback>
                <p:oleObj name="CorelDRAW" r:id="rId3" imgW="3467086" imgH="171334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1779662"/>
                        <a:ext cx="5184576" cy="36004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0518" name="Rectangle 6"/>
          <p:cNvSpPr>
            <a:spLocks noChangeArrowheads="1"/>
          </p:cNvSpPr>
          <p:nvPr/>
        </p:nvSpPr>
        <p:spPr bwMode="auto">
          <a:xfrm>
            <a:off x="3275856" y="3663524"/>
            <a:ext cx="17988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>
              <a:defRPr/>
            </a:pPr>
            <a:r>
              <a:rPr lang="ru-RU" altLang="ru-RU" sz="2000" dirty="0" smtClean="0">
                <a:effectLst/>
              </a:rPr>
              <a:t>Изомеризация</a:t>
            </a:r>
            <a:endParaRPr lang="ru-RU" altLang="ru-RU" sz="4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aphicFrame>
        <p:nvGraphicFramePr>
          <p:cNvPr id="12293" name="Object 7"/>
          <p:cNvGraphicFramePr>
            <a:graphicFrameLocks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417275844"/>
              </p:ext>
            </p:extLst>
          </p:nvPr>
        </p:nvGraphicFramePr>
        <p:xfrm>
          <a:off x="1979712" y="4217522"/>
          <a:ext cx="4392488" cy="715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CorelDRAW" r:id="rId5" imgW="2914628" imgH="523733" progId="CorelDRAW.Graphic.14">
                  <p:embed/>
                </p:oleObj>
              </mc:Choice>
              <mc:Fallback>
                <p:oleObj name="CorelDRAW" r:id="rId5" imgW="2914628" imgH="523733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4217522"/>
                        <a:ext cx="4392488" cy="715237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52425" y="2139702"/>
            <a:ext cx="8229600" cy="578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2000" kern="0" dirty="0" err="1" smtClean="0">
                <a:solidFill>
                  <a:schemeClr val="tx1"/>
                </a:solidFill>
                <a:effectLst/>
              </a:rPr>
              <a:t>Диспропорционирование</a:t>
            </a:r>
            <a:r>
              <a:rPr lang="ru-RU" altLang="ru-RU" sz="2000" kern="0" dirty="0" smtClean="0">
                <a:solidFill>
                  <a:schemeClr val="tx1"/>
                </a:solidFill>
                <a:effectLst/>
              </a:rPr>
              <a:t> олефинов с низкой молекулярной </a:t>
            </a:r>
            <a:r>
              <a:rPr lang="ru-RU" altLang="ru-RU" sz="2000" kern="0" dirty="0" smtClean="0">
                <a:solidFill>
                  <a:schemeClr val="tx1"/>
                </a:solidFill>
                <a:effectLst/>
              </a:rPr>
              <a:t>массой</a:t>
            </a:r>
            <a:endParaRPr lang="ru-RU" altLang="ru-RU" sz="2000" kern="0" dirty="0" smtClean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9613783"/>
              </p:ext>
            </p:extLst>
          </p:nvPr>
        </p:nvGraphicFramePr>
        <p:xfrm>
          <a:off x="1259633" y="2875321"/>
          <a:ext cx="5976664" cy="798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CorelDRAW" r:id="rId7" imgW="5057829" imgH="600191" progId="CorelDRAW.Graphic.14">
                  <p:embed/>
                </p:oleObj>
              </mc:Choice>
              <mc:Fallback>
                <p:oleObj name="CorelDRAW" r:id="rId7" imgW="5057829" imgH="600191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3" y="2875321"/>
                        <a:ext cx="5976664" cy="798910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Химизм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393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3568" y="627534"/>
            <a:ext cx="8229600" cy="827485"/>
          </a:xfrm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ru-RU" altLang="ru-RU" sz="2000" dirty="0" smtClean="0">
                <a:solidFill>
                  <a:schemeClr val="tx1"/>
                </a:solidFill>
              </a:rPr>
              <a:t>Перераспределение алкильной группы между двумя ароматическими углеводородами </a:t>
            </a:r>
          </a:p>
        </p:txBody>
      </p:sp>
      <p:graphicFrame>
        <p:nvGraphicFramePr>
          <p:cNvPr id="13315" name="Object 4"/>
          <p:cNvGraphicFramePr>
            <a:graphicFrameLocks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95781698"/>
              </p:ext>
            </p:extLst>
          </p:nvPr>
        </p:nvGraphicFramePr>
        <p:xfrm>
          <a:off x="2267744" y="1491630"/>
          <a:ext cx="4942892" cy="12502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6" name="CorelDRAW" r:id="rId3" imgW="3571886" imgH="1028700" progId="CorelDRAW.Graphic.14">
                  <p:embed/>
                </p:oleObj>
              </mc:Choice>
              <mc:Fallback>
                <p:oleObj name="CorelDRAW" r:id="rId3" imgW="3571886" imgH="1028700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1491630"/>
                        <a:ext cx="4942892" cy="1250206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95288" y="2931790"/>
            <a:ext cx="8229600" cy="377800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rmAutofit lnSpcReduction="10000"/>
          </a:bodyPr>
          <a:lstStyle>
            <a:lvl1pPr>
              <a:spcBef>
                <a:spcPct val="0"/>
              </a:spcBef>
              <a:buNone/>
              <a:defRPr sz="2000"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dirty="0"/>
              <a:t>Изомеризация и конденсация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4525414"/>
              </p:ext>
            </p:extLst>
          </p:nvPr>
        </p:nvGraphicFramePr>
        <p:xfrm>
          <a:off x="1187624" y="3579862"/>
          <a:ext cx="7437264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CorelDRAW" r:id="rId5" imgW="6315086" imgH="1019317" progId="CorelDRAW.Graphic.14">
                  <p:embed/>
                </p:oleObj>
              </mc:Choice>
              <mc:Fallback>
                <p:oleObj name="CorelDRAW" r:id="rId5" imgW="6315086" imgH="1019317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579862"/>
                        <a:ext cx="7437264" cy="1296144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>
          <a:xfrm>
            <a:off x="539552" y="123478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Химизм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171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altLang="ru-RU" sz="3200" dirty="0" smtClean="0">
                <a:solidFill>
                  <a:schemeClr val="tx1"/>
                </a:solidFill>
              </a:rPr>
              <a:t>Перераспределение водорода </a:t>
            </a:r>
          </a:p>
        </p:txBody>
      </p:sp>
      <p:graphicFrame>
        <p:nvGraphicFramePr>
          <p:cNvPr id="15363" name="Object 4"/>
          <p:cNvGraphicFramePr>
            <a:graphicFrameLocks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85452887"/>
              </p:ext>
            </p:extLst>
          </p:nvPr>
        </p:nvGraphicFramePr>
        <p:xfrm>
          <a:off x="899593" y="1419622"/>
          <a:ext cx="7344816" cy="266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CorelDRAW" r:id="rId3" imgW="5562745" imgH="2190853" progId="CorelDRAW.Graphic.14">
                  <p:embed/>
                </p:oleObj>
              </mc:Choice>
              <mc:Fallback>
                <p:oleObj name="CorelDRAW" r:id="rId3" imgW="5562745" imgH="2190853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3" y="1419622"/>
                        <a:ext cx="7344816" cy="2664296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401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9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519113"/>
            <a:ext cx="8229600" cy="4283869"/>
          </a:xfrm>
        </p:spPr>
        <p:txBody>
          <a:bodyPr>
            <a:normAutofit fontScale="90000"/>
          </a:bodyPr>
          <a:lstStyle/>
          <a:p>
            <a:pPr algn="l" eaLnBrk="1" hangingPunct="1">
              <a:lnSpc>
                <a:spcPct val="120000"/>
              </a:lnSpc>
              <a:defRPr/>
            </a:pPr>
            <a:r>
              <a:rPr lang="ru-RU" altLang="ru-RU" sz="3200" i="1" dirty="0" smtClean="0">
                <a:solidFill>
                  <a:schemeClr val="tx1"/>
                </a:solidFill>
              </a:rPr>
              <a:t>          </a:t>
            </a:r>
            <a:r>
              <a:rPr lang="ru-RU" altLang="ru-RU" sz="3600" dirty="0" smtClean="0">
                <a:solidFill>
                  <a:schemeClr val="tx1"/>
                </a:solidFill>
              </a:rPr>
              <a:t>Реакции </a:t>
            </a:r>
            <a:r>
              <a:rPr lang="ru-RU" altLang="ru-RU" sz="3600" dirty="0" err="1" smtClean="0">
                <a:solidFill>
                  <a:schemeClr val="tx1"/>
                </a:solidFill>
              </a:rPr>
              <a:t>диспропорционирования</a:t>
            </a:r>
            <a:r>
              <a:rPr lang="ru-RU" altLang="ru-RU" sz="3200" i="1" dirty="0" smtClean="0">
                <a:solidFill>
                  <a:schemeClr val="tx1"/>
                </a:solidFill>
              </a:rPr>
              <a:t/>
            </a:r>
            <a:br>
              <a:rPr lang="ru-RU" altLang="ru-RU" sz="3200" i="1" dirty="0" smtClean="0">
                <a:solidFill>
                  <a:schemeClr val="tx1"/>
                </a:solidFill>
              </a:rPr>
            </a:br>
            <a:r>
              <a:rPr lang="ru-RU" altLang="ru-RU" sz="2600" dirty="0" smtClean="0">
                <a:solidFill>
                  <a:schemeClr val="tx1"/>
                </a:solidFill>
              </a:rPr>
              <a:t>     </a:t>
            </a:r>
            <a:r>
              <a:rPr lang="ru-RU" altLang="ru-RU" sz="2200" dirty="0" smtClean="0">
                <a:solidFill>
                  <a:schemeClr val="tx1"/>
                </a:solidFill>
              </a:rPr>
              <a:t>Характерная черта каталитического крекинга </a:t>
            </a:r>
            <a:r>
              <a:rPr lang="ru-RU" altLang="ru-RU" sz="2200" dirty="0" smtClean="0">
                <a:solidFill>
                  <a:schemeClr val="tx1"/>
                </a:solidFill>
                <a:sym typeface="Symbol" pitchFamily="18" charset="2"/>
              </a:rPr>
              <a:t></a:t>
            </a:r>
            <a:r>
              <a:rPr lang="ru-RU" altLang="ru-RU" sz="2200" dirty="0" smtClean="0">
                <a:solidFill>
                  <a:schemeClr val="tx1"/>
                </a:solidFill>
              </a:rPr>
              <a:t> развитие процессов перераспределения, или </a:t>
            </a:r>
            <a:r>
              <a:rPr lang="ru-RU" altLang="ru-RU" sz="2200" dirty="0" err="1" smtClean="0">
                <a:solidFill>
                  <a:schemeClr val="tx1"/>
                </a:solidFill>
              </a:rPr>
              <a:t>диспропорционирования</a:t>
            </a:r>
            <a:r>
              <a:rPr lang="ru-RU" altLang="ru-RU" sz="2200" dirty="0" smtClean="0">
                <a:solidFill>
                  <a:schemeClr val="tx1"/>
                </a:solidFill>
              </a:rPr>
              <a:t>, водорода. В общем виде этот процесс заключается в том, что молекулы, адсорбированные на катализаторе, склонны терять водород, т. е. </a:t>
            </a:r>
            <a:r>
              <a:rPr lang="ru-RU" altLang="ru-RU" sz="2200" dirty="0" err="1" smtClean="0">
                <a:solidFill>
                  <a:schemeClr val="tx1"/>
                </a:solidFill>
              </a:rPr>
              <a:t>дегидрироваться</a:t>
            </a:r>
            <a:r>
              <a:rPr lang="ru-RU" altLang="ru-RU" sz="2200" dirty="0" smtClean="0">
                <a:solidFill>
                  <a:schemeClr val="tx1"/>
                </a:solidFill>
              </a:rPr>
              <a:t>.</a:t>
            </a:r>
            <a:br>
              <a:rPr lang="ru-RU" altLang="ru-RU" sz="2200" dirty="0" smtClean="0">
                <a:solidFill>
                  <a:schemeClr val="tx1"/>
                </a:solidFill>
              </a:rPr>
            </a:br>
            <a:r>
              <a:rPr lang="ru-RU" altLang="ru-RU" sz="2200" dirty="0" smtClean="0">
                <a:solidFill>
                  <a:schemeClr val="tx1"/>
                </a:solidFill>
              </a:rPr>
              <a:t>     Это приводит к увеличению ненасыщенности и, как следствие, к более прочной адсорбции на катализаторе. В конечном итоге вновь образовавшиеся непредельные углеводороды начинают </a:t>
            </a:r>
            <a:r>
              <a:rPr lang="ru-RU" altLang="ru-RU" sz="2200" dirty="0" err="1" smtClean="0">
                <a:solidFill>
                  <a:schemeClr val="tx1"/>
                </a:solidFill>
              </a:rPr>
              <a:t>полимеризоваться</a:t>
            </a:r>
            <a:r>
              <a:rPr lang="ru-RU" altLang="ru-RU" sz="2200" dirty="0" smtClean="0">
                <a:solidFill>
                  <a:schemeClr val="tx1"/>
                </a:solidFill>
              </a:rPr>
              <a:t> и превращаться в конечный продукт процесса </a:t>
            </a:r>
            <a:r>
              <a:rPr lang="ru-RU" altLang="ru-RU" sz="2200" dirty="0" smtClean="0">
                <a:solidFill>
                  <a:schemeClr val="tx1"/>
                </a:solidFill>
                <a:sym typeface="Symbol" pitchFamily="18" charset="2"/>
              </a:rPr>
              <a:t></a:t>
            </a:r>
            <a:r>
              <a:rPr lang="ru-RU" altLang="ru-RU" sz="2200" dirty="0" smtClean="0">
                <a:solidFill>
                  <a:schemeClr val="tx1"/>
                </a:solidFill>
              </a:rPr>
              <a:t> кокс, который откладывается на катализаторе</a:t>
            </a:r>
            <a:r>
              <a:rPr lang="ru-RU" altLang="ru-RU" sz="2400" dirty="0" smtClean="0">
                <a:solidFill>
                  <a:schemeClr val="tx1"/>
                </a:solidFill>
              </a:rPr>
              <a:t/>
            </a:r>
            <a:br>
              <a:rPr lang="ru-RU" altLang="ru-RU" sz="2400" dirty="0" smtClean="0">
                <a:solidFill>
                  <a:schemeClr val="tx1"/>
                </a:solidFill>
              </a:rPr>
            </a:br>
            <a:r>
              <a:rPr lang="ru-RU" altLang="ru-RU" sz="28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02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123478"/>
            <a:ext cx="8229600" cy="4554141"/>
          </a:xfrm>
        </p:spPr>
        <p:txBody>
          <a:bodyPr>
            <a:normAutofit/>
          </a:bodyPr>
          <a:lstStyle/>
          <a:p>
            <a:pPr algn="l" eaLnBrk="1" hangingPunct="1">
              <a:lnSpc>
                <a:spcPct val="120000"/>
              </a:lnSpc>
              <a:defRPr/>
            </a:pPr>
            <a:r>
              <a:rPr lang="ru-RU" altLang="ru-RU" sz="3600" dirty="0" smtClean="0">
                <a:solidFill>
                  <a:schemeClr val="tx1"/>
                </a:solidFill>
              </a:rPr>
              <a:t>         Реакции </a:t>
            </a:r>
            <a:r>
              <a:rPr lang="ru-RU" altLang="ru-RU" sz="3600" dirty="0" err="1" smtClean="0">
                <a:solidFill>
                  <a:schemeClr val="tx1"/>
                </a:solidFill>
              </a:rPr>
              <a:t>диспропорционирования</a:t>
            </a:r>
            <a:r>
              <a:rPr lang="ru-RU" altLang="ru-RU" sz="3600" dirty="0" smtClean="0">
                <a:solidFill>
                  <a:schemeClr val="tx1"/>
                </a:solidFill>
              </a:rPr>
              <a:t/>
            </a:r>
            <a:br>
              <a:rPr lang="ru-RU" altLang="ru-RU" sz="3600" dirty="0" smtClean="0">
                <a:solidFill>
                  <a:schemeClr val="tx1"/>
                </a:solidFill>
              </a:rPr>
            </a:br>
            <a:r>
              <a:rPr lang="ru-RU" altLang="ru-RU" sz="2800" dirty="0" smtClean="0">
                <a:solidFill>
                  <a:schemeClr val="tx1"/>
                </a:solidFill>
              </a:rPr>
              <a:t/>
            </a:r>
            <a:br>
              <a:rPr lang="ru-RU" altLang="ru-RU" sz="2800" dirty="0" smtClean="0">
                <a:solidFill>
                  <a:schemeClr val="tx1"/>
                </a:solidFill>
              </a:rPr>
            </a:br>
            <a:r>
              <a:rPr lang="ru-RU" altLang="ru-RU" sz="2800" dirty="0" smtClean="0">
                <a:solidFill>
                  <a:schemeClr val="tx1"/>
                </a:solidFill>
              </a:rPr>
              <a:t>     </a:t>
            </a:r>
            <a:r>
              <a:rPr lang="ru-RU" altLang="ru-RU" sz="2200" dirty="0" smtClean="0">
                <a:solidFill>
                  <a:schemeClr val="tx1"/>
                </a:solidFill>
              </a:rPr>
              <a:t>Другое следствие развития процесса </a:t>
            </a:r>
            <a:r>
              <a:rPr lang="ru-RU" altLang="ru-RU" sz="2200" dirty="0" err="1" smtClean="0">
                <a:solidFill>
                  <a:schemeClr val="tx1"/>
                </a:solidFill>
              </a:rPr>
              <a:t>диспропорционирования</a:t>
            </a:r>
            <a:r>
              <a:rPr lang="ru-RU" altLang="ru-RU" sz="2200" dirty="0" smtClean="0">
                <a:solidFill>
                  <a:schemeClr val="tx1"/>
                </a:solidFill>
              </a:rPr>
              <a:t> водорода </a:t>
            </a:r>
            <a:r>
              <a:rPr lang="ru-RU" altLang="ru-RU" sz="2200" dirty="0" smtClean="0">
                <a:solidFill>
                  <a:schemeClr val="tx1"/>
                </a:solidFill>
                <a:sym typeface="Symbol" pitchFamily="18" charset="2"/>
              </a:rPr>
              <a:t></a:t>
            </a:r>
            <a:r>
              <a:rPr lang="ru-RU" altLang="ru-RU" sz="2200" dirty="0" smtClean="0">
                <a:solidFill>
                  <a:schemeClr val="tx1"/>
                </a:solidFill>
              </a:rPr>
              <a:t> более насыщенный характер жидких и газообразных продуктов крекинга, чем при термическом крекинге. </a:t>
            </a:r>
            <a:br>
              <a:rPr lang="ru-RU" altLang="ru-RU" sz="2200" dirty="0" smtClean="0">
                <a:solidFill>
                  <a:schemeClr val="tx1"/>
                </a:solidFill>
              </a:rPr>
            </a:br>
            <a:r>
              <a:rPr lang="ru-RU" altLang="ru-RU" sz="2200" dirty="0">
                <a:solidFill>
                  <a:schemeClr val="tx1"/>
                </a:solidFill>
              </a:rPr>
              <a:t> </a:t>
            </a:r>
            <a:r>
              <a:rPr lang="ru-RU" altLang="ru-RU" sz="2200" dirty="0" smtClean="0">
                <a:solidFill>
                  <a:schemeClr val="tx1"/>
                </a:solidFill>
              </a:rPr>
              <a:t>    Водород, теряемый реагирующими молекулами, адсорбированными на катализаторе, расходуется на насыщение различных осколков молекул и прежде всего на гидрирование </a:t>
            </a:r>
            <a:r>
              <a:rPr lang="ru-RU" altLang="ru-RU" sz="2200" dirty="0" err="1" smtClean="0">
                <a:solidFill>
                  <a:schemeClr val="tx1"/>
                </a:solidFill>
              </a:rPr>
              <a:t>изомеризованных</a:t>
            </a:r>
            <a:r>
              <a:rPr lang="ru-RU" altLang="ru-RU" sz="2200" dirty="0" smtClean="0">
                <a:solidFill>
                  <a:schemeClr val="tx1"/>
                </a:solidFill>
              </a:rPr>
              <a:t> олефинов.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534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dirty="0" smtClean="0">
                <a:solidFill>
                  <a:schemeClr val="tx1"/>
                </a:solidFill>
                <a:effectLst/>
                <a:latin typeface="+mn-lt"/>
              </a:rPr>
              <a:t>Механизм реакций каталитического крекинга 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843558"/>
            <a:ext cx="8229600" cy="396044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2000" dirty="0" smtClean="0"/>
              <a:t>Наиболее распространенной теорией, объясняющей механизм каталитического крекинга на алюмосиликатных катализаторах, в настоящее время является теория </a:t>
            </a:r>
            <a:r>
              <a:rPr lang="ru-RU" altLang="ru-RU" sz="2000" i="1" dirty="0" err="1" smtClean="0"/>
              <a:t>карбоний</a:t>
            </a:r>
            <a:r>
              <a:rPr lang="ru-RU" altLang="ru-RU" sz="2000" i="1" dirty="0" smtClean="0"/>
              <a:t>-иона;</a:t>
            </a:r>
          </a:p>
          <a:p>
            <a:pPr>
              <a:defRPr/>
            </a:pPr>
            <a:r>
              <a:rPr lang="ru-RU" altLang="ru-RU" sz="2000" dirty="0"/>
              <a:t>перегруппировка атомов в молекуле с перемещением водорода или </a:t>
            </a:r>
            <a:r>
              <a:rPr lang="ru-RU" altLang="ru-RU" sz="2000" dirty="0" err="1"/>
              <a:t>метильных</a:t>
            </a:r>
            <a:r>
              <a:rPr lang="ru-RU" altLang="ru-RU" sz="2000" dirty="0"/>
              <a:t> групп, т. е., иначе говоря, скелетная изомеризация, приводящая к образованию изомерного иона </a:t>
            </a:r>
          </a:p>
          <a:p>
            <a:pPr>
              <a:defRPr/>
            </a:pPr>
            <a:r>
              <a:rPr lang="ru-RU" altLang="ru-RU" sz="2000" dirty="0"/>
              <a:t> </a:t>
            </a:r>
            <a:endParaRPr lang="ru-RU" altLang="ru-RU" sz="2000" dirty="0" smtClean="0"/>
          </a:p>
          <a:p>
            <a:pPr>
              <a:defRPr/>
            </a:pPr>
            <a:endParaRPr lang="ru-RU" altLang="ru-RU" sz="2000" dirty="0"/>
          </a:p>
          <a:p>
            <a:pPr eaLnBrk="1" hangingPunct="1">
              <a:defRPr/>
            </a:pPr>
            <a:endParaRPr lang="ru-RU" altLang="ru-RU" sz="2000" dirty="0" smtClean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75807"/>
            <a:ext cx="7776864" cy="10081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021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39939" grpId="0" build="p" rev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dirty="0" smtClean="0">
                <a:solidFill>
                  <a:schemeClr val="tx1"/>
                </a:solidFill>
                <a:effectLst/>
                <a:latin typeface="+mn-lt"/>
              </a:rPr>
              <a:t>Механизм реакций каталитического крекинга 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7544" y="843558"/>
            <a:ext cx="8280920" cy="396044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altLang="ru-RU" sz="2000" dirty="0" smtClean="0"/>
              <a:t>взаимодействие </a:t>
            </a:r>
            <a:r>
              <a:rPr lang="ru-RU" altLang="ru-RU" sz="2000" dirty="0"/>
              <a:t>с нейтральными молекулами с образованием новых ионов </a:t>
            </a:r>
            <a:r>
              <a:rPr lang="ru-RU" altLang="ru-RU" sz="2000" dirty="0" err="1"/>
              <a:t>карбония</a:t>
            </a:r>
            <a:r>
              <a:rPr lang="ru-RU" altLang="ru-RU" sz="2000" dirty="0"/>
              <a:t> и новых молекул как предельных, так и </a:t>
            </a:r>
            <a:r>
              <a:rPr lang="ru-RU" altLang="ru-RU" sz="2000" dirty="0" smtClean="0"/>
              <a:t>непредельных</a:t>
            </a:r>
          </a:p>
          <a:p>
            <a:pPr eaLnBrk="1" hangingPunct="1">
              <a:defRPr/>
            </a:pPr>
            <a:endParaRPr lang="ru-RU" altLang="ru-RU" sz="2000" dirty="0" smtClean="0"/>
          </a:p>
          <a:p>
            <a:pPr>
              <a:defRPr/>
            </a:pPr>
            <a:endParaRPr lang="ru-RU" altLang="ru-RU" sz="2000" dirty="0" smtClean="0"/>
          </a:p>
          <a:p>
            <a:pPr>
              <a:defRPr/>
            </a:pPr>
            <a:endParaRPr lang="ru-RU" altLang="ru-RU" sz="2000" dirty="0"/>
          </a:p>
          <a:p>
            <a:pPr>
              <a:defRPr/>
            </a:pPr>
            <a:endParaRPr lang="ru-RU" altLang="ru-RU" sz="2000" dirty="0" smtClean="0"/>
          </a:p>
          <a:p>
            <a:pPr>
              <a:defRPr/>
            </a:pPr>
            <a:r>
              <a:rPr lang="ru-RU" altLang="ru-RU" sz="2000" dirty="0" smtClean="0"/>
              <a:t>распад </a:t>
            </a:r>
            <a:r>
              <a:rPr lang="ru-RU" altLang="ru-RU" sz="2000" dirty="0" err="1"/>
              <a:t>карбоний</a:t>
            </a:r>
            <a:r>
              <a:rPr lang="ru-RU" altLang="ru-RU" sz="2000" dirty="0"/>
              <a:t>-иона с большим числом углеродных атомов, как правило, происходит по -связи, считая от заряженного атома углерода. Продукты распада  олефин и меньший </a:t>
            </a:r>
            <a:r>
              <a:rPr lang="ru-RU" altLang="ru-RU" sz="2000" dirty="0" err="1"/>
              <a:t>карбоний</a:t>
            </a:r>
            <a:r>
              <a:rPr lang="ru-RU" altLang="ru-RU" sz="2000" dirty="0"/>
              <a:t>-ион </a:t>
            </a:r>
          </a:p>
          <a:p>
            <a:pPr>
              <a:defRPr/>
            </a:pPr>
            <a:endParaRPr lang="ru-RU" altLang="ru-RU" sz="2000" dirty="0" smtClean="0"/>
          </a:p>
          <a:p>
            <a:pPr>
              <a:defRPr/>
            </a:pPr>
            <a:endParaRPr lang="ru-RU" altLang="ru-RU" sz="2000" dirty="0"/>
          </a:p>
          <a:p>
            <a:pPr eaLnBrk="1" hangingPunct="1">
              <a:defRPr/>
            </a:pPr>
            <a:endParaRPr lang="ru-RU" altLang="ru-RU" sz="2000" dirty="0" smtClean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35646"/>
            <a:ext cx="6840760" cy="114023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76262"/>
            <a:ext cx="6912768" cy="50928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089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39939" grpId="0" build="p" rev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0324"/>
            <a:ext cx="8229600" cy="85725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altLang="ru-RU" sz="2800" dirty="0" smtClean="0">
                <a:solidFill>
                  <a:schemeClr val="tx1"/>
                </a:solidFill>
              </a:rPr>
              <a:t>     </a:t>
            </a:r>
            <a:r>
              <a:rPr lang="ru-RU" altLang="ru-RU" sz="2800" dirty="0" smtClean="0">
                <a:solidFill>
                  <a:schemeClr val="tx1"/>
                </a:solidFill>
              </a:rPr>
              <a:t>Механизм</a:t>
            </a:r>
            <a:endParaRPr lang="ru-RU" altLang="ru-RU" sz="28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23555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3805238" y="2811463"/>
          <a:ext cx="1533525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CorelDRAW" r:id="rId3" imgW="1533485" imgH="171334" progId="CorelDRAW.Graphic.14">
                  <p:embed/>
                </p:oleObj>
              </mc:Choice>
              <mc:Fallback>
                <p:oleObj name="CorelDRAW" r:id="rId3" imgW="1533485" imgH="171334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5238" y="2811463"/>
                        <a:ext cx="1533525" cy="17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1520" y="915566"/>
            <a:ext cx="856895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В целом, согласно теории ионов </a:t>
            </a:r>
            <a:r>
              <a:rPr lang="ru-RU" sz="2000" dirty="0" err="1"/>
              <a:t>карбония</a:t>
            </a:r>
            <a:r>
              <a:rPr lang="ru-RU" sz="2000" dirty="0"/>
              <a:t>, механизм каталитического крекинга представляется в виде цепных реакций. Зарождение цепи происходит под действием иона водорода </a:t>
            </a:r>
            <a:r>
              <a:rPr lang="ru-RU" sz="2000" dirty="0" smtClean="0"/>
              <a:t>катализатора;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 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Развитие </a:t>
            </a:r>
            <a:r>
              <a:rPr lang="ru-RU" sz="2000" dirty="0"/>
              <a:t>цепи идет по линии разнообразных превращений ионов </a:t>
            </a:r>
            <a:r>
              <a:rPr lang="ru-RU" sz="2000" dirty="0" err="1"/>
              <a:t>карбония</a:t>
            </a:r>
            <a:r>
              <a:rPr lang="ru-RU" sz="2000" dirty="0"/>
              <a:t> и водородного обмена с нейтральными молекулами. </a:t>
            </a:r>
            <a:br>
              <a:rPr lang="ru-RU" sz="2000" dirty="0"/>
            </a:br>
            <a:r>
              <a:rPr lang="ru-RU" sz="2000" dirty="0"/>
              <a:t>     Наконец, обрыв цепи происходит в результате реакции между ионом </a:t>
            </a:r>
            <a:r>
              <a:rPr lang="ru-RU" sz="2000" dirty="0" err="1"/>
              <a:t>карбония</a:t>
            </a:r>
            <a:r>
              <a:rPr lang="ru-RU" sz="2000" dirty="0"/>
              <a:t> (катион) и анионом </a:t>
            </a:r>
            <a:r>
              <a:rPr lang="ru-RU" sz="2000" dirty="0" smtClean="0"/>
              <a:t>алюмосиликата;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/>
          </a:p>
        </p:txBody>
      </p:sp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34852"/>
            <a:ext cx="3176352" cy="49288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80865"/>
            <a:ext cx="756084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781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0324"/>
            <a:ext cx="8229600" cy="85725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ru-RU" altLang="ru-RU" sz="2800" dirty="0" smtClean="0">
                <a:solidFill>
                  <a:schemeClr val="tx1"/>
                </a:solidFill>
              </a:rPr>
              <a:t>     </a:t>
            </a:r>
            <a:r>
              <a:rPr lang="ru-RU" altLang="ru-RU" sz="2800" dirty="0" smtClean="0">
                <a:solidFill>
                  <a:schemeClr val="tx1"/>
                </a:solidFill>
              </a:rPr>
              <a:t>Механизм</a:t>
            </a:r>
            <a:endParaRPr lang="ru-RU" altLang="ru-RU" sz="28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23555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3805238" y="2811463"/>
          <a:ext cx="1533525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0" name="CorelDRAW" r:id="rId3" imgW="1533485" imgH="171334" progId="CorelDRAW.Graphic.14">
                  <p:embed/>
                </p:oleObj>
              </mc:Choice>
              <mc:Fallback>
                <p:oleObj name="CorelDRAW" r:id="rId3" imgW="1533485" imgH="171334" progId="CorelDRAW.Graphic.1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5238" y="2811463"/>
                        <a:ext cx="1533525" cy="17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51520" y="915566"/>
            <a:ext cx="856895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В целом, согласно теории ионов </a:t>
            </a:r>
            <a:r>
              <a:rPr lang="ru-RU" sz="2000" dirty="0" err="1"/>
              <a:t>карбония</a:t>
            </a:r>
            <a:r>
              <a:rPr lang="ru-RU" sz="2000" dirty="0"/>
              <a:t>, механизм каталитического крекинга представляется в виде цепных реакций. Зарождение цепи происходит под действием иона водорода </a:t>
            </a:r>
            <a:r>
              <a:rPr lang="ru-RU" sz="2000" dirty="0" smtClean="0"/>
              <a:t>катализатора;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 </a:t>
            </a:r>
            <a:endParaRPr lang="ru-RU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/>
              <a:t>Развитие </a:t>
            </a:r>
            <a:r>
              <a:rPr lang="ru-RU" sz="2000" dirty="0"/>
              <a:t>цепи идет по линии разнообразных превращений ионов </a:t>
            </a:r>
            <a:r>
              <a:rPr lang="ru-RU" sz="2000" dirty="0" err="1"/>
              <a:t>карбония</a:t>
            </a:r>
            <a:r>
              <a:rPr lang="ru-RU" sz="2000" dirty="0"/>
              <a:t> и водородного обмена с нейтральными молекулами. </a:t>
            </a:r>
            <a:br>
              <a:rPr lang="ru-RU" sz="2000" dirty="0"/>
            </a:br>
            <a:r>
              <a:rPr lang="ru-RU" sz="2000" dirty="0"/>
              <a:t>     Наконец, обрыв цепи происходит в результате реакции между ионом </a:t>
            </a:r>
            <a:r>
              <a:rPr lang="ru-RU" sz="2000" dirty="0" err="1"/>
              <a:t>карбония</a:t>
            </a:r>
            <a:r>
              <a:rPr lang="ru-RU" sz="2000" dirty="0"/>
              <a:t> (катион) и анионом </a:t>
            </a:r>
            <a:r>
              <a:rPr lang="ru-RU" sz="2000" dirty="0" smtClean="0"/>
              <a:t>алюмосиликата;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Развитие цепи идет по линии разнообразных превращений ионов </a:t>
            </a:r>
            <a:r>
              <a:rPr lang="ru-RU" sz="2000" dirty="0" err="1"/>
              <a:t>карбония</a:t>
            </a:r>
            <a:r>
              <a:rPr lang="ru-RU" sz="2000" dirty="0"/>
              <a:t> и водородного обмена с нейтральными молекулами. </a:t>
            </a:r>
            <a:br>
              <a:rPr lang="ru-RU" sz="2000" dirty="0"/>
            </a:br>
            <a:r>
              <a:rPr lang="ru-RU" sz="2000" dirty="0"/>
              <a:t>     Наконец, обрыв цепи происходит в результате реакции между ионом </a:t>
            </a:r>
            <a:r>
              <a:rPr lang="ru-RU" sz="2000" dirty="0" err="1"/>
              <a:t>карбония</a:t>
            </a:r>
            <a:r>
              <a:rPr lang="ru-RU" sz="2000" dirty="0"/>
              <a:t> (катион) и анионом алюмосиликата  </a:t>
            </a:r>
          </a:p>
        </p:txBody>
      </p:sp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23678"/>
            <a:ext cx="3248360" cy="50405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740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1470"/>
            <a:ext cx="8229600" cy="648072"/>
          </a:xfr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altLang="ru-RU" sz="2800" dirty="0" smtClean="0">
                <a:solidFill>
                  <a:schemeClr val="tx1"/>
                </a:solidFill>
                <a:effectLst/>
              </a:rPr>
              <a:t>     </a:t>
            </a:r>
            <a:r>
              <a:rPr lang="ru-RU" altLang="ru-RU" sz="2800" dirty="0" err="1" smtClean="0">
                <a:solidFill>
                  <a:schemeClr val="tx1"/>
                </a:solidFill>
                <a:effectLst/>
              </a:rPr>
              <a:t>Коксообразование</a:t>
            </a:r>
            <a:r>
              <a:rPr lang="ru-RU" altLang="ru-RU" sz="2800" dirty="0" smtClean="0">
                <a:solidFill>
                  <a:schemeClr val="tx1"/>
                </a:solidFill>
                <a:effectLst/>
              </a:rPr>
              <a:t>  </a:t>
            </a:r>
            <a:endParaRPr lang="ru-RU" altLang="ru-RU" sz="28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627534"/>
            <a:ext cx="8208912" cy="3552039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000" dirty="0"/>
              <a:t>При осуществлении реакций углеводородов на кислотных катализаторах образуется углеродистый материал - кокс, который не </a:t>
            </a:r>
            <a:r>
              <a:rPr lang="ru-RU" sz="2000" dirty="0" err="1"/>
              <a:t>десорбируется</a:t>
            </a:r>
            <a:r>
              <a:rPr lang="ru-RU" sz="2000" dirty="0"/>
              <a:t> с поверхности  катализатора.</a:t>
            </a:r>
            <a:br>
              <a:rPr lang="ru-RU" sz="2000" dirty="0"/>
            </a:br>
            <a:r>
              <a:rPr lang="ru-RU" sz="2000" dirty="0"/>
              <a:t>      Типы кокса:</a:t>
            </a:r>
            <a:br>
              <a:rPr lang="ru-RU" sz="2000" dirty="0"/>
            </a:br>
            <a:r>
              <a:rPr lang="ru-RU" sz="2000" dirty="0"/>
              <a:t>- "каталитический" кокс, который образуется на кислотных катализаторах; </a:t>
            </a:r>
            <a:br>
              <a:rPr lang="ru-RU" sz="2000" dirty="0"/>
            </a:br>
            <a:r>
              <a:rPr lang="ru-RU" sz="2000" dirty="0"/>
              <a:t>- "</a:t>
            </a:r>
            <a:r>
              <a:rPr lang="ru-RU" sz="2000" dirty="0" err="1"/>
              <a:t>дегидрогенизационный</a:t>
            </a:r>
            <a:r>
              <a:rPr lang="ru-RU" sz="2000" dirty="0"/>
              <a:t>" кокс, образующийся в результате реакций дегидрирования на металлах, </a:t>
            </a:r>
            <a:r>
              <a:rPr lang="ru-RU" sz="2000" dirty="0" err="1"/>
              <a:t>осадившихся</a:t>
            </a:r>
            <a:r>
              <a:rPr lang="ru-RU" sz="2000" dirty="0"/>
              <a:t> из сырья</a:t>
            </a:r>
            <a:r>
              <a:rPr lang="ru-RU" sz="2000" dirty="0" smtClean="0"/>
              <a:t>;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000" dirty="0"/>
              <a:t>- "</a:t>
            </a:r>
            <a:r>
              <a:rPr lang="ru-RU" sz="2000" dirty="0" err="1"/>
              <a:t>хемосорбционный</a:t>
            </a:r>
            <a:r>
              <a:rPr lang="ru-RU" sz="2000" dirty="0"/>
              <a:t>" кокс, получающийся в результате необратимой хемосорбции высококипящих полициклических </a:t>
            </a:r>
            <a:r>
              <a:rPr lang="ru-RU" sz="2000" dirty="0" err="1"/>
              <a:t>аренов</a:t>
            </a:r>
            <a:r>
              <a:rPr lang="ru-RU" sz="2000" dirty="0"/>
              <a:t> и смолисто-асфальтеновых компонентов сырья (то есть связанный непосредственно с коксуемостью сырья); 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000" dirty="0"/>
              <a:t>- "</a:t>
            </a:r>
            <a:r>
              <a:rPr lang="ru-RU" sz="2000" dirty="0" err="1"/>
              <a:t>десорбируемый</a:t>
            </a:r>
            <a:r>
              <a:rPr lang="ru-RU" sz="2000" dirty="0"/>
              <a:t>" кокс, остающийся в порах катализатора в результате неполной десорбции в </a:t>
            </a:r>
            <a:r>
              <a:rPr lang="ru-RU" sz="2000" dirty="0" err="1"/>
              <a:t>отпарных</a:t>
            </a:r>
            <a:r>
              <a:rPr lang="ru-RU" sz="2000" dirty="0"/>
              <a:t> зонах реакционных аппаратов. 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ru-RU" sz="2000" dirty="0" smtClean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787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1470"/>
            <a:ext cx="8229600" cy="648072"/>
          </a:xfr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altLang="ru-RU" sz="2800" dirty="0" smtClean="0">
                <a:solidFill>
                  <a:schemeClr val="tx1"/>
                </a:solidFill>
                <a:effectLst/>
              </a:rPr>
              <a:t>     </a:t>
            </a:r>
            <a:r>
              <a:rPr lang="ru-RU" altLang="ru-RU" sz="2800" dirty="0" err="1" smtClean="0">
                <a:solidFill>
                  <a:schemeClr val="tx1"/>
                </a:solidFill>
                <a:effectLst/>
              </a:rPr>
              <a:t>Коксообразование</a:t>
            </a:r>
            <a:r>
              <a:rPr lang="ru-RU" altLang="ru-RU" sz="2800" dirty="0" smtClean="0">
                <a:solidFill>
                  <a:schemeClr val="tx1"/>
                </a:solidFill>
                <a:effectLst/>
              </a:rPr>
              <a:t>  </a:t>
            </a:r>
            <a:endParaRPr lang="ru-RU" altLang="ru-RU" sz="28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9542"/>
            <a:ext cx="8784976" cy="417646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000" dirty="0"/>
              <a:t>Полициклические арены, олефины и полиолефины более </a:t>
            </a:r>
            <a:r>
              <a:rPr lang="ru-RU" sz="2000" dirty="0" err="1"/>
              <a:t>коксогенны</a:t>
            </a:r>
            <a:r>
              <a:rPr lang="ru-RU" sz="2000" dirty="0"/>
              <a:t>, чем парафины и нафтены. </a:t>
            </a:r>
            <a:br>
              <a:rPr lang="ru-RU" sz="2000" dirty="0"/>
            </a:br>
            <a:r>
              <a:rPr lang="ru-RU" sz="2000" dirty="0"/>
              <a:t>     </a:t>
            </a:r>
            <a:r>
              <a:rPr lang="ru-RU" sz="2000" dirty="0" err="1"/>
              <a:t>Коксообразующая</a:t>
            </a:r>
            <a:r>
              <a:rPr lang="ru-RU" sz="2000" dirty="0"/>
              <a:t> способность полициклических </a:t>
            </a:r>
            <a:r>
              <a:rPr lang="ru-RU" sz="2000" dirty="0" err="1"/>
              <a:t>аре­нов</a:t>
            </a:r>
            <a:r>
              <a:rPr lang="ru-RU" sz="2000" dirty="0"/>
              <a:t> возрастает при увеличении их числа в ряду:</a:t>
            </a:r>
            <a:br>
              <a:rPr lang="ru-RU" sz="2000" dirty="0"/>
            </a:br>
            <a:r>
              <a:rPr lang="ru-RU" sz="2000" dirty="0"/>
              <a:t>      бензол </a:t>
            </a:r>
            <a:r>
              <a:rPr lang="ru-RU" sz="2000" dirty="0" smtClean="0"/>
              <a:t>        нафталин         антрацен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и в ряду:</a:t>
            </a:r>
            <a:br>
              <a:rPr lang="ru-RU" sz="2000" dirty="0"/>
            </a:br>
            <a:r>
              <a:rPr lang="ru-RU" sz="2000" dirty="0"/>
              <a:t>      бензол </a:t>
            </a:r>
            <a:r>
              <a:rPr lang="ru-RU" sz="2000" dirty="0" smtClean="0"/>
              <a:t>         дифенил          </a:t>
            </a:r>
            <a:r>
              <a:rPr lang="ru-RU" sz="2000" dirty="0" err="1" smtClean="0"/>
              <a:t>терфенил</a:t>
            </a:r>
            <a:r>
              <a:rPr lang="ru-RU" sz="2000" dirty="0"/>
              <a:t>. </a:t>
            </a:r>
            <a:endParaRPr lang="ru-RU" sz="20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000" dirty="0"/>
              <a:t>Присутствие тяжелых металлов (никель, медь, кобальт) приводит к резкому увеличению образования кокса. </a:t>
            </a:r>
            <a:br>
              <a:rPr lang="ru-RU" sz="2000" dirty="0"/>
            </a:br>
            <a:r>
              <a:rPr lang="ru-RU" sz="2000" dirty="0"/>
              <a:t>     По уменьшению влияния на образование кокса металлы располагаются в следующем порядке: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 никель, медь &gt; кобальт &gt; молибден, ванадий &gt; железо, хром &gt; </a:t>
            </a:r>
            <a:endParaRPr lang="ru-RU" sz="20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000" dirty="0" smtClean="0"/>
              <a:t>свинец </a:t>
            </a:r>
            <a:r>
              <a:rPr lang="ru-RU" sz="2000" dirty="0"/>
              <a:t>&gt; бериллий &gt; магний &gt; кальций &gt; стронций &gt; &gt; литий &gt; </a:t>
            </a:r>
            <a:endParaRPr lang="ru-RU" sz="2000" dirty="0" smtClean="0"/>
          </a:p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ru-RU" sz="2000" dirty="0"/>
              <a:t>н</a:t>
            </a:r>
            <a:r>
              <a:rPr lang="ru-RU" sz="2000" dirty="0" smtClean="0"/>
              <a:t>атрий &gt;калий </a:t>
            </a:r>
            <a:r>
              <a:rPr lang="ru-RU" sz="2000" dirty="0"/>
              <a:t>&gt; </a:t>
            </a:r>
            <a:r>
              <a:rPr lang="ru-RU" sz="2000" dirty="0" smtClean="0"/>
              <a:t>цезий</a:t>
            </a:r>
            <a:endParaRPr lang="ru-RU" sz="2000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1886942" y="2619694"/>
            <a:ext cx="36004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457" y="2017465"/>
            <a:ext cx="390525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395" y="1995686"/>
            <a:ext cx="390525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387" y="2571750"/>
            <a:ext cx="390525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540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709587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Катализаторы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675855"/>
          </a:xfrm>
        </p:spPr>
        <p:txBody>
          <a:bodyPr>
            <a:normAutofit fontScale="62500" lnSpcReduction="20000"/>
          </a:bodyPr>
          <a:lstStyle/>
          <a:p>
            <a:pPr indent="342900">
              <a:lnSpc>
                <a:spcPct val="120000"/>
              </a:lnSpc>
              <a:spcBef>
                <a:spcPts val="0"/>
              </a:spcBef>
            </a:pPr>
            <a:r>
              <a:rPr lang="ru-RU" dirty="0"/>
              <a:t>Условия процесса каталитического крекинга и глубина протекающих реакций определяются качеством применяемого катализатора. Для обеспечения максимального выхода целевых продуктов и минимального </a:t>
            </a:r>
            <a:r>
              <a:rPr lang="ru-RU" sz="3600" dirty="0"/>
              <a:t>количества</a:t>
            </a:r>
            <a:r>
              <a:rPr lang="ru-RU" dirty="0"/>
              <a:t> побочных продуктов, а также достижения лучших технико-экономических показателей процесса промышленные катализаторы крекинга должны иметь следующие основные </a:t>
            </a:r>
            <a:r>
              <a:rPr lang="ru-RU" dirty="0" smtClean="0"/>
              <a:t>свойства: </a:t>
            </a:r>
          </a:p>
          <a:p>
            <a:pPr indent="34290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высокая активность;</a:t>
            </a:r>
          </a:p>
          <a:p>
            <a:pPr indent="34290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высокая избирательность;</a:t>
            </a:r>
          </a:p>
          <a:p>
            <a:pPr indent="34290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стабильность;</a:t>
            </a:r>
          </a:p>
          <a:p>
            <a:pPr indent="342900"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высокие </a:t>
            </a:r>
            <a:r>
              <a:rPr lang="ru-RU" dirty="0"/>
              <a:t>регенерационные </a:t>
            </a:r>
            <a:r>
              <a:rPr lang="ru-RU" dirty="0" smtClean="0"/>
              <a:t>свойства;</a:t>
            </a:r>
          </a:p>
          <a:p>
            <a:pPr indent="0">
              <a:lnSpc>
                <a:spcPct val="120000"/>
              </a:lnSpc>
              <a:spcBef>
                <a:spcPts val="0"/>
              </a:spcBef>
              <a:buNone/>
            </a:pPr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403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>
            <p:ph type="title"/>
          </p:nvPr>
        </p:nvSpPr>
        <p:spPr>
          <a:xfrm>
            <a:off x="467544" y="267494"/>
            <a:ext cx="8229600" cy="10287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altLang="ru-RU" sz="3200" dirty="0"/>
              <a:t>Влияние основных факторов на процесс каталитического крекинга </a:t>
            </a:r>
          </a:p>
        </p:txBody>
      </p:sp>
      <p:sp>
        <p:nvSpPr>
          <p:cNvPr id="41987" name="Rectangle 3"/>
          <p:cNvSpPr>
            <a:spLocks noChangeArrowheads="1"/>
          </p:cNvSpPr>
          <p:nvPr>
            <p:ph type="body" idx="1"/>
          </p:nvPr>
        </p:nvSpPr>
        <p:spPr>
          <a:xfrm>
            <a:off x="539552" y="1635646"/>
            <a:ext cx="8229600" cy="3024336"/>
          </a:xfrm>
        </p:spPr>
        <p:txBody>
          <a:bodyPr vert="horz" lIns="91440" tIns="45720" rIns="91440" bIns="45720" rtlCol="0">
            <a:normAutofit/>
          </a:bodyPr>
          <a:lstStyle/>
          <a:p>
            <a:pPr indent="342900">
              <a:lnSpc>
                <a:spcPct val="120000"/>
              </a:lnSpc>
              <a:spcBef>
                <a:spcPts val="0"/>
              </a:spcBef>
            </a:pPr>
            <a:r>
              <a:rPr lang="ru-RU" altLang="ru-RU" sz="2000" dirty="0"/>
              <a:t>Сырье</a:t>
            </a:r>
          </a:p>
          <a:p>
            <a:pPr indent="342900">
              <a:lnSpc>
                <a:spcPct val="120000"/>
              </a:lnSpc>
              <a:spcBef>
                <a:spcPts val="0"/>
              </a:spcBef>
            </a:pPr>
            <a:r>
              <a:rPr lang="ru-RU" altLang="ru-RU" sz="2000" dirty="0"/>
              <a:t>Температура в реакторе </a:t>
            </a:r>
          </a:p>
          <a:p>
            <a:pPr indent="342900">
              <a:lnSpc>
                <a:spcPct val="120000"/>
              </a:lnSpc>
              <a:spcBef>
                <a:spcPts val="0"/>
              </a:spcBef>
            </a:pPr>
            <a:r>
              <a:rPr lang="ru-RU" altLang="ru-RU" sz="2000" dirty="0"/>
              <a:t>Давление в реакторе </a:t>
            </a:r>
          </a:p>
          <a:p>
            <a:pPr indent="342900">
              <a:lnSpc>
                <a:spcPct val="120000"/>
              </a:lnSpc>
              <a:spcBef>
                <a:spcPts val="0"/>
              </a:spcBef>
            </a:pPr>
            <a:r>
              <a:rPr lang="ru-RU" altLang="ru-RU" sz="2000" dirty="0"/>
              <a:t>Объемная скорость подачи сырья </a:t>
            </a:r>
          </a:p>
          <a:p>
            <a:pPr indent="342900">
              <a:lnSpc>
                <a:spcPct val="120000"/>
              </a:lnSpc>
              <a:spcBef>
                <a:spcPts val="0"/>
              </a:spcBef>
            </a:pPr>
            <a:r>
              <a:rPr lang="ru-RU" altLang="ru-RU" sz="2000" dirty="0"/>
              <a:t>Кратность циркуляции катализатора </a:t>
            </a:r>
          </a:p>
          <a:p>
            <a:pPr indent="342900">
              <a:lnSpc>
                <a:spcPct val="120000"/>
              </a:lnSpc>
              <a:spcBef>
                <a:spcPts val="0"/>
              </a:spcBef>
            </a:pPr>
            <a:r>
              <a:rPr lang="ru-RU" altLang="ru-RU" sz="2000" dirty="0"/>
              <a:t>Содержание остаточного кокса на катализаторе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62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3069" y="195486"/>
            <a:ext cx="8229600" cy="897731"/>
          </a:xfrm>
          <a:noFill/>
        </p:spPr>
        <p:txBody>
          <a:bodyPr>
            <a:normAutofit/>
          </a:bodyPr>
          <a:lstStyle/>
          <a:p>
            <a:r>
              <a:rPr lang="ru-RU" altLang="ru-RU" sz="3200" dirty="0" smtClean="0">
                <a:solidFill>
                  <a:schemeClr val="tx1"/>
                </a:solidFill>
                <a:effectLst/>
              </a:rPr>
              <a:t>Температура и давление  в реакторе 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539551" y="1338531"/>
            <a:ext cx="8285361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>
              <a:defRPr/>
            </a:pPr>
            <a:r>
              <a:rPr lang="ru-RU" altLang="ru-RU" sz="2000" dirty="0"/>
              <a:t>     Выход бензина при повышении температуры сначала увеличивается, достигает максимума, а при дальнейшем росте температуры уменьшается вследствие глубокого разложения ранее образовавшихся углеводородов</a:t>
            </a:r>
          </a:p>
          <a:p>
            <a:pPr algn="l">
              <a:defRPr/>
            </a:pPr>
            <a:r>
              <a:rPr lang="ru-RU" altLang="ru-RU" sz="2000" dirty="0"/>
              <a:t>     Повышение давления оказывает действие, обратное повышению температуры, </a:t>
            </a:r>
            <a:r>
              <a:rPr lang="ru-RU" altLang="ru-RU" sz="2000" dirty="0">
                <a:sym typeface="Symbol" pitchFamily="18" charset="2"/>
              </a:rPr>
              <a:t></a:t>
            </a:r>
            <a:r>
              <a:rPr lang="ru-RU" altLang="ru-RU" sz="2000" dirty="0"/>
              <a:t> снижает выход бензина, газов C</a:t>
            </a:r>
            <a:r>
              <a:rPr lang="ru-RU" altLang="ru-RU" sz="2000" baseline="-25000" dirty="0"/>
              <a:t>1</a:t>
            </a:r>
            <a:r>
              <a:rPr lang="ru-RU" altLang="ru-RU" sz="2000" dirty="0"/>
              <a:t>-С</a:t>
            </a:r>
            <a:r>
              <a:rPr lang="ru-RU" altLang="ru-RU" sz="2000" baseline="-25000" dirty="0"/>
              <a:t>3</a:t>
            </a:r>
            <a:r>
              <a:rPr lang="ru-RU" altLang="ru-RU" sz="2000" dirty="0"/>
              <a:t>, </a:t>
            </a:r>
            <a:r>
              <a:rPr lang="ru-RU" altLang="ru-RU" sz="2000" dirty="0" err="1"/>
              <a:t>олефиновых</a:t>
            </a:r>
            <a:r>
              <a:rPr lang="ru-RU" altLang="ru-RU" sz="2000" dirty="0"/>
              <a:t> и ароматических углеводородов.</a:t>
            </a:r>
          </a:p>
          <a:p>
            <a:pPr algn="l">
              <a:defRPr/>
            </a:pPr>
            <a:r>
              <a:rPr lang="ru-RU" altLang="ru-RU" sz="2000" dirty="0"/>
              <a:t>    С уменьшением объемной скорости глубина превращения (крекинга) возрастает вследствие увеличения времени пребывания углеводородных фракций в реакторе, их с катализатором.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944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0210" y="339502"/>
            <a:ext cx="8229600" cy="897731"/>
          </a:xfrm>
          <a:noFill/>
        </p:spPr>
        <p:txBody>
          <a:bodyPr>
            <a:normAutofit fontScale="90000"/>
          </a:bodyPr>
          <a:lstStyle/>
          <a:p>
            <a:r>
              <a:rPr lang="ru-RU" altLang="ru-RU" sz="3600" dirty="0" smtClean="0">
                <a:solidFill>
                  <a:schemeClr val="tx1"/>
                </a:solidFill>
              </a:rPr>
              <a:t>Кратность циркуляции катализатора и остаточный кокс </a:t>
            </a: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539751" y="1547188"/>
            <a:ext cx="8424863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defRPr/>
            </a:pPr>
            <a:r>
              <a:rPr lang="ru-RU" altLang="ru-RU" sz="2000" dirty="0"/>
              <a:t>     Изменяя кратность циркуляции катализатора, можно регулировать температуру в реакторе, а также длительность пребывания катализатора в реакционном объеме и степень </a:t>
            </a:r>
            <a:r>
              <a:rPr lang="ru-RU" altLang="ru-RU" sz="2000" dirty="0" err="1"/>
              <a:t>закоксованности</a:t>
            </a:r>
            <a:r>
              <a:rPr lang="ru-RU" altLang="ru-RU" sz="2000" dirty="0"/>
              <a:t> катализатора, отводимого из реактора. </a:t>
            </a:r>
          </a:p>
          <a:p>
            <a:pPr algn="l">
              <a:defRPr/>
            </a:pPr>
            <a:r>
              <a:rPr lang="ru-RU" altLang="ru-RU" sz="2000" dirty="0"/>
              <a:t>Время пребывания в лифт-реакторе составляет до 5 секунд</a:t>
            </a:r>
          </a:p>
          <a:p>
            <a:pPr algn="l">
              <a:defRPr/>
            </a:pPr>
            <a:r>
              <a:rPr lang="ru-RU" altLang="ru-RU" sz="2000" dirty="0"/>
              <a:t>     Остаточный кокс резко снижает активность и селективность катализаторов, особенно цеолитсодержащих. </a:t>
            </a:r>
            <a:r>
              <a:rPr lang="ru-RU" altLang="ru-RU" sz="2000" dirty="0"/>
              <a:t>Для них содержание остаточного кокса не должно превышать 0,1% мас. </a:t>
            </a:r>
          </a:p>
          <a:p>
            <a:pPr>
              <a:defRPr/>
            </a:pPr>
            <a:endParaRPr lang="ru-RU" alt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584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897731"/>
          </a:xfrm>
          <a:noFill/>
        </p:spPr>
        <p:txBody>
          <a:bodyPr>
            <a:normAutofit/>
          </a:bodyPr>
          <a:lstStyle/>
          <a:p>
            <a:r>
              <a:rPr lang="ru-RU" altLang="ru-RU" sz="3200" dirty="0" smtClean="0">
                <a:solidFill>
                  <a:schemeClr val="tx1"/>
                </a:solidFill>
              </a:rPr>
              <a:t>Качество продуктов каталитического крекинга </a:t>
            </a: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467543" y="671204"/>
            <a:ext cx="8137525" cy="413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>
              <a:lnSpc>
                <a:spcPct val="120000"/>
              </a:lnSpc>
              <a:defRPr/>
            </a:pPr>
            <a:r>
              <a:rPr lang="ru-RU" altLang="ru-RU" sz="2000" dirty="0"/>
              <a:t>     </a:t>
            </a:r>
            <a:r>
              <a:rPr lang="ru-RU" altLang="ru-RU" sz="2000" dirty="0" smtClean="0"/>
              <a:t>Основное назначение процесса каталитического крекинга </a:t>
            </a:r>
            <a:r>
              <a:rPr lang="ru-RU" altLang="ru-RU" sz="2000" dirty="0" smtClean="0">
                <a:sym typeface="Symbol" pitchFamily="18" charset="2"/>
              </a:rPr>
              <a:t></a:t>
            </a:r>
            <a:r>
              <a:rPr lang="ru-RU" altLang="ru-RU" sz="2000" dirty="0" smtClean="0"/>
              <a:t> производство бензиновой фракции, обладающей высокооктановой характеристикой и являющейся одним из базовых компонентов для производства высокооктановых автомобильных бензинов. </a:t>
            </a:r>
          </a:p>
          <a:p>
            <a:pPr algn="l">
              <a:lnSpc>
                <a:spcPct val="120000"/>
              </a:lnSpc>
              <a:defRPr/>
            </a:pPr>
            <a:r>
              <a:rPr lang="ru-RU" altLang="ru-RU" sz="2000" dirty="0" smtClean="0"/>
              <a:t>Показатели бензиновой фракции: </a:t>
            </a:r>
          </a:p>
          <a:p>
            <a:pPr>
              <a:lnSpc>
                <a:spcPct val="120000"/>
              </a:lnSpc>
              <a:defRPr/>
            </a:pPr>
            <a:r>
              <a:rPr lang="ru-RU" altLang="ru-RU" sz="2000" dirty="0"/>
              <a:t>• Плотность: 0,72 – 0,77 г/см³.• Октановое </a:t>
            </a:r>
            <a:r>
              <a:rPr lang="ru-RU" altLang="ru-RU" sz="2000" dirty="0" smtClean="0"/>
              <a:t>число: по </a:t>
            </a:r>
            <a:r>
              <a:rPr lang="ru-RU" altLang="ru-RU" sz="2000" dirty="0"/>
              <a:t>моторному </a:t>
            </a:r>
            <a:r>
              <a:rPr lang="ru-RU" altLang="ru-RU" sz="2000" dirty="0"/>
              <a:t>методу (ОЧМ): 76 – 80,5 ед</a:t>
            </a:r>
            <a:r>
              <a:rPr lang="ru-RU" altLang="ru-RU" sz="2000" dirty="0" smtClean="0"/>
              <a:t>. и </a:t>
            </a:r>
            <a:r>
              <a:rPr lang="ru-RU" altLang="ru-RU" sz="2000" dirty="0"/>
              <a:t>по исследовательскому методу (ОЧИ): 82 – 92,5 ед. </a:t>
            </a:r>
            <a:r>
              <a:rPr lang="ru-RU" altLang="ru-RU" sz="2000" dirty="0"/>
              <a:t>(на современных лифт-реакторах достигает 91–92,5).• </a:t>
            </a:r>
            <a:r>
              <a:rPr lang="ru-RU" altLang="ru-RU" sz="2000" dirty="0"/>
              <a:t>Фракционный состав: выкипает в диапазоне примерно от 33 °C до 205 °C.• Давление насыщенных паров (ДНП): около 72 кПа</a:t>
            </a:r>
            <a:endParaRPr lang="ru-RU" altLang="ru-RU" sz="2000" dirty="0" smtClean="0"/>
          </a:p>
          <a:p>
            <a:pPr algn="l">
              <a:lnSpc>
                <a:spcPct val="120000"/>
              </a:lnSpc>
              <a:defRPr/>
            </a:pPr>
            <a:endParaRPr lang="ru-RU" alt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0860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627533"/>
          </a:xfrm>
          <a:noFill/>
        </p:spPr>
        <p:txBody>
          <a:bodyPr>
            <a:normAutofit/>
          </a:bodyPr>
          <a:lstStyle/>
          <a:p>
            <a:r>
              <a:rPr lang="ru-RU" altLang="ru-RU" sz="3200" dirty="0" smtClean="0">
                <a:solidFill>
                  <a:schemeClr val="tx1"/>
                </a:solidFill>
              </a:rPr>
              <a:t>Качество продуктов каталитического крекинга </a:t>
            </a: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467543" y="486538"/>
            <a:ext cx="8352929" cy="4499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ru-RU" altLang="ru-RU" sz="2000" dirty="0"/>
              <a:t>     </a:t>
            </a:r>
            <a:r>
              <a:rPr lang="ru-RU" altLang="ru-RU" sz="2000" dirty="0"/>
              <a:t>Бензин каталитического крекинга отличается высоким содержанием разветвленных углеводородов, что и обеспечивает ему хорошие антидетонационные свойства</a:t>
            </a:r>
            <a:r>
              <a:rPr lang="ru-RU" altLang="ru-RU" sz="2000" dirty="0" smtClean="0"/>
              <a:t>:</a:t>
            </a:r>
          </a:p>
          <a:p>
            <a:pPr>
              <a:lnSpc>
                <a:spcPct val="120000"/>
              </a:lnSpc>
              <a:defRPr/>
            </a:pPr>
            <a:r>
              <a:rPr lang="ru-RU" altLang="ru-RU" sz="2000" dirty="0" smtClean="0"/>
              <a:t>• </a:t>
            </a:r>
            <a:r>
              <a:rPr lang="ru-RU" altLang="ru-RU" sz="2000" dirty="0" err="1"/>
              <a:t>Изопарафины</a:t>
            </a:r>
            <a:r>
              <a:rPr lang="ru-RU" altLang="ru-RU" sz="2000" dirty="0"/>
              <a:t>: преобладают в составе</a:t>
            </a:r>
            <a:r>
              <a:rPr lang="ru-RU" altLang="ru-RU" sz="2000" dirty="0" smtClean="0"/>
              <a:t>.</a:t>
            </a:r>
          </a:p>
          <a:p>
            <a:pPr>
              <a:lnSpc>
                <a:spcPct val="120000"/>
              </a:lnSpc>
              <a:defRPr/>
            </a:pPr>
            <a:r>
              <a:rPr lang="ru-RU" altLang="ru-RU" sz="2000" dirty="0" smtClean="0"/>
              <a:t>• </a:t>
            </a:r>
            <a:r>
              <a:rPr lang="ru-RU" altLang="ru-RU" sz="2000" dirty="0"/>
              <a:t>Ароматические углеводороды (арены): обычно составляют от 16% до 26% (иногда до 40% в зависимости от режима и сырья</a:t>
            </a:r>
            <a:r>
              <a:rPr lang="ru-RU" altLang="ru-RU" sz="2000" dirty="0" smtClean="0"/>
              <a:t>).</a:t>
            </a:r>
          </a:p>
          <a:p>
            <a:pPr>
              <a:lnSpc>
                <a:spcPct val="120000"/>
              </a:lnSpc>
              <a:defRPr/>
            </a:pPr>
            <a:r>
              <a:rPr lang="ru-RU" altLang="ru-RU" sz="2000" dirty="0" smtClean="0"/>
              <a:t>• </a:t>
            </a:r>
            <a:r>
              <a:rPr lang="ru-RU" altLang="ru-RU" sz="2000" dirty="0"/>
              <a:t>Нафтены: около 8</a:t>
            </a:r>
            <a:r>
              <a:rPr lang="ru-RU" altLang="ru-RU" sz="2000" dirty="0" smtClean="0"/>
              <a:t>%.</a:t>
            </a:r>
          </a:p>
          <a:p>
            <a:pPr>
              <a:lnSpc>
                <a:spcPct val="120000"/>
              </a:lnSpc>
              <a:defRPr/>
            </a:pPr>
            <a:r>
              <a:rPr lang="ru-RU" altLang="ru-RU" sz="2000" dirty="0" smtClean="0"/>
              <a:t>• </a:t>
            </a:r>
            <a:r>
              <a:rPr lang="ru-RU" altLang="ru-RU" sz="2000" dirty="0"/>
              <a:t>Олефины (непредельные углеводороды): содержатся в значительном количестве (это главная особенность и минус — из-за них бензин склонен к окислению и образованию смол при длительном хранении, поэтому требует стабилизации или компаундирования</a:t>
            </a:r>
            <a:r>
              <a:rPr lang="ru-RU" altLang="ru-RU" sz="2000" dirty="0" smtClean="0"/>
              <a:t>).</a:t>
            </a:r>
          </a:p>
          <a:p>
            <a:pPr>
              <a:lnSpc>
                <a:spcPct val="120000"/>
              </a:lnSpc>
              <a:defRPr/>
            </a:pPr>
            <a:r>
              <a:rPr lang="ru-RU" altLang="ru-RU" sz="2000" dirty="0" smtClean="0"/>
              <a:t>• </a:t>
            </a:r>
            <a:r>
              <a:rPr lang="ru-RU" altLang="ru-RU" sz="2000" dirty="0"/>
              <a:t>Содержание бензола: относительно низкое (около 0,5% мас.)</a:t>
            </a:r>
            <a:endParaRPr lang="ru-RU" alt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014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"/>
            <a:ext cx="8229600" cy="897731"/>
          </a:xfrm>
          <a:noFill/>
        </p:spPr>
        <p:txBody>
          <a:bodyPr>
            <a:normAutofit/>
          </a:bodyPr>
          <a:lstStyle/>
          <a:p>
            <a:r>
              <a:rPr lang="ru-RU" altLang="ru-RU" sz="3200" dirty="0" smtClean="0">
                <a:solidFill>
                  <a:schemeClr val="tx1"/>
                </a:solidFill>
              </a:rPr>
              <a:t>Качество продуктов каталитического крекинга </a:t>
            </a: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467543" y="915566"/>
            <a:ext cx="8137525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2000" dirty="0" smtClean="0"/>
              <a:t>Этан-этиленовую фракцию очищают от сероводорода и обычно используют как топливо;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2000" dirty="0" smtClean="0"/>
              <a:t>Пропан-пропиленовая фракция идет на дальнейшую переработку (процессы </a:t>
            </a:r>
            <a:r>
              <a:rPr lang="ru-RU" altLang="ru-RU" sz="2000" dirty="0" err="1" smtClean="0"/>
              <a:t>Димерсол</a:t>
            </a:r>
            <a:r>
              <a:rPr lang="ru-RU" altLang="ru-RU" sz="2000" dirty="0" smtClean="0"/>
              <a:t>, </a:t>
            </a:r>
            <a:r>
              <a:rPr lang="ru-RU" altLang="ru-RU" sz="2000" dirty="0" err="1" smtClean="0"/>
              <a:t>олигомеризации</a:t>
            </a:r>
            <a:r>
              <a:rPr lang="ru-RU" altLang="ru-RU" sz="2000" dirty="0" smtClean="0"/>
              <a:t>). В результате получается полимер-бензин </a:t>
            </a:r>
            <a:r>
              <a:rPr lang="ru-RU" altLang="ru-RU" sz="2000" dirty="0"/>
              <a:t>с </a:t>
            </a:r>
            <a:r>
              <a:rPr lang="ru-RU" altLang="ru-RU" sz="2000" dirty="0" smtClean="0"/>
              <a:t>ОЧ=93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2000" dirty="0" smtClean="0"/>
              <a:t>Бутан-бутиленовая  </a:t>
            </a:r>
            <a:r>
              <a:rPr lang="ru-RU" altLang="ru-RU" sz="2000" dirty="0"/>
              <a:t>фракция идет на дальнейшую переработку (</a:t>
            </a:r>
            <a:r>
              <a:rPr lang="ru-RU" altLang="ru-RU" sz="2000" dirty="0" err="1"/>
              <a:t>алкилирование</a:t>
            </a:r>
            <a:r>
              <a:rPr lang="ru-RU" altLang="ru-RU" sz="2000" dirty="0"/>
              <a:t>). В результате получается </a:t>
            </a:r>
            <a:r>
              <a:rPr lang="ru-RU" altLang="ru-RU" sz="2000" dirty="0" err="1"/>
              <a:t>алкилат</a:t>
            </a:r>
            <a:r>
              <a:rPr lang="ru-RU" altLang="ru-RU" sz="2000" dirty="0"/>
              <a:t> с высоким </a:t>
            </a:r>
            <a:r>
              <a:rPr lang="ru-RU" altLang="ru-RU" sz="2000" dirty="0" smtClean="0"/>
              <a:t>ОЧ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2000" dirty="0" smtClean="0"/>
              <a:t>Легкая </a:t>
            </a:r>
            <a:r>
              <a:rPr lang="ru-RU" altLang="ru-RU" sz="2000" dirty="0" err="1"/>
              <a:t>газойлевая</a:t>
            </a:r>
            <a:r>
              <a:rPr lang="ru-RU" altLang="ru-RU" sz="2000" dirty="0"/>
              <a:t> фракция используется как компонент дизельного топлива, сортового мазута;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  <a:defRPr/>
            </a:pPr>
            <a:r>
              <a:rPr lang="ru-RU" altLang="ru-RU" sz="2000" dirty="0"/>
              <a:t>Тяжелая </a:t>
            </a:r>
            <a:r>
              <a:rPr lang="ru-RU" altLang="ru-RU" sz="2000" dirty="0" err="1"/>
              <a:t>газойлевая</a:t>
            </a:r>
            <a:r>
              <a:rPr lang="ru-RU" altLang="ru-RU" sz="2000" dirty="0"/>
              <a:t> фракция используется как компонент топочного мазута или в качестве сырья установок коксования </a:t>
            </a:r>
            <a:endParaRPr lang="ru-RU" alt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66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19113" y="411956"/>
            <a:ext cx="8229600" cy="1168004"/>
          </a:xfrm>
          <a:noFill/>
        </p:spPr>
        <p:txBody>
          <a:bodyPr>
            <a:normAutofit/>
          </a:bodyPr>
          <a:lstStyle/>
          <a:p>
            <a:r>
              <a:rPr lang="ru-RU" altLang="ru-RU" sz="3200" dirty="0" smtClean="0">
                <a:solidFill>
                  <a:schemeClr val="tx1"/>
                </a:solidFill>
                <a:effectLst/>
              </a:rPr>
              <a:t>Технологические схемы установок каталитического крекинга </a:t>
            </a: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684213" y="1807934"/>
            <a:ext cx="80645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altLang="ru-RU" sz="2000" dirty="0"/>
              <a:t>      Главная особенность технологических схем этих установок — непрерывная циркуляция катализатора между реактором и регенератором, а также разделение схем по типу используемого катализатора и конструкции реакторного </a:t>
            </a:r>
            <a:r>
              <a:rPr lang="ru-RU" altLang="ru-RU" sz="2000" dirty="0" smtClean="0"/>
              <a:t>блока.</a:t>
            </a:r>
          </a:p>
          <a:p>
            <a:pPr>
              <a:defRPr/>
            </a:pPr>
            <a:r>
              <a:rPr lang="ru-RU" altLang="ru-RU" sz="2000" dirty="0"/>
              <a:t> </a:t>
            </a:r>
            <a:r>
              <a:rPr lang="ru-RU" altLang="ru-RU" sz="2000" dirty="0" smtClean="0"/>
              <a:t>      Установки </a:t>
            </a:r>
            <a:r>
              <a:rPr lang="ru-RU" altLang="ru-RU" sz="2000" dirty="0"/>
              <a:t>каталитического крекинга имеют однотипную технологическую схему и различаются в основном принципом работы и конструктивным оформлением реакторно- регенераторного блока.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652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4" name="Object 2"/>
          <p:cNvGraphicFramePr>
            <a:graphicFrameLocks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29681876"/>
              </p:ext>
            </p:extLst>
          </p:nvPr>
        </p:nvGraphicFramePr>
        <p:xfrm>
          <a:off x="611560" y="1309689"/>
          <a:ext cx="7848872" cy="3278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name="CorelDRAW" r:id="rId3" imgW="10496687" imgH="3447883" progId="CorelDRAW.Graphic.13">
                  <p:embed/>
                </p:oleObj>
              </mc:Choice>
              <mc:Fallback>
                <p:oleObj name="CorelDRAW" r:id="rId3" imgW="10496687" imgH="3447883" progId="CorelDRAW.Graphic.1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309689"/>
                        <a:ext cx="7848872" cy="3278286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19113" y="141685"/>
            <a:ext cx="8229600" cy="1168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lang="ru-RU" altLang="ru-RU" kern="0" dirty="0" smtClean="0">
                <a:effectLst/>
              </a:rPr>
              <a:t>Блок-схема установок каталитического крекинга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05D9EE-F0C6-4739-B04C-F9CEC4F9F397}" type="slidenum">
              <a:rPr lang="ru-RU" altLang="ru-RU" smtClean="0"/>
              <a:pPr>
                <a:defRPr/>
              </a:pPr>
              <a:t>38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66113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536" y="51470"/>
            <a:ext cx="8229600" cy="926232"/>
          </a:xfrm>
          <a:noFill/>
        </p:spPr>
        <p:txBody>
          <a:bodyPr>
            <a:normAutofit fontScale="90000"/>
          </a:bodyPr>
          <a:lstStyle/>
          <a:p>
            <a:r>
              <a:rPr lang="ru-RU" altLang="ru-RU" sz="3200" dirty="0" smtClean="0">
                <a:solidFill>
                  <a:schemeClr val="tx1"/>
                </a:solidFill>
                <a:effectLst/>
              </a:rPr>
              <a:t>Технологические схемы установок каталитического крекинга </a:t>
            </a: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323528" y="977702"/>
            <a:ext cx="8568952" cy="4093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altLang="ru-RU" sz="2000" dirty="0"/>
              <a:t>      </a:t>
            </a:r>
            <a:r>
              <a:rPr lang="ru-RU" altLang="ru-RU" sz="2000" dirty="0"/>
              <a:t>1. Установки с лифт-реактором и пылевидным (микросферическим) катализатором (самый распространенный тип</a:t>
            </a:r>
            <a:r>
              <a:rPr lang="ru-RU" altLang="ru-RU" sz="2000" dirty="0" smtClean="0"/>
              <a:t>)</a:t>
            </a:r>
          </a:p>
          <a:p>
            <a:pPr>
              <a:defRPr/>
            </a:pPr>
            <a:r>
              <a:rPr lang="ru-RU" altLang="ru-RU" sz="2000" dirty="0" smtClean="0"/>
              <a:t>• </a:t>
            </a:r>
            <a:r>
              <a:rPr lang="ru-RU" altLang="ru-RU" sz="2000" dirty="0"/>
              <a:t>Принцип работы: Сырье смешивается с потоком горячего регенерированного катализатора у основания вертикальной трубы (лифта). Реакция протекает во время движения </a:t>
            </a:r>
            <a:r>
              <a:rPr lang="ru-RU" altLang="ru-RU" sz="2000" dirty="0" err="1"/>
              <a:t>паросырьевой</a:t>
            </a:r>
            <a:r>
              <a:rPr lang="ru-RU" altLang="ru-RU" sz="2000" dirty="0"/>
              <a:t> смеси и катализатора снизу вверх (время контакта составляет всего несколько секунд при температуре около 530°C</a:t>
            </a:r>
            <a:r>
              <a:rPr lang="ru-RU" altLang="ru-RU" sz="2000" dirty="0" smtClean="0"/>
              <a:t>).</a:t>
            </a:r>
          </a:p>
          <a:p>
            <a:pPr>
              <a:defRPr/>
            </a:pPr>
            <a:r>
              <a:rPr lang="ru-RU" altLang="ru-RU" sz="2000" dirty="0" smtClean="0"/>
              <a:t>• </a:t>
            </a:r>
            <a:r>
              <a:rPr lang="ru-RU" altLang="ru-RU" sz="2000" dirty="0"/>
              <a:t>Особенности:	</a:t>
            </a:r>
            <a:r>
              <a:rPr lang="ru-RU" altLang="ru-RU" sz="2000" dirty="0" smtClean="0"/>
              <a:t>Высокая </a:t>
            </a:r>
            <a:r>
              <a:rPr lang="ru-RU" altLang="ru-RU" sz="2000" dirty="0"/>
              <a:t>селективность по целевым продуктам (бензину и газам) из-за короткого времени реакции и предотвращения </a:t>
            </a:r>
            <a:r>
              <a:rPr lang="ru-RU" altLang="ru-RU" sz="2000" dirty="0" err="1"/>
              <a:t>перекрекинга</a:t>
            </a:r>
            <a:r>
              <a:rPr lang="ru-RU" altLang="ru-RU" sz="2000" dirty="0"/>
              <a:t>.	• Быстрое разделение паров продуктов и </a:t>
            </a:r>
            <a:r>
              <a:rPr lang="ru-RU" altLang="ru-RU" sz="2000" dirty="0" err="1"/>
              <a:t>закоксованного</a:t>
            </a:r>
            <a:r>
              <a:rPr lang="ru-RU" altLang="ru-RU" sz="2000" dirty="0"/>
              <a:t> катализатора в циклонах в верхней части реактора</a:t>
            </a:r>
            <a:r>
              <a:rPr lang="ru-RU" altLang="ru-RU" sz="2000" dirty="0" smtClean="0"/>
              <a:t>. </a:t>
            </a:r>
            <a:r>
              <a:rPr lang="ru-RU" altLang="ru-RU" sz="2000" dirty="0"/>
              <a:t>Раздельный или совмещенный поток регенерации (выжига кокса с поверхности катализатора воздухом в аппарате-регенераторе при температуре 600–700°C</a:t>
            </a:r>
            <a:r>
              <a:rPr lang="ru-RU" altLang="ru-RU" sz="2000" dirty="0" smtClean="0"/>
              <a:t>).</a:t>
            </a:r>
            <a:endParaRPr lang="ru-RU" alt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104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19113" y="123478"/>
            <a:ext cx="8229600" cy="719634"/>
          </a:xfrm>
          <a:noFill/>
        </p:spPr>
        <p:txBody>
          <a:bodyPr>
            <a:normAutofit fontScale="90000"/>
          </a:bodyPr>
          <a:lstStyle/>
          <a:p>
            <a:r>
              <a:rPr lang="ru-RU" altLang="ru-RU" sz="3200" dirty="0" smtClean="0">
                <a:solidFill>
                  <a:schemeClr val="tx1"/>
                </a:solidFill>
                <a:effectLst/>
              </a:rPr>
              <a:t>Технологические схемы установок каталитического крекинга </a:t>
            </a: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684213" y="1192381"/>
            <a:ext cx="80645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altLang="ru-RU" sz="2000" dirty="0" smtClean="0"/>
              <a:t>2</a:t>
            </a:r>
            <a:r>
              <a:rPr lang="ru-RU" altLang="ru-RU" sz="2000" dirty="0"/>
              <a:t>. Установки с </a:t>
            </a:r>
            <a:r>
              <a:rPr lang="ru-RU" altLang="ru-RU" sz="2000" dirty="0" err="1"/>
              <a:t>псевдоожиженным</a:t>
            </a:r>
            <a:r>
              <a:rPr lang="ru-RU" altLang="ru-RU" sz="2000" dirty="0"/>
              <a:t> (кипящим) слоем катализатора (классические/старые типы, например, отечественные Г-43-107)• Принцип работы: Катализатор находится в реакционной зоне во взвешенном («кипящем») состоянии под действием восходящего потока паров сырья</a:t>
            </a:r>
            <a:r>
              <a:rPr lang="ru-RU" altLang="ru-RU" sz="2000" dirty="0" smtClean="0"/>
              <a:t>.</a:t>
            </a:r>
          </a:p>
          <a:p>
            <a:pPr>
              <a:defRPr/>
            </a:pPr>
            <a:r>
              <a:rPr lang="ru-RU" altLang="ru-RU" sz="2000" dirty="0"/>
              <a:t>• Особенности:	</a:t>
            </a:r>
            <a:r>
              <a:rPr lang="ru-RU" altLang="ru-RU" sz="2000" dirty="0" smtClean="0"/>
              <a:t>Время </a:t>
            </a:r>
            <a:r>
              <a:rPr lang="ru-RU" altLang="ru-RU" sz="2000" dirty="0"/>
              <a:t>пребывания сырья в зоне реакции больше, чем в лифт-реакторах</a:t>
            </a:r>
            <a:r>
              <a:rPr lang="ru-RU" altLang="ru-RU" sz="2000" dirty="0" smtClean="0"/>
              <a:t>. </a:t>
            </a:r>
            <a:r>
              <a:rPr lang="ru-RU" altLang="ru-RU" sz="2000" dirty="0"/>
              <a:t>Менее равномерное распределение времени контакта частиц катализатора, что приводит к большему образованию побочного кокса и сухого газа</a:t>
            </a:r>
            <a:r>
              <a:rPr lang="ru-RU" altLang="ru-RU" sz="2000" dirty="0" smtClean="0"/>
              <a:t>. </a:t>
            </a:r>
            <a:r>
              <a:rPr lang="ru-RU" altLang="ru-RU" sz="2000" dirty="0"/>
              <a:t>Часто используются комбинированные схемы, где основной процесс идет в лифте, а дозревание — в плотном кипящем слое.</a:t>
            </a:r>
            <a:endParaRPr lang="ru-RU" alt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045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519113" y="123478"/>
            <a:ext cx="8229600" cy="719634"/>
          </a:xfrm>
          <a:noFill/>
        </p:spPr>
        <p:txBody>
          <a:bodyPr>
            <a:normAutofit fontScale="90000"/>
          </a:bodyPr>
          <a:lstStyle/>
          <a:p>
            <a:r>
              <a:rPr lang="ru-RU" altLang="ru-RU" sz="3200" dirty="0" smtClean="0">
                <a:solidFill>
                  <a:schemeClr val="tx1"/>
                </a:solidFill>
                <a:effectLst/>
              </a:rPr>
              <a:t>Технологические схемы установок каталитического крекинга </a:t>
            </a: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684213" y="1346270"/>
            <a:ext cx="80645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r>
              <a:rPr lang="ru-RU" altLang="ru-RU" sz="2000" dirty="0"/>
              <a:t>3. Установки с шариковым катализатором (устаревшие</a:t>
            </a:r>
            <a:r>
              <a:rPr lang="ru-RU" altLang="ru-RU" sz="2000" dirty="0" smtClean="0"/>
              <a:t>)</a:t>
            </a:r>
          </a:p>
          <a:p>
            <a:pPr>
              <a:defRPr/>
            </a:pPr>
            <a:r>
              <a:rPr lang="ru-RU" altLang="ru-RU" sz="2000" dirty="0" smtClean="0"/>
              <a:t>• </a:t>
            </a:r>
            <a:r>
              <a:rPr lang="ru-RU" altLang="ru-RU" sz="2000" dirty="0"/>
              <a:t>Принцип работы: Используется крупный гранулированный (шариковый) катализатор (размером 2–3 мм), который движется сверху вниз под действием силы тяжести через реактор плотным слоем</a:t>
            </a:r>
            <a:r>
              <a:rPr lang="ru-RU" altLang="ru-RU" sz="2000" dirty="0" smtClean="0"/>
              <a:t>.</a:t>
            </a:r>
          </a:p>
          <a:p>
            <a:pPr>
              <a:defRPr/>
            </a:pPr>
            <a:r>
              <a:rPr lang="ru-RU" altLang="ru-RU" sz="2000" dirty="0" smtClean="0"/>
              <a:t>• </a:t>
            </a:r>
            <a:r>
              <a:rPr lang="ru-RU" altLang="ru-RU" sz="2000" dirty="0"/>
              <a:t>Особенности:	</a:t>
            </a:r>
            <a:endParaRPr lang="ru-RU" altLang="ru-RU" sz="2000" dirty="0" smtClean="0"/>
          </a:p>
          <a:p>
            <a:pPr>
              <a:defRPr/>
            </a:pPr>
            <a:r>
              <a:rPr lang="ru-RU" altLang="ru-RU" sz="2000" dirty="0" smtClean="0"/>
              <a:t>• </a:t>
            </a:r>
            <a:r>
              <a:rPr lang="ru-RU" altLang="ru-RU" sz="2000" dirty="0"/>
              <a:t>Низкая интенсивность тепло- и массообмена по сравнению с микросферическими системами.	</a:t>
            </a:r>
            <a:endParaRPr lang="ru-RU" altLang="ru-RU" sz="2000" dirty="0" smtClean="0"/>
          </a:p>
          <a:p>
            <a:pPr>
              <a:defRPr/>
            </a:pPr>
            <a:r>
              <a:rPr lang="ru-RU" altLang="ru-RU" sz="2000" dirty="0" smtClean="0"/>
              <a:t>• </a:t>
            </a:r>
            <a:r>
              <a:rPr lang="ru-RU" altLang="ru-RU" sz="2000" dirty="0"/>
              <a:t>Хрупкость шарикового катализатора и сложность механических узлов его подъема. В современной практике практически не строятся, заменяясь установками с лифт-реакторами.</a:t>
            </a:r>
            <a:endParaRPr lang="ru-RU" alt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291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:\WORK\АГТУ\Общая\ФОН РОМБЫ\Обложка темн.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" t="23806" r="43588"/>
          <a:stretch/>
        </p:blipFill>
        <p:spPr bwMode="auto">
          <a:xfrm rot="5400000">
            <a:off x="36617" y="-39241"/>
            <a:ext cx="5143503" cy="522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5400000">
            <a:off x="37930" y="-37932"/>
            <a:ext cx="5143502" cy="5219362"/>
          </a:xfrm>
          <a:prstGeom prst="rect">
            <a:avLst/>
          </a:prstGeom>
          <a:solidFill>
            <a:srgbClr val="00359E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9" name="Picture 5" descr="C:\Users\Tolkanev\Downloads\IMG_47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5" r="23075"/>
          <a:stretch/>
        </p:blipFill>
        <p:spPr bwMode="auto">
          <a:xfrm>
            <a:off x="5219362" y="0"/>
            <a:ext cx="392463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F:\WORK\АГТУ\Общая\новый бренндбук\Мокапы\доп\Безымяннный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362" y="0"/>
            <a:ext cx="1721406" cy="86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F:\WORK\АГТУ\Общая\новый бренндбук\Мокапы\доп\Безымяыынный-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6774005" y="2773506"/>
            <a:ext cx="2211709" cy="252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внобедренный треугольник 7"/>
          <p:cNvSpPr/>
          <p:nvPr/>
        </p:nvSpPr>
        <p:spPr>
          <a:xfrm rot="10800000">
            <a:off x="4705071" y="-1"/>
            <a:ext cx="1028582" cy="430128"/>
          </a:xfrm>
          <a:prstGeom prst="triangl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0" name="Picture 6" descr="F:\WORK\АГТУ\Общая\новый бренндбук\Мокапы\доп\ыыыы1 — копия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63" y="515506"/>
            <a:ext cx="4138206" cy="68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107504" y="1844707"/>
            <a:ext cx="5040560" cy="9906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solidFill>
                  <a:schemeClr val="bg1"/>
                </a:solidFill>
              </a:rPr>
              <a:t>Кафедра «Химическая технология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переработки нефти и газа»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Астраханского государственного технического университета</a:t>
            </a:r>
            <a:r>
              <a:rPr lang="en-US" sz="1600" dirty="0" smtClean="0">
                <a:solidFill>
                  <a:schemeClr val="bg1"/>
                </a:solidFill>
              </a:rPr>
              <a:t/>
            </a:r>
            <a:br>
              <a:rPr lang="en-US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Электронная почта и телефон: 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E-</a:t>
            </a:r>
            <a:r>
              <a:rPr lang="ru-RU" sz="1600" dirty="0" err="1" smtClean="0">
                <a:solidFill>
                  <a:schemeClr val="bg1"/>
                </a:solidFill>
              </a:rPr>
              <a:t>mail</a:t>
            </a:r>
            <a:r>
              <a:rPr lang="ru-RU" sz="1600" dirty="0" smtClean="0">
                <a:solidFill>
                  <a:schemeClr val="bg1"/>
                </a:solidFill>
              </a:rPr>
              <a:t>: </a:t>
            </a:r>
            <a:r>
              <a:rPr lang="en-US" sz="1600" dirty="0" smtClean="0">
                <a:solidFill>
                  <a:schemeClr val="bg1"/>
                </a:solidFill>
              </a:rPr>
              <a:t>n.pivovarova@astu.ru</a:t>
            </a: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>Тел.: +7(8512)61-42-50;     +7(917)190-74-85</a:t>
            </a:r>
            <a:br>
              <a:rPr lang="ru-RU" sz="1600" dirty="0" smtClean="0">
                <a:solidFill>
                  <a:schemeClr val="bg1"/>
                </a:solidFill>
              </a:rPr>
            </a:br>
            <a:r>
              <a:rPr lang="ru-RU" sz="1600" dirty="0" smtClean="0">
                <a:solidFill>
                  <a:schemeClr val="bg1"/>
                </a:solidFill>
              </a:rPr>
              <a:t/>
            </a:r>
            <a:br>
              <a:rPr lang="ru-RU" sz="1600" dirty="0" smtClean="0">
                <a:solidFill>
                  <a:schemeClr val="bg1"/>
                </a:solidFill>
              </a:rPr>
            </a:b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2964"/>
            <a:ext cx="8969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1457770"/>
            <a:ext cx="90805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577" y="2693073"/>
            <a:ext cx="890587" cy="89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6AD98-15EA-4E8D-88E1-C2285ED224F8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14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4612</TotalTime>
  <Words>1807</Words>
  <Application>Microsoft Office PowerPoint</Application>
  <PresentationFormat>Экран (16:9)</PresentationFormat>
  <Paragraphs>208</Paragraphs>
  <Slides>42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42</vt:i4>
      </vt:variant>
    </vt:vector>
  </HeadingPairs>
  <TitlesOfParts>
    <vt:vector size="45" baseType="lpstr">
      <vt:lpstr>Тема Office</vt:lpstr>
      <vt:lpstr>CorelDRAW X4 Graphic</vt:lpstr>
      <vt:lpstr>CorelDRAW X3 Graphic</vt:lpstr>
      <vt:lpstr>Презентация PowerPoint</vt:lpstr>
      <vt:lpstr>Презентация PowerPoint</vt:lpstr>
      <vt:lpstr>Каталитический крекинг</vt:lpstr>
      <vt:lpstr>   Назначение     </vt:lpstr>
      <vt:lpstr>   Назначение     </vt:lpstr>
      <vt:lpstr>   Назначение     </vt:lpstr>
      <vt:lpstr>   Назначение     </vt:lpstr>
      <vt:lpstr>Сырьё  </vt:lpstr>
      <vt:lpstr>Сырьё </vt:lpstr>
      <vt:lpstr>Сырьё </vt:lpstr>
      <vt:lpstr>Сырьё  </vt:lpstr>
      <vt:lpstr>Сырьё  </vt:lpstr>
      <vt:lpstr>Сырьё  </vt:lpstr>
      <vt:lpstr>Химизм</vt:lpstr>
      <vt:lpstr>Химизм</vt:lpstr>
      <vt:lpstr>Химизм</vt:lpstr>
      <vt:lpstr>Крекинг парафинов с образованием алифатических углеводородов меньшей молекулярной массы</vt:lpstr>
      <vt:lpstr>Деалкилирование алкилароматических углеводородов </vt:lpstr>
      <vt:lpstr>Крекинг олефинов с образованием олефинов меньшей молекулярной массы </vt:lpstr>
      <vt:lpstr>Перераспределение алкильной группы между двумя ароматическими углеводородами </vt:lpstr>
      <vt:lpstr>Перераспределение водорода </vt:lpstr>
      <vt:lpstr>          Реакции диспропорционирования      Характерная черта каталитического крекинга  развитие процессов перераспределения, или диспропорционирования, водорода. В общем виде этот процесс заключается в том, что молекулы, адсорбированные на катализаторе, склонны терять водород, т. е. дегидрироваться.      Это приводит к увеличению ненасыщенности и, как следствие, к более прочной адсорбции на катализаторе. В конечном итоге вновь образовавшиеся непредельные углеводороды начинают полимеризоваться и превращаться в конечный продукт процесса  кокс, который откладывается на катализаторе  </vt:lpstr>
      <vt:lpstr>         Реакции диспропорционирования       Другое следствие развития процесса диспропорционирования водорода  более насыщенный характер жидких и газообразных продуктов крекинга, чем при термическом крекинге.       Водород, теряемый реагирующими молекулами, адсорбированными на катализаторе, расходуется на насыщение различных осколков молекул и прежде всего на гидрирование изомеризованных олефинов. </vt:lpstr>
      <vt:lpstr>Механизм реакций каталитического крекинга </vt:lpstr>
      <vt:lpstr>Механизм реакций каталитического крекинга </vt:lpstr>
      <vt:lpstr>     Механизм</vt:lpstr>
      <vt:lpstr>     Механизм</vt:lpstr>
      <vt:lpstr>     Коксообразование  </vt:lpstr>
      <vt:lpstr>     Коксообразование  </vt:lpstr>
      <vt:lpstr>Катализаторы</vt:lpstr>
      <vt:lpstr>Влияние основных факторов на процесс каталитического крекинга </vt:lpstr>
      <vt:lpstr>Температура и давление  в реакторе </vt:lpstr>
      <vt:lpstr>Кратность циркуляции катализатора и остаточный кокс </vt:lpstr>
      <vt:lpstr>Качество продуктов каталитического крекинга </vt:lpstr>
      <vt:lpstr>Качество продуктов каталитического крекинга </vt:lpstr>
      <vt:lpstr>Качество продуктов каталитического крекинга </vt:lpstr>
      <vt:lpstr>Технологические схемы установок каталитического крекинга </vt:lpstr>
      <vt:lpstr>Презентация PowerPoint</vt:lpstr>
      <vt:lpstr>Технологические схемы установок каталитического крекинга </vt:lpstr>
      <vt:lpstr>Технологические схемы установок каталитического крекинга </vt:lpstr>
      <vt:lpstr>Технологические схемы установок каталитического крекинга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Nadezhda Pivovarova</cp:lastModifiedBy>
  <cp:revision>89</cp:revision>
  <dcterms:created xsi:type="dcterms:W3CDTF">2023-03-16T06:56:48Z</dcterms:created>
  <dcterms:modified xsi:type="dcterms:W3CDTF">2026-10-25T19:00:11Z</dcterms:modified>
</cp:coreProperties>
</file>