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23" autoAdjust="0"/>
  </p:normalViewPr>
  <p:slideViewPr>
    <p:cSldViewPr snapToGrid="0">
      <p:cViewPr varScale="1">
        <p:scale>
          <a:sx n="70" d="100"/>
          <a:sy n="70" d="100"/>
        </p:scale>
        <p:origin x="19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55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019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29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26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22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0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16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A16AA21-1863-4931-97CB-99D0A168701B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04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647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115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121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8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A2567-6E92-461C-B925-BFBC5CE63A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Нервная ткань</a:t>
            </a:r>
          </a:p>
        </p:txBody>
      </p:sp>
    </p:spTree>
    <p:extLst>
      <p:ext uri="{BB962C8B-B14F-4D97-AF65-F5344CB8AC3E}">
        <p14:creationId xmlns:p14="http://schemas.microsoft.com/office/powerpoint/2010/main" val="203867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FD3159-C385-42BB-B8E9-A72E6946A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Схема строения нейрона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E94B99-1F6A-4E01-BA33-5067FE092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endParaRPr lang="ru-RU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Picture 6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811" y="1984155"/>
            <a:ext cx="8146473" cy="43252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2414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DD67214-1C30-419B-A5C5-B289A4514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/>
              <a:t>Схема химического синапса</a:t>
            </a:r>
          </a:p>
        </p:txBody>
      </p:sp>
      <p:pic>
        <p:nvPicPr>
          <p:cNvPr id="6" name="Picture 7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73176" y="594359"/>
            <a:ext cx="5985976" cy="5777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6208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A3261-437D-43BE-B443-0E7C39397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Классификация нейронов по количеству отростков</a:t>
            </a:r>
          </a:p>
        </p:txBody>
      </p:sp>
      <p:pic>
        <p:nvPicPr>
          <p:cNvPr id="4" name="Picture 62">
            <a:extLst>
              <a:ext uri="{FF2B5EF4-FFF2-40B4-BE49-F238E27FC236}">
                <a16:creationId xmlns:a16="http://schemas.microsoft.com/office/drawing/2014/main" id="{A8170DBC-3B45-4953-A080-0E031BCF0FD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450" y="2093977"/>
            <a:ext cx="8608740" cy="4429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32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93887-2A29-4345-B970-E3E8C1FB7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Классификация нейронов по функции</a:t>
            </a:r>
          </a:p>
        </p:txBody>
      </p:sp>
      <p:pic>
        <p:nvPicPr>
          <p:cNvPr id="4" name="Picture 63">
            <a:extLst>
              <a:ext uri="{FF2B5EF4-FFF2-40B4-BE49-F238E27FC236}">
                <a16:creationId xmlns:a16="http://schemas.microsoft.com/office/drawing/2014/main" id="{7E261B97-3654-42D1-A20A-EA89F0A9EF0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481" y="2317000"/>
            <a:ext cx="7991038" cy="3938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7774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8F086-A947-4748-A2B0-BD31436EE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Клетки нейроглии</a:t>
            </a:r>
          </a:p>
        </p:txBody>
      </p:sp>
      <p:pic>
        <p:nvPicPr>
          <p:cNvPr id="5" name="Picture 6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008" y="2093976"/>
            <a:ext cx="7446079" cy="43831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5719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7BF98-3CBA-4865-8417-F81E7FCBB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Другие разновидности клеток </a:t>
            </a:r>
            <a:r>
              <a:rPr lang="ru-RU" b="1" dirty="0" err="1">
                <a:solidFill>
                  <a:schemeClr val="accent1"/>
                </a:solidFill>
              </a:rPr>
              <a:t>макроглии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4BAA20-6D7D-4B92-8E48-06CCD6136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b="1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Олигодендроциты</a:t>
            </a:r>
            <a:r>
              <a:rPr lang="ru-RU" sz="1800" b="1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и </a:t>
            </a:r>
            <a:r>
              <a:rPr lang="ru-RU" sz="1800" b="1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шванновские</a:t>
            </a:r>
            <a:r>
              <a:rPr lang="ru-RU" sz="1800" b="1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клетки похожи друг на друга по внешнему виду и по выполняемой функции. У них маленькое тело и относительно небольшие, как бы расплющенные отростки, которые многократно обертывают аксоны нейронов, тем самым обеспечивая им изолирующий миелиновый футляр. </a:t>
            </a:r>
            <a:endParaRPr lang="ru-RU" sz="1800" dirty="0">
              <a:effectLst/>
              <a:ea typeface="DengXian" panose="02010600030101010101" pitchFamily="2" charset="-122"/>
            </a:endParaRPr>
          </a:p>
          <a:p>
            <a:pPr algn="just"/>
            <a:r>
              <a:rPr lang="ru-RU" sz="1800" b="1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Миелин –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это жироподобное вещество, которое выполняет роль </a:t>
            </a:r>
            <a:r>
              <a:rPr lang="ru-RU" sz="1800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электроизолятора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. При утрате миелиновой оболочки вследствие, например, </a:t>
            </a:r>
            <a:r>
              <a:rPr lang="ru-RU" sz="1800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демиелинизирующих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заболеваний передача сигналов из одной части мозга в другую серьезно нарушается, что обычно приводит к инвалидности. </a:t>
            </a:r>
            <a:endParaRPr lang="ru-RU" sz="1800" dirty="0">
              <a:effectLst/>
              <a:ea typeface="DengXian" panose="02010600030101010101" pitchFamily="2" charset="-122"/>
            </a:endParaRPr>
          </a:p>
          <a:p>
            <a:pPr algn="just"/>
            <a:r>
              <a:rPr lang="ru-RU" sz="1800" b="1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Олигодендроциты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создают миелиновую изоляцию аксонов центральной нервной системе, причем каждый </a:t>
            </a:r>
            <a:r>
              <a:rPr lang="ru-RU" sz="1800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олигодендроцит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обслуживает, как правило, несколько аксонов. </a:t>
            </a:r>
            <a:endParaRPr lang="ru-RU" sz="1800" dirty="0">
              <a:effectLst/>
              <a:ea typeface="DengXian" panose="02010600030101010101" pitchFamily="2" charset="-122"/>
            </a:endParaRPr>
          </a:p>
          <a:p>
            <a:pPr algn="just"/>
            <a:r>
              <a:rPr lang="ru-RU" sz="1800" b="1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Шванновские</a:t>
            </a:r>
            <a:r>
              <a:rPr lang="ru-RU" sz="1800" b="1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клетки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покрывают миелином волокна периферической нервной системы, причем каждая </a:t>
            </a:r>
            <a:r>
              <a:rPr lang="ru-RU" sz="1800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шванновская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клетка занимается только одним аксоном.</a:t>
            </a:r>
            <a:endParaRPr lang="ru-RU" sz="1800" dirty="0">
              <a:effectLst/>
              <a:ea typeface="DengXian" panose="02010600030101010101" pitchFamily="2" charset="-122"/>
            </a:endParaRPr>
          </a:p>
          <a:p>
            <a:r>
              <a:rPr lang="ru-RU" sz="1800" b="1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Эпендимоциты</a:t>
            </a:r>
            <a:r>
              <a:rPr lang="ru-RU" sz="1800" b="1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формируют эпендиму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– тонкую эпителиальную мембрану, выстилающую все полости мозга.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89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796" y="109183"/>
            <a:ext cx="9412407" cy="649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0456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155</Words>
  <Application>Microsoft Office PowerPoint</Application>
  <PresentationFormat>Широкоэкранный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Calibri</vt:lpstr>
      <vt:lpstr>Calibri Light</vt:lpstr>
      <vt:lpstr>Times New Roman</vt:lpstr>
      <vt:lpstr>Ретро</vt:lpstr>
      <vt:lpstr>Нервная ткань</vt:lpstr>
      <vt:lpstr>Схема строения нейрона</vt:lpstr>
      <vt:lpstr>Схема химического синапса</vt:lpstr>
      <vt:lpstr>Классификация нейронов по количеству отростков</vt:lpstr>
      <vt:lpstr>Классификация нейронов по функции</vt:lpstr>
      <vt:lpstr>Клетки нейроглии</vt:lpstr>
      <vt:lpstr>Другие разновидности клеток макроглии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нейронной теории</dc:title>
  <dc:creator>Lars</dc:creator>
  <cp:lastModifiedBy>Lars</cp:lastModifiedBy>
  <cp:revision>11</cp:revision>
  <dcterms:created xsi:type="dcterms:W3CDTF">2026-09-10T15:18:10Z</dcterms:created>
  <dcterms:modified xsi:type="dcterms:W3CDTF">2026-09-26T08:44:33Z</dcterms:modified>
</cp:coreProperties>
</file>