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60" r:id="rId4"/>
    <p:sldId id="257" r:id="rId5"/>
    <p:sldId id="262" r:id="rId6"/>
    <p:sldId id="258" r:id="rId7"/>
    <p:sldId id="259" r:id="rId8"/>
    <p:sldId id="261" r:id="rId9"/>
    <p:sldId id="263" r:id="rId10"/>
    <p:sldId id="267" r:id="rId11"/>
    <p:sldId id="266" r:id="rId12"/>
    <p:sldId id="264" r:id="rId13"/>
    <p:sldId id="265" r:id="rId14"/>
    <p:sldId id="268" r:id="rId15"/>
    <p:sldId id="269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CAFDF9-629C-46D8-95CB-7805F4175720}" type="datetimeFigureOut">
              <a:rPr lang="ru-RU" smtClean="0"/>
              <a:pPr/>
              <a:t>26.12.2021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E9820-3837-4AB0-A048-B3724444A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1428736"/>
            <a:ext cx="85139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Классификация компрессоров.</a:t>
            </a: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357166"/>
            <a:ext cx="84106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Компрессорные установки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5362" name="Picture 2" descr="Animated Gas Turbine Parts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2285992"/>
            <a:ext cx="3233572" cy="2619375"/>
          </a:xfrm>
          <a:prstGeom prst="rect">
            <a:avLst/>
          </a:prstGeom>
          <a:noFill/>
        </p:spPr>
      </p:pic>
      <p:pic>
        <p:nvPicPr>
          <p:cNvPr id="15364" name="Picture 4" descr="Новые технологии и материалы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440255"/>
            <a:ext cx="3214710" cy="218916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072066" y="5429264"/>
            <a:ext cx="354116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i="1" dirty="0" smtClean="0"/>
              <a:t>Выполнил: студент </a:t>
            </a:r>
            <a:r>
              <a:rPr lang="ru-RU" i="1" dirty="0" err="1" smtClean="0"/>
              <a:t>гр.ДНХТМ</a:t>
            </a:r>
            <a:r>
              <a:rPr lang="ru-RU" i="1" dirty="0" smtClean="0"/>
              <a:t> 11</a:t>
            </a:r>
            <a:endParaRPr lang="ru-RU" i="1" dirty="0" smtClean="0"/>
          </a:p>
          <a:p>
            <a:pPr algn="ctr"/>
            <a:r>
              <a:rPr lang="ru-RU" i="1" dirty="0" err="1" smtClean="0"/>
              <a:t>Карлаев</a:t>
            </a:r>
            <a:r>
              <a:rPr lang="ru-RU" i="1" dirty="0" smtClean="0"/>
              <a:t> Р.И.</a:t>
            </a: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Шиберный компресс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857232"/>
            <a:ext cx="3845634" cy="25717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14810" y="571480"/>
            <a:ext cx="4572000" cy="41549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1200" i="1" dirty="0"/>
              <a:t>В машинах такого типа вследствие эксцентричного расположения ротора 3 в цилиндрическом статоре 1 между ними образуется серповидная полость. В радиальных пазах ротора 3 размещены подвижные пластины 2, которые под действием центробежной силы при вращении ротора выдвигаются из пазов и плотно прижима­ются к внутренней цилиндрической поверхности статора 1 (часто применяют еще и дополнительный принуди­тельный поджим пластин при помощи пружин либо путем подведения к торцам пластин сжатого воздуха от линии нагнетания). Вращающиеся пластины делят пространство между ротором и статором на рабочие каме­ры, объем которых меняется по мере вращения ротора. За один оборот ротора объем рабочих камер вначале увеличивается (при этом пластины выдвигаются из пазов), а затем уменьшается (при этом пластины задвига­ются в пазы). В том месте, где при вращении ротора объем рабочих камер </a:t>
            </a:r>
            <a:r>
              <a:rPr lang="ru-RU" sz="1200" i="1" dirty="0" smtClean="0"/>
              <a:t>увеличивается, </a:t>
            </a:r>
            <a:r>
              <a:rPr lang="ru-RU" sz="1200" i="1" dirty="0"/>
              <a:t>расположен входной патрубок, а на участке, где их объем уменьшается, — выходной. Степень сжатия, а следовательно, и значение давления на выходе пластинчатого компрессора (до 0,8 МПа) значительно меньше, чем у поршневого, но его конструктивное исполнение гораздо проще.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142852"/>
            <a:ext cx="4368825" cy="369332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Пластинчатый (шиберный) компрессор</a:t>
            </a:r>
          </a:p>
        </p:txBody>
      </p:sp>
      <p:pic>
        <p:nvPicPr>
          <p:cNvPr id="6148" name="Picture 4" descr="ООО &quot;Компрессорные системы&quot; Роторно-пластинчатые компрессоры серии RV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071942"/>
            <a:ext cx="3802854" cy="2549282"/>
          </a:xfrm>
          <a:prstGeom prst="rect">
            <a:avLst/>
          </a:prstGeom>
          <a:noFill/>
        </p:spPr>
      </p:pic>
      <p:pic>
        <p:nvPicPr>
          <p:cNvPr id="6152" name="Picture 8" descr="Компрессоры в Болгарии - сравнить цены и купить недорого в розницу или оптом у 40 поставщиков AllBiz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8" y="4902774"/>
            <a:ext cx="2428852" cy="1955226"/>
          </a:xfrm>
          <a:prstGeom prst="rect">
            <a:avLst/>
          </a:prstGeom>
          <a:noFill/>
        </p:spPr>
      </p:pic>
      <p:pic>
        <p:nvPicPr>
          <p:cNvPr id="6154" name="Picture 10" descr="Hydrovane HV02 RM Hypac Compresso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4799395"/>
            <a:ext cx="2714644" cy="2058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Воздуходувки Рут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4929198"/>
            <a:ext cx="1311439" cy="182403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6248" y="142852"/>
            <a:ext cx="45720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рис.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изображен 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компрессор </a:t>
            </a:r>
            <a:r>
              <a:rPr lang="ru-RU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Рутса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также относящийся к ротационным компрессорам.</a:t>
            </a:r>
          </a:p>
        </p:txBody>
      </p:sp>
      <p:pic>
        <p:nvPicPr>
          <p:cNvPr id="23554" name="Picture 2" descr="Компрессор Рутс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214422"/>
            <a:ext cx="4017012" cy="307183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4143372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Рабочими органами такого компрессора служат два синхронно вращающихся специально </a:t>
            </a:r>
            <a:r>
              <a:rPr lang="ru-RU" sz="1600" dirty="0" smtClean="0"/>
              <a:t>спрофилированных </a:t>
            </a:r>
            <a:r>
              <a:rPr lang="ru-RU" sz="1600" dirty="0"/>
              <a:t>вытеснителя 1. Воздух, попадая в рабочие камеры, образованные между вытеснителями и корпусом 3, переносится из зоны всасывания в зону нагнетания. Рабочие органы не находятся в зацеплении друг с другом, а синхронизация их вращения осуществляется шестернями 2, расположенными в специальном отделении </a:t>
            </a:r>
            <a:r>
              <a:rPr lang="ru-RU" sz="1600" dirty="0" smtClean="0"/>
              <a:t>корпуса </a:t>
            </a:r>
            <a:r>
              <a:rPr lang="ru-RU" sz="1600" dirty="0"/>
              <a:t>и находящимися в зацеплении между собой. Между самими вытеснителями, а также между </a:t>
            </a:r>
            <a:r>
              <a:rPr lang="ru-RU" sz="1600" dirty="0" smtClean="0"/>
              <a:t>вытеснителями </a:t>
            </a:r>
            <a:r>
              <a:rPr lang="ru-RU" sz="1600" dirty="0"/>
              <a:t>и корпусом имеются гарантированные зазоры, и </a:t>
            </a:r>
            <a:r>
              <a:rPr lang="ru-RU" sz="1600" u="sng" dirty="0">
                <a:solidFill>
                  <a:srgbClr val="C00000"/>
                </a:solidFill>
              </a:rPr>
              <a:t>эта особенность конструкции обусловливает относительно небольшие значения выходного давления</a:t>
            </a:r>
            <a:r>
              <a:rPr lang="ru-RU" sz="1600" dirty="0"/>
              <a:t>. </a:t>
            </a:r>
            <a:r>
              <a:rPr lang="ru-RU" sz="1600" dirty="0">
                <a:solidFill>
                  <a:srgbClr val="C00000"/>
                </a:solidFill>
              </a:rPr>
              <a:t>Практическое отсутствие трущихся поверхностей в рабочей камере обеспечивает возможность достижения большой производительности благодаря высокой частоте вращения роторов</a:t>
            </a:r>
            <a:r>
              <a:rPr lang="ru-RU" sz="1600" dirty="0"/>
              <a:t>.</a:t>
            </a:r>
          </a:p>
          <a:p>
            <a:r>
              <a:rPr lang="ru-RU" dirty="0"/>
              <a:t> </a:t>
            </a:r>
          </a:p>
        </p:txBody>
      </p:sp>
      <p:pic>
        <p:nvPicPr>
          <p:cNvPr id="5124" name="Picture 4" descr="Роторные воздуходувки LUTOS - компания ПНЕВМОМАШ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58" y="4972058"/>
            <a:ext cx="1534805" cy="1885942"/>
          </a:xfrm>
          <a:prstGeom prst="rect">
            <a:avLst/>
          </a:prstGeom>
          <a:noFill/>
        </p:spPr>
      </p:pic>
      <p:pic>
        <p:nvPicPr>
          <p:cNvPr id="5126" name="Picture 6" descr="Воздуходувки для систем аэрации водоёмов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4500570"/>
            <a:ext cx="1643042" cy="1988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тандартный модельный ряд - Продукция - Далгакиран компрессор Украина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500042"/>
            <a:ext cx="1561959" cy="1277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071934" y="5286388"/>
            <a:ext cx="4572000" cy="116955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/>
            <a:r>
              <a:rPr lang="ru-RU" sz="1400" b="1" i="1" dirty="0">
                <a:solidFill>
                  <a:srgbClr val="C00000"/>
                </a:solidFill>
              </a:rPr>
              <a:t>В центробежных компрессорах (турбокомпрессорах) основным элементом конструкции служат располо­женное в спиральном отводе 2 рабочее колесо 1, представляющее собой диск со специально спрофилирован­ными лопатками (</a:t>
            </a:r>
            <a:r>
              <a:rPr lang="ru-RU" sz="1400" b="1" i="1" dirty="0" smtClean="0">
                <a:solidFill>
                  <a:srgbClr val="C00000"/>
                </a:solidFill>
              </a:rPr>
              <a:t>рис.)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43984" y="0"/>
            <a:ext cx="3100016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b="1" dirty="0"/>
              <a:t>Динамические компрессоры</a:t>
            </a:r>
            <a:endParaRPr lang="ru-RU" dirty="0"/>
          </a:p>
        </p:txBody>
      </p:sp>
      <p:pic>
        <p:nvPicPr>
          <p:cNvPr id="21506" name="Picture 2" descr="центробежный компресс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643446"/>
            <a:ext cx="3810000" cy="19050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85786" y="6581001"/>
            <a:ext cx="22797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smtClean="0"/>
              <a:t>Рис.Центробежный </a:t>
            </a:r>
            <a:r>
              <a:rPr lang="ru-RU" sz="1200" dirty="0"/>
              <a:t>компрессор</a:t>
            </a:r>
          </a:p>
        </p:txBody>
      </p:sp>
      <p:pic>
        <p:nvPicPr>
          <p:cNvPr id="21508" name="Picture 4" descr="http://oao-gazstroi.biz/images/ks1/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357818" cy="4286255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3857620" y="1643050"/>
            <a:ext cx="50720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В центробежных компрессорах (рис. 1.5) давление газа создается под действием центробежных сил, возникающих во вращающемся газовом потоке. Центробежные машины имеют следующие преимущества по сравнению с поршневыми: газ не загрязняется маслом, так как оно подается только в подшипники; благодаря большой частоте вращения достигается высокая производительность; плавный ход поршня и отсутствие вибраций позволяют сооружать об легченные фундаменты; вследствие равномерной подачи газа отпадает необходимость в ресиверах; принцип компримирования, применяемый в турбокомпрессорах, обусловливает высокую производительность при меньших давлениях нагнетания, чем в поршневых компрессорах.</a:t>
            </a:r>
          </a:p>
          <a:p>
            <a:pPr algn="ctr"/>
            <a:r>
              <a:rPr lang="ru-RU" sz="1400" dirty="0"/>
              <a:t>К недостаткам центробежных компрессоров можно отнести ухудшение технико-экономических показателей при увеличении степени сжатия.</a:t>
            </a:r>
          </a:p>
        </p:txBody>
      </p:sp>
      <p:pic>
        <p:nvPicPr>
          <p:cNvPr id="4102" name="Picture 6" descr="Компрессоры цена в Костанайской области Купить компрессоры Костанайская область (Казахстан) недорого оптом или в розницу у 11 по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428604"/>
            <a:ext cx="1381108" cy="1381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oao-gazstroi.biz/images/ks1/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"/>
            <a:ext cx="6643734" cy="600076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786578" y="0"/>
            <a:ext cx="2143140" cy="57554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400" dirty="0"/>
              <a:t>Для обеспечения производительности от 25 м</a:t>
            </a:r>
            <a:r>
              <a:rPr lang="ru-RU" sz="1400" baseline="30000" dirty="0"/>
              <a:t>3</a:t>
            </a:r>
            <a:r>
              <a:rPr lang="ru-RU" sz="1400" dirty="0"/>
              <a:t>/с и выше на ряду с центробежными </a:t>
            </a:r>
            <a:r>
              <a:rPr lang="ru-RU" sz="1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применяют и осевые компрессоры </a:t>
            </a:r>
            <a:r>
              <a:rPr lang="ru-RU" sz="1400" dirty="0"/>
              <a:t>(рис. 1.6</a:t>
            </a:r>
            <a:r>
              <a:rPr lang="ru-RU" sz="1400" i="1" dirty="0"/>
              <a:t>), принцип действия </a:t>
            </a:r>
            <a:r>
              <a:rPr lang="ru-RU" sz="1400" dirty="0"/>
              <a:t>которых заключается в превращении половины кинетической энергии в энергию давления на лопатках ротора, а остальной половины — на лопатках статора. Ряды лопаток статора служат для увеличения кинетической энергии и давления, а также для направления сжимаемого газа на роторных лопатках. </a:t>
            </a:r>
            <a:r>
              <a:rPr lang="ru-RU" sz="1400" i="1" dirty="0">
                <a:solidFill>
                  <a:srgbClr val="C00000"/>
                </a:solidFill>
              </a:rPr>
              <a:t>Осевые компрессоры имеют более высокие КПД, меньшую массу и меньшие габариты, чем радиальные.</a:t>
            </a:r>
          </a:p>
        </p:txBody>
      </p:sp>
      <p:pic>
        <p:nvPicPr>
          <p:cNvPr id="3074" name="Picture 2" descr="Компрессорное оборудование Kraftmann. Информация о сжатом воздухе. Осевые компрессоры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5569339"/>
            <a:ext cx="1643042" cy="1288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3995678"/>
            <a:ext cx="3071834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dirty="0"/>
              <a:t>1 - жидкостно-газовый струйный аппарат 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/>
              <a:t>2 - сепаратор 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/>
              <a:t>3 - теплообменник 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/>
              <a:t>4 - насос 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/>
              <a:t>I - газ низкого давления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/>
              <a:t>II - сжатый газ потребителю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/>
              <a:t>III - избыток отработанной рабочей жидкости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/>
              <a:t>IV - подпитка свежей рабочей жидкостью</a:t>
            </a:r>
            <a:r>
              <a:rPr lang="ru-RU" sz="1200" dirty="0" smtClean="0"/>
              <a:t/>
            </a:r>
            <a:br>
              <a:rPr lang="ru-RU" sz="1200" dirty="0" smtClean="0"/>
            </a:br>
            <a:endParaRPr lang="ru-RU" sz="1200" dirty="0"/>
          </a:p>
        </p:txBody>
      </p:sp>
      <p:pic>
        <p:nvPicPr>
          <p:cNvPr id="25602" name="Picture 2" descr="http://www.technovacuum.ru/images/com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3"/>
            <a:ext cx="3643306" cy="332755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357686" y="214290"/>
            <a:ext cx="4572000" cy="62786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1200" b="1" dirty="0"/>
              <a:t>Принцип работы </a:t>
            </a:r>
            <a:r>
              <a:rPr lang="ru-RU" b="1" i="1" u="sng" dirty="0">
                <a:solidFill>
                  <a:srgbClr val="C00000"/>
                </a:solidFill>
              </a:rPr>
              <a:t>струйного компрессора</a:t>
            </a:r>
            <a:endParaRPr lang="ru-RU" i="1" u="sng" dirty="0">
              <a:solidFill>
                <a:srgbClr val="C00000"/>
              </a:solidFill>
            </a:endParaRPr>
          </a:p>
          <a:p>
            <a:pPr algn="just"/>
            <a:r>
              <a:rPr lang="ru-RU" sz="1200" dirty="0"/>
              <a:t>Сжимаемый низконапорный газ, например, факельный газ нефтезавода, поступает на вход струйного аппарата 1. Рабочая жидкость подается в струйный аппарат с помощью насоса 4. В качестве рабочей жидкости могут быть использованы различные жидкости, имеющиеся в технологическом процессе, которые допустимо смешивать с откачиваемым газом.</a:t>
            </a:r>
          </a:p>
          <a:p>
            <a:pPr algn="just"/>
            <a:r>
              <a:rPr lang="ru-RU" sz="1200" dirty="0"/>
              <a:t>В результате процесса эжектирования в струйном аппарате парогазовая смесь сжимается до требуемого давления. Одновременно со сжатием в струйном аппарате может происходить процесс абсорбции рабочей жидкостью паров, содержащихся в откачиваемом газе.</a:t>
            </a:r>
          </a:p>
          <a:p>
            <a:pPr algn="just"/>
            <a:r>
              <a:rPr lang="ru-RU" sz="1200" dirty="0"/>
              <a:t>После струйного аппарата образовавшаяся газо-жидкостная смесь попадает в сепаратор 2, где происходит отделение газа от рабочей жидкости. Сжатый газ из сепаратора выводится для дальнейшей утилизации, например, направляется в топливную сеть завода. Рабочая жидкость из сепаратора подается на охлаждение в холодильник 3, после чего она поступает на прием насоса 4. Избыток рабочей жидкости через клапан-регулятор уровня в сепараторе 2 отводится из установки, например, на вторичную переработку.</a:t>
            </a:r>
          </a:p>
          <a:p>
            <a:pPr algn="just"/>
            <a:r>
              <a:rPr lang="ru-RU" sz="1200" dirty="0"/>
              <a:t>Целесообразно использовать в качестве рабочей жидкости технологические потоки, поступающие на дальнейшее разделение, что позволяет выделить из нее абсорбированные компоненты низконапорного газа.</a:t>
            </a:r>
          </a:p>
          <a:p>
            <a:pPr algn="just"/>
            <a:r>
              <a:rPr lang="ru-RU" sz="1200" dirty="0"/>
              <a:t>В случае переменного расхода сжимаемого газа к одному сепаратору подключается несколько струйных аппаратов и насосов рабочей жидкости.</a:t>
            </a:r>
          </a:p>
          <a:p>
            <a:pPr algn="just"/>
            <a:r>
              <a:rPr lang="ru-RU" sz="1200" dirty="0"/>
              <a:t>Регулирование производительности струйного компрессора производится автоматическим включением в работу (выключением из работы) насосов и струйных аппаратов. Такая схема позволяет эффективно реагировать на изменение расхода газового потока и отказаться от использования газгольдеров.</a:t>
            </a:r>
          </a:p>
        </p:txBody>
      </p:sp>
      <p:pic>
        <p:nvPicPr>
          <p:cNvPr id="2050" name="Picture 2" descr="Эжектор, струйный подогреватель, струйный компрессор - Отопительная, климатическая техника Одесса - Бесплатная доска объявлени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3643290"/>
            <a:ext cx="1214446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СКУ утилизации факельных газ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4660054" cy="4175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572000" y="857232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u="sng" dirty="0">
                <a:solidFill>
                  <a:srgbClr val="C00000"/>
                </a:solidFill>
              </a:rPr>
              <a:t>Первый струйный компрессор </a:t>
            </a:r>
            <a:r>
              <a:rPr lang="ru-RU" dirty="0"/>
              <a:t>для утилизации факельных газов </a:t>
            </a:r>
            <a:r>
              <a:rPr lang="ru-RU" dirty="0" err="1"/>
              <a:t>Туркменбашинского</a:t>
            </a:r>
            <a:r>
              <a:rPr lang="ru-RU" dirty="0"/>
              <a:t> нефтеперерабатывающего завода (НПЗ) был разработан и пущен в эксплуатацию в 2000 году .</a:t>
            </a:r>
          </a:p>
          <a:p>
            <a:pPr algn="ctr"/>
            <a:r>
              <a:rPr lang="ru-RU" dirty="0"/>
              <a:t>Установка показала проектные параметры и в настоящее время находится в эксплуатации. Максимальная производительность струйного компрессора - 6000 нм</a:t>
            </a:r>
            <a:r>
              <a:rPr lang="ru-RU" baseline="30000" dirty="0"/>
              <a:t>3</a:t>
            </a:r>
            <a:r>
              <a:rPr lang="ru-RU" dirty="0"/>
              <a:t>/час факельного газа, сжимаемого до давления 0.5 МПа.</a:t>
            </a:r>
          </a:p>
          <a:p>
            <a:pPr algn="ctr"/>
            <a:r>
              <a:rPr lang="ru-RU" dirty="0"/>
              <a:t>В качестве рабочей жидкости струйного компрессора используется легкий коксовый газойль – сырье каталитического крекинга.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285992"/>
            <a:ext cx="79640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 !</a:t>
            </a:r>
            <a:endParaRPr lang="ru-RU" sz="6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268" name="Picture 4" descr="Прощание картинки Прощание gif анимации смайлики рисунки аватарки Прощание скачать бесплатно - Эмоции и чувства 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636"/>
            <a:ext cx="1819275" cy="1066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6" name="Picture 8" descr="Винтовые компрессоры Renner Компрессорное оборудование на горизонтальном ресивере с осушителе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04126">
            <a:off x="3387017" y="2864657"/>
            <a:ext cx="2048797" cy="1349645"/>
          </a:xfrm>
          <a:prstGeom prst="rect">
            <a:avLst/>
          </a:prstGeom>
          <a:noFill/>
        </p:spPr>
      </p:pic>
      <p:pic>
        <p:nvPicPr>
          <p:cNvPr id="12292" name="Picture 4" descr="Что такое компрессор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0"/>
            <a:ext cx="4130673" cy="3272268"/>
          </a:xfrm>
          <a:prstGeom prst="rect">
            <a:avLst/>
          </a:prstGeom>
          <a:noFill/>
        </p:spPr>
      </p:pic>
      <p:pic>
        <p:nvPicPr>
          <p:cNvPr id="12298" name="Picture 10" descr="Турбокомпрессор 7н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5429264"/>
            <a:ext cx="1821609" cy="121440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4572000" cy="20621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400" b="1" i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Script" pitchFamily="34" charset="0"/>
              </a:rPr>
              <a:t>Компрессор</a:t>
            </a:r>
            <a:r>
              <a:rPr lang="ru-RU" sz="1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— </a:t>
            </a:r>
            <a:r>
              <a:rPr lang="ru-RU" sz="1600" dirty="0">
                <a:solidFill>
                  <a:srgbClr val="C00000"/>
                </a:solidFill>
              </a:rPr>
              <a:t>машина, предназначенная для повышения давления и перемещения газа. Компрессор относится к классу </a:t>
            </a:r>
            <a:r>
              <a:rPr lang="ru-RU" sz="1600" dirty="0" err="1">
                <a:solidFill>
                  <a:srgbClr val="C00000"/>
                </a:solidFill>
              </a:rPr>
              <a:t>воздухо</a:t>
            </a:r>
            <a:r>
              <a:rPr lang="ru-RU" sz="1600" dirty="0">
                <a:solidFill>
                  <a:srgbClr val="C00000"/>
                </a:solidFill>
              </a:rPr>
              <a:t>- или газодувных машин. К этому же классу относятся вентиляторы и </a:t>
            </a:r>
            <a:r>
              <a:rPr lang="ru-RU" sz="1600" dirty="0" err="1">
                <a:solidFill>
                  <a:srgbClr val="C00000"/>
                </a:solidFill>
              </a:rPr>
              <a:t>газодувки</a:t>
            </a:r>
            <a:r>
              <a:rPr lang="ru-RU" sz="1600" dirty="0">
                <a:solidFill>
                  <a:srgbClr val="C00000"/>
                </a:solidFill>
              </a:rPr>
              <a:t>, работающие по тому же принципу, что и компрессоры, но отличающиеся от них конструкцией и отношением конечного давления газа к начальному.</a:t>
            </a:r>
            <a:endParaRPr lang="ru-RU" sz="1600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2066" y="3500438"/>
            <a:ext cx="4071934" cy="33547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достижимому конечному давлению различают:</a:t>
            </a:r>
          </a:p>
          <a:p>
            <a:pPr algn="just"/>
            <a:r>
              <a:rPr lang="ru-RU" dirty="0">
                <a:solidFill>
                  <a:srgbClr val="C00000"/>
                </a:solidFill>
              </a:rPr>
              <a:t>компрессоры низкого давления — с конечным давлением до 1 МПа</a:t>
            </a:r>
            <a:r>
              <a:rPr lang="ru-RU" dirty="0" smtClean="0">
                <a:solidFill>
                  <a:srgbClr val="C00000"/>
                </a:solidFill>
              </a:rPr>
              <a:t>; 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 компрессоры </a:t>
            </a:r>
            <a:r>
              <a:rPr lang="ru-RU" dirty="0">
                <a:solidFill>
                  <a:srgbClr val="C00000"/>
                </a:solidFill>
              </a:rPr>
              <a:t>среднего давления -— с конечным давлением от 1 до 10 МПа;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компрессоры высокого давления — с конечным давлением от 10 до 100 МПа;</a:t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>
                <a:solidFill>
                  <a:srgbClr val="C00000"/>
                </a:solidFill>
              </a:rPr>
              <a:t>компрессоры сверхвысокого давления — с конечным давлением свыше 100 МПа.</a:t>
            </a:r>
          </a:p>
        </p:txBody>
      </p:sp>
      <p:pic>
        <p:nvPicPr>
          <p:cNvPr id="12290" name="Picture 2" descr="Поршневые компрессоры для нефтеперерабатывающей промышленнос…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373292">
            <a:off x="250253" y="4532254"/>
            <a:ext cx="3223724" cy="2157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4" name="Picture 6" descr="Гранд-Смета - програма для смет, купить в Москве. Построить дом. Сделать ремонт. Выбрать дизайн. Деревянный дом. - Part 7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1133984">
            <a:off x="580837" y="2128404"/>
            <a:ext cx="3121241" cy="2464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Схемы компрессор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0"/>
            <a:ext cx="6357950" cy="535782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0"/>
            <a:ext cx="264317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>
                <a:solidFill>
                  <a:srgbClr val="C00000"/>
                </a:solidFill>
              </a:rPr>
              <a:t>а</a:t>
            </a:r>
            <a:r>
              <a:rPr lang="ru-RU" i="1" dirty="0">
                <a:solidFill>
                  <a:srgbClr val="C00000"/>
                </a:solidFill>
              </a:rPr>
              <a:t> - простого действия; </a:t>
            </a:r>
            <a:r>
              <a:rPr lang="ru-RU" b="1" i="1" dirty="0">
                <a:solidFill>
                  <a:srgbClr val="C00000"/>
                </a:solidFill>
              </a:rPr>
              <a:t>б</a:t>
            </a:r>
            <a:r>
              <a:rPr lang="ru-RU" i="1" dirty="0">
                <a:solidFill>
                  <a:srgbClr val="C00000"/>
                </a:solidFill>
              </a:rPr>
              <a:t> - двойного действия;</a:t>
            </a:r>
            <a:r>
              <a:rPr lang="ru-RU" b="1" i="1" dirty="0">
                <a:solidFill>
                  <a:srgbClr val="C00000"/>
                </a:solidFill>
              </a:rPr>
              <a:t> в</a:t>
            </a:r>
            <a:r>
              <a:rPr lang="ru-RU" i="1" dirty="0">
                <a:solidFill>
                  <a:srgbClr val="C00000"/>
                </a:solidFill>
              </a:rPr>
              <a:t> - прямоточного и непрямоточного; </a:t>
            </a:r>
            <a:r>
              <a:rPr lang="ru-RU" b="1" i="1" dirty="0">
                <a:solidFill>
                  <a:srgbClr val="C00000"/>
                </a:solidFill>
              </a:rPr>
              <a:t>г</a:t>
            </a:r>
            <a:r>
              <a:rPr lang="ru-RU" i="1" dirty="0">
                <a:solidFill>
                  <a:srgbClr val="C00000"/>
                </a:solidFill>
              </a:rPr>
              <a:t> - двухступенчатого с разными диаметрами цилиндров; </a:t>
            </a:r>
            <a:endParaRPr lang="en-US" i="1" dirty="0" smtClean="0">
              <a:solidFill>
                <a:srgbClr val="C00000"/>
              </a:solidFill>
            </a:endParaRPr>
          </a:p>
          <a:p>
            <a:pPr algn="ctr"/>
            <a:r>
              <a:rPr lang="ru-RU" b="1" i="1" dirty="0" err="1" smtClean="0">
                <a:solidFill>
                  <a:srgbClr val="C00000"/>
                </a:solidFill>
              </a:rPr>
              <a:t>д</a:t>
            </a:r>
            <a:r>
              <a:rPr lang="ru-RU" i="1" dirty="0">
                <a:solidFill>
                  <a:srgbClr val="C00000"/>
                </a:solidFill>
              </a:rPr>
              <a:t> - V-образного двухступенчатого с одинаковыми цилиндрами и соотношением количества цилиндров 3 : 1 (три цилиндра работают на низкой ступени, один - на высокой); </a:t>
            </a:r>
            <a:r>
              <a:rPr lang="ru-RU" b="1" i="1" dirty="0">
                <a:solidFill>
                  <a:srgbClr val="C00000"/>
                </a:solidFill>
              </a:rPr>
              <a:t>е</a:t>
            </a:r>
            <a:r>
              <a:rPr lang="ru-RU" i="1" dirty="0">
                <a:solidFill>
                  <a:srgbClr val="C00000"/>
                </a:solidFill>
              </a:rPr>
              <a:t> - W-образный; </a:t>
            </a:r>
            <a:r>
              <a:rPr lang="ru-RU" b="1" i="1" dirty="0">
                <a:solidFill>
                  <a:srgbClr val="C00000"/>
                </a:solidFill>
              </a:rPr>
              <a:t>ж</a:t>
            </a:r>
            <a:r>
              <a:rPr lang="ru-RU" i="1" dirty="0">
                <a:solidFill>
                  <a:srgbClr val="C00000"/>
                </a:solidFill>
              </a:rPr>
              <a:t> - с сальниковым уплотнением; </a:t>
            </a:r>
            <a:r>
              <a:rPr lang="ru-RU" b="1" i="1" dirty="0" err="1">
                <a:solidFill>
                  <a:srgbClr val="C00000"/>
                </a:solidFill>
              </a:rPr>
              <a:t>з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i="1" dirty="0">
                <a:solidFill>
                  <a:srgbClr val="C00000"/>
                </a:solidFill>
              </a:rPr>
              <a:t>- бессальниковый; </a:t>
            </a:r>
            <a:r>
              <a:rPr lang="ru-RU" b="1" i="1" dirty="0">
                <a:solidFill>
                  <a:srgbClr val="C00000"/>
                </a:solidFill>
              </a:rPr>
              <a:t>и</a:t>
            </a:r>
            <a:r>
              <a:rPr lang="ru-RU" i="1" dirty="0">
                <a:solidFill>
                  <a:srgbClr val="C00000"/>
                </a:solidFill>
              </a:rPr>
              <a:t> – герметичный.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14810" y="5500702"/>
            <a:ext cx="324488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Схемы </a:t>
            </a:r>
            <a:endParaRPr lang="en-US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компрессоров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ao-gazstroi.biz/images/ks1/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Поршневой компрессор FIAC F 500 AB 850 T - FIAC Украи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1842" y="1785926"/>
            <a:ext cx="2262158" cy="18062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285728"/>
            <a:ext cx="7000892" cy="341632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Поршневые компрессоры — </a:t>
            </a:r>
            <a:r>
              <a:rPr lang="ru-RU" dirty="0">
                <a:solidFill>
                  <a:srgbClr val="C00000"/>
                </a:solidFill>
              </a:rPr>
              <a:t>машины объемного действия, в которых изменение объема осуществляется поршнем, совершающим прямолинейное возвратно-поступательное движение. </a:t>
            </a:r>
            <a:endParaRPr lang="ru-RU" dirty="0" smtClean="0">
              <a:solidFill>
                <a:srgbClr val="C00000"/>
              </a:solidFill>
            </a:endParaRPr>
          </a:p>
          <a:p>
            <a:pPr algn="just"/>
            <a:r>
              <a:rPr lang="ru-RU" i="1" u="sng" dirty="0" smtClean="0"/>
              <a:t>Поршневые </a:t>
            </a:r>
            <a:r>
              <a:rPr lang="ru-RU" i="1" u="sng" dirty="0"/>
              <a:t>компрессоры подразделяют по следующим признакам: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/>
              <a:t>по числу ступеней сжатия — на одно-, двух- и многоступенчатые;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/>
              <a:t>по кратности подачи — на одинарного и двойного действия;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/>
              <a:t>по типу кривошипно-шатунного механизма — на крейцкопфные и </a:t>
            </a:r>
            <a:r>
              <a:rPr lang="ru-RU" dirty="0" err="1"/>
              <a:t>бескрейцкопфные</a:t>
            </a:r>
            <a:r>
              <a:rPr lang="ru-RU" dirty="0"/>
              <a:t>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/>
              <a:t>по числу цилиндров — на одно-, двух- и многоцилиндровые;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/>
              <a:t>по расположению осей цилиндров (рис. 1.2)—на горизонтальные, вертикальные, угловые (V-образные, W-образные, прямоугольные).</a:t>
            </a:r>
          </a:p>
        </p:txBody>
      </p:sp>
      <p:pic>
        <p:nvPicPr>
          <p:cNvPr id="19458" name="Picture 2" descr="http://oao-gazstroi.biz/images/ks1/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643314"/>
            <a:ext cx="9144000" cy="321468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000860" y="0"/>
            <a:ext cx="2143140" cy="120032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Компрессоры объемного действия</a:t>
            </a:r>
            <a:endParaRPr lang="ru-RU" sz="24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www.medpulse.ru/image/encyclopedia/6/7/1/767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2786058"/>
            <a:ext cx="5214942" cy="392909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43604" y="1928802"/>
            <a:ext cx="3000396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C00000"/>
                </a:solidFill>
              </a:rPr>
              <a:t>При </a:t>
            </a:r>
            <a:r>
              <a:rPr lang="ru-RU" sz="1200" b="1" dirty="0">
                <a:solidFill>
                  <a:srgbClr val="C00000"/>
                </a:solidFill>
              </a:rPr>
              <a:t>этом данный вид компрессоров отлично подходит для любых видов работ с широким диапазоном значения необходимого давления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200" b="1" u="sng" dirty="0" smtClean="0">
                <a:solidFill>
                  <a:srgbClr val="C00000"/>
                </a:solidFill>
              </a:rPr>
              <a:t>Основными</a:t>
            </a:r>
            <a:r>
              <a:rPr lang="ru-RU" sz="1200" b="1" dirty="0" smtClean="0"/>
              <a:t> </a:t>
            </a:r>
            <a:r>
              <a:rPr lang="ru-RU" sz="1200" b="1" u="sng" dirty="0">
                <a:solidFill>
                  <a:srgbClr val="C00000"/>
                </a:solidFill>
              </a:rPr>
              <a:t>деталями</a:t>
            </a:r>
            <a:r>
              <a:rPr lang="ru-RU" sz="1200" b="1" dirty="0"/>
              <a:t> поршневого компрессора простого действия (рис. 3.3) являются: цилиндр 2 с </a:t>
            </a:r>
            <a:r>
              <a:rPr lang="ru-RU" sz="1200" b="1" dirty="0" smtClean="0"/>
              <a:t>нагнетательным </a:t>
            </a:r>
            <a:r>
              <a:rPr lang="ru-RU" sz="1200" b="1" dirty="0"/>
              <a:t>7 и всасывающим 1 клапанами в крышке 6; поршень 3; кривошипно-шатунный механизм 5, преобразующий вращательное движение приводного вала 4 в возвратно-поступательное движение поршня.</a:t>
            </a:r>
          </a:p>
        </p:txBody>
      </p:sp>
      <p:pic>
        <p:nvPicPr>
          <p:cNvPr id="16390" name="Picture 6" descr="поршневой компресс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3537625" cy="221986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0" y="3549402"/>
            <a:ext cx="4000528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/>
              <a:t>При движении поршня к нижней «мертвой точке» (обратный ход — рис. 3.3, а) рабочая камера компрессора, образованная замкнутым объемом между поршнем 3 и крышкой 6 цилиндра, увеличивается и в ней создается вакуум. Под действием атмосферного давления открывается всасывающий клапан 1, через который в цилиндр поступает воздух. В это время нагнетательный клапан 7 удерживается в закрытом положении под действием ваку­ума в рабочей камере и высокого давления в нагнетательном трубопроводе. После достижения поршнем 3 крайне­го положения начинается процесс его движения к верхней «мертвой точке» (прямой ход— рис. 3.3, б). Объем </a:t>
            </a:r>
            <a:r>
              <a:rPr lang="ru-RU" sz="1100" dirty="0" smtClean="0"/>
              <a:t>рабочей </a:t>
            </a:r>
            <a:r>
              <a:rPr lang="ru-RU" sz="1100" dirty="0"/>
              <a:t>камеры начинает уменьшаться, давление в ней возрастает, и всасывающий клапан закрывается. Нагнетатель­ный клапан открывается тогда, когда давление в цилиндре превысит давление в линии нагнетания. Полный цикл такого компрессора совершается за два хода поршня — обратный и прямой, т. е. за один оборот приводного вала.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2786058"/>
            <a:ext cx="1285884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/>
              <a:t>Рис. 3.3. Поршневой компрессор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0"/>
            <a:ext cx="45720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Установки </a:t>
            </a:r>
            <a:r>
              <a:rPr lang="ru-RU" b="1" i="1" u="sng" dirty="0" smtClean="0">
                <a:solidFill>
                  <a:srgbClr val="C00000"/>
                </a:solidFill>
              </a:rPr>
              <a:t>поршневого типа </a:t>
            </a:r>
            <a:r>
              <a:rPr lang="ru-RU" b="1" dirty="0" smtClean="0">
                <a:solidFill>
                  <a:srgbClr val="C00000"/>
                </a:solidFill>
              </a:rPr>
              <a:t>стали особенно популярны благодаря сочетанию таких преимуществ, как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38955" y="1071546"/>
            <a:ext cx="25050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удобство эксплуатации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75266" y="1500174"/>
            <a:ext cx="35687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высокие рабочие характеристики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86116" y="1071546"/>
            <a:ext cx="2773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длительный срок службы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14744" y="1857364"/>
            <a:ext cx="2369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небольшие габариты 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5214942" y="928670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16200000" flipH="1">
            <a:off x="7393801" y="964389"/>
            <a:ext cx="285752" cy="2143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6000760" y="1214422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5214942" y="928670"/>
            <a:ext cx="928694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4000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/>
              <a:t>Для увеличения производительности иногда применяют </a:t>
            </a:r>
            <a:r>
              <a:rPr lang="ru-RU" sz="1200" i="1" dirty="0">
                <a:solidFill>
                  <a:srgbClr val="C00000"/>
                </a:solidFill>
              </a:rPr>
              <a:t>поршневые компрессоры двойного </a:t>
            </a:r>
            <a:r>
              <a:rPr lang="ru-RU" sz="1200" i="1" dirty="0" smtClean="0">
                <a:solidFill>
                  <a:srgbClr val="C00000"/>
                </a:solidFill>
              </a:rPr>
              <a:t>действия.</a:t>
            </a:r>
            <a:endParaRPr lang="ru-RU" sz="1200" i="1" dirty="0">
              <a:solidFill>
                <a:srgbClr val="C00000"/>
              </a:solidFill>
            </a:endParaRPr>
          </a:p>
        </p:txBody>
      </p:sp>
      <p:pic>
        <p:nvPicPr>
          <p:cNvPr id="15362" name="Picture 2" descr="поршневой компрессор двойного действ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642918"/>
            <a:ext cx="2097876" cy="292895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85720" y="3714752"/>
            <a:ext cx="350046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/>
              <a:t>Компрессор, выполненный по такой конструктивной схеме, имеет две рабочие камеры при одном поршне, а всасывающие и нагнетательные клапаны установлены в обеих крышках. При ходе поршня вниз в верхней рабочей камере происходит процесс всасывания, а в нижней — процесс нагнетания. При движении поршня вверх сжатый воздух подается в напорную линию из верхней рабочей камеры, в то время как процесс всасыва­ния осуществляется в нижней. Производительность компрессора двойного действия практически в два раза выше производительности компрессора традиционной конструкции при одинаковых объемах рабочих камер.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6248" y="0"/>
            <a:ext cx="4643470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Для достижения более высоких значений давления сжатого воздуха (до 100 МПа) используют поршневые компрессоры многоступенчатого 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исполнения.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 </a:t>
            </a:r>
          </a:p>
        </p:txBody>
      </p:sp>
      <p:pic>
        <p:nvPicPr>
          <p:cNvPr id="15364" name="Picture 4" descr="двухступенчатый поршневой компресс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571612"/>
            <a:ext cx="3333750" cy="267176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357686" y="4180344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i="1" dirty="0"/>
              <a:t>Всасываемый воздух предварительно сжимается в первой ступени 1, проходит промежуточное охлажде­ние, а затем подвергается сжатию во второй ступени 3. Увеличение степени сжатия воздуха обеспечивается тем, что объем рабочей камеры второй ступени меньше, чем первой. Необходимость охлаждения сжатого воздуха возникает в связи с интенсивным нагревом воздуха в процессе сжатия(в соответствии с законом Гей-Люссака), особенно если степень сжатия значительна. Чтобы избежать этого, в конструкцию компрессора вво­дят охладитель 2</a:t>
            </a:r>
            <a:r>
              <a:rPr lang="ru-RU" sz="1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Мембранные компрессоры типа 1,6М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5072074"/>
            <a:ext cx="2065749" cy="1643074"/>
          </a:xfrm>
          <a:prstGeom prst="rect">
            <a:avLst/>
          </a:prstGeom>
          <a:noFill/>
        </p:spPr>
      </p:pic>
      <p:pic>
        <p:nvPicPr>
          <p:cNvPr id="18436" name="Picture 4" descr="мембранный компресс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4572032" cy="242889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929190" y="214291"/>
            <a:ext cx="3929090" cy="47705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1600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мембранном компрессоре </a:t>
            </a:r>
            <a:r>
              <a:rPr lang="ru-RU" sz="1600" dirty="0"/>
              <a:t>процесс получения сжатого воздуха происходит в принципе так же, как и в поршневом, стой лишь разницей, что в нем подвижной поршень заменен жестко закрепленной гибкой мембра­ной 1. Замкнутый объем изменяется за счет деформации мембраны при возвратно-поступательном движении штока 2.</a:t>
            </a:r>
          </a:p>
          <a:p>
            <a:pPr algn="just"/>
            <a:r>
              <a:rPr lang="ru-RU" sz="1600" dirty="0"/>
              <a:t>Давление воздуха в мембранных компрессорах ограничено прочностными характеристиками мембраны и не превышает 0,3 МПа.</a:t>
            </a:r>
          </a:p>
          <a:p>
            <a:pPr algn="just"/>
            <a:r>
              <a:rPr lang="ru-RU" sz="1600" i="1" dirty="0">
                <a:solidFill>
                  <a:srgbClr val="C00000"/>
                </a:solidFill>
              </a:rPr>
              <a:t>Основной недостаток мембранных компрессоров — необходимость периодической смены мембраны по причине выхода ее из строя.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8194" name="Picture 2" descr="Интересная и занимательная стать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2500306"/>
            <a:ext cx="3786182" cy="2231591"/>
          </a:xfrm>
          <a:prstGeom prst="rect">
            <a:avLst/>
          </a:prstGeom>
          <a:noFill/>
        </p:spPr>
      </p:pic>
      <p:pic>
        <p:nvPicPr>
          <p:cNvPr id="8198" name="Picture 6" descr="Мембранный компрессо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4572008"/>
            <a:ext cx="3747526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2" descr="Сборные модели, магазин сборных моделей / КаталогИнструменты, аэрографы, компрессорыАэрографы и компрессорыFENGDA FENGDA Компрес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5126582"/>
            <a:ext cx="2400279" cy="17314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Продажа - Компрессорное оборудование: Санкт-Петербург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0760" y="3071810"/>
            <a:ext cx="1097170" cy="1090587"/>
          </a:xfrm>
          <a:prstGeom prst="rect">
            <a:avLst/>
          </a:prstGeom>
          <a:noFill/>
        </p:spPr>
      </p:pic>
      <p:pic>
        <p:nvPicPr>
          <p:cNvPr id="7170" name="Picture 2" descr="Запчасти для цементовозов и муковозов - Роторный компрессор ВР-8/2,2, характеристи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62817" y="3071810"/>
            <a:ext cx="1881183" cy="114290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715008" y="0"/>
            <a:ext cx="3428992" cy="307776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u="sng" dirty="0">
                <a:solidFill>
                  <a:srgbClr val="C00000"/>
                </a:solidFill>
              </a:rPr>
              <a:t>Роторные компрессоры</a:t>
            </a:r>
          </a:p>
          <a:p>
            <a:pPr algn="just"/>
            <a:r>
              <a:rPr lang="ru-RU" sz="1200" dirty="0"/>
              <a:t>В компрессорах этого типа изменение объема осуществляется ротором (роторами), совершающим вращательное движение.</a:t>
            </a:r>
          </a:p>
          <a:p>
            <a:pPr algn="just"/>
            <a:r>
              <a:rPr lang="ru-RU" sz="1200" dirty="0"/>
              <a:t>В зависимости от конструкции рабочей камеры роторный компрессор может быть пластинчатым, жидкостно-кольцевым, с катающимся ротором, винтовым, шестеренчатым и роторно-поршневым.</a:t>
            </a:r>
          </a:p>
          <a:p>
            <a:pPr algn="just"/>
            <a:r>
              <a:rPr lang="ru-RU" sz="1200" dirty="0"/>
              <a:t>Рабочая камера образуется в пластинчатом компрессоре (рис. 1.3) корпусом и эксцентрично расположенным по отношению к нему ротором, имеющим подвижные или гибкие пластины; в жидкостно-кольцевом— кольцом жидкости, корпусом и эксцентрично расположенным по отношению к нему </a:t>
            </a:r>
            <a:r>
              <a:rPr lang="ru-RU" sz="1200" dirty="0" smtClean="0"/>
              <a:t>ротором.</a:t>
            </a:r>
            <a:endParaRPr lang="ru-RU" sz="1200" dirty="0"/>
          </a:p>
        </p:txBody>
      </p:sp>
      <p:pic>
        <p:nvPicPr>
          <p:cNvPr id="20482" name="Picture 2" descr="http://oao-gazstroi.biz/images/ks1/3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5715008" cy="4214818"/>
          </a:xfrm>
          <a:prstGeom prst="rect">
            <a:avLst/>
          </a:prstGeom>
          <a:noFill/>
        </p:spPr>
      </p:pic>
      <p:pic>
        <p:nvPicPr>
          <p:cNvPr id="20484" name="Picture 4" descr="винтовой компрессор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0298" y="5072074"/>
            <a:ext cx="2016709" cy="1390643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14546" y="4500570"/>
            <a:ext cx="3071802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Основные элементы конструкции винтового компрессора — два находящихся в зацеплении винта(рис. 3.8) ведущий 1 и ведомый 2.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929190" y="4226510"/>
            <a:ext cx="4000496" cy="263149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00" dirty="0"/>
              <a:t>При</a:t>
            </a:r>
            <a:r>
              <a:rPr lang="ru-RU" sz="1100" dirty="0">
                <a:solidFill>
                  <a:srgbClr val="C00000"/>
                </a:solidFill>
              </a:rPr>
              <a:t> вращении винтов </a:t>
            </a:r>
            <a:r>
              <a:rPr lang="ru-RU" sz="1100" dirty="0"/>
              <a:t>их винтовые линии, взаимно замыкаясь, отсекают некоторый объем воздуха в камере всасывания, перемещают его вдоль оси винтов и в конечном итоге вытесняют в камеру нагнетания. Воздух через компрессор двигается поступательно и плавно, без завихрения, как гайка по резьбе при вращении винта</a:t>
            </a:r>
            <a:r>
              <a:rPr lang="ru-RU" sz="1100" dirty="0" smtClean="0"/>
              <a:t>.</a:t>
            </a:r>
            <a:r>
              <a:rPr lang="ru-RU" sz="1100" dirty="0"/>
              <a:t> Процесс перемещения воздуха происходит по всей длине винтов непрерывно, и при постоянной частоте вращения вала компрессора обеспечивается равномерная, без пульсаций, подача. Недостаток винтовых ком­прессоров — довольно сложная технология изготовления винтов; преимущество — равномерность подачи воздуха, а следовательно, отсутствие колебаний уровня давления в линии нагнетания. Винтовые компрессоры обеспечивают давление сжатого воздуха до 2,5 МПа, а расход воздуха в них достигает 30 тыс.   м³ /час.</a:t>
            </a:r>
          </a:p>
        </p:txBody>
      </p:sp>
      <p:pic>
        <p:nvPicPr>
          <p:cNvPr id="20486" name="Picture 6" descr="http://www.medpulse.ru/image/encyclopedia/6/7/3/7673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929198"/>
            <a:ext cx="2531173" cy="192880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286116" y="6488668"/>
            <a:ext cx="7280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 smtClean="0"/>
              <a:t>(рис. 3.8)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4357694"/>
            <a:ext cx="228600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Рис. 4. </a:t>
            </a:r>
            <a:r>
              <a:rPr lang="ru-RU" sz="1050" u="sng" dirty="0">
                <a:solidFill>
                  <a:srgbClr val="C00000"/>
                </a:solidFill>
              </a:rPr>
              <a:t>Винтовой компрессор</a:t>
            </a:r>
            <a:r>
              <a:rPr lang="ru-RU" sz="1050" dirty="0"/>
              <a:t>: 1 - корпус; 2, 3 - ведущий и ведомый винтовые роторы; 4 - шестерни.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2169</Words>
  <Application>Microsoft Office PowerPoint</Application>
  <PresentationFormat>Экран (4:3)</PresentationFormat>
  <Paragraphs>70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Comic Sans MS</vt:lpstr>
      <vt:lpstr>Segoe Script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Дмитрий</dc:creator>
  <cp:lastModifiedBy>Руслан Карлаев</cp:lastModifiedBy>
  <cp:revision>27</cp:revision>
  <dcterms:created xsi:type="dcterms:W3CDTF">2014-10-28T06:53:53Z</dcterms:created>
  <dcterms:modified xsi:type="dcterms:W3CDTF">2021-12-26T13:56:53Z</dcterms:modified>
</cp:coreProperties>
</file>