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5"/>
  </p:notesMasterIdLst>
  <p:sldIdLst>
    <p:sldId id="256" r:id="rId2"/>
    <p:sldId id="257" r:id="rId3"/>
    <p:sldId id="258" r:id="rId4"/>
    <p:sldId id="259" r:id="rId5"/>
    <p:sldId id="266" r:id="rId6"/>
    <p:sldId id="261" r:id="rId7"/>
    <p:sldId id="263" r:id="rId8"/>
    <p:sldId id="272" r:id="rId9"/>
    <p:sldId id="275" r:id="rId10"/>
    <p:sldId id="273" r:id="rId11"/>
    <p:sldId id="276" r:id="rId12"/>
    <p:sldId id="274" r:id="rId13"/>
    <p:sldId id="278" r:id="rId14"/>
    <p:sldId id="279" r:id="rId15"/>
    <p:sldId id="280" r:id="rId16"/>
    <p:sldId id="282" r:id="rId17"/>
    <p:sldId id="277" r:id="rId18"/>
    <p:sldId id="281" r:id="rId19"/>
    <p:sldId id="283" r:id="rId20"/>
    <p:sldId id="284" r:id="rId21"/>
    <p:sldId id="285" r:id="rId22"/>
    <p:sldId id="286" r:id="rId23"/>
    <p:sldId id="287" r:id="rId24"/>
    <p:sldId id="288" r:id="rId25"/>
    <p:sldId id="289" r:id="rId26"/>
    <p:sldId id="290" r:id="rId27"/>
    <p:sldId id="291" r:id="rId28"/>
    <p:sldId id="292" r:id="rId29"/>
    <p:sldId id="293" r:id="rId30"/>
    <p:sldId id="294" r:id="rId31"/>
    <p:sldId id="295" r:id="rId32"/>
    <p:sldId id="296" r:id="rId33"/>
    <p:sldId id="297" r:id="rId34"/>
    <p:sldId id="298" r:id="rId35"/>
    <p:sldId id="299" r:id="rId36"/>
    <p:sldId id="300" r:id="rId37"/>
    <p:sldId id="301" r:id="rId38"/>
    <p:sldId id="302" r:id="rId39"/>
    <p:sldId id="303" r:id="rId40"/>
    <p:sldId id="304" r:id="rId41"/>
    <p:sldId id="305" r:id="rId42"/>
    <p:sldId id="306" r:id="rId43"/>
    <p:sldId id="307" r:id="rId44"/>
    <p:sldId id="264" r:id="rId45"/>
    <p:sldId id="308" r:id="rId46"/>
    <p:sldId id="309" r:id="rId47"/>
    <p:sldId id="310" r:id="rId48"/>
    <p:sldId id="311" r:id="rId49"/>
    <p:sldId id="312" r:id="rId50"/>
    <p:sldId id="314" r:id="rId51"/>
    <p:sldId id="313" r:id="rId52"/>
    <p:sldId id="317" r:id="rId53"/>
    <p:sldId id="318" r:id="rId54"/>
    <p:sldId id="319" r:id="rId55"/>
    <p:sldId id="320" r:id="rId56"/>
    <p:sldId id="321" r:id="rId57"/>
    <p:sldId id="315" r:id="rId58"/>
    <p:sldId id="322" r:id="rId59"/>
    <p:sldId id="324" r:id="rId60"/>
    <p:sldId id="325" r:id="rId61"/>
    <p:sldId id="326" r:id="rId62"/>
    <p:sldId id="316" r:id="rId63"/>
    <p:sldId id="327" r:id="rId64"/>
  </p:sldIdLst>
  <p:sldSz cx="9144000" cy="5143500" type="screen16x9"/>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29DDD"/>
    <a:srgbClr val="00359E"/>
    <a:srgbClr val="8E65D9"/>
    <a:srgbClr val="8C88E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3" d="100"/>
          <a:sy n="103" d="100"/>
        </p:scale>
        <p:origin x="874" y="58"/>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FC4FA5A-0D89-49FF-9798-E8B2624A44B9}" type="datetimeFigureOut">
              <a:rPr lang="ru-RU" smtClean="0"/>
              <a:t>19.03.2026</a:t>
            </a:fld>
            <a:endParaRPr lang="ru-RU"/>
          </a:p>
        </p:txBody>
      </p:sp>
      <p:sp>
        <p:nvSpPr>
          <p:cNvPr id="4" name="Образ слайда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ADFA9D3-1976-48BE-8333-065D5A9AB04A}" type="slidenum">
              <a:rPr lang="ru-RU" smtClean="0"/>
              <a:t>‹#›</a:t>
            </a:fld>
            <a:endParaRPr lang="ru-RU"/>
          </a:p>
        </p:txBody>
      </p:sp>
    </p:spTree>
    <p:extLst>
      <p:ext uri="{BB962C8B-B14F-4D97-AF65-F5344CB8AC3E}">
        <p14:creationId xmlns:p14="http://schemas.microsoft.com/office/powerpoint/2010/main" val="12223570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1"/>
        <p:cNvGrpSpPr/>
        <p:nvPr/>
      </p:nvGrpSpPr>
      <p:grpSpPr>
        <a:xfrm>
          <a:off x="0" y="0"/>
          <a:ext cx="0" cy="0"/>
          <a:chOff x="0" y="0"/>
          <a:chExt cx="0" cy="0"/>
        </a:xfrm>
      </p:grpSpPr>
      <p:sp>
        <p:nvSpPr>
          <p:cNvPr id="1412" name="Google Shape;1412;p54:notes"/>
          <p:cNvSpPr txBox="1">
            <a:spLocks noGrp="1"/>
          </p:cNvSpPr>
          <p:nvPr>
            <p:ph type="body" idx="1"/>
          </p:nvPr>
        </p:nvSpPr>
        <p:spPr>
          <a:xfrm>
            <a:off x="755950" y="5078600"/>
            <a:ext cx="6047725" cy="4811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13" name="Google Shape;1413;p54:notes"/>
          <p:cNvSpPr>
            <a:spLocks noGrp="1" noRot="1" noChangeAspect="1"/>
          </p:cNvSpPr>
          <p:nvPr>
            <p:ph type="sldImg" idx="2"/>
          </p:nvPr>
        </p:nvSpPr>
        <p:spPr>
          <a:xfrm>
            <a:off x="217488" y="801688"/>
            <a:ext cx="7126287" cy="40100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1597819"/>
            <a:ext cx="7772400" cy="1102519"/>
          </a:xfrm>
        </p:spPr>
        <p:txBody>
          <a:bodyPr/>
          <a:lstStyle/>
          <a:p>
            <a:r>
              <a:rPr lang="ru-RU"/>
              <a:t>Образец заголовка</a:t>
            </a:r>
          </a:p>
        </p:txBody>
      </p:sp>
      <p:sp>
        <p:nvSpPr>
          <p:cNvPr id="3" name="Подзаголовок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E555F2C0-EEEF-489F-A71E-B13C5AE760E9}" type="datetimeFigureOut">
              <a:rPr lang="ru-RU" smtClean="0"/>
              <a:t>19.03.2026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116AD98-15EA-4E8D-88E1-C2285ED224F8}" type="slidenum">
              <a:rPr lang="ru-RU" smtClean="0"/>
              <a:t>‹#›</a:t>
            </a:fld>
            <a:endParaRPr lang="ru-RU"/>
          </a:p>
        </p:txBody>
      </p:sp>
    </p:spTree>
    <p:extLst>
      <p:ext uri="{BB962C8B-B14F-4D97-AF65-F5344CB8AC3E}">
        <p14:creationId xmlns:p14="http://schemas.microsoft.com/office/powerpoint/2010/main" val="17754276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E555F2C0-EEEF-489F-A71E-B13C5AE760E9}" type="datetimeFigureOut">
              <a:rPr lang="ru-RU" smtClean="0"/>
              <a:t>19.03.2026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116AD98-15EA-4E8D-88E1-C2285ED224F8}" type="slidenum">
              <a:rPr lang="ru-RU" smtClean="0"/>
              <a:t>‹#›</a:t>
            </a:fld>
            <a:endParaRPr lang="ru-RU"/>
          </a:p>
        </p:txBody>
      </p:sp>
    </p:spTree>
    <p:extLst>
      <p:ext uri="{BB962C8B-B14F-4D97-AF65-F5344CB8AC3E}">
        <p14:creationId xmlns:p14="http://schemas.microsoft.com/office/powerpoint/2010/main" val="34618957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05979"/>
            <a:ext cx="2057400" cy="4388644"/>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05979"/>
            <a:ext cx="6019800" cy="4388644"/>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E555F2C0-EEEF-489F-A71E-B13C5AE760E9}" type="datetimeFigureOut">
              <a:rPr lang="ru-RU" smtClean="0"/>
              <a:t>19.03.2026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116AD98-15EA-4E8D-88E1-C2285ED224F8}" type="slidenum">
              <a:rPr lang="ru-RU" smtClean="0"/>
              <a:t>‹#›</a:t>
            </a:fld>
            <a:endParaRPr lang="ru-RU"/>
          </a:p>
        </p:txBody>
      </p:sp>
    </p:spTree>
    <p:extLst>
      <p:ext uri="{BB962C8B-B14F-4D97-AF65-F5344CB8AC3E}">
        <p14:creationId xmlns:p14="http://schemas.microsoft.com/office/powerpoint/2010/main" val="3955541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E555F2C0-EEEF-489F-A71E-B13C5AE760E9}" type="datetimeFigureOut">
              <a:rPr lang="ru-RU" smtClean="0"/>
              <a:t>19.03.2026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116AD98-15EA-4E8D-88E1-C2285ED224F8}" type="slidenum">
              <a:rPr lang="ru-RU" smtClean="0"/>
              <a:t>‹#›</a:t>
            </a:fld>
            <a:endParaRPr lang="ru-RU"/>
          </a:p>
        </p:txBody>
      </p:sp>
    </p:spTree>
    <p:extLst>
      <p:ext uri="{BB962C8B-B14F-4D97-AF65-F5344CB8AC3E}">
        <p14:creationId xmlns:p14="http://schemas.microsoft.com/office/powerpoint/2010/main" val="9082216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3305176"/>
            <a:ext cx="7772400" cy="1021556"/>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E555F2C0-EEEF-489F-A71E-B13C5AE760E9}" type="datetimeFigureOut">
              <a:rPr lang="ru-RU" smtClean="0"/>
              <a:t>19.03.2026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116AD98-15EA-4E8D-88E1-C2285ED224F8}" type="slidenum">
              <a:rPr lang="ru-RU" smtClean="0"/>
              <a:t>‹#›</a:t>
            </a:fld>
            <a:endParaRPr lang="ru-RU"/>
          </a:p>
        </p:txBody>
      </p:sp>
    </p:spTree>
    <p:extLst>
      <p:ext uri="{BB962C8B-B14F-4D97-AF65-F5344CB8AC3E}">
        <p14:creationId xmlns:p14="http://schemas.microsoft.com/office/powerpoint/2010/main" val="6270273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E555F2C0-EEEF-489F-A71E-B13C5AE760E9}" type="datetimeFigureOut">
              <a:rPr lang="ru-RU" smtClean="0"/>
              <a:t>19.03.2026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116AD98-15EA-4E8D-88E1-C2285ED224F8}" type="slidenum">
              <a:rPr lang="ru-RU" smtClean="0"/>
              <a:t>‹#›</a:t>
            </a:fld>
            <a:endParaRPr lang="ru-RU"/>
          </a:p>
        </p:txBody>
      </p:sp>
    </p:spTree>
    <p:extLst>
      <p:ext uri="{BB962C8B-B14F-4D97-AF65-F5344CB8AC3E}">
        <p14:creationId xmlns:p14="http://schemas.microsoft.com/office/powerpoint/2010/main" val="22409557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E555F2C0-EEEF-489F-A71E-B13C5AE760E9}" type="datetimeFigureOut">
              <a:rPr lang="ru-RU" smtClean="0"/>
              <a:t>19.03.2026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F116AD98-15EA-4E8D-88E1-C2285ED224F8}" type="slidenum">
              <a:rPr lang="ru-RU" smtClean="0"/>
              <a:t>‹#›</a:t>
            </a:fld>
            <a:endParaRPr lang="ru-RU"/>
          </a:p>
        </p:txBody>
      </p:sp>
    </p:spTree>
    <p:extLst>
      <p:ext uri="{BB962C8B-B14F-4D97-AF65-F5344CB8AC3E}">
        <p14:creationId xmlns:p14="http://schemas.microsoft.com/office/powerpoint/2010/main" val="20753149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E555F2C0-EEEF-489F-A71E-B13C5AE760E9}" type="datetimeFigureOut">
              <a:rPr lang="ru-RU" smtClean="0"/>
              <a:t>19.03.2026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F116AD98-15EA-4E8D-88E1-C2285ED224F8}" type="slidenum">
              <a:rPr lang="ru-RU" smtClean="0"/>
              <a:t>‹#›</a:t>
            </a:fld>
            <a:endParaRPr lang="ru-RU"/>
          </a:p>
        </p:txBody>
      </p:sp>
    </p:spTree>
    <p:extLst>
      <p:ext uri="{BB962C8B-B14F-4D97-AF65-F5344CB8AC3E}">
        <p14:creationId xmlns:p14="http://schemas.microsoft.com/office/powerpoint/2010/main" val="20246565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E555F2C0-EEEF-489F-A71E-B13C5AE760E9}" type="datetimeFigureOut">
              <a:rPr lang="ru-RU" smtClean="0"/>
              <a:t>19.03.2026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F116AD98-15EA-4E8D-88E1-C2285ED224F8}" type="slidenum">
              <a:rPr lang="ru-RU" smtClean="0"/>
              <a:t>‹#›</a:t>
            </a:fld>
            <a:endParaRPr lang="ru-RU"/>
          </a:p>
        </p:txBody>
      </p:sp>
    </p:spTree>
    <p:extLst>
      <p:ext uri="{BB962C8B-B14F-4D97-AF65-F5344CB8AC3E}">
        <p14:creationId xmlns:p14="http://schemas.microsoft.com/office/powerpoint/2010/main" val="41098426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1" y="204787"/>
            <a:ext cx="3008313" cy="871538"/>
          </a:xfrm>
        </p:spPr>
        <p:txBody>
          <a:bodyPr anchor="b"/>
          <a:lstStyle>
            <a:lvl1pPr algn="l">
              <a:defRPr sz="2000" b="1"/>
            </a:lvl1pPr>
          </a:lstStyle>
          <a:p>
            <a:r>
              <a:rPr lang="ru-RU"/>
              <a:t>Образец заголовка</a:t>
            </a:r>
          </a:p>
        </p:txBody>
      </p:sp>
      <p:sp>
        <p:nvSpPr>
          <p:cNvPr id="3" name="Объект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E555F2C0-EEEF-489F-A71E-B13C5AE760E9}" type="datetimeFigureOut">
              <a:rPr lang="ru-RU" smtClean="0"/>
              <a:t>19.03.2026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116AD98-15EA-4E8D-88E1-C2285ED224F8}" type="slidenum">
              <a:rPr lang="ru-RU" smtClean="0"/>
              <a:t>‹#›</a:t>
            </a:fld>
            <a:endParaRPr lang="ru-RU"/>
          </a:p>
        </p:txBody>
      </p:sp>
    </p:spTree>
    <p:extLst>
      <p:ext uri="{BB962C8B-B14F-4D97-AF65-F5344CB8AC3E}">
        <p14:creationId xmlns:p14="http://schemas.microsoft.com/office/powerpoint/2010/main" val="37375132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3600450"/>
            <a:ext cx="5486400" cy="425054"/>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E555F2C0-EEEF-489F-A71E-B13C5AE760E9}" type="datetimeFigureOut">
              <a:rPr lang="ru-RU" smtClean="0"/>
              <a:t>19.03.2026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116AD98-15EA-4E8D-88E1-C2285ED224F8}" type="slidenum">
              <a:rPr lang="ru-RU" smtClean="0"/>
              <a:t>‹#›</a:t>
            </a:fld>
            <a:endParaRPr lang="ru-RU"/>
          </a:p>
        </p:txBody>
      </p:sp>
    </p:spTree>
    <p:extLst>
      <p:ext uri="{BB962C8B-B14F-4D97-AF65-F5344CB8AC3E}">
        <p14:creationId xmlns:p14="http://schemas.microsoft.com/office/powerpoint/2010/main" val="851435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E555F2C0-EEEF-489F-A71E-B13C5AE760E9}" type="datetimeFigureOut">
              <a:rPr lang="ru-RU" smtClean="0"/>
              <a:t>19.03.2026</a:t>
            </a:fld>
            <a:endParaRPr lang="ru-RU"/>
          </a:p>
        </p:txBody>
      </p:sp>
      <p:sp>
        <p:nvSpPr>
          <p:cNvPr id="5" name="Нижний колонтитул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116AD98-15EA-4E8D-88E1-C2285ED224F8}" type="slidenum">
              <a:rPr lang="ru-RU" smtClean="0"/>
              <a:t>‹#›</a:t>
            </a:fld>
            <a:endParaRPr lang="ru-RU"/>
          </a:p>
        </p:txBody>
      </p:sp>
    </p:spTree>
    <p:extLst>
      <p:ext uri="{BB962C8B-B14F-4D97-AF65-F5344CB8AC3E}">
        <p14:creationId xmlns:p14="http://schemas.microsoft.com/office/powerpoint/2010/main" val="14473936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9.png"/><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5.jpe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9.png"/><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8" Type="http://schemas.openxmlformats.org/officeDocument/2006/relationships/oleObject" Target="../embeddings/oleObject2.bin"/><Relationship Id="rId3" Type="http://schemas.openxmlformats.org/officeDocument/2006/relationships/image" Target="../media/image16.wmf"/><Relationship Id="rId7" Type="http://schemas.openxmlformats.org/officeDocument/2006/relationships/image" Target="../media/image9.png"/><Relationship Id="rId2" Type="http://schemas.openxmlformats.org/officeDocument/2006/relationships/oleObject" Target="../embeddings/oleObject1.bin"/><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3.png"/><Relationship Id="rId4" Type="http://schemas.openxmlformats.org/officeDocument/2006/relationships/image" Target="../media/image7.png"/><Relationship Id="rId9" Type="http://schemas.openxmlformats.org/officeDocument/2006/relationships/image" Target="../media/image17.wmf"/></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9.pn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12.png"/><Relationship Id="rId4" Type="http://schemas.openxmlformats.org/officeDocument/2006/relationships/image" Target="../media/image9.png"/></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9.png"/><Relationship Id="rId4" Type="http://schemas.openxmlformats.org/officeDocument/2006/relationships/image" Target="../media/image8.png"/></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8.png"/></Relationships>
</file>

<file path=ppt/slides/_rels/slide18.xml.rels><?xml version="1.0" encoding="UTF-8" standalone="yes"?>
<Relationships xmlns="http://schemas.openxmlformats.org/package/2006/relationships"><Relationship Id="rId8" Type="http://schemas.openxmlformats.org/officeDocument/2006/relationships/oleObject" Target="../embeddings/oleObject4.bin"/><Relationship Id="rId13" Type="http://schemas.openxmlformats.org/officeDocument/2006/relationships/image" Target="../media/image23.wmf"/><Relationship Id="rId3" Type="http://schemas.openxmlformats.org/officeDocument/2006/relationships/image" Target="../media/image3.png"/><Relationship Id="rId7" Type="http://schemas.openxmlformats.org/officeDocument/2006/relationships/image" Target="../media/image20.wmf"/><Relationship Id="rId12" Type="http://schemas.openxmlformats.org/officeDocument/2006/relationships/oleObject" Target="../embeddings/oleObject6.bin"/><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oleObject" Target="../embeddings/oleObject3.bin"/><Relationship Id="rId11" Type="http://schemas.openxmlformats.org/officeDocument/2006/relationships/image" Target="../media/image22.wmf"/><Relationship Id="rId5" Type="http://schemas.openxmlformats.org/officeDocument/2006/relationships/image" Target="../media/image9.png"/><Relationship Id="rId10" Type="http://schemas.openxmlformats.org/officeDocument/2006/relationships/oleObject" Target="../embeddings/oleObject5.bin"/><Relationship Id="rId4" Type="http://schemas.openxmlformats.org/officeDocument/2006/relationships/image" Target="../media/image8.png"/><Relationship Id="rId9" Type="http://schemas.openxmlformats.org/officeDocument/2006/relationships/image" Target="../media/image21.wmf"/></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9.png"/><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8.png"/></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8.png"/></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8.png"/></Relationships>
</file>

<file path=ppt/slides/_rels/slide23.xml.rels><?xml version="1.0" encoding="UTF-8" standalone="yes"?>
<Relationships xmlns="http://schemas.openxmlformats.org/package/2006/relationships"><Relationship Id="rId8" Type="http://schemas.openxmlformats.org/officeDocument/2006/relationships/hyperlink" Target="#P46"/><Relationship Id="rId3" Type="http://schemas.openxmlformats.org/officeDocument/2006/relationships/image" Target="../media/image3.png"/><Relationship Id="rId7" Type="http://schemas.openxmlformats.org/officeDocument/2006/relationships/hyperlink" Target="consultantplus://offline/ref=0A00154A7EFE8803770647DAB72FCBF98A03EF1DB7A3228516B65C69914D9C85CCDE763EB6C28C6C91882CCFC959A346427FB75531221BD8BDp9F" TargetMode="External"/><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hyperlink" Target="consultantplus://offline/ref=0A00154A7EFE8803770647DAB72FCBF98A03E71DB1AF228516B65C69914D9C85CCDE7639B4C9DA39D5D6759D8D12AE465C63B754B2pEF" TargetMode="External"/><Relationship Id="rId11" Type="http://schemas.openxmlformats.org/officeDocument/2006/relationships/hyperlink" Target="#P45"/><Relationship Id="rId5" Type="http://schemas.openxmlformats.org/officeDocument/2006/relationships/image" Target="../media/image9.png"/><Relationship Id="rId10" Type="http://schemas.openxmlformats.org/officeDocument/2006/relationships/hyperlink" Target="#P44"/><Relationship Id="rId4" Type="http://schemas.openxmlformats.org/officeDocument/2006/relationships/image" Target="../media/image8.png"/><Relationship Id="rId9" Type="http://schemas.openxmlformats.org/officeDocument/2006/relationships/hyperlink" Target="#P43"/></Relationships>
</file>

<file path=ppt/slides/_rels/slide24.xml.rels><?xml version="1.0" encoding="UTF-8" standalone="yes"?>
<Relationships xmlns="http://schemas.openxmlformats.org/package/2006/relationships"><Relationship Id="rId3" Type="http://schemas.openxmlformats.org/officeDocument/2006/relationships/hyperlink" Target="consultantplus://offline/ref=25D80FBCDB508981E917FC41484C11EE2B2B901BE17977CA005CA3BFE5D946BACB133BC242BDF5n338G" TargetMode="External"/><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hyperlink" Target="consultantplus://offline/ref=25D80FBCDB508981E917F5584F4C11EE2A2A941CE5752AC00805AFBDE2D619ADCC5A37C342BCF539nC38G"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hyperlink" Target="consultantplus://offline/ref=25D80FBCDB508981E917E3544D4C11EE27219619ED247DC25950A1nB38G" TargetMode="External"/><Relationship Id="rId5" Type="http://schemas.openxmlformats.org/officeDocument/2006/relationships/image" Target="../media/image9.png"/><Relationship Id="rId4" Type="http://schemas.openxmlformats.org/officeDocument/2006/relationships/image" Target="../media/image8.png"/></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8.png"/></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8.png"/></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25.jpeg"/><Relationship Id="rId5" Type="http://schemas.openxmlformats.org/officeDocument/2006/relationships/image" Target="../media/image9.png"/><Relationship Id="rId4" Type="http://schemas.openxmlformats.org/officeDocument/2006/relationships/image" Target="../media/image8.png"/></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8.png"/></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8.png"/></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26.jpeg"/><Relationship Id="rId5" Type="http://schemas.openxmlformats.org/officeDocument/2006/relationships/image" Target="../media/image9.png"/><Relationship Id="rId4" Type="http://schemas.openxmlformats.org/officeDocument/2006/relationships/image" Target="../media/image8.png"/></Relationships>
</file>

<file path=ppt/slides/_rels/slide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9.png"/><Relationship Id="rId4" Type="http://schemas.openxmlformats.org/officeDocument/2006/relationships/image" Target="../media/image8.png"/></Relationships>
</file>

<file path=ppt/slides/_rels/slide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27.png"/><Relationship Id="rId5" Type="http://schemas.openxmlformats.org/officeDocument/2006/relationships/image" Target="../media/image9.png"/><Relationship Id="rId4" Type="http://schemas.openxmlformats.org/officeDocument/2006/relationships/image" Target="../media/image8.png"/></Relationships>
</file>

<file path=ppt/slides/_rels/slide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28.png"/><Relationship Id="rId5" Type="http://schemas.openxmlformats.org/officeDocument/2006/relationships/image" Target="../media/image9.png"/><Relationship Id="rId4" Type="http://schemas.openxmlformats.org/officeDocument/2006/relationships/image" Target="../media/image8.png"/></Relationships>
</file>

<file path=ppt/slides/_rels/slide35.xml.rels><?xml version="1.0" encoding="UTF-8" standalone="yes"?>
<Relationships xmlns="http://schemas.openxmlformats.org/package/2006/relationships"><Relationship Id="rId3" Type="http://schemas.openxmlformats.org/officeDocument/2006/relationships/image" Target="../media/image3.png"/><Relationship Id="rId7"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29.png"/><Relationship Id="rId5" Type="http://schemas.openxmlformats.org/officeDocument/2006/relationships/image" Target="../media/image9.png"/><Relationship Id="rId4" Type="http://schemas.openxmlformats.org/officeDocument/2006/relationships/image" Target="../media/image8.png"/></Relationships>
</file>

<file path=ppt/slides/_rels/slide3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8.png"/></Relationships>
</file>

<file path=ppt/slides/_rels/slide3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30.png"/><Relationship Id="rId5" Type="http://schemas.openxmlformats.org/officeDocument/2006/relationships/image" Target="../media/image9.png"/><Relationship Id="rId4" Type="http://schemas.openxmlformats.org/officeDocument/2006/relationships/image" Target="../media/image8.png"/></Relationships>
</file>

<file path=ppt/slides/_rels/slide3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31.png"/><Relationship Id="rId5" Type="http://schemas.openxmlformats.org/officeDocument/2006/relationships/image" Target="../media/image9.png"/><Relationship Id="rId4" Type="http://schemas.openxmlformats.org/officeDocument/2006/relationships/image" Target="../media/image8.png"/></Relationships>
</file>

<file path=ppt/slides/_rels/slide3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32.png"/><Relationship Id="rId5" Type="http://schemas.openxmlformats.org/officeDocument/2006/relationships/image" Target="../media/image9.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9.png"/><Relationship Id="rId4" Type="http://schemas.openxmlformats.org/officeDocument/2006/relationships/image" Target="../media/image8.png"/></Relationships>
</file>

<file path=ppt/slides/_rels/slide4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33.png"/><Relationship Id="rId5" Type="http://schemas.openxmlformats.org/officeDocument/2006/relationships/image" Target="../media/image9.png"/><Relationship Id="rId4" Type="http://schemas.openxmlformats.org/officeDocument/2006/relationships/image" Target="../media/image8.png"/></Relationships>
</file>

<file path=ppt/slides/_rels/slide41.xml.rels><?xml version="1.0" encoding="UTF-8" standalone="yes"?>
<Relationships xmlns="http://schemas.openxmlformats.org/package/2006/relationships"><Relationship Id="rId3" Type="http://schemas.openxmlformats.org/officeDocument/2006/relationships/image" Target="../media/image3.png"/><Relationship Id="rId7" Type="http://schemas.microsoft.com/office/2007/relationships/hdphoto" Target="../media/hdphoto2.wdp"/><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34.png"/><Relationship Id="rId5" Type="http://schemas.openxmlformats.org/officeDocument/2006/relationships/image" Target="../media/image9.png"/><Relationship Id="rId4" Type="http://schemas.openxmlformats.org/officeDocument/2006/relationships/image" Target="../media/image8.png"/></Relationships>
</file>

<file path=ppt/slides/_rels/slide42.xml.rels><?xml version="1.0" encoding="UTF-8" standalone="yes"?>
<Relationships xmlns="http://schemas.openxmlformats.org/package/2006/relationships"><Relationship Id="rId3" Type="http://schemas.openxmlformats.org/officeDocument/2006/relationships/image" Target="../media/image3.png"/><Relationship Id="rId7" Type="http://schemas.microsoft.com/office/2007/relationships/hdphoto" Target="../media/hdphoto3.wdp"/><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35.png"/><Relationship Id="rId5" Type="http://schemas.openxmlformats.org/officeDocument/2006/relationships/image" Target="../media/image9.png"/><Relationship Id="rId4" Type="http://schemas.openxmlformats.org/officeDocument/2006/relationships/image" Target="../media/image8.png"/></Relationships>
</file>

<file path=ppt/slides/_rels/slide43.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png"/><Relationship Id="rId7" Type="http://schemas.microsoft.com/office/2007/relationships/hdphoto" Target="../media/hdphoto4.wdp"/><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36.png"/><Relationship Id="rId5" Type="http://schemas.openxmlformats.org/officeDocument/2006/relationships/image" Target="../media/image9.png"/><Relationship Id="rId4" Type="http://schemas.openxmlformats.org/officeDocument/2006/relationships/image" Target="../media/image8.png"/><Relationship Id="rId9" Type="http://schemas.microsoft.com/office/2007/relationships/hdphoto" Target="../media/hdphoto5.wdp"/></Relationships>
</file>

<file path=ppt/slides/_rels/slide44.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39.png"/><Relationship Id="rId5" Type="http://schemas.openxmlformats.org/officeDocument/2006/relationships/image" Target="../media/image9.png"/><Relationship Id="rId4" Type="http://schemas.openxmlformats.org/officeDocument/2006/relationships/image" Target="../media/image8.png"/></Relationships>
</file>

<file path=ppt/slides/_rels/slide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40.jpeg"/><Relationship Id="rId5" Type="http://schemas.openxmlformats.org/officeDocument/2006/relationships/image" Target="../media/image9.png"/><Relationship Id="rId4" Type="http://schemas.openxmlformats.org/officeDocument/2006/relationships/image" Target="../media/image8.png"/></Relationships>
</file>

<file path=ppt/slides/_rels/slide46.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41.jpe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9.png"/><Relationship Id="rId4" Type="http://schemas.openxmlformats.org/officeDocument/2006/relationships/image" Target="../media/image8.png"/></Relationships>
</file>

<file path=ppt/slides/_rels/slide47.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4.pn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9.png"/><Relationship Id="rId4" Type="http://schemas.openxmlformats.org/officeDocument/2006/relationships/image" Target="../media/image8.png"/></Relationships>
</file>

<file path=ppt/slides/_rels/slide48.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3.png"/><Relationship Id="rId7" Type="http://schemas.openxmlformats.org/officeDocument/2006/relationships/image" Target="../media/image42.pn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9.png"/><Relationship Id="rId4" Type="http://schemas.openxmlformats.org/officeDocument/2006/relationships/image" Target="../media/image8.png"/><Relationship Id="rId9" Type="http://schemas.openxmlformats.org/officeDocument/2006/relationships/image" Target="../media/image44.jpeg"/></Relationships>
</file>

<file path=ppt/slides/_rels/slide4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9.png"/></Relationships>
</file>

<file path=ppt/slides/_rels/slide50.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45.pn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9.png"/><Relationship Id="rId4" Type="http://schemas.openxmlformats.org/officeDocument/2006/relationships/image" Target="../media/image8.png"/></Relationships>
</file>

<file path=ppt/slides/_rels/slide5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4.pn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46.png"/><Relationship Id="rId5" Type="http://schemas.openxmlformats.org/officeDocument/2006/relationships/image" Target="../media/image9.png"/><Relationship Id="rId4" Type="http://schemas.openxmlformats.org/officeDocument/2006/relationships/image" Target="../media/image8.png"/></Relationships>
</file>

<file path=ppt/slides/_rels/slide5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9.png"/><Relationship Id="rId4" Type="http://schemas.openxmlformats.org/officeDocument/2006/relationships/image" Target="../media/image8.png"/></Relationships>
</file>

<file path=ppt/slides/_rels/slide53.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41.jpe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9.png"/><Relationship Id="rId4" Type="http://schemas.openxmlformats.org/officeDocument/2006/relationships/image" Target="../media/image8.png"/></Relationships>
</file>

<file path=ppt/slides/_rels/slide54.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47.pn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9.png"/><Relationship Id="rId4" Type="http://schemas.openxmlformats.org/officeDocument/2006/relationships/image" Target="../media/image8.png"/></Relationships>
</file>

<file path=ppt/slides/_rels/slide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9.png"/><Relationship Id="rId4" Type="http://schemas.openxmlformats.org/officeDocument/2006/relationships/image" Target="../media/image8.png"/></Relationships>
</file>

<file path=ppt/slides/_rels/slide56.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48.pn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9.png"/><Relationship Id="rId4" Type="http://schemas.openxmlformats.org/officeDocument/2006/relationships/image" Target="../media/image8.png"/></Relationships>
</file>

<file path=ppt/slides/_rels/slide57.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49.pn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9.png"/><Relationship Id="rId4" Type="http://schemas.openxmlformats.org/officeDocument/2006/relationships/image" Target="../media/image8.png"/></Relationships>
</file>

<file path=ppt/slides/_rels/slide58.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50.pn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9.png"/><Relationship Id="rId4" Type="http://schemas.openxmlformats.org/officeDocument/2006/relationships/image" Target="../media/image8.png"/></Relationships>
</file>

<file path=ppt/slides/_rels/slide59.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51.pn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7.png"/><Relationship Id="rId4" Type="http://schemas.openxmlformats.org/officeDocument/2006/relationships/image" Target="../media/image9.png"/></Relationships>
</file>

<file path=ppt/slides/_rels/slide60.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3.png"/><Relationship Id="rId7" Type="http://schemas.openxmlformats.org/officeDocument/2006/relationships/image" Target="../media/image52.pn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9.png"/><Relationship Id="rId4" Type="http://schemas.openxmlformats.org/officeDocument/2006/relationships/image" Target="../media/image8.png"/></Relationships>
</file>

<file path=ppt/slides/_rels/slide61.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3.png"/><Relationship Id="rId7" Type="http://schemas.openxmlformats.org/officeDocument/2006/relationships/image" Target="../media/image53.pn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9.png"/><Relationship Id="rId4" Type="http://schemas.openxmlformats.org/officeDocument/2006/relationships/image" Target="../media/image8.png"/></Relationships>
</file>

<file path=ppt/slides/_rels/slide6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9.png"/><Relationship Id="rId4" Type="http://schemas.openxmlformats.org/officeDocument/2006/relationships/image" Target="../media/image8.png"/></Relationships>
</file>

<file path=ppt/slides/_rels/slide6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9.png"/><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Группа 4"/>
          <p:cNvGrpSpPr/>
          <p:nvPr/>
        </p:nvGrpSpPr>
        <p:grpSpPr>
          <a:xfrm>
            <a:off x="-1" y="0"/>
            <a:ext cx="9144001" cy="5143500"/>
            <a:chOff x="-1" y="0"/>
            <a:chExt cx="9144001" cy="5143500"/>
          </a:xfrm>
        </p:grpSpPr>
        <p:pic>
          <p:nvPicPr>
            <p:cNvPr id="1026" name="Picture 2" descr="F:\WORK\АГТУ\Общая\ФОН РОМБЫ\Обложка темн..jpg"/>
            <p:cNvPicPr>
              <a:picLocks noChangeAspect="1" noChangeArrowheads="1"/>
            </p:cNvPicPr>
            <p:nvPr/>
          </p:nvPicPr>
          <p:blipFill rotWithShape="1">
            <a:blip r:embed="rId2">
              <a:extLst>
                <a:ext uri="{28A0092B-C50C-407E-A947-70E740481C1C}">
                  <a14:useLocalDpi xmlns:a14="http://schemas.microsoft.com/office/drawing/2010/main" val="0"/>
                </a:ext>
              </a:extLst>
            </a:blip>
            <a:srcRect t="23806" r="638"/>
            <a:stretch/>
          </p:blipFill>
          <p:spPr bwMode="auto">
            <a:xfrm>
              <a:off x="-1" y="0"/>
              <a:ext cx="9144001" cy="5143500"/>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1" y="0"/>
              <a:ext cx="9144001" cy="5143500"/>
            </a:xfrm>
            <a:prstGeom prst="rect">
              <a:avLst/>
            </a:prstGeom>
            <a:solidFill>
              <a:srgbClr val="00359E">
                <a:alpha val="5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pic>
        <p:nvPicPr>
          <p:cNvPr id="1028" name="Picture 4" descr="F:\WORK\АГТУ\Общая\новый бренндбук\Мокапы\доп\BB_АГТУ.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36414" y="889513"/>
            <a:ext cx="3671169" cy="33644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29151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1C7991-4521-B2BB-1066-EEFE31E03FEE}"/>
            </a:ext>
          </a:extLst>
        </p:cNvPr>
        <p:cNvGrpSpPr/>
        <p:nvPr/>
      </p:nvGrpSpPr>
      <p:grpSpPr>
        <a:xfrm>
          <a:off x="0" y="0"/>
          <a:ext cx="0" cy="0"/>
          <a:chOff x="0" y="0"/>
          <a:chExt cx="0" cy="0"/>
        </a:xfrm>
      </p:grpSpPr>
      <p:pic>
        <p:nvPicPr>
          <p:cNvPr id="3" name="Picture 5" descr="F:\WORK\АГТУ\Общая\новый бренндбук\Мокапы\доп\Безырмянный-1.png">
            <a:extLst>
              <a:ext uri="{FF2B5EF4-FFF2-40B4-BE49-F238E27FC236}">
                <a16:creationId xmlns:a16="http://schemas.microsoft.com/office/drawing/2014/main" id="{8264C6DC-A3B8-E585-911F-D8E4F9F47C5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87126" y="267494"/>
            <a:ext cx="2001044" cy="180181"/>
          </a:xfrm>
          <a:prstGeom prst="rect">
            <a:avLst/>
          </a:prstGeom>
          <a:noFill/>
          <a:extLst>
            <a:ext uri="{909E8E84-426E-40DD-AFC4-6F175D3DCCD1}">
              <a14:hiddenFill xmlns:a14="http://schemas.microsoft.com/office/drawing/2010/main">
                <a:solidFill>
                  <a:srgbClr val="FFFFFF"/>
                </a:solidFill>
              </a14:hiddenFill>
            </a:ext>
          </a:extLst>
        </p:spPr>
      </p:pic>
      <p:grpSp>
        <p:nvGrpSpPr>
          <p:cNvPr id="4" name="Группа 3">
            <a:extLst>
              <a:ext uri="{FF2B5EF4-FFF2-40B4-BE49-F238E27FC236}">
                <a16:creationId xmlns:a16="http://schemas.microsoft.com/office/drawing/2014/main" id="{14E63CC4-71FB-FFEF-C087-0DB06A13BD69}"/>
              </a:ext>
            </a:extLst>
          </p:cNvPr>
          <p:cNvGrpSpPr/>
          <p:nvPr/>
        </p:nvGrpSpPr>
        <p:grpSpPr>
          <a:xfrm>
            <a:off x="-18589" y="2972872"/>
            <a:ext cx="9162589" cy="2191165"/>
            <a:chOff x="-18589" y="2972872"/>
            <a:chExt cx="9162589" cy="2191165"/>
          </a:xfrm>
        </p:grpSpPr>
        <p:pic>
          <p:nvPicPr>
            <p:cNvPr id="5" name="Picture 3" descr="F:\WORK\АГТУ\Общая\новый бренндбук\Мокапы\доп\BB_двАГТУ.png">
              <a:extLst>
                <a:ext uri="{FF2B5EF4-FFF2-40B4-BE49-F238E27FC236}">
                  <a16:creationId xmlns:a16="http://schemas.microsoft.com/office/drawing/2014/main" id="{3FF451E1-2EA7-7DF4-1E46-34D629288CA0}"/>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6" name="Группа 5">
              <a:extLst>
                <a:ext uri="{FF2B5EF4-FFF2-40B4-BE49-F238E27FC236}">
                  <a16:creationId xmlns:a16="http://schemas.microsoft.com/office/drawing/2014/main" id="{E2946010-F78F-1D94-5D50-DE4044CAF0D5}"/>
                </a:ext>
              </a:extLst>
            </p:cNvPr>
            <p:cNvGrpSpPr/>
            <p:nvPr/>
          </p:nvGrpSpPr>
          <p:grpSpPr>
            <a:xfrm>
              <a:off x="6521327" y="2972872"/>
              <a:ext cx="2622672" cy="2180762"/>
              <a:chOff x="6521327" y="2972872"/>
              <a:chExt cx="2622672" cy="2180762"/>
            </a:xfrm>
          </p:grpSpPr>
          <p:pic>
            <p:nvPicPr>
              <p:cNvPr id="7" name="Picture 3" descr="F:\WORK\АГТУ\Общая\новый бренндбук\Мокапы\доп\Безымяннный-1.png">
                <a:extLst>
                  <a:ext uri="{FF2B5EF4-FFF2-40B4-BE49-F238E27FC236}">
                    <a16:creationId xmlns:a16="http://schemas.microsoft.com/office/drawing/2014/main" id="{7186466C-6C35-EDE5-4B9D-0A7E101A64D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F:\WORK\АГТУ\Общая\новый бренндбук\Мокапы\доп\Безымяыынный-1.png">
                <a:extLst>
                  <a:ext uri="{FF2B5EF4-FFF2-40B4-BE49-F238E27FC236}">
                    <a16:creationId xmlns:a16="http://schemas.microsoft.com/office/drawing/2014/main" id="{B94D3E39-6178-48A5-FB9F-EC06A75D1634}"/>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sp>
        <p:nvSpPr>
          <p:cNvPr id="10" name="Прямоугольник 9">
            <a:extLst>
              <a:ext uri="{FF2B5EF4-FFF2-40B4-BE49-F238E27FC236}">
                <a16:creationId xmlns:a16="http://schemas.microsoft.com/office/drawing/2014/main" id="{339F886A-CA44-83E4-E329-FA0232537882}"/>
              </a:ext>
            </a:extLst>
          </p:cNvPr>
          <p:cNvSpPr/>
          <p:nvPr/>
        </p:nvSpPr>
        <p:spPr>
          <a:xfrm>
            <a:off x="251520" y="768687"/>
            <a:ext cx="8350899" cy="3590727"/>
          </a:xfrm>
          <a:prstGeom prst="rect">
            <a:avLst/>
          </a:prstGeom>
        </p:spPr>
        <p:txBody>
          <a:bodyPr wrap="square">
            <a:spAutoFit/>
          </a:bodyPr>
          <a:lstStyle/>
          <a:p>
            <a:pPr marL="342900" lvl="0" indent="-342900" algn="just">
              <a:spcBef>
                <a:spcPts val="700"/>
              </a:spcBef>
              <a:buClr>
                <a:srgbClr val="00359E"/>
              </a:buClr>
              <a:buSzPct val="60000"/>
              <a:buFont typeface="Wingdings" panose="05000000000000000000" pitchFamily="2" charset="2"/>
              <a:buChar char=""/>
            </a:pPr>
            <a:r>
              <a:rPr lang="ru-RU" sz="1200" dirty="0">
                <a:solidFill>
                  <a:prstClr val="black"/>
                </a:solidFill>
                <a:latin typeface="Times New Roman" panose="02020603050405020304" pitchFamily="18" charset="0"/>
                <a:cs typeface="Times New Roman" panose="02020603050405020304" pitchFamily="18" charset="0"/>
              </a:rPr>
              <a:t>Трехфазный нефтегазовый сепаратор — является основным технологическим нефтегазовым оборудованием, применяемым для подготовки природного и попутного нефтяных газов. </a:t>
            </a:r>
          </a:p>
          <a:p>
            <a:pPr marL="342900" lvl="0" indent="-342900" algn="just">
              <a:spcBef>
                <a:spcPts val="700"/>
              </a:spcBef>
              <a:buClr>
                <a:srgbClr val="00359E"/>
              </a:buClr>
              <a:buSzPct val="60000"/>
              <a:buFont typeface="Wingdings" panose="05000000000000000000" pitchFamily="2" charset="2"/>
              <a:buChar char=""/>
            </a:pPr>
            <a:r>
              <a:rPr lang="ru-RU" sz="1200" dirty="0">
                <a:solidFill>
                  <a:prstClr val="black"/>
                </a:solidFill>
                <a:latin typeface="Times New Roman" panose="02020603050405020304" pitchFamily="18" charset="0"/>
                <a:cs typeface="Times New Roman" panose="02020603050405020304" pitchFamily="18" charset="0"/>
              </a:rPr>
              <a:t>Конструкцией трехфазного сепаратора реализованы технологии центробежной очистки газа, основанной на физической центробежной закрутке потока с последующим удалением капельной жидкости и гравитационной, основанной на разности весовых параметров компонентов среды. </a:t>
            </a:r>
          </a:p>
          <a:p>
            <a:pPr marL="342900" lvl="0" indent="-342900" algn="just">
              <a:spcBef>
                <a:spcPts val="700"/>
              </a:spcBef>
              <a:buClr>
                <a:srgbClr val="00359E"/>
              </a:buClr>
              <a:buSzPct val="60000"/>
              <a:buFont typeface="Wingdings" panose="05000000000000000000" pitchFamily="2" charset="2"/>
              <a:buChar char=""/>
            </a:pPr>
            <a:r>
              <a:rPr lang="ru-RU" sz="1200" dirty="0">
                <a:solidFill>
                  <a:prstClr val="black"/>
                </a:solidFill>
                <a:latin typeface="Times New Roman" panose="02020603050405020304" pitchFamily="18" charset="0"/>
                <a:cs typeface="Times New Roman" panose="02020603050405020304" pitchFamily="18" charset="0"/>
              </a:rPr>
              <a:t>Трехфазный сепаратор предназначен для разделения газожидкостного потока и глубокой очистки добываемого природного или попутного нефтяных газов от газового конденсата, нефти, капельной влаги и механических примесей и разделения жидкостной фракции по плотности </a:t>
            </a:r>
            <a:r>
              <a:rPr lang="ru-RU" sz="1200" dirty="0" err="1">
                <a:solidFill>
                  <a:prstClr val="black"/>
                </a:solidFill>
                <a:latin typeface="Times New Roman" panose="02020603050405020304" pitchFamily="18" charset="0"/>
                <a:cs typeface="Times New Roman" panose="02020603050405020304" pitchFamily="18" charset="0"/>
              </a:rPr>
              <a:t>нa</a:t>
            </a:r>
            <a:r>
              <a:rPr lang="ru-RU" sz="1200" dirty="0">
                <a:solidFill>
                  <a:prstClr val="black"/>
                </a:solidFill>
                <a:latin typeface="Times New Roman" panose="02020603050405020304" pitchFamily="18" charset="0"/>
                <a:cs typeface="Times New Roman" panose="02020603050405020304" pitchFamily="18" charset="0"/>
              </a:rPr>
              <a:t> легкую (газовый конденсат, нефть) и тяжелую (вода).</a:t>
            </a:r>
          </a:p>
          <a:p>
            <a:pPr marL="342900" lvl="0" indent="-342900" algn="just">
              <a:spcBef>
                <a:spcPts val="700"/>
              </a:spcBef>
              <a:buClr>
                <a:srgbClr val="00359E"/>
              </a:buClr>
              <a:buSzPct val="60000"/>
              <a:buFont typeface="Wingdings" panose="05000000000000000000" pitchFamily="2" charset="2"/>
              <a:buChar char=""/>
            </a:pPr>
            <a:r>
              <a:rPr lang="ru-RU" sz="1200" dirty="0">
                <a:solidFill>
                  <a:prstClr val="black"/>
                </a:solidFill>
                <a:latin typeface="Times New Roman" panose="02020603050405020304" pitchFamily="18" charset="0"/>
                <a:cs typeface="Times New Roman" panose="02020603050405020304" pitchFamily="18" charset="0"/>
              </a:rPr>
              <a:t>Принцип работы — жидкостная фракция подается в нижнюю часть трехфазного сепаратора, в которой за счет гравитации происходит сначала отделение газовой фракции, затем по ходу движения жидкостной фракции происходит разделение потоков по плотности на более легкую и тяжелую. Далее по потоку жидкостной фракции установлен разделитель, который обеспечивает отдельный выход легкой фракции и тяжелой вместе с механическими примесями. Механические примеси отделяются, газовая фракция удаляется через центробежный газовый сепаратор.</a:t>
            </a:r>
          </a:p>
          <a:p>
            <a:pPr marL="342900" lvl="0" indent="-342900" algn="just">
              <a:spcBef>
                <a:spcPts val="700"/>
              </a:spcBef>
              <a:buClr>
                <a:srgbClr val="00359E"/>
              </a:buClr>
              <a:buSzPct val="60000"/>
              <a:buFont typeface="Wingdings" panose="05000000000000000000" pitchFamily="2" charset="2"/>
              <a:buChar char=""/>
            </a:pPr>
            <a:r>
              <a:rPr lang="ru-RU" sz="1200" dirty="0">
                <a:solidFill>
                  <a:prstClr val="black"/>
                </a:solidFill>
                <a:latin typeface="Times New Roman" panose="02020603050405020304" pitchFamily="18" charset="0"/>
                <a:cs typeface="Times New Roman" panose="02020603050405020304" pitchFamily="18" charset="0"/>
              </a:rPr>
              <a:t>Конструктивно сепараторы представляют собой цилиндрический горизонтальный сосуд на опорах с эллиптическими днищами. Дополнительно в штуцеры устанавливается технологическое оборудование — уровнемеры, манометры, датчики уровня и температуры, предохранительная арматура, контрольно-измерительные приборы с возможностью передачи данных на пульт управления.</a:t>
            </a:r>
          </a:p>
        </p:txBody>
      </p:sp>
      <p:sp>
        <p:nvSpPr>
          <p:cNvPr id="11" name="TextBox 10">
            <a:extLst>
              <a:ext uri="{FF2B5EF4-FFF2-40B4-BE49-F238E27FC236}">
                <a16:creationId xmlns:a16="http://schemas.microsoft.com/office/drawing/2014/main" id="{D3CC713B-D23E-E76A-6857-4577F7A98685}"/>
              </a:ext>
            </a:extLst>
          </p:cNvPr>
          <p:cNvSpPr txBox="1"/>
          <p:nvPr/>
        </p:nvSpPr>
        <p:spPr>
          <a:xfrm>
            <a:off x="355830" y="209274"/>
            <a:ext cx="1999586" cy="230832"/>
          </a:xfrm>
          <a:prstGeom prst="rect">
            <a:avLst/>
          </a:prstGeom>
          <a:noFill/>
        </p:spPr>
        <p:txBody>
          <a:bodyPr wrap="none" lIns="68580" tIns="34290" rIns="68580" bIns="34290" rtlCol="0">
            <a:spAutoFit/>
          </a:bodyPr>
          <a:lstStyle/>
          <a:p>
            <a:r>
              <a:rPr lang="ru-RU" sz="1050" b="1" dirty="0">
                <a:solidFill>
                  <a:srgbClr val="00359E"/>
                </a:solidFill>
                <a:latin typeface="Times New Roman" panose="02020603050405020304" pitchFamily="18" charset="0"/>
                <a:ea typeface="Calibri"/>
                <a:cs typeface="Times New Roman" panose="02020603050405020304" pitchFamily="18" charset="0"/>
              </a:rPr>
              <a:t>ТРЕХФАЗНЫЙ СЕПАРАТОР</a:t>
            </a:r>
          </a:p>
        </p:txBody>
      </p:sp>
      <p:pic>
        <p:nvPicPr>
          <p:cNvPr id="12" name="Picture 2" descr="F:\WORK\АГТУ\Общая\новый бренндбук\Мокапы\доп\Без имени-2.png">
            <a:extLst>
              <a:ext uri="{FF2B5EF4-FFF2-40B4-BE49-F238E27FC236}">
                <a16:creationId xmlns:a16="http://schemas.microsoft.com/office/drawing/2014/main" id="{17B3B421-FF8B-5D5F-3DDE-1326B0CBBF24}"/>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8589" y="-171983"/>
            <a:ext cx="5848421" cy="7498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01804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B6B75C-273F-8D6C-593F-3A0CC8F42E8C}"/>
            </a:ext>
          </a:extLst>
        </p:cNvPr>
        <p:cNvGrpSpPr/>
        <p:nvPr/>
      </p:nvGrpSpPr>
      <p:grpSpPr>
        <a:xfrm>
          <a:off x="0" y="0"/>
          <a:ext cx="0" cy="0"/>
          <a:chOff x="0" y="0"/>
          <a:chExt cx="0" cy="0"/>
        </a:xfrm>
      </p:grpSpPr>
      <p:pic>
        <p:nvPicPr>
          <p:cNvPr id="3" name="Picture 5" descr="F:\WORK\АГТУ\Общая\новый бренндбук\Мокапы\доп\Безырмянный-1.png">
            <a:extLst>
              <a:ext uri="{FF2B5EF4-FFF2-40B4-BE49-F238E27FC236}">
                <a16:creationId xmlns:a16="http://schemas.microsoft.com/office/drawing/2014/main" id="{10B6983A-763D-B4D1-EDE7-E371C99F3D54}"/>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04248" y="228926"/>
            <a:ext cx="2001044" cy="180181"/>
          </a:xfrm>
          <a:prstGeom prst="rect">
            <a:avLst/>
          </a:prstGeom>
          <a:noFill/>
          <a:extLst>
            <a:ext uri="{909E8E84-426E-40DD-AFC4-6F175D3DCCD1}">
              <a14:hiddenFill xmlns:a14="http://schemas.microsoft.com/office/drawing/2010/main">
                <a:solidFill>
                  <a:srgbClr val="FFFFFF"/>
                </a:solidFill>
              </a14:hiddenFill>
            </a:ext>
          </a:extLst>
        </p:spPr>
      </p:pic>
      <p:grpSp>
        <p:nvGrpSpPr>
          <p:cNvPr id="4" name="Группа 3">
            <a:extLst>
              <a:ext uri="{FF2B5EF4-FFF2-40B4-BE49-F238E27FC236}">
                <a16:creationId xmlns:a16="http://schemas.microsoft.com/office/drawing/2014/main" id="{19675293-24EE-9DB3-739F-97AC206DE9E8}"/>
              </a:ext>
            </a:extLst>
          </p:cNvPr>
          <p:cNvGrpSpPr/>
          <p:nvPr/>
        </p:nvGrpSpPr>
        <p:grpSpPr>
          <a:xfrm>
            <a:off x="-18589" y="2972872"/>
            <a:ext cx="9162589" cy="2191165"/>
            <a:chOff x="-18589" y="2972872"/>
            <a:chExt cx="9162589" cy="2191165"/>
          </a:xfrm>
        </p:grpSpPr>
        <p:pic>
          <p:nvPicPr>
            <p:cNvPr id="5" name="Picture 3" descr="F:\WORK\АГТУ\Общая\новый бренндбук\Мокапы\доп\BB_двАГТУ.png">
              <a:extLst>
                <a:ext uri="{FF2B5EF4-FFF2-40B4-BE49-F238E27FC236}">
                  <a16:creationId xmlns:a16="http://schemas.microsoft.com/office/drawing/2014/main" id="{FF1B21DB-2F53-8FA2-03E9-5A5CCE503F9D}"/>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6" name="Группа 5">
              <a:extLst>
                <a:ext uri="{FF2B5EF4-FFF2-40B4-BE49-F238E27FC236}">
                  <a16:creationId xmlns:a16="http://schemas.microsoft.com/office/drawing/2014/main" id="{B1525320-CD9A-B2D4-2909-07DFB9A2BCBD}"/>
                </a:ext>
              </a:extLst>
            </p:cNvPr>
            <p:cNvGrpSpPr/>
            <p:nvPr/>
          </p:nvGrpSpPr>
          <p:grpSpPr>
            <a:xfrm>
              <a:off x="6521327" y="2972872"/>
              <a:ext cx="2622672" cy="2180762"/>
              <a:chOff x="6521327" y="2972872"/>
              <a:chExt cx="2622672" cy="2180762"/>
            </a:xfrm>
          </p:grpSpPr>
          <p:pic>
            <p:nvPicPr>
              <p:cNvPr id="7" name="Picture 3" descr="F:\WORK\АГТУ\Общая\новый бренндбук\Мокапы\доп\Безымяннный-1.png">
                <a:extLst>
                  <a:ext uri="{FF2B5EF4-FFF2-40B4-BE49-F238E27FC236}">
                    <a16:creationId xmlns:a16="http://schemas.microsoft.com/office/drawing/2014/main" id="{BC05899B-B2D0-06F2-1B98-62342A45F8B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F:\WORK\АГТУ\Общая\новый бренндбук\Мокапы\доп\Безымяыынный-1.png">
                <a:extLst>
                  <a:ext uri="{FF2B5EF4-FFF2-40B4-BE49-F238E27FC236}">
                    <a16:creationId xmlns:a16="http://schemas.microsoft.com/office/drawing/2014/main" id="{EA08745F-AA97-41A9-63CB-4F0D05E51085}"/>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sp>
        <p:nvSpPr>
          <p:cNvPr id="11" name="TextBox 10">
            <a:extLst>
              <a:ext uri="{FF2B5EF4-FFF2-40B4-BE49-F238E27FC236}">
                <a16:creationId xmlns:a16="http://schemas.microsoft.com/office/drawing/2014/main" id="{80047322-2BE0-77B1-585B-1639EC7BE33F}"/>
              </a:ext>
            </a:extLst>
          </p:cNvPr>
          <p:cNvSpPr txBox="1"/>
          <p:nvPr/>
        </p:nvSpPr>
        <p:spPr>
          <a:xfrm>
            <a:off x="395536" y="203601"/>
            <a:ext cx="2698496" cy="230832"/>
          </a:xfrm>
          <a:prstGeom prst="rect">
            <a:avLst/>
          </a:prstGeom>
          <a:noFill/>
        </p:spPr>
        <p:txBody>
          <a:bodyPr wrap="none" lIns="68580" tIns="34290" rIns="68580" bIns="34290" rtlCol="0">
            <a:spAutoFit/>
          </a:bodyPr>
          <a:lstStyle/>
          <a:p>
            <a:r>
              <a:rPr lang="ru-RU" sz="1050" b="1" dirty="0">
                <a:solidFill>
                  <a:srgbClr val="00359E"/>
                </a:solidFill>
                <a:latin typeface="Times New Roman" panose="02020603050405020304" pitchFamily="18" charset="0"/>
                <a:cs typeface="Times New Roman" panose="02020603050405020304" pitchFamily="18" charset="0"/>
              </a:rPr>
              <a:t>СХЕМА ТРЕХФАЗНОГО СЕПАРАТОРА</a:t>
            </a:r>
          </a:p>
        </p:txBody>
      </p:sp>
      <p:pic>
        <p:nvPicPr>
          <p:cNvPr id="12" name="Picture 2" descr="F:\WORK\АГТУ\Общая\новый бренндбук\Мокапы\доп\Без имени-2.png">
            <a:extLst>
              <a:ext uri="{FF2B5EF4-FFF2-40B4-BE49-F238E27FC236}">
                <a16:creationId xmlns:a16="http://schemas.microsoft.com/office/drawing/2014/main" id="{9285B1B0-8898-F9CA-86E5-89A4062DD939}"/>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8589" y="-236562"/>
            <a:ext cx="5848421" cy="749877"/>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a:extLst>
              <a:ext uri="{FF2B5EF4-FFF2-40B4-BE49-F238E27FC236}">
                <a16:creationId xmlns:a16="http://schemas.microsoft.com/office/drawing/2014/main" id="{AA3F8415-6403-890D-8F8A-447B8B0D69B9}"/>
              </a:ext>
            </a:extLst>
          </p:cNvPr>
          <p:cNvSpPr/>
          <p:nvPr/>
        </p:nvSpPr>
        <p:spPr>
          <a:xfrm>
            <a:off x="102940" y="603511"/>
            <a:ext cx="8676456" cy="1815882"/>
          </a:xfrm>
          <a:prstGeom prst="rect">
            <a:avLst/>
          </a:prstGeom>
        </p:spPr>
        <p:txBody>
          <a:bodyPr wrap="square">
            <a:spAutoFit/>
          </a:bodyPr>
          <a:lstStyle/>
          <a:p>
            <a:pPr marL="320040" lvl="0" indent="-320040" algn="just">
              <a:buClr>
                <a:srgbClr val="00359E"/>
              </a:buClr>
              <a:buSzPct val="60000"/>
              <a:buFont typeface="Wingdings"/>
              <a:buChar char=""/>
            </a:pPr>
            <a:r>
              <a:rPr lang="ru-RU" sz="1400" dirty="0">
                <a:solidFill>
                  <a:prstClr val="black"/>
                </a:solidFill>
                <a:latin typeface="Times New Roman" panose="02020603050405020304" pitchFamily="18" charset="0"/>
                <a:cs typeface="Times New Roman" panose="02020603050405020304" pitchFamily="18" charset="0"/>
              </a:rPr>
              <a:t>Предварительно смешанная с </a:t>
            </a:r>
            <a:r>
              <a:rPr lang="ru-RU" sz="1400" dirty="0" err="1">
                <a:solidFill>
                  <a:prstClr val="black"/>
                </a:solidFill>
                <a:latin typeface="Times New Roman" panose="02020603050405020304" pitchFamily="18" charset="0"/>
                <a:cs typeface="Times New Roman" panose="02020603050405020304" pitchFamily="18" charset="0"/>
              </a:rPr>
              <a:t>деэмульгатором</a:t>
            </a:r>
            <a:r>
              <a:rPr lang="ru-RU" sz="1400" dirty="0">
                <a:solidFill>
                  <a:prstClr val="black"/>
                </a:solidFill>
                <a:latin typeface="Times New Roman" panose="02020603050405020304" pitchFamily="18" charset="0"/>
                <a:cs typeface="Times New Roman" panose="02020603050405020304" pitchFamily="18" charset="0"/>
              </a:rPr>
              <a:t> продукция скважин поступает через штуцер 1 и коллектор 2 в сепарационный отсек 3, где происходит гравитационное разделение нефти, газа и воды. Более тяжёлая вода собирается на дне отсека 3, из которого она перетекает под перегородкой 4 в отсек 5 и отводится через штуцер 6.</a:t>
            </a:r>
          </a:p>
          <a:p>
            <a:pPr marL="320040" lvl="0" indent="-320040" algn="just">
              <a:buClr>
                <a:srgbClr val="00359E"/>
              </a:buClr>
              <a:buSzPct val="60000"/>
              <a:buFont typeface="Wingdings"/>
              <a:buChar char=""/>
            </a:pPr>
            <a:r>
              <a:rPr lang="ru-RU" sz="1400" dirty="0">
                <a:solidFill>
                  <a:prstClr val="black"/>
                </a:solidFill>
                <a:latin typeface="Times New Roman" panose="02020603050405020304" pitchFamily="18" charset="0"/>
                <a:cs typeface="Times New Roman" panose="02020603050405020304" pitchFamily="18" charset="0"/>
              </a:rPr>
              <a:t>Газ поднимается в верхнюю часть сепаратора и отводится по газоотводной линии 7 через штуцер 8.</a:t>
            </a:r>
          </a:p>
          <a:p>
            <a:pPr marL="320040" lvl="0" indent="-320040" algn="just">
              <a:buClr>
                <a:srgbClr val="00359E"/>
              </a:buClr>
              <a:buSzPct val="60000"/>
              <a:buFont typeface="Wingdings"/>
              <a:buChar char=""/>
            </a:pPr>
            <a:r>
              <a:rPr lang="ru-RU" sz="1400" dirty="0">
                <a:solidFill>
                  <a:prstClr val="black"/>
                </a:solidFill>
                <a:latin typeface="Times New Roman" panose="02020603050405020304" pitchFamily="18" charset="0"/>
                <a:cs typeface="Times New Roman" panose="02020603050405020304" pitchFamily="18" charset="0"/>
              </a:rPr>
              <a:t>Более лёгкая нефть собирается в верхнем слое жидкой фазы отсека 3, из которого через перегородку 9 нефть поступает в отсек 10 и через штуцер 11 отводится из аппарата.</a:t>
            </a:r>
          </a:p>
          <a:p>
            <a:pPr marL="320040" lvl="0" indent="-320040" algn="just">
              <a:buClr>
                <a:srgbClr val="00359E"/>
              </a:buClr>
              <a:buSzPct val="60000"/>
              <a:buFont typeface="Wingdings"/>
              <a:buChar char=""/>
            </a:pPr>
            <a:r>
              <a:rPr lang="ru-RU" sz="1400" dirty="0">
                <a:solidFill>
                  <a:prstClr val="black"/>
                </a:solidFill>
                <a:latin typeface="Times New Roman" panose="02020603050405020304" pitchFamily="18" charset="0"/>
                <a:cs typeface="Times New Roman" panose="02020603050405020304" pitchFamily="18" charset="0"/>
              </a:rPr>
              <a:t>Производительность такого сепаратора 2500 м</a:t>
            </a:r>
            <a:r>
              <a:rPr lang="ru-RU" sz="1400" baseline="30000" dirty="0">
                <a:solidFill>
                  <a:prstClr val="black"/>
                </a:solidFill>
                <a:latin typeface="Times New Roman" panose="02020603050405020304" pitchFamily="18" charset="0"/>
                <a:cs typeface="Times New Roman" panose="02020603050405020304" pitchFamily="18" charset="0"/>
              </a:rPr>
              <a:t>3 </a:t>
            </a:r>
            <a:r>
              <a:rPr lang="ru-RU" sz="1400" dirty="0">
                <a:solidFill>
                  <a:prstClr val="black"/>
                </a:solidFill>
                <a:latin typeface="Times New Roman" panose="02020603050405020304" pitchFamily="18" charset="0"/>
                <a:cs typeface="Times New Roman" panose="02020603050405020304" pitchFamily="18" charset="0"/>
              </a:rPr>
              <a:t>в сутки по жидкости.</a:t>
            </a:r>
          </a:p>
        </p:txBody>
      </p:sp>
      <p:pic>
        <p:nvPicPr>
          <p:cNvPr id="9" name="Picture 2" descr="https://studfile.net/html/2706/280/html_QVn88qdD8e.bVBC/img-KeCzrC.jpg">
            <a:extLst>
              <a:ext uri="{FF2B5EF4-FFF2-40B4-BE49-F238E27FC236}">
                <a16:creationId xmlns:a16="http://schemas.microsoft.com/office/drawing/2014/main" id="{82C45F89-96A5-912C-C801-016DA7CDDEB5}"/>
              </a:ext>
            </a:extLst>
          </p:cNvPr>
          <p:cNvPicPr>
            <a:picLocks noChangeAspect="1" noChangeArrowheads="1"/>
          </p:cNvPicPr>
          <p:nvPr/>
        </p:nvPicPr>
        <p:blipFill>
          <a:blip r:embed="rId7" cstate="print"/>
          <a:srcRect/>
          <a:stretch>
            <a:fillRect/>
          </a:stretch>
        </p:blipFill>
        <p:spPr bwMode="auto">
          <a:xfrm>
            <a:off x="611560" y="2453405"/>
            <a:ext cx="6381236" cy="2228410"/>
          </a:xfrm>
          <a:prstGeom prst="rect">
            <a:avLst/>
          </a:prstGeom>
          <a:noFill/>
        </p:spPr>
      </p:pic>
    </p:spTree>
    <p:extLst>
      <p:ext uri="{BB962C8B-B14F-4D97-AF65-F5344CB8AC3E}">
        <p14:creationId xmlns:p14="http://schemas.microsoft.com/office/powerpoint/2010/main" val="21020009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816E66-FC97-81E7-204C-3267484A36FE}"/>
            </a:ext>
          </a:extLst>
        </p:cNvPr>
        <p:cNvGrpSpPr/>
        <p:nvPr/>
      </p:nvGrpSpPr>
      <p:grpSpPr>
        <a:xfrm>
          <a:off x="0" y="0"/>
          <a:ext cx="0" cy="0"/>
          <a:chOff x="0" y="0"/>
          <a:chExt cx="0" cy="0"/>
        </a:xfrm>
      </p:grpSpPr>
      <p:graphicFrame>
        <p:nvGraphicFramePr>
          <p:cNvPr id="12" name="Объект 11">
            <a:extLst>
              <a:ext uri="{FF2B5EF4-FFF2-40B4-BE49-F238E27FC236}">
                <a16:creationId xmlns:a16="http://schemas.microsoft.com/office/drawing/2014/main" id="{B62BB534-97DF-CD4D-E4F9-5A6BF6C65562}"/>
              </a:ext>
            </a:extLst>
          </p:cNvPr>
          <p:cNvGraphicFramePr>
            <a:graphicFrameLocks noChangeAspect="1"/>
          </p:cNvGraphicFramePr>
          <p:nvPr>
            <p:extLst>
              <p:ext uri="{D42A27DB-BD31-4B8C-83A1-F6EECF244321}">
                <p14:modId xmlns:p14="http://schemas.microsoft.com/office/powerpoint/2010/main" val="2479628937"/>
              </p:ext>
            </p:extLst>
          </p:nvPr>
        </p:nvGraphicFramePr>
        <p:xfrm>
          <a:off x="5359982" y="3215696"/>
          <a:ext cx="3056246" cy="760019"/>
        </p:xfrm>
        <a:graphic>
          <a:graphicData uri="http://schemas.openxmlformats.org/presentationml/2006/ole">
            <mc:AlternateContent xmlns:mc="http://schemas.openxmlformats.org/markup-compatibility/2006">
              <mc:Choice xmlns:v="urn:schemas-microsoft-com:vml" Requires="v">
                <p:oleObj name="Формула" r:id="rId2" imgW="43281600" imgH="10668000" progId="Equation.3">
                  <p:embed/>
                </p:oleObj>
              </mc:Choice>
              <mc:Fallback>
                <p:oleObj name="Формула" r:id="rId2" imgW="43281600" imgH="10668000" progId="Equation.3">
                  <p:embed/>
                  <p:pic>
                    <p:nvPicPr>
                      <p:cNvPr id="16" name="Объект 1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59982" y="3215696"/>
                        <a:ext cx="3056246" cy="760019"/>
                      </a:xfrm>
                      <a:prstGeom prst="rect">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1"/>
                        <a:tileRect/>
                      </a:gradFill>
                    </p:spPr>
                  </p:pic>
                </p:oleObj>
              </mc:Fallback>
            </mc:AlternateContent>
          </a:graphicData>
        </a:graphic>
      </p:graphicFrame>
      <p:pic>
        <p:nvPicPr>
          <p:cNvPr id="3" name="Picture 5" descr="F:\WORK\АГТУ\Общая\новый бренндбук\Мокапы\доп\Безырмянный-1.png">
            <a:extLst>
              <a:ext uri="{FF2B5EF4-FFF2-40B4-BE49-F238E27FC236}">
                <a16:creationId xmlns:a16="http://schemas.microsoft.com/office/drawing/2014/main" id="{7952A55B-9FB3-2AAA-9C9D-8AAE4583ED8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787126" y="267494"/>
            <a:ext cx="2001044" cy="180181"/>
          </a:xfrm>
          <a:prstGeom prst="rect">
            <a:avLst/>
          </a:prstGeom>
          <a:noFill/>
          <a:extLst>
            <a:ext uri="{909E8E84-426E-40DD-AFC4-6F175D3DCCD1}">
              <a14:hiddenFill xmlns:a14="http://schemas.microsoft.com/office/drawing/2010/main">
                <a:solidFill>
                  <a:srgbClr val="FFFFFF"/>
                </a:solidFill>
              </a14:hiddenFill>
            </a:ext>
          </a:extLst>
        </p:spPr>
      </p:pic>
      <p:grpSp>
        <p:nvGrpSpPr>
          <p:cNvPr id="4" name="Группа 3">
            <a:extLst>
              <a:ext uri="{FF2B5EF4-FFF2-40B4-BE49-F238E27FC236}">
                <a16:creationId xmlns:a16="http://schemas.microsoft.com/office/drawing/2014/main" id="{E449F22B-C51B-07A7-F855-3D1B31677B9D}"/>
              </a:ext>
            </a:extLst>
          </p:cNvPr>
          <p:cNvGrpSpPr/>
          <p:nvPr/>
        </p:nvGrpSpPr>
        <p:grpSpPr>
          <a:xfrm>
            <a:off x="-9295" y="3014051"/>
            <a:ext cx="9162589" cy="2191165"/>
            <a:chOff x="-18589" y="2972872"/>
            <a:chExt cx="9162589" cy="2191165"/>
          </a:xfrm>
        </p:grpSpPr>
        <p:pic>
          <p:nvPicPr>
            <p:cNvPr id="5" name="Picture 3" descr="F:\WORK\АГТУ\Общая\новый бренндбук\Мокапы\доп\BB_двАГТУ.png">
              <a:extLst>
                <a:ext uri="{FF2B5EF4-FFF2-40B4-BE49-F238E27FC236}">
                  <a16:creationId xmlns:a16="http://schemas.microsoft.com/office/drawing/2014/main" id="{66701D1E-9F48-3704-12ED-F80B8E1E41D5}"/>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6" name="Группа 5">
              <a:extLst>
                <a:ext uri="{FF2B5EF4-FFF2-40B4-BE49-F238E27FC236}">
                  <a16:creationId xmlns:a16="http://schemas.microsoft.com/office/drawing/2014/main" id="{99A40AEB-912C-624A-2F6F-92519ABB94F8}"/>
                </a:ext>
              </a:extLst>
            </p:cNvPr>
            <p:cNvGrpSpPr/>
            <p:nvPr/>
          </p:nvGrpSpPr>
          <p:grpSpPr>
            <a:xfrm>
              <a:off x="6521327" y="2972872"/>
              <a:ext cx="2622672" cy="2180762"/>
              <a:chOff x="6521327" y="2972872"/>
              <a:chExt cx="2622672" cy="2180762"/>
            </a:xfrm>
          </p:grpSpPr>
          <p:pic>
            <p:nvPicPr>
              <p:cNvPr id="7" name="Picture 3" descr="F:\WORK\АГТУ\Общая\новый бренндбук\Мокапы\доп\Безымяннный-1.png">
                <a:extLst>
                  <a:ext uri="{FF2B5EF4-FFF2-40B4-BE49-F238E27FC236}">
                    <a16:creationId xmlns:a16="http://schemas.microsoft.com/office/drawing/2014/main" id="{E7D935E8-C9FD-8CA4-5534-CBFDEDEAA57A}"/>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F:\WORK\АГТУ\Общая\новый бренндбук\Мокапы\доп\Безымяыынный-1.png">
                <a:extLst>
                  <a:ext uri="{FF2B5EF4-FFF2-40B4-BE49-F238E27FC236}">
                    <a16:creationId xmlns:a16="http://schemas.microsoft.com/office/drawing/2014/main" id="{7EA963C4-76F5-2F0E-003C-D12D75D7891E}"/>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sp>
        <p:nvSpPr>
          <p:cNvPr id="2" name="Прямоугольник 1">
            <a:extLst>
              <a:ext uri="{FF2B5EF4-FFF2-40B4-BE49-F238E27FC236}">
                <a16:creationId xmlns:a16="http://schemas.microsoft.com/office/drawing/2014/main" id="{15234C10-DC73-3240-2EEE-87F52738CA84}"/>
              </a:ext>
            </a:extLst>
          </p:cNvPr>
          <p:cNvSpPr/>
          <p:nvPr/>
        </p:nvSpPr>
        <p:spPr>
          <a:xfrm>
            <a:off x="363459" y="527545"/>
            <a:ext cx="4114793" cy="1384995"/>
          </a:xfrm>
          <a:prstGeom prst="rect">
            <a:avLst/>
          </a:prstGeom>
        </p:spPr>
        <p:txBody>
          <a:bodyPr wrap="square">
            <a:spAutoFit/>
          </a:bodyPr>
          <a:lstStyle/>
          <a:p>
            <a:pPr indent="457200" algn="just">
              <a:spcAft>
                <a:spcPts val="0"/>
              </a:spcAft>
            </a:pPr>
            <a:r>
              <a:rPr lang="ru-RU" sz="1200" dirty="0">
                <a:latin typeface="Times New Roman" panose="02020603050405020304" pitchFamily="18" charset="0"/>
                <a:ea typeface="Times New Roman" panose="02020603050405020304" pitchFamily="18" charset="0"/>
              </a:rPr>
              <a:t>Для </a:t>
            </a:r>
            <a:r>
              <a:rPr lang="ru-RU" sz="1200" b="1" dirty="0">
                <a:latin typeface="Times New Roman" panose="02020603050405020304" pitchFamily="18" charset="0"/>
                <a:ea typeface="Times New Roman" panose="02020603050405020304" pitchFamily="18" charset="0"/>
              </a:rPr>
              <a:t>оценки эффективности работы нефтяного сепаратора </a:t>
            </a:r>
            <a:r>
              <a:rPr lang="ru-RU" sz="1200" dirty="0">
                <a:latin typeface="Times New Roman" panose="02020603050405020304" pitchFamily="18" charset="0"/>
                <a:ea typeface="Times New Roman" panose="02020603050405020304" pitchFamily="18" charset="0"/>
              </a:rPr>
              <a:t>и его технического совершенства, дадим определение эффективности сепаратора, характеризующей степень убывания (усадки) в сепараторе нефти за счет </a:t>
            </a:r>
            <a:r>
              <a:rPr lang="ru-RU" sz="1200" dirty="0" err="1">
                <a:latin typeface="Times New Roman" panose="02020603050405020304" pitchFamily="18" charset="0"/>
                <a:ea typeface="Times New Roman" panose="02020603050405020304" pitchFamily="18" charset="0"/>
              </a:rPr>
              <a:t>разгазирования</a:t>
            </a:r>
            <a:r>
              <a:rPr lang="ru-RU" sz="1200" dirty="0">
                <a:latin typeface="Times New Roman" panose="02020603050405020304" pitchFamily="18" charset="0"/>
                <a:ea typeface="Times New Roman" panose="02020603050405020304" pitchFamily="18" charset="0"/>
              </a:rPr>
              <a:t> и соответствующее увеличение в нем газа. </a:t>
            </a:r>
          </a:p>
          <a:p>
            <a:pPr indent="457200" algn="just">
              <a:spcAft>
                <a:spcPts val="0"/>
              </a:spcAft>
            </a:pPr>
            <a:r>
              <a:rPr lang="ru-RU" sz="1200" dirty="0">
                <a:latin typeface="Times New Roman" panose="02020603050405020304" pitchFamily="18" charset="0"/>
                <a:ea typeface="Times New Roman" panose="02020603050405020304" pitchFamily="18" charset="0"/>
              </a:rPr>
              <a:t>Эффективность эта будет выражаться следующим образом:</a:t>
            </a:r>
            <a:endParaRPr lang="ru-RU" sz="1100" dirty="0">
              <a:effectLst/>
              <a:latin typeface="Times New Roman" panose="02020603050405020304" pitchFamily="18" charset="0"/>
              <a:ea typeface="Times New Roman" panose="02020603050405020304" pitchFamily="18" charset="0"/>
            </a:endParaRPr>
          </a:p>
        </p:txBody>
      </p:sp>
      <p:graphicFrame>
        <p:nvGraphicFramePr>
          <p:cNvPr id="9" name="Объект 8">
            <a:extLst>
              <a:ext uri="{FF2B5EF4-FFF2-40B4-BE49-F238E27FC236}">
                <a16:creationId xmlns:a16="http://schemas.microsoft.com/office/drawing/2014/main" id="{CA940AF5-DE2D-56CD-94B5-361E24524ACA}"/>
              </a:ext>
            </a:extLst>
          </p:cNvPr>
          <p:cNvGraphicFramePr>
            <a:graphicFrameLocks noChangeAspect="1"/>
          </p:cNvGraphicFramePr>
          <p:nvPr>
            <p:extLst>
              <p:ext uri="{D42A27DB-BD31-4B8C-83A1-F6EECF244321}">
                <p14:modId xmlns:p14="http://schemas.microsoft.com/office/powerpoint/2010/main" val="428902857"/>
              </p:ext>
            </p:extLst>
          </p:nvPr>
        </p:nvGraphicFramePr>
        <p:xfrm>
          <a:off x="4793710" y="632143"/>
          <a:ext cx="3986831" cy="1169551"/>
        </p:xfrm>
        <a:graphic>
          <a:graphicData uri="http://schemas.openxmlformats.org/presentationml/2006/ole">
            <mc:AlternateContent xmlns:mc="http://schemas.openxmlformats.org/markup-compatibility/2006">
              <mc:Choice xmlns:v="urn:schemas-microsoft-com:vml" Requires="v">
                <p:oleObj name="Формула" r:id="rId8" imgW="75590400" imgH="21336000" progId="Equation.3">
                  <p:embed/>
                </p:oleObj>
              </mc:Choice>
              <mc:Fallback>
                <p:oleObj name="Формула" r:id="rId8" imgW="75590400" imgH="21336000" progId="Equation.3">
                  <p:embed/>
                  <p:pic>
                    <p:nvPicPr>
                      <p:cNvPr id="12" name="Объект 11"/>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793710" y="632143"/>
                        <a:ext cx="3986831" cy="1169551"/>
                      </a:xfrm>
                      <a:prstGeom prst="rect">
                        <a:avLst/>
                      </a:prstGeom>
                      <a:gradFill flip="none" rotWithShape="1">
                        <a:gsLst>
                          <a:gs pos="0">
                            <a:schemeClr val="tx2">
                              <a:lumMod val="20000"/>
                              <a:lumOff val="80000"/>
                              <a:shade val="30000"/>
                              <a:satMod val="115000"/>
                            </a:schemeClr>
                          </a:gs>
                          <a:gs pos="50000">
                            <a:schemeClr val="tx2">
                              <a:lumMod val="20000"/>
                              <a:lumOff val="80000"/>
                              <a:shade val="67500"/>
                              <a:satMod val="115000"/>
                            </a:schemeClr>
                          </a:gs>
                          <a:gs pos="100000">
                            <a:schemeClr val="tx2">
                              <a:lumMod val="20000"/>
                              <a:lumOff val="80000"/>
                              <a:shade val="100000"/>
                              <a:satMod val="115000"/>
                            </a:schemeClr>
                          </a:gs>
                        </a:gsLst>
                        <a:lin ang="0" scaled="1"/>
                        <a:tileRect/>
                      </a:gradFill>
                    </p:spPr>
                  </p:pic>
                </p:oleObj>
              </mc:Fallback>
            </mc:AlternateContent>
          </a:graphicData>
        </a:graphic>
      </p:graphicFrame>
      <p:sp>
        <p:nvSpPr>
          <p:cNvPr id="10" name="Прямоугольник 9">
            <a:extLst>
              <a:ext uri="{FF2B5EF4-FFF2-40B4-BE49-F238E27FC236}">
                <a16:creationId xmlns:a16="http://schemas.microsoft.com/office/drawing/2014/main" id="{06063EC8-9B93-E2B0-3268-ED3411750220}"/>
              </a:ext>
            </a:extLst>
          </p:cNvPr>
          <p:cNvSpPr/>
          <p:nvPr/>
        </p:nvSpPr>
        <p:spPr>
          <a:xfrm>
            <a:off x="363459" y="1857295"/>
            <a:ext cx="11114116" cy="646331"/>
          </a:xfrm>
          <a:prstGeom prst="rect">
            <a:avLst/>
          </a:prstGeom>
        </p:spPr>
        <p:txBody>
          <a:bodyPr wrap="square">
            <a:spAutoFit/>
          </a:bodyPr>
          <a:lstStyle/>
          <a:p>
            <a:pPr algn="just">
              <a:spcAft>
                <a:spcPts val="0"/>
              </a:spcAft>
            </a:pPr>
            <a:r>
              <a:rPr lang="ru-RU" sz="1200" dirty="0">
                <a:latin typeface="Times New Roman" panose="02020603050405020304" pitchFamily="18" charset="0"/>
                <a:ea typeface="Times New Roman" panose="02020603050405020304" pitchFamily="18" charset="0"/>
              </a:rPr>
              <a:t>– </a:t>
            </a:r>
            <a:r>
              <a:rPr lang="en-US" sz="1200" i="1" dirty="0">
                <a:latin typeface="Times New Roman" panose="02020603050405020304" pitchFamily="18" charset="0"/>
                <a:ea typeface="Times New Roman" panose="02020603050405020304" pitchFamily="18" charset="0"/>
              </a:rPr>
              <a:t>G</a:t>
            </a:r>
            <a:r>
              <a:rPr lang="ru-RU" sz="1200" dirty="0">
                <a:latin typeface="Times New Roman" panose="02020603050405020304" pitchFamily="18" charset="0"/>
                <a:ea typeface="Times New Roman" panose="02020603050405020304" pitchFamily="18" charset="0"/>
              </a:rPr>
              <a:t>МН и </a:t>
            </a:r>
            <a:r>
              <a:rPr lang="en-US" sz="1200" i="1" dirty="0">
                <a:latin typeface="Times New Roman" panose="02020603050405020304" pitchFamily="18" charset="0"/>
                <a:ea typeface="Times New Roman" panose="02020603050405020304" pitchFamily="18" charset="0"/>
              </a:rPr>
              <a:t>G</a:t>
            </a:r>
            <a:r>
              <a:rPr lang="ru-RU" sz="1200" dirty="0">
                <a:latin typeface="Times New Roman" panose="02020603050405020304" pitchFamily="18" charset="0"/>
                <a:ea typeface="Times New Roman" panose="02020603050405020304" pitchFamily="18" charset="0"/>
              </a:rPr>
              <a:t>МК – соответственно массовые расходы нефти до и после сепаратора (начальные – н  и конечные – к);</a:t>
            </a:r>
          </a:p>
          <a:p>
            <a:pPr algn="just">
              <a:spcAft>
                <a:spcPts val="0"/>
              </a:spcAft>
            </a:pPr>
            <a:r>
              <a:rPr lang="ru-RU" sz="1200" dirty="0">
                <a:latin typeface="Times New Roman" panose="02020603050405020304" pitchFamily="18" charset="0"/>
                <a:ea typeface="Times New Roman" panose="02020603050405020304" pitchFamily="18" charset="0"/>
              </a:rPr>
              <a:t>– </a:t>
            </a:r>
            <a:r>
              <a:rPr lang="en-US" sz="1200" i="1" dirty="0">
                <a:latin typeface="Times New Roman" panose="02020603050405020304" pitchFamily="18" charset="0"/>
                <a:ea typeface="Times New Roman" panose="02020603050405020304" pitchFamily="18" charset="0"/>
              </a:rPr>
              <a:t>G</a:t>
            </a:r>
            <a:r>
              <a:rPr lang="ru-RU" sz="1200" dirty="0">
                <a:latin typeface="Times New Roman" panose="02020603050405020304" pitchFamily="18" charset="0"/>
                <a:ea typeface="Times New Roman" panose="02020603050405020304" pitchFamily="18" charset="0"/>
              </a:rPr>
              <a:t>МГК  и </a:t>
            </a:r>
            <a:r>
              <a:rPr lang="en-US" sz="1200" i="1" dirty="0">
                <a:latin typeface="Times New Roman" panose="02020603050405020304" pitchFamily="18" charset="0"/>
                <a:ea typeface="Times New Roman" panose="02020603050405020304" pitchFamily="18" charset="0"/>
              </a:rPr>
              <a:t>G</a:t>
            </a:r>
            <a:r>
              <a:rPr lang="ru-RU" sz="1200" dirty="0">
                <a:latin typeface="Times New Roman" panose="02020603050405020304" pitchFamily="18" charset="0"/>
                <a:ea typeface="Times New Roman" panose="02020603050405020304" pitchFamily="18" charset="0"/>
              </a:rPr>
              <a:t>МГН – соответственно массовые расходы газа после сепаратора и до него;</a:t>
            </a:r>
          </a:p>
          <a:p>
            <a:pPr algn="just">
              <a:spcAft>
                <a:spcPts val="0"/>
              </a:spcAft>
            </a:pPr>
            <a:r>
              <a:rPr lang="ru-RU" sz="1200" dirty="0">
                <a:latin typeface="Times New Roman" panose="02020603050405020304" pitchFamily="18" charset="0"/>
                <a:ea typeface="Times New Roman" panose="02020603050405020304" pitchFamily="18" charset="0"/>
              </a:rPr>
              <a:t>– </a:t>
            </a:r>
            <a:r>
              <a:rPr lang="en-US" sz="1200" i="1" dirty="0">
                <a:latin typeface="Times New Roman" panose="02020603050405020304" pitchFamily="18" charset="0"/>
                <a:ea typeface="Times New Roman" panose="02020603050405020304" pitchFamily="18" charset="0"/>
              </a:rPr>
              <a:t>V</a:t>
            </a:r>
            <a:r>
              <a:rPr lang="ru-RU" sz="1200" dirty="0">
                <a:latin typeface="Times New Roman" panose="02020603050405020304" pitchFamily="18" charset="0"/>
                <a:ea typeface="Times New Roman" panose="02020603050405020304" pitchFamily="18" charset="0"/>
              </a:rPr>
              <a:t>К  и </a:t>
            </a:r>
            <a:r>
              <a:rPr lang="en-US" sz="1200" i="1" dirty="0">
                <a:latin typeface="Times New Roman" panose="02020603050405020304" pitchFamily="18" charset="0"/>
                <a:ea typeface="Times New Roman" panose="02020603050405020304" pitchFamily="18" charset="0"/>
              </a:rPr>
              <a:t>V</a:t>
            </a:r>
            <a:r>
              <a:rPr lang="ru-RU" sz="1200" dirty="0">
                <a:latin typeface="Times New Roman" panose="02020603050405020304" pitchFamily="18" charset="0"/>
                <a:ea typeface="Times New Roman" panose="02020603050405020304" pitchFamily="18" charset="0"/>
              </a:rPr>
              <a:t>Н – соответственно объемные расходы газа после сепаратора и до него.</a:t>
            </a:r>
            <a:endParaRPr lang="ru-RU" sz="1200" dirty="0">
              <a:effectLst/>
              <a:latin typeface="Times New Roman" panose="02020603050405020304" pitchFamily="18" charset="0"/>
              <a:ea typeface="Times New Roman" panose="02020603050405020304" pitchFamily="18" charset="0"/>
            </a:endParaRPr>
          </a:p>
        </p:txBody>
      </p:sp>
      <p:sp>
        <p:nvSpPr>
          <p:cNvPr id="11" name="Прямоугольник 10">
            <a:extLst>
              <a:ext uri="{FF2B5EF4-FFF2-40B4-BE49-F238E27FC236}">
                <a16:creationId xmlns:a16="http://schemas.microsoft.com/office/drawing/2014/main" id="{0AC0075D-C670-AE3A-7BD2-0203DCD1CA60}"/>
              </a:ext>
            </a:extLst>
          </p:cNvPr>
          <p:cNvSpPr/>
          <p:nvPr/>
        </p:nvSpPr>
        <p:spPr>
          <a:xfrm>
            <a:off x="251520" y="2498970"/>
            <a:ext cx="8536650" cy="461665"/>
          </a:xfrm>
          <a:prstGeom prst="rect">
            <a:avLst/>
          </a:prstGeom>
        </p:spPr>
        <p:txBody>
          <a:bodyPr wrap="square">
            <a:spAutoFit/>
          </a:bodyPr>
          <a:lstStyle/>
          <a:p>
            <a:pPr indent="457200" algn="just">
              <a:spcAft>
                <a:spcPts val="0"/>
              </a:spcAft>
            </a:pPr>
            <a:r>
              <a:rPr lang="ru-RU" sz="1200" dirty="0">
                <a:latin typeface="Times New Roman" panose="02020603050405020304" pitchFamily="18" charset="0"/>
                <a:ea typeface="Times New Roman" panose="02020603050405020304" pitchFamily="18" charset="0"/>
              </a:rPr>
              <a:t>Таким образом, в каждой ступени сепарационной установки за счет снижения давления количество нефти уменьшается и соответственно возрастает количество газа, что может характеризовать работу этой установки в целом.</a:t>
            </a:r>
            <a:endParaRPr lang="ru-RU" sz="1200" dirty="0">
              <a:effectLst/>
              <a:latin typeface="Times New Roman" panose="02020603050405020304" pitchFamily="18" charset="0"/>
              <a:ea typeface="Times New Roman" panose="02020603050405020304" pitchFamily="18" charset="0"/>
            </a:endParaRPr>
          </a:p>
        </p:txBody>
      </p:sp>
      <p:sp>
        <p:nvSpPr>
          <p:cNvPr id="13" name="Rectangle 10">
            <a:extLst>
              <a:ext uri="{FF2B5EF4-FFF2-40B4-BE49-F238E27FC236}">
                <a16:creationId xmlns:a16="http://schemas.microsoft.com/office/drawing/2014/main" id="{119722A8-C2F9-8B85-E83C-9DC62B990F3B}"/>
              </a:ext>
            </a:extLst>
          </p:cNvPr>
          <p:cNvSpPr>
            <a:spLocks noChangeArrowheads="1"/>
          </p:cNvSpPr>
          <p:nvPr/>
        </p:nvSpPr>
        <p:spPr bwMode="auto">
          <a:xfrm>
            <a:off x="238947" y="3131444"/>
            <a:ext cx="5009677"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457200" algn="just"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При любых условиях для герметизированной системы сбора количества нефти и газа </a:t>
            </a:r>
            <a:r>
              <a:rPr kumimoji="0" lang="en-US" altLang="ru-RU" sz="1200" b="0" i="1"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GH</a:t>
            </a:r>
            <a:r>
              <a:rPr kumimoji="0" lang="ru-RU" altLang="ru-RU" sz="12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 </a:t>
            </a:r>
            <a:r>
              <a:rPr kumimoji="0" lang="en-US" altLang="ru-RU" sz="1200" b="0" i="1"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a:t>
            </a:r>
            <a:r>
              <a:rPr kumimoji="0" lang="ru-RU" altLang="ru-RU" sz="12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Г   = </a:t>
            </a:r>
            <a:r>
              <a:rPr kumimoji="0" lang="en-US" altLang="ru-RU" sz="1200" b="0" i="0" u="none"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const</a:t>
            </a:r>
            <a:r>
              <a:rPr kumimoji="0" lang="ru-RU" altLang="ru-RU" sz="12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kumimoji="0" lang="ru-RU" altLang="ru-RU" sz="12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457200" algn="just"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К показателям эффективности работы нефтяного сепаратора относятся так же удельный унос капельной жидкости </a:t>
            </a:r>
            <a:r>
              <a:rPr kumimoji="0" lang="ru-RU" altLang="ru-RU" sz="1200" b="0" i="1"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К</a:t>
            </a:r>
            <a:r>
              <a:rPr kumimoji="0" lang="ru-RU" altLang="ru-RU" sz="12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Ж потоком газа и удельный унос свободного газа </a:t>
            </a:r>
            <a:r>
              <a:rPr kumimoji="0" lang="ru-RU" altLang="ru-RU" sz="1200" b="0" i="1"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К</a:t>
            </a:r>
            <a:r>
              <a:rPr kumimoji="0" lang="ru-RU" altLang="ru-RU" sz="12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Г  потоком нефти.</a:t>
            </a:r>
            <a:r>
              <a:rPr kumimoji="0" lang="en-US" altLang="ru-RU" sz="12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kumimoji="0" lang="en-US" altLang="ru-RU" sz="12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sp>
        <p:nvSpPr>
          <p:cNvPr id="14" name="Прямоугольник 13">
            <a:extLst>
              <a:ext uri="{FF2B5EF4-FFF2-40B4-BE49-F238E27FC236}">
                <a16:creationId xmlns:a16="http://schemas.microsoft.com/office/drawing/2014/main" id="{A81C8FCA-C471-A689-D307-E123A6169508}"/>
              </a:ext>
            </a:extLst>
          </p:cNvPr>
          <p:cNvSpPr/>
          <p:nvPr/>
        </p:nvSpPr>
        <p:spPr>
          <a:xfrm>
            <a:off x="238947" y="4132414"/>
            <a:ext cx="8561796" cy="461665"/>
          </a:xfrm>
          <a:prstGeom prst="rect">
            <a:avLst/>
          </a:prstGeom>
        </p:spPr>
        <p:txBody>
          <a:bodyPr wrap="square">
            <a:spAutoFit/>
          </a:bodyPr>
          <a:lstStyle/>
          <a:p>
            <a:pPr algn="just">
              <a:spcAft>
                <a:spcPts val="0"/>
              </a:spcAft>
            </a:pPr>
            <a:r>
              <a:rPr lang="ru-RU" sz="1200" dirty="0">
                <a:latin typeface="Times New Roman" panose="02020603050405020304" pitchFamily="18" charset="0"/>
                <a:ea typeface="Times New Roman" panose="02020603050405020304" pitchFamily="18" charset="0"/>
              </a:rPr>
              <a:t>– </a:t>
            </a:r>
            <a:r>
              <a:rPr lang="en-US" sz="1200" i="1" dirty="0">
                <a:latin typeface="Times New Roman" panose="02020603050405020304" pitchFamily="18" charset="0"/>
                <a:ea typeface="Times New Roman" panose="02020603050405020304" pitchFamily="18" charset="0"/>
              </a:rPr>
              <a:t>q</a:t>
            </a:r>
            <a:r>
              <a:rPr lang="ru-RU" sz="1200" dirty="0">
                <a:latin typeface="Times New Roman" panose="02020603050405020304" pitchFamily="18" charset="0"/>
                <a:ea typeface="Times New Roman" panose="02020603050405020304" pitchFamily="18" charset="0"/>
              </a:rPr>
              <a:t>Ж и  </a:t>
            </a:r>
            <a:r>
              <a:rPr lang="en-US" sz="1200" i="1" dirty="0">
                <a:latin typeface="Times New Roman" panose="02020603050405020304" pitchFamily="18" charset="0"/>
                <a:ea typeface="Times New Roman" panose="02020603050405020304" pitchFamily="18" charset="0"/>
              </a:rPr>
              <a:t>q</a:t>
            </a:r>
            <a:r>
              <a:rPr lang="ru-RU" sz="1200" dirty="0">
                <a:latin typeface="Times New Roman" panose="02020603050405020304" pitchFamily="18" charset="0"/>
                <a:ea typeface="Times New Roman" panose="02020603050405020304" pitchFamily="18" charset="0"/>
              </a:rPr>
              <a:t>Г – объемные расходы капельной жидкости и свободного газа, уносимые из сепаратора при рабочих условиях, м</a:t>
            </a:r>
            <a:r>
              <a:rPr lang="ru-RU" sz="1200" baseline="30000" dirty="0">
                <a:latin typeface="Times New Roman" panose="02020603050405020304" pitchFamily="18" charset="0"/>
                <a:ea typeface="Times New Roman" panose="02020603050405020304" pitchFamily="18" charset="0"/>
              </a:rPr>
              <a:t>3</a:t>
            </a:r>
            <a:r>
              <a:rPr lang="ru-RU" sz="1200" dirty="0">
                <a:latin typeface="Times New Roman" panose="02020603050405020304" pitchFamily="18" charset="0"/>
                <a:ea typeface="Times New Roman" panose="02020603050405020304" pitchFamily="18" charset="0"/>
              </a:rPr>
              <a:t>/ч;</a:t>
            </a:r>
          </a:p>
          <a:p>
            <a:pPr algn="just">
              <a:spcAft>
                <a:spcPts val="0"/>
              </a:spcAft>
            </a:pPr>
            <a:r>
              <a:rPr lang="ru-RU" sz="1200" dirty="0">
                <a:latin typeface="Times New Roman" panose="02020603050405020304" pitchFamily="18" charset="0"/>
                <a:ea typeface="Times New Roman" panose="02020603050405020304" pitchFamily="18" charset="0"/>
              </a:rPr>
              <a:t>– </a:t>
            </a:r>
            <a:r>
              <a:rPr lang="en-US" sz="1200" i="1" dirty="0">
                <a:latin typeface="Times New Roman" panose="02020603050405020304" pitchFamily="18" charset="0"/>
                <a:ea typeface="Times New Roman" panose="02020603050405020304" pitchFamily="18" charset="0"/>
              </a:rPr>
              <a:t>G</a:t>
            </a:r>
            <a:r>
              <a:rPr lang="ru-RU" sz="1200" dirty="0">
                <a:latin typeface="Times New Roman" panose="02020603050405020304" pitchFamily="18" charset="0"/>
                <a:ea typeface="Times New Roman" panose="02020603050405020304" pitchFamily="18" charset="0"/>
              </a:rPr>
              <a:t>Н и </a:t>
            </a:r>
            <a:r>
              <a:rPr lang="en-US" sz="1200" i="1" dirty="0">
                <a:latin typeface="Times New Roman" panose="02020603050405020304" pitchFamily="18" charset="0"/>
                <a:ea typeface="Times New Roman" panose="02020603050405020304" pitchFamily="18" charset="0"/>
              </a:rPr>
              <a:t>G</a:t>
            </a:r>
            <a:r>
              <a:rPr lang="ru-RU" sz="1200" dirty="0">
                <a:latin typeface="Times New Roman" panose="02020603050405020304" pitchFamily="18" charset="0"/>
                <a:ea typeface="Times New Roman" panose="02020603050405020304" pitchFamily="18" charset="0"/>
              </a:rPr>
              <a:t>Г – объемные расходы газа и нефти при рабочих условиях в сепараторе, м</a:t>
            </a:r>
            <a:r>
              <a:rPr lang="ru-RU" sz="1200" baseline="30000" dirty="0">
                <a:latin typeface="Times New Roman" panose="02020603050405020304" pitchFamily="18" charset="0"/>
                <a:ea typeface="Times New Roman" panose="02020603050405020304" pitchFamily="18" charset="0"/>
              </a:rPr>
              <a:t>3</a:t>
            </a:r>
            <a:r>
              <a:rPr lang="ru-RU" sz="1200" dirty="0">
                <a:latin typeface="Times New Roman" panose="02020603050405020304" pitchFamily="18" charset="0"/>
                <a:ea typeface="Times New Roman" panose="02020603050405020304" pitchFamily="18" charset="0"/>
              </a:rPr>
              <a:t>/ч.</a:t>
            </a:r>
            <a:endParaRPr lang="ru-RU" sz="1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7291055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7E3FC1-B888-407E-93CB-7D9D61B75583}"/>
            </a:ext>
          </a:extLst>
        </p:cNvPr>
        <p:cNvGrpSpPr/>
        <p:nvPr/>
      </p:nvGrpSpPr>
      <p:grpSpPr>
        <a:xfrm>
          <a:off x="0" y="0"/>
          <a:ext cx="0" cy="0"/>
          <a:chOff x="0" y="0"/>
          <a:chExt cx="0" cy="0"/>
        </a:xfrm>
      </p:grpSpPr>
      <p:pic>
        <p:nvPicPr>
          <p:cNvPr id="3" name="Picture 5" descr="F:\WORK\АГТУ\Общая\новый бренндбук\Мокапы\доп\Безырмянный-1.png">
            <a:extLst>
              <a:ext uri="{FF2B5EF4-FFF2-40B4-BE49-F238E27FC236}">
                <a16:creationId xmlns:a16="http://schemas.microsoft.com/office/drawing/2014/main" id="{DB094C8B-12E2-68FC-D6CA-B90D0ED3B7B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87126" y="267494"/>
            <a:ext cx="2001044" cy="180181"/>
          </a:xfrm>
          <a:prstGeom prst="rect">
            <a:avLst/>
          </a:prstGeom>
          <a:noFill/>
          <a:extLst>
            <a:ext uri="{909E8E84-426E-40DD-AFC4-6F175D3DCCD1}">
              <a14:hiddenFill xmlns:a14="http://schemas.microsoft.com/office/drawing/2010/main">
                <a:solidFill>
                  <a:srgbClr val="FFFFFF"/>
                </a:solidFill>
              </a14:hiddenFill>
            </a:ext>
          </a:extLst>
        </p:spPr>
      </p:pic>
      <p:grpSp>
        <p:nvGrpSpPr>
          <p:cNvPr id="4" name="Группа 3">
            <a:extLst>
              <a:ext uri="{FF2B5EF4-FFF2-40B4-BE49-F238E27FC236}">
                <a16:creationId xmlns:a16="http://schemas.microsoft.com/office/drawing/2014/main" id="{FFCAF263-083E-76AB-1084-7A58C30823D6}"/>
              </a:ext>
            </a:extLst>
          </p:cNvPr>
          <p:cNvGrpSpPr/>
          <p:nvPr/>
        </p:nvGrpSpPr>
        <p:grpSpPr>
          <a:xfrm>
            <a:off x="-18589" y="2972872"/>
            <a:ext cx="9162589" cy="2191165"/>
            <a:chOff x="-18589" y="2972872"/>
            <a:chExt cx="9162589" cy="2191165"/>
          </a:xfrm>
        </p:grpSpPr>
        <p:pic>
          <p:nvPicPr>
            <p:cNvPr id="5" name="Picture 3" descr="F:\WORK\АГТУ\Общая\новый бренндбук\Мокапы\доп\BB_двАГТУ.png">
              <a:extLst>
                <a:ext uri="{FF2B5EF4-FFF2-40B4-BE49-F238E27FC236}">
                  <a16:creationId xmlns:a16="http://schemas.microsoft.com/office/drawing/2014/main" id="{AE40B515-BC1C-E96D-BEBA-B1B45A34EA65}"/>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6" name="Группа 5">
              <a:extLst>
                <a:ext uri="{FF2B5EF4-FFF2-40B4-BE49-F238E27FC236}">
                  <a16:creationId xmlns:a16="http://schemas.microsoft.com/office/drawing/2014/main" id="{63B0DC66-CAC2-88BA-94EC-DC3619C672F0}"/>
                </a:ext>
              </a:extLst>
            </p:cNvPr>
            <p:cNvGrpSpPr/>
            <p:nvPr/>
          </p:nvGrpSpPr>
          <p:grpSpPr>
            <a:xfrm>
              <a:off x="6521327" y="2972872"/>
              <a:ext cx="2622672" cy="2180762"/>
              <a:chOff x="6521327" y="2972872"/>
              <a:chExt cx="2622672" cy="2180762"/>
            </a:xfrm>
          </p:grpSpPr>
          <p:pic>
            <p:nvPicPr>
              <p:cNvPr id="7" name="Picture 3" descr="F:\WORK\АГТУ\Общая\новый бренндбук\Мокапы\доп\Безымяннный-1.png">
                <a:extLst>
                  <a:ext uri="{FF2B5EF4-FFF2-40B4-BE49-F238E27FC236}">
                    <a16:creationId xmlns:a16="http://schemas.microsoft.com/office/drawing/2014/main" id="{D9467915-6A58-5EB2-6930-30148975945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F:\WORK\АГТУ\Общая\новый бренндбук\Мокапы\доп\Безымяыынный-1.png">
                <a:extLst>
                  <a:ext uri="{FF2B5EF4-FFF2-40B4-BE49-F238E27FC236}">
                    <a16:creationId xmlns:a16="http://schemas.microsoft.com/office/drawing/2014/main" id="{CB427543-B1D5-E9B4-F72C-28D6101E2184}"/>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sp>
        <p:nvSpPr>
          <p:cNvPr id="2" name="Прямоугольник 1">
            <a:extLst>
              <a:ext uri="{FF2B5EF4-FFF2-40B4-BE49-F238E27FC236}">
                <a16:creationId xmlns:a16="http://schemas.microsoft.com/office/drawing/2014/main" id="{DD3529F5-B099-8A88-12B9-2C7196A0631B}"/>
              </a:ext>
            </a:extLst>
          </p:cNvPr>
          <p:cNvSpPr/>
          <p:nvPr/>
        </p:nvSpPr>
        <p:spPr>
          <a:xfrm>
            <a:off x="299256" y="555526"/>
            <a:ext cx="8488914" cy="2677656"/>
          </a:xfrm>
          <a:prstGeom prst="rect">
            <a:avLst/>
          </a:prstGeom>
        </p:spPr>
        <p:txBody>
          <a:bodyPr wrap="square">
            <a:spAutoFit/>
          </a:bodyPr>
          <a:lstStyle/>
          <a:p>
            <a:pPr indent="457200" algn="just">
              <a:spcAft>
                <a:spcPts val="0"/>
              </a:spcAft>
            </a:pPr>
            <a:r>
              <a:rPr lang="ru-RU" sz="1400" dirty="0">
                <a:latin typeface="Times New Roman" panose="02020603050405020304" pitchFamily="18" charset="0"/>
                <a:ea typeface="Times New Roman" panose="02020603050405020304" pitchFamily="18" charset="0"/>
              </a:rPr>
              <a:t> Однако одни и те же значения </a:t>
            </a:r>
            <a:r>
              <a:rPr lang="ru-RU" sz="1400" i="1" dirty="0">
                <a:latin typeface="Times New Roman" panose="02020603050405020304" pitchFamily="18" charset="0"/>
                <a:ea typeface="Times New Roman" panose="02020603050405020304" pitchFamily="18" charset="0"/>
              </a:rPr>
              <a:t>К</a:t>
            </a:r>
            <a:r>
              <a:rPr lang="ru-RU" sz="1400" dirty="0">
                <a:latin typeface="Times New Roman" panose="02020603050405020304" pitchFamily="18" charset="0"/>
                <a:ea typeface="Times New Roman" panose="02020603050405020304" pitchFamily="18" charset="0"/>
              </a:rPr>
              <a:t>Ж и </a:t>
            </a:r>
            <a:r>
              <a:rPr lang="ru-RU" sz="1400" i="1" dirty="0">
                <a:latin typeface="Times New Roman" panose="02020603050405020304" pitchFamily="18" charset="0"/>
                <a:ea typeface="Times New Roman" panose="02020603050405020304" pitchFamily="18" charset="0"/>
              </a:rPr>
              <a:t>К</a:t>
            </a:r>
            <a:r>
              <a:rPr lang="ru-RU" sz="1400" dirty="0">
                <a:latin typeface="Times New Roman" panose="02020603050405020304" pitchFamily="18" charset="0"/>
                <a:ea typeface="Times New Roman" panose="02020603050405020304" pitchFamily="18" charset="0"/>
              </a:rPr>
              <a:t>Г  можно получить, как известно, в сепараторах различных конструкций (например, в сепараторах большого объема без специальных отбойных приспособлений и в сепараторах, скажем гидроциклонных, а значит, и с различными технико-экономическими показателями.</a:t>
            </a:r>
          </a:p>
          <a:p>
            <a:pPr indent="457200" algn="just">
              <a:spcAft>
                <a:spcPts val="0"/>
              </a:spcAft>
            </a:pPr>
            <a:r>
              <a:rPr lang="ru-RU" sz="1400" dirty="0">
                <a:latin typeface="Times New Roman" panose="02020603050405020304" pitchFamily="18" charset="0"/>
                <a:ea typeface="Times New Roman" panose="02020603050405020304" pitchFamily="18" charset="0"/>
              </a:rPr>
              <a:t>Поэтому, пользуясь только показателями </a:t>
            </a:r>
            <a:r>
              <a:rPr lang="ru-RU" sz="1400" i="1" dirty="0">
                <a:latin typeface="Times New Roman" panose="02020603050405020304" pitchFamily="18" charset="0"/>
                <a:ea typeface="Times New Roman" panose="02020603050405020304" pitchFamily="18" charset="0"/>
              </a:rPr>
              <a:t>К</a:t>
            </a:r>
            <a:r>
              <a:rPr lang="ru-RU" sz="1400" dirty="0">
                <a:latin typeface="Times New Roman" panose="02020603050405020304" pitchFamily="18" charset="0"/>
                <a:ea typeface="Times New Roman" panose="02020603050405020304" pitchFamily="18" charset="0"/>
              </a:rPr>
              <a:t> Ж  и  </a:t>
            </a:r>
            <a:r>
              <a:rPr lang="ru-RU" sz="1400" i="1" dirty="0">
                <a:latin typeface="Times New Roman" panose="02020603050405020304" pitchFamily="18" charset="0"/>
                <a:ea typeface="Times New Roman" panose="02020603050405020304" pitchFamily="18" charset="0"/>
              </a:rPr>
              <a:t>К</a:t>
            </a:r>
            <a:r>
              <a:rPr lang="ru-RU" sz="1400" dirty="0">
                <a:latin typeface="Times New Roman" panose="02020603050405020304" pitchFamily="18" charset="0"/>
                <a:ea typeface="Times New Roman" panose="02020603050405020304" pitchFamily="18" charset="0"/>
              </a:rPr>
              <a:t> Г, не учитывая расход металла на изготовление сепараторов, их конструкцию, невозможно сделать окончательный вывод о техническом совершенстве того или иного сепаратора. </a:t>
            </a:r>
            <a:r>
              <a:rPr lang="ru-RU" sz="1400" b="1" i="1" dirty="0">
                <a:latin typeface="Times New Roman" panose="02020603050405020304" pitchFamily="18" charset="0"/>
                <a:ea typeface="Times New Roman" panose="02020603050405020304" pitchFamily="18" charset="0"/>
              </a:rPr>
              <a:t>Технически совершенным будет тот сепаратор, который при прочих равных условиях обеспечивает более высокую степень очистки газ и жидкости и, кроме того, имеет большую производительность при минимуме затрат металла на его изготовление. </a:t>
            </a:r>
            <a:r>
              <a:rPr lang="ru-RU" sz="1400" dirty="0">
                <a:latin typeface="Times New Roman" panose="02020603050405020304" pitchFamily="18" charset="0"/>
                <a:ea typeface="Times New Roman" panose="02020603050405020304" pitchFamily="18" charset="0"/>
              </a:rPr>
              <a:t>Эффективное отделение газа от жидкости осуществляется в таких сепараторах, как правило, при больших скоростях движения газа и жидкости по сечению сепаратора, т.е., иными словами при большей производительности. Таким образом, для оценки эффективности работы сепаратора наряду с показателями  </a:t>
            </a:r>
            <a:r>
              <a:rPr lang="ru-RU" sz="1400" i="1" dirty="0">
                <a:latin typeface="Times New Roman" panose="02020603050405020304" pitchFamily="18" charset="0"/>
                <a:ea typeface="Times New Roman" panose="02020603050405020304" pitchFamily="18" charset="0"/>
              </a:rPr>
              <a:t>К</a:t>
            </a:r>
            <a:r>
              <a:rPr lang="ru-RU" sz="1400" dirty="0">
                <a:latin typeface="Times New Roman" panose="02020603050405020304" pitchFamily="18" charset="0"/>
                <a:ea typeface="Times New Roman" panose="02020603050405020304" pitchFamily="18" charset="0"/>
              </a:rPr>
              <a:t> Ж и  </a:t>
            </a:r>
            <a:r>
              <a:rPr lang="ru-RU" sz="1400" i="1" dirty="0">
                <a:latin typeface="Times New Roman" panose="02020603050405020304" pitchFamily="18" charset="0"/>
                <a:ea typeface="Times New Roman" panose="02020603050405020304" pitchFamily="18" charset="0"/>
              </a:rPr>
              <a:t>К</a:t>
            </a:r>
            <a:r>
              <a:rPr lang="ru-RU" sz="1400" dirty="0">
                <a:latin typeface="Times New Roman" panose="02020603050405020304" pitchFamily="18" charset="0"/>
                <a:ea typeface="Times New Roman" panose="02020603050405020304" pitchFamily="18" charset="0"/>
              </a:rPr>
              <a:t> Г  необходимо учитывать и степень технического совершенства.</a:t>
            </a:r>
            <a:endParaRPr lang="ru-RU" sz="1400" dirty="0"/>
          </a:p>
        </p:txBody>
      </p:sp>
      <p:sp>
        <p:nvSpPr>
          <p:cNvPr id="9" name="Прямоугольник 8">
            <a:extLst>
              <a:ext uri="{FF2B5EF4-FFF2-40B4-BE49-F238E27FC236}">
                <a16:creationId xmlns:a16="http://schemas.microsoft.com/office/drawing/2014/main" id="{4B41AFDC-5D8F-7582-27F1-57515D2D8B72}"/>
              </a:ext>
            </a:extLst>
          </p:cNvPr>
          <p:cNvSpPr/>
          <p:nvPr/>
        </p:nvSpPr>
        <p:spPr>
          <a:xfrm>
            <a:off x="286719" y="3172311"/>
            <a:ext cx="8488914" cy="1615827"/>
          </a:xfrm>
          <a:prstGeom prst="rect">
            <a:avLst/>
          </a:prstGeom>
        </p:spPr>
        <p:txBody>
          <a:bodyPr wrap="square">
            <a:spAutoFit/>
          </a:bodyPr>
          <a:lstStyle/>
          <a:p>
            <a:pPr indent="457200" algn="just">
              <a:spcAft>
                <a:spcPts val="0"/>
              </a:spcAft>
            </a:pPr>
            <a:r>
              <a:rPr lang="ru-RU" sz="1400" b="1" dirty="0">
                <a:latin typeface="Times New Roman" panose="02020603050405020304" pitchFamily="18" charset="0"/>
                <a:ea typeface="Times New Roman" panose="02020603050405020304" pitchFamily="18" charset="0"/>
              </a:rPr>
              <a:t>Степень технического совершенства сепаратора характеризуется</a:t>
            </a:r>
            <a:r>
              <a:rPr lang="ru-RU" sz="1400" dirty="0">
                <a:latin typeface="Times New Roman" panose="02020603050405020304" pitchFamily="18" charset="0"/>
                <a:ea typeface="Times New Roman" panose="02020603050405020304" pitchFamily="18" charset="0"/>
              </a:rPr>
              <a:t>:</a:t>
            </a:r>
          </a:p>
          <a:p>
            <a:pPr algn="just">
              <a:spcAft>
                <a:spcPts val="0"/>
              </a:spcAft>
            </a:pPr>
            <a:r>
              <a:rPr lang="ru-RU" sz="1400" dirty="0">
                <a:latin typeface="Times New Roman" panose="02020603050405020304" pitchFamily="18" charset="0"/>
                <a:ea typeface="Times New Roman" panose="02020603050405020304" pitchFamily="18" charset="0"/>
              </a:rPr>
              <a:t>     1) минимальным диаметром капель жидкости, задерживаемых в сепараторе;</a:t>
            </a:r>
          </a:p>
          <a:p>
            <a:pPr algn="just">
              <a:spcAft>
                <a:spcPts val="0"/>
              </a:spcAft>
            </a:pPr>
            <a:r>
              <a:rPr lang="ru-RU" sz="1400" dirty="0">
                <a:latin typeface="Times New Roman" panose="02020603050405020304" pitchFamily="18" charset="0"/>
                <a:ea typeface="Times New Roman" panose="02020603050405020304" pitchFamily="18" charset="0"/>
              </a:rPr>
              <a:t>     2) максимально допустимой средней скоростью газового потока в свободном сечении сепаратора, а также в </a:t>
            </a:r>
            <a:r>
              <a:rPr lang="ru-RU" sz="1400" dirty="0" err="1">
                <a:latin typeface="Times New Roman" panose="02020603050405020304" pitchFamily="18" charset="0"/>
                <a:ea typeface="Times New Roman" panose="02020603050405020304" pitchFamily="18" charset="0"/>
              </a:rPr>
              <a:t>каплеуловительной</a:t>
            </a:r>
            <a:r>
              <a:rPr lang="ru-RU" sz="1400" dirty="0">
                <a:latin typeface="Times New Roman" panose="02020603050405020304" pitchFamily="18" charset="0"/>
                <a:ea typeface="Times New Roman" panose="02020603050405020304" pitchFamily="18" charset="0"/>
              </a:rPr>
              <a:t> секции;</a:t>
            </a:r>
          </a:p>
          <a:p>
            <a:pPr algn="just">
              <a:spcAft>
                <a:spcPts val="0"/>
              </a:spcAft>
            </a:pPr>
            <a:r>
              <a:rPr lang="ru-RU" sz="1400" dirty="0">
                <a:latin typeface="Times New Roman" panose="02020603050405020304" pitchFamily="18" charset="0"/>
                <a:ea typeface="Times New Roman" panose="02020603050405020304" pitchFamily="18" charset="0"/>
              </a:rPr>
              <a:t>     3) временем пребывания жидкости (нефти или нефти и воды) в сепараторе, за которое происходит максимальное отделение свободного газа от жидкости.</a:t>
            </a:r>
          </a:p>
          <a:p>
            <a:pPr algn="just">
              <a:spcAft>
                <a:spcPts val="0"/>
              </a:spcAft>
            </a:pPr>
            <a:r>
              <a:rPr lang="ru-RU" sz="1500" dirty="0">
                <a:latin typeface="Times New Roman" panose="02020603050405020304" pitchFamily="18" charset="0"/>
                <a:ea typeface="Times New Roman" panose="02020603050405020304" pitchFamily="18" charset="0"/>
              </a:rPr>
              <a:t>     </a:t>
            </a:r>
            <a:endParaRPr lang="ru-RU" sz="15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8723749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E3703D-C504-EC38-9754-813003076ECF}"/>
            </a:ext>
          </a:extLst>
        </p:cNvPr>
        <p:cNvGrpSpPr/>
        <p:nvPr/>
      </p:nvGrpSpPr>
      <p:grpSpPr>
        <a:xfrm>
          <a:off x="0" y="0"/>
          <a:ext cx="0" cy="0"/>
          <a:chOff x="0" y="0"/>
          <a:chExt cx="0" cy="0"/>
        </a:xfrm>
      </p:grpSpPr>
      <p:pic>
        <p:nvPicPr>
          <p:cNvPr id="3" name="Picture 5" descr="F:\WORK\АГТУ\Общая\новый бренндбук\Мокапы\доп\Безырмянный-1.png">
            <a:extLst>
              <a:ext uri="{FF2B5EF4-FFF2-40B4-BE49-F238E27FC236}">
                <a16:creationId xmlns:a16="http://schemas.microsoft.com/office/drawing/2014/main" id="{6EE09567-6817-DC5B-DE17-7047FCD9E6A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87126" y="267494"/>
            <a:ext cx="2001044" cy="180181"/>
          </a:xfrm>
          <a:prstGeom prst="rect">
            <a:avLst/>
          </a:prstGeom>
          <a:noFill/>
          <a:extLst>
            <a:ext uri="{909E8E84-426E-40DD-AFC4-6F175D3DCCD1}">
              <a14:hiddenFill xmlns:a14="http://schemas.microsoft.com/office/drawing/2010/main">
                <a:solidFill>
                  <a:srgbClr val="FFFFFF"/>
                </a:solidFill>
              </a14:hiddenFill>
            </a:ext>
          </a:extLst>
        </p:spPr>
      </p:pic>
      <p:grpSp>
        <p:nvGrpSpPr>
          <p:cNvPr id="4" name="Группа 3">
            <a:extLst>
              <a:ext uri="{FF2B5EF4-FFF2-40B4-BE49-F238E27FC236}">
                <a16:creationId xmlns:a16="http://schemas.microsoft.com/office/drawing/2014/main" id="{1C246028-DF77-2F41-76EA-C5B8BEEF284F}"/>
              </a:ext>
            </a:extLst>
          </p:cNvPr>
          <p:cNvGrpSpPr/>
          <p:nvPr/>
        </p:nvGrpSpPr>
        <p:grpSpPr>
          <a:xfrm>
            <a:off x="-18589" y="2972872"/>
            <a:ext cx="9162589" cy="2191165"/>
            <a:chOff x="-18589" y="2972872"/>
            <a:chExt cx="9162589" cy="2191165"/>
          </a:xfrm>
        </p:grpSpPr>
        <p:pic>
          <p:nvPicPr>
            <p:cNvPr id="5" name="Picture 3" descr="F:\WORK\АГТУ\Общая\новый бренндбук\Мокапы\доп\BB_двАГТУ.png">
              <a:extLst>
                <a:ext uri="{FF2B5EF4-FFF2-40B4-BE49-F238E27FC236}">
                  <a16:creationId xmlns:a16="http://schemas.microsoft.com/office/drawing/2014/main" id="{ACB61F79-E2E8-3382-4876-67237083B7D1}"/>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6" name="Группа 5">
              <a:extLst>
                <a:ext uri="{FF2B5EF4-FFF2-40B4-BE49-F238E27FC236}">
                  <a16:creationId xmlns:a16="http://schemas.microsoft.com/office/drawing/2014/main" id="{EE1D29EB-741A-84EE-6F40-21E6F627B6DC}"/>
                </a:ext>
              </a:extLst>
            </p:cNvPr>
            <p:cNvGrpSpPr/>
            <p:nvPr/>
          </p:nvGrpSpPr>
          <p:grpSpPr>
            <a:xfrm>
              <a:off x="6521327" y="2972872"/>
              <a:ext cx="2622672" cy="2180762"/>
              <a:chOff x="6521327" y="2972872"/>
              <a:chExt cx="2622672" cy="2180762"/>
            </a:xfrm>
          </p:grpSpPr>
          <p:pic>
            <p:nvPicPr>
              <p:cNvPr id="7" name="Picture 3" descr="F:\WORK\АГТУ\Общая\новый бренндбук\Мокапы\доп\Безымяннный-1.png">
                <a:extLst>
                  <a:ext uri="{FF2B5EF4-FFF2-40B4-BE49-F238E27FC236}">
                    <a16:creationId xmlns:a16="http://schemas.microsoft.com/office/drawing/2014/main" id="{BE2E7371-B85A-B5A4-5375-8AF0623EC86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F:\WORK\АГТУ\Общая\новый бренндбук\Мокапы\доп\Безымяыынный-1.png">
                <a:extLst>
                  <a:ext uri="{FF2B5EF4-FFF2-40B4-BE49-F238E27FC236}">
                    <a16:creationId xmlns:a16="http://schemas.microsoft.com/office/drawing/2014/main" id="{72B0B018-D0D1-DC4B-8BE4-CB44FCC544F9}"/>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sp>
        <p:nvSpPr>
          <p:cNvPr id="2" name="Прямоугольник 1">
            <a:extLst>
              <a:ext uri="{FF2B5EF4-FFF2-40B4-BE49-F238E27FC236}">
                <a16:creationId xmlns:a16="http://schemas.microsoft.com/office/drawing/2014/main" id="{16481930-69C3-88C1-02CD-B1ED4075AE73}"/>
              </a:ext>
            </a:extLst>
          </p:cNvPr>
          <p:cNvSpPr/>
          <p:nvPr/>
        </p:nvSpPr>
        <p:spPr>
          <a:xfrm>
            <a:off x="199505" y="867388"/>
            <a:ext cx="8588665" cy="1815882"/>
          </a:xfrm>
          <a:prstGeom prst="rect">
            <a:avLst/>
          </a:prstGeom>
        </p:spPr>
        <p:txBody>
          <a:bodyPr wrap="square">
            <a:spAutoFit/>
          </a:bodyPr>
          <a:lstStyle/>
          <a:p>
            <a:pPr indent="457200" algn="just">
              <a:spcAft>
                <a:spcPts val="0"/>
              </a:spcAft>
            </a:pPr>
            <a:r>
              <a:rPr lang="ru-RU" sz="1400" b="1" dirty="0">
                <a:latin typeface="Times New Roman" panose="02020603050405020304" pitchFamily="18" charset="0"/>
                <a:ea typeface="Times New Roman" panose="02020603050405020304" pitchFamily="18" charset="0"/>
              </a:rPr>
              <a:t>Допустимое значение удельного уноса капельной жидкости </a:t>
            </a:r>
            <a:r>
              <a:rPr lang="ru-RU" sz="1400" i="1" dirty="0">
                <a:latin typeface="Times New Roman" panose="02020603050405020304" pitchFamily="18" charset="0"/>
                <a:ea typeface="Times New Roman" panose="02020603050405020304" pitchFamily="18" charset="0"/>
              </a:rPr>
              <a:t>К</a:t>
            </a:r>
            <a:r>
              <a:rPr lang="ru-RU" sz="1400" dirty="0">
                <a:latin typeface="Times New Roman" panose="02020603050405020304" pitchFamily="18" charset="0"/>
                <a:ea typeface="Times New Roman" panose="02020603050405020304" pitchFamily="18" charset="0"/>
              </a:rPr>
              <a:t>Ж  не должно превышать 50 см</a:t>
            </a:r>
            <a:r>
              <a:rPr lang="ru-RU" sz="1400" baseline="30000" dirty="0">
                <a:latin typeface="Times New Roman" panose="02020603050405020304" pitchFamily="18" charset="0"/>
                <a:ea typeface="Times New Roman" panose="02020603050405020304" pitchFamily="18" charset="0"/>
              </a:rPr>
              <a:t>3</a:t>
            </a:r>
            <a:r>
              <a:rPr lang="ru-RU" sz="1400" dirty="0">
                <a:latin typeface="Times New Roman" panose="02020603050405020304" pitchFamily="18" charset="0"/>
                <a:ea typeface="Times New Roman" panose="02020603050405020304" pitchFamily="18" charset="0"/>
              </a:rPr>
              <a:t>  на 1000 м</a:t>
            </a:r>
            <a:r>
              <a:rPr lang="ru-RU" sz="1400" baseline="30000" dirty="0">
                <a:latin typeface="Times New Roman" panose="02020603050405020304" pitchFamily="18" charset="0"/>
                <a:ea typeface="Times New Roman" panose="02020603050405020304" pitchFamily="18" charset="0"/>
              </a:rPr>
              <a:t>3</a:t>
            </a:r>
            <a:r>
              <a:rPr lang="ru-RU" sz="1400" dirty="0">
                <a:latin typeface="Times New Roman" panose="02020603050405020304" pitchFamily="18" charset="0"/>
                <a:ea typeface="Times New Roman" panose="02020603050405020304" pitchFamily="18" charset="0"/>
              </a:rPr>
              <a:t>  газа, в то время как удельный унос свободного газа потоком жидкости при условиях в сепараторе рекомендуется принимать равным </a:t>
            </a:r>
            <a:r>
              <a:rPr lang="ru-RU" sz="1400" i="1" dirty="0">
                <a:latin typeface="Times New Roman" panose="02020603050405020304" pitchFamily="18" charset="0"/>
                <a:ea typeface="Times New Roman" panose="02020603050405020304" pitchFamily="18" charset="0"/>
              </a:rPr>
              <a:t>К</a:t>
            </a:r>
            <a:r>
              <a:rPr lang="ru-RU" sz="1400" dirty="0">
                <a:latin typeface="Times New Roman" panose="02020603050405020304" pitchFamily="18" charset="0"/>
                <a:ea typeface="Times New Roman" panose="02020603050405020304" pitchFamily="18" charset="0"/>
              </a:rPr>
              <a:t>Г ≤ 20∙10  см</a:t>
            </a:r>
            <a:r>
              <a:rPr lang="ru-RU" sz="1400" baseline="30000" dirty="0">
                <a:latin typeface="Times New Roman" panose="02020603050405020304" pitchFamily="18" charset="0"/>
                <a:ea typeface="Times New Roman" panose="02020603050405020304" pitchFamily="18" charset="0"/>
              </a:rPr>
              <a:t>3</a:t>
            </a:r>
            <a:r>
              <a:rPr lang="ru-RU" sz="1400" dirty="0">
                <a:latin typeface="Times New Roman" panose="02020603050405020304" pitchFamily="18" charset="0"/>
                <a:ea typeface="Times New Roman" panose="02020603050405020304" pitchFamily="18" charset="0"/>
              </a:rPr>
              <a:t>  на 1 м</a:t>
            </a:r>
            <a:r>
              <a:rPr lang="ru-RU" sz="1400" baseline="30000" dirty="0">
                <a:latin typeface="Times New Roman" panose="02020603050405020304" pitchFamily="18" charset="0"/>
                <a:ea typeface="Times New Roman" panose="02020603050405020304" pitchFamily="18" charset="0"/>
              </a:rPr>
              <a:t>3</a:t>
            </a:r>
            <a:r>
              <a:rPr lang="ru-RU" sz="1400" dirty="0">
                <a:latin typeface="Times New Roman" panose="02020603050405020304" pitchFamily="18" charset="0"/>
                <a:ea typeface="Times New Roman" panose="02020603050405020304" pitchFamily="18" charset="0"/>
              </a:rPr>
              <a:t>  жидкости.</a:t>
            </a:r>
          </a:p>
          <a:p>
            <a:pPr indent="457200" algn="just">
              <a:spcAft>
                <a:spcPts val="0"/>
              </a:spcAft>
            </a:pPr>
            <a:r>
              <a:rPr lang="ru-RU" sz="1400" dirty="0">
                <a:latin typeface="Times New Roman" panose="02020603050405020304" pitchFamily="18" charset="0"/>
                <a:ea typeface="Times New Roman" panose="02020603050405020304" pitchFamily="18" charset="0"/>
              </a:rPr>
              <a:t>     Величина </a:t>
            </a:r>
            <a:r>
              <a:rPr lang="ru-RU" sz="1400" i="1" dirty="0">
                <a:latin typeface="Times New Roman" panose="02020603050405020304" pitchFamily="18" charset="0"/>
                <a:ea typeface="Times New Roman" panose="02020603050405020304" pitchFamily="18" charset="0"/>
              </a:rPr>
              <a:t>К</a:t>
            </a:r>
            <a:r>
              <a:rPr lang="ru-RU" sz="1400" dirty="0">
                <a:latin typeface="Times New Roman" panose="02020603050405020304" pitchFamily="18" charset="0"/>
                <a:ea typeface="Times New Roman" panose="02020603050405020304" pitchFamily="18" charset="0"/>
              </a:rPr>
              <a:t>Г   зависит от многих факторов, главными из которых являются вязкость и плотность нефти, а также способность нефти к вспениванию.</a:t>
            </a:r>
          </a:p>
          <a:p>
            <a:pPr indent="457200" algn="just">
              <a:spcAft>
                <a:spcPts val="0"/>
              </a:spcAft>
            </a:pPr>
            <a:r>
              <a:rPr lang="ru-RU" sz="1400" dirty="0">
                <a:latin typeface="Times New Roman" panose="02020603050405020304" pitchFamily="18" charset="0"/>
                <a:ea typeface="Times New Roman" panose="02020603050405020304" pitchFamily="18" charset="0"/>
              </a:rPr>
              <a:t>     Для </a:t>
            </a:r>
            <a:r>
              <a:rPr lang="ru-RU" sz="1400" dirty="0" err="1">
                <a:latin typeface="Times New Roman" panose="02020603050405020304" pitchFamily="18" charset="0"/>
                <a:ea typeface="Times New Roman" panose="02020603050405020304" pitchFamily="18" charset="0"/>
              </a:rPr>
              <a:t>невспенивающихся</a:t>
            </a:r>
            <a:r>
              <a:rPr lang="ru-RU" sz="1400" dirty="0">
                <a:latin typeface="Times New Roman" panose="02020603050405020304" pitchFamily="18" charset="0"/>
                <a:ea typeface="Times New Roman" panose="02020603050405020304" pitchFamily="18" charset="0"/>
              </a:rPr>
              <a:t> и маловязких </a:t>
            </a:r>
            <a:r>
              <a:rPr lang="ru-RU" sz="1400" dirty="0" err="1">
                <a:latin typeface="Times New Roman" panose="02020603050405020304" pitchFamily="18" charset="0"/>
                <a:ea typeface="Times New Roman" panose="02020603050405020304" pitchFamily="18" charset="0"/>
              </a:rPr>
              <a:t>нефтей</a:t>
            </a:r>
            <a:r>
              <a:rPr lang="ru-RU" sz="1400" dirty="0">
                <a:latin typeface="Times New Roman" panose="02020603050405020304" pitchFamily="18" charset="0"/>
                <a:ea typeface="Times New Roman" panose="02020603050405020304" pitchFamily="18" charset="0"/>
              </a:rPr>
              <a:t> время пребывания их в сепараторе рекомендуется принимать от 2 до 3 мин, для вспенивающихся и вязких – от 5 до 20 мин. Маловязкими считаются нефти с вязкостью до 5∙10</a:t>
            </a:r>
            <a:r>
              <a:rPr lang="ru-RU" sz="1400" baseline="30000" dirty="0">
                <a:latin typeface="Times New Roman" panose="02020603050405020304" pitchFamily="18" charset="0"/>
                <a:ea typeface="Times New Roman" panose="02020603050405020304" pitchFamily="18" charset="0"/>
              </a:rPr>
              <a:t>-3 </a:t>
            </a:r>
            <a:r>
              <a:rPr lang="ru-RU" sz="1400" dirty="0" err="1">
                <a:latin typeface="Times New Roman" panose="02020603050405020304" pitchFamily="18" charset="0"/>
                <a:ea typeface="Times New Roman" panose="02020603050405020304" pitchFamily="18" charset="0"/>
              </a:rPr>
              <a:t>Па∙с</a:t>
            </a:r>
            <a:r>
              <a:rPr lang="ru-RU" sz="1400" dirty="0">
                <a:latin typeface="Times New Roman" panose="02020603050405020304" pitchFamily="18" charset="0"/>
                <a:ea typeface="Times New Roman" panose="02020603050405020304" pitchFamily="18" charset="0"/>
              </a:rPr>
              <a:t>, а вязкими –  с вязкостью более 1,5∙10</a:t>
            </a:r>
            <a:r>
              <a:rPr lang="ru-RU" sz="1400" baseline="30000" dirty="0">
                <a:latin typeface="Times New Roman" panose="02020603050405020304" pitchFamily="18" charset="0"/>
                <a:ea typeface="Times New Roman" panose="02020603050405020304" pitchFamily="18" charset="0"/>
              </a:rPr>
              <a:t>-2</a:t>
            </a:r>
            <a:r>
              <a:rPr lang="ru-RU" sz="1400" dirty="0">
                <a:latin typeface="Times New Roman" panose="02020603050405020304" pitchFamily="18" charset="0"/>
                <a:ea typeface="Times New Roman" panose="02020603050405020304" pitchFamily="18" charset="0"/>
              </a:rPr>
              <a:t> </a:t>
            </a:r>
            <a:r>
              <a:rPr lang="ru-RU" sz="1400" dirty="0" err="1">
                <a:latin typeface="Times New Roman" panose="02020603050405020304" pitchFamily="18" charset="0"/>
                <a:ea typeface="Times New Roman" panose="02020603050405020304" pitchFamily="18" charset="0"/>
              </a:rPr>
              <a:t>Па∙с</a:t>
            </a:r>
            <a:r>
              <a:rPr lang="ru-RU" sz="1400" dirty="0">
                <a:latin typeface="Times New Roman" panose="02020603050405020304" pitchFamily="18" charset="0"/>
                <a:ea typeface="Times New Roman" panose="02020603050405020304" pitchFamily="18" charset="0"/>
              </a:rPr>
              <a:t>.</a:t>
            </a:r>
          </a:p>
        </p:txBody>
      </p:sp>
      <p:sp>
        <p:nvSpPr>
          <p:cNvPr id="9" name="Прямоугольник 8">
            <a:extLst>
              <a:ext uri="{FF2B5EF4-FFF2-40B4-BE49-F238E27FC236}">
                <a16:creationId xmlns:a16="http://schemas.microsoft.com/office/drawing/2014/main" id="{7692A768-2327-0AF5-9F6E-EEC7F22886EE}"/>
              </a:ext>
            </a:extLst>
          </p:cNvPr>
          <p:cNvSpPr/>
          <p:nvPr/>
        </p:nvSpPr>
        <p:spPr>
          <a:xfrm>
            <a:off x="199505" y="2930689"/>
            <a:ext cx="8413219" cy="1231106"/>
          </a:xfrm>
          <a:prstGeom prst="rect">
            <a:avLst/>
          </a:prstGeom>
        </p:spPr>
        <p:txBody>
          <a:bodyPr wrap="square">
            <a:spAutoFit/>
          </a:bodyPr>
          <a:lstStyle/>
          <a:p>
            <a:pPr indent="457200" algn="just">
              <a:spcAft>
                <a:spcPts val="0"/>
              </a:spcAft>
            </a:pPr>
            <a:r>
              <a:rPr lang="ru-RU" sz="1400" b="1" dirty="0">
                <a:latin typeface="Times New Roman" panose="02020603050405020304" pitchFamily="18" charset="0"/>
                <a:ea typeface="Times New Roman" panose="02020603050405020304" pitchFamily="18" charset="0"/>
              </a:rPr>
              <a:t>Эффективность работы сепараторов</a:t>
            </a:r>
            <a:r>
              <a:rPr lang="ru-RU" sz="1400" dirty="0">
                <a:latin typeface="Times New Roman" panose="02020603050405020304" pitchFamily="18" charset="0"/>
                <a:ea typeface="Times New Roman" panose="02020603050405020304" pitchFamily="18" charset="0"/>
              </a:rPr>
              <a:t>, устанавливаемых на площадях газовых и газоконденсатных месторождений, оценивается обычно только первым показателем, т.е. </a:t>
            </a:r>
            <a:r>
              <a:rPr lang="ru-RU" sz="1400" b="1" i="1" dirty="0">
                <a:latin typeface="Times New Roman" panose="02020603050405020304" pitchFamily="18" charset="0"/>
                <a:ea typeface="Times New Roman" panose="02020603050405020304" pitchFamily="18" charset="0"/>
              </a:rPr>
              <a:t>количеством капельной взвеси, уносимой газом за пределы сепаратора</a:t>
            </a:r>
            <a:r>
              <a:rPr lang="ru-RU" sz="1400" dirty="0">
                <a:latin typeface="Times New Roman" panose="02020603050405020304" pitchFamily="18" charset="0"/>
                <a:ea typeface="Times New Roman" panose="02020603050405020304" pitchFamily="18" charset="0"/>
              </a:rPr>
              <a:t>. Поэтому требования, предъявляемые к нефтяным сепараторам и сепараторам природного газа, должны быть разными.</a:t>
            </a:r>
          </a:p>
          <a:p>
            <a:pPr algn="just">
              <a:spcAft>
                <a:spcPts val="0"/>
              </a:spcAft>
            </a:pPr>
            <a:r>
              <a:rPr lang="ru-RU" dirty="0">
                <a:latin typeface="Times New Roman" panose="02020603050405020304" pitchFamily="18" charset="0"/>
                <a:ea typeface="Times New Roman" panose="02020603050405020304" pitchFamily="18" charset="0"/>
              </a:rPr>
              <a:t>          </a:t>
            </a:r>
            <a:endParaRPr lang="ru-RU" sz="1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0263818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F4D899-B0A0-2EFE-C498-375822E8ECAD}"/>
            </a:ext>
          </a:extLst>
        </p:cNvPr>
        <p:cNvGrpSpPr/>
        <p:nvPr/>
      </p:nvGrpSpPr>
      <p:grpSpPr>
        <a:xfrm>
          <a:off x="0" y="0"/>
          <a:ext cx="0" cy="0"/>
          <a:chOff x="0" y="0"/>
          <a:chExt cx="0" cy="0"/>
        </a:xfrm>
      </p:grpSpPr>
      <p:pic>
        <p:nvPicPr>
          <p:cNvPr id="3" name="Picture 5" descr="F:\WORK\АГТУ\Общая\новый бренндбук\Мокапы\доп\Безырмянный-1.png">
            <a:extLst>
              <a:ext uri="{FF2B5EF4-FFF2-40B4-BE49-F238E27FC236}">
                <a16:creationId xmlns:a16="http://schemas.microsoft.com/office/drawing/2014/main" id="{FB58AC4D-2371-D834-B78A-A9972161C82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04248" y="138376"/>
            <a:ext cx="2001044" cy="180181"/>
          </a:xfrm>
          <a:prstGeom prst="rect">
            <a:avLst/>
          </a:prstGeom>
          <a:noFill/>
          <a:extLst>
            <a:ext uri="{909E8E84-426E-40DD-AFC4-6F175D3DCCD1}">
              <a14:hiddenFill xmlns:a14="http://schemas.microsoft.com/office/drawing/2010/main">
                <a:solidFill>
                  <a:srgbClr val="FFFFFF"/>
                </a:solidFill>
              </a14:hiddenFill>
            </a:ext>
          </a:extLst>
        </p:spPr>
      </p:pic>
      <p:grpSp>
        <p:nvGrpSpPr>
          <p:cNvPr id="6" name="Группа 5">
            <a:extLst>
              <a:ext uri="{FF2B5EF4-FFF2-40B4-BE49-F238E27FC236}">
                <a16:creationId xmlns:a16="http://schemas.microsoft.com/office/drawing/2014/main" id="{9A27BAA9-45A0-6DC9-E010-57DC181CEF13}"/>
              </a:ext>
            </a:extLst>
          </p:cNvPr>
          <p:cNvGrpSpPr/>
          <p:nvPr/>
        </p:nvGrpSpPr>
        <p:grpSpPr>
          <a:xfrm>
            <a:off x="6553698" y="2962738"/>
            <a:ext cx="2622672" cy="2180762"/>
            <a:chOff x="6521327" y="2972872"/>
            <a:chExt cx="2622672" cy="2180762"/>
          </a:xfrm>
        </p:grpSpPr>
        <p:pic>
          <p:nvPicPr>
            <p:cNvPr id="7" name="Picture 3" descr="F:\WORK\АГТУ\Общая\новый бренндбук\Мокапы\доп\Безымяннный-1.png">
              <a:extLst>
                <a:ext uri="{FF2B5EF4-FFF2-40B4-BE49-F238E27FC236}">
                  <a16:creationId xmlns:a16="http://schemas.microsoft.com/office/drawing/2014/main" id="{1B1A89EB-0C34-D14B-69AB-E3C90401EC0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F:\WORK\АГТУ\Общая\новый бренндбук\Мокапы\доп\Безымяыынный-1.png">
              <a:extLst>
                <a:ext uri="{FF2B5EF4-FFF2-40B4-BE49-F238E27FC236}">
                  <a16:creationId xmlns:a16="http://schemas.microsoft.com/office/drawing/2014/main" id="{8B9B305C-77A6-93A0-07F7-0860C52ED77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sp>
        <p:nvSpPr>
          <p:cNvPr id="11" name="TextBox 10">
            <a:extLst>
              <a:ext uri="{FF2B5EF4-FFF2-40B4-BE49-F238E27FC236}">
                <a16:creationId xmlns:a16="http://schemas.microsoft.com/office/drawing/2014/main" id="{274446E3-C323-8FE5-9F43-56348AF51B3C}"/>
              </a:ext>
            </a:extLst>
          </p:cNvPr>
          <p:cNvSpPr txBox="1"/>
          <p:nvPr/>
        </p:nvSpPr>
        <p:spPr>
          <a:xfrm>
            <a:off x="338708" y="113050"/>
            <a:ext cx="4146007" cy="230832"/>
          </a:xfrm>
          <a:prstGeom prst="rect">
            <a:avLst/>
          </a:prstGeom>
          <a:noFill/>
        </p:spPr>
        <p:txBody>
          <a:bodyPr wrap="none" lIns="68580" tIns="34290" rIns="68580" bIns="34290" rtlCol="0">
            <a:spAutoFit/>
          </a:bodyPr>
          <a:lstStyle/>
          <a:p>
            <a:pPr algn="ctr"/>
            <a:r>
              <a:rPr lang="ru-RU" sz="1050" b="1" dirty="0">
                <a:solidFill>
                  <a:srgbClr val="00359E"/>
                </a:solidFill>
                <a:latin typeface="Times New Roman" panose="02020603050405020304" pitchFamily="18" charset="0"/>
                <a:ea typeface="Times New Roman" panose="02020603050405020304" pitchFamily="18" charset="0"/>
              </a:rPr>
              <a:t>ВЫБОР ОПТИМАЛЬНОГО ЧИСЛА СТУПЕНЕЙ СЕПАРАЦИИ</a:t>
            </a:r>
            <a:endParaRPr lang="ru-RU" sz="1050" dirty="0">
              <a:solidFill>
                <a:srgbClr val="00359E"/>
              </a:solidFill>
            </a:endParaRPr>
          </a:p>
        </p:txBody>
      </p:sp>
      <p:pic>
        <p:nvPicPr>
          <p:cNvPr id="12" name="Picture 2" descr="F:\WORK\АГТУ\Общая\новый бренндбук\Мокапы\доп\Без имени-2.png">
            <a:extLst>
              <a:ext uri="{FF2B5EF4-FFF2-40B4-BE49-F238E27FC236}">
                <a16:creationId xmlns:a16="http://schemas.microsoft.com/office/drawing/2014/main" id="{68FCE165-A5A5-848E-8542-C91CD07BFDB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8589" y="-339542"/>
            <a:ext cx="5848421" cy="725041"/>
          </a:xfrm>
          <a:prstGeom prst="rect">
            <a:avLst/>
          </a:prstGeom>
          <a:noFill/>
          <a:extLst>
            <a:ext uri="{909E8E84-426E-40DD-AFC4-6F175D3DCCD1}">
              <a14:hiddenFill xmlns:a14="http://schemas.microsoft.com/office/drawing/2010/main">
                <a:solidFill>
                  <a:srgbClr val="FFFFFF"/>
                </a:solidFill>
              </a14:hiddenFill>
            </a:ext>
          </a:extLst>
        </p:spPr>
      </p:pic>
      <p:sp>
        <p:nvSpPr>
          <p:cNvPr id="10" name="Прямоугольник 9">
            <a:extLst>
              <a:ext uri="{FF2B5EF4-FFF2-40B4-BE49-F238E27FC236}">
                <a16:creationId xmlns:a16="http://schemas.microsoft.com/office/drawing/2014/main" id="{28F00F96-37FB-FB10-993F-963A013F2672}"/>
              </a:ext>
            </a:extLst>
          </p:cNvPr>
          <p:cNvSpPr/>
          <p:nvPr/>
        </p:nvSpPr>
        <p:spPr>
          <a:xfrm>
            <a:off x="0" y="362311"/>
            <a:ext cx="9144000" cy="1446550"/>
          </a:xfrm>
          <a:prstGeom prst="rect">
            <a:avLst/>
          </a:prstGeom>
        </p:spPr>
        <p:txBody>
          <a:bodyPr wrap="square">
            <a:spAutoFit/>
          </a:bodyPr>
          <a:lstStyle/>
          <a:p>
            <a:pPr indent="457200" algn="just">
              <a:spcAft>
                <a:spcPts val="0"/>
              </a:spcAft>
            </a:pPr>
            <a:r>
              <a:rPr lang="ru-RU" sz="1100" dirty="0">
                <a:latin typeface="Times New Roman" panose="02020603050405020304" pitchFamily="18" charset="0"/>
                <a:ea typeface="Times New Roman" panose="02020603050405020304" pitchFamily="18" charset="0"/>
              </a:rPr>
              <a:t>Выбор оптимального числа ступеней сепарации связан с довольно сложными расчетами при использовании констант равновесия, и поэтому мы не будем рассматривать это</a:t>
            </a:r>
            <a:r>
              <a:rPr lang="ru-RU" sz="1100" i="1" dirty="0">
                <a:latin typeface="Times New Roman" panose="02020603050405020304" pitchFamily="18" charset="0"/>
                <a:ea typeface="Times New Roman" panose="02020603050405020304" pitchFamily="18" charset="0"/>
              </a:rPr>
              <a:t>. </a:t>
            </a:r>
            <a:r>
              <a:rPr lang="ru-RU" sz="1100" dirty="0">
                <a:latin typeface="Times New Roman" panose="02020603050405020304" pitchFamily="18" charset="0"/>
                <a:ea typeface="Times New Roman" panose="02020603050405020304" pitchFamily="18" charset="0"/>
              </a:rPr>
              <a:t>Однако, чтобы иметь представление о выборе оптимального числа ступеней сепарации, необходимо рассмотреть здесь два способа </a:t>
            </a:r>
            <a:r>
              <a:rPr lang="ru-RU" sz="1100" dirty="0" err="1">
                <a:latin typeface="Times New Roman" panose="02020603050405020304" pitchFamily="18" charset="0"/>
                <a:ea typeface="Times New Roman" panose="02020603050405020304" pitchFamily="18" charset="0"/>
              </a:rPr>
              <a:t>разгазирования</a:t>
            </a:r>
            <a:r>
              <a:rPr lang="ru-RU" sz="1100" dirty="0">
                <a:latin typeface="Times New Roman" panose="02020603050405020304" pitchFamily="18" charset="0"/>
                <a:ea typeface="Times New Roman" panose="02020603050405020304" pitchFamily="18" charset="0"/>
              </a:rPr>
              <a:t> нефти в бомбе </a:t>
            </a:r>
            <a:r>
              <a:rPr lang="en-US" sz="1100" dirty="0" err="1">
                <a:latin typeface="Times New Roman" panose="02020603050405020304" pitchFamily="18" charset="0"/>
                <a:ea typeface="Times New Roman" panose="02020603050405020304" pitchFamily="18" charset="0"/>
              </a:rPr>
              <a:t>pVT</a:t>
            </a:r>
            <a:r>
              <a:rPr lang="ru-RU" sz="1100" dirty="0">
                <a:latin typeface="Times New Roman" panose="02020603050405020304" pitchFamily="18" charset="0"/>
                <a:ea typeface="Times New Roman" panose="02020603050405020304" pitchFamily="18" charset="0"/>
              </a:rPr>
              <a:t> (давление, объем, температура) – дифференциальный и контактный –  и показать, каким из них лучше всего пользоваться при решении этого вопроса.</a:t>
            </a:r>
          </a:p>
          <a:p>
            <a:pPr algn="just">
              <a:spcAft>
                <a:spcPts val="0"/>
              </a:spcAft>
            </a:pPr>
            <a:r>
              <a:rPr lang="ru-RU" sz="1100" dirty="0">
                <a:latin typeface="Times New Roman" panose="02020603050405020304" pitchFamily="18" charset="0"/>
                <a:ea typeface="Times New Roman" panose="02020603050405020304" pitchFamily="18" charset="0"/>
              </a:rPr>
              <a:t>     На рис. 3, </a:t>
            </a:r>
            <a:r>
              <a:rPr lang="ru-RU" sz="1100" i="1" dirty="0">
                <a:latin typeface="Times New Roman" panose="02020603050405020304" pitchFamily="18" charset="0"/>
                <a:ea typeface="Times New Roman" panose="02020603050405020304" pitchFamily="18" charset="0"/>
              </a:rPr>
              <a:t>а </a:t>
            </a:r>
            <a:r>
              <a:rPr lang="ru-RU" sz="1100" dirty="0">
                <a:latin typeface="Times New Roman" panose="02020603050405020304" pitchFamily="18" charset="0"/>
                <a:ea typeface="Times New Roman" panose="02020603050405020304" pitchFamily="18" charset="0"/>
              </a:rPr>
              <a:t>приведена схема многоступенчатой сепарации с условным выделением и отводом за пределы сепаратора смеси отдельных компонентов газа на каждой ступени, т.е. показано дифференциальное </a:t>
            </a:r>
            <a:r>
              <a:rPr lang="ru-RU" sz="1100" dirty="0" err="1">
                <a:latin typeface="Times New Roman" panose="02020603050405020304" pitchFamily="18" charset="0"/>
                <a:ea typeface="Times New Roman" panose="02020603050405020304" pitchFamily="18" charset="0"/>
              </a:rPr>
              <a:t>разгазирование</a:t>
            </a:r>
            <a:r>
              <a:rPr lang="ru-RU" sz="1100" dirty="0">
                <a:latin typeface="Times New Roman" panose="02020603050405020304" pitchFamily="18" charset="0"/>
                <a:ea typeface="Times New Roman" panose="02020603050405020304" pitchFamily="18" charset="0"/>
              </a:rPr>
              <a:t> нефти, характеризующееся постепенным снижением давления (</a:t>
            </a:r>
            <a:r>
              <a:rPr lang="ru-RU" sz="1100" i="1" dirty="0">
                <a:latin typeface="Times New Roman" panose="02020603050405020304" pitchFamily="18" charset="0"/>
                <a:ea typeface="Times New Roman" panose="02020603050405020304" pitchFamily="18" charset="0"/>
              </a:rPr>
              <a:t>р</a:t>
            </a:r>
            <a:r>
              <a:rPr lang="ru-RU" sz="1100" dirty="0">
                <a:latin typeface="Times New Roman" panose="02020603050405020304" pitchFamily="18" charset="0"/>
                <a:ea typeface="Times New Roman" panose="02020603050405020304" pitchFamily="18" charset="0"/>
              </a:rPr>
              <a:t>1  </a:t>
            </a:r>
            <a:r>
              <a:rPr lang="ru-RU" sz="1100" i="1" dirty="0">
                <a:latin typeface="Times New Roman" panose="02020603050405020304" pitchFamily="18" charset="0"/>
                <a:ea typeface="Times New Roman" panose="02020603050405020304" pitchFamily="18" charset="0"/>
              </a:rPr>
              <a:t>р</a:t>
            </a:r>
            <a:r>
              <a:rPr lang="ru-RU" sz="1100" dirty="0">
                <a:latin typeface="Times New Roman" panose="02020603050405020304" pitchFamily="18" charset="0"/>
                <a:ea typeface="Times New Roman" panose="02020603050405020304" pitchFamily="18" charset="0"/>
              </a:rPr>
              <a:t>2 , ... </a:t>
            </a:r>
            <a:r>
              <a:rPr lang="ru-RU" sz="1100" i="1" dirty="0">
                <a:latin typeface="Times New Roman" panose="02020603050405020304" pitchFamily="18" charset="0"/>
                <a:ea typeface="Times New Roman" panose="02020603050405020304" pitchFamily="18" charset="0"/>
              </a:rPr>
              <a:t>р</a:t>
            </a:r>
            <a:r>
              <a:rPr lang="en-US" sz="1100" dirty="0">
                <a:latin typeface="Times New Roman" panose="02020603050405020304" pitchFamily="18" charset="0"/>
                <a:ea typeface="Times New Roman" panose="02020603050405020304" pitchFamily="18" charset="0"/>
              </a:rPr>
              <a:t>n</a:t>
            </a:r>
            <a:r>
              <a:rPr lang="ru-RU" sz="1100" dirty="0">
                <a:latin typeface="Times New Roman" panose="02020603050405020304" pitchFamily="18" charset="0"/>
                <a:ea typeface="Times New Roman" panose="02020603050405020304" pitchFamily="18" charset="0"/>
              </a:rPr>
              <a:t>), начиная от давления насыщения </a:t>
            </a:r>
            <a:r>
              <a:rPr lang="ru-RU" sz="1100" i="1" dirty="0" err="1">
                <a:latin typeface="Times New Roman" panose="02020603050405020304" pitchFamily="18" charset="0"/>
                <a:ea typeface="Times New Roman" panose="02020603050405020304" pitchFamily="18" charset="0"/>
              </a:rPr>
              <a:t>р</a:t>
            </a:r>
            <a:r>
              <a:rPr lang="ru-RU" sz="1100" dirty="0" err="1">
                <a:latin typeface="Times New Roman" panose="02020603050405020304" pitchFamily="18" charset="0"/>
                <a:ea typeface="Times New Roman" panose="02020603050405020304" pitchFamily="18" charset="0"/>
              </a:rPr>
              <a:t>н</a:t>
            </a:r>
            <a:r>
              <a:rPr lang="ru-RU" sz="1100" dirty="0">
                <a:latin typeface="Times New Roman" panose="02020603050405020304" pitchFamily="18" charset="0"/>
                <a:ea typeface="Times New Roman" panose="02020603050405020304" pitchFamily="18" charset="0"/>
              </a:rPr>
              <a:t>, когда весь газ в нефти растворен, а на рис. 3, </a:t>
            </a:r>
            <a:r>
              <a:rPr lang="ru-RU" sz="1100" i="1" dirty="0">
                <a:latin typeface="Times New Roman" panose="02020603050405020304" pitchFamily="18" charset="0"/>
                <a:ea typeface="Times New Roman" panose="02020603050405020304" pitchFamily="18" charset="0"/>
              </a:rPr>
              <a:t>б</a:t>
            </a:r>
            <a:r>
              <a:rPr lang="ru-RU" sz="1100" dirty="0">
                <a:latin typeface="Times New Roman" panose="02020603050405020304" pitchFamily="18" charset="0"/>
                <a:ea typeface="Times New Roman" panose="02020603050405020304" pitchFamily="18" charset="0"/>
              </a:rPr>
              <a:t> – одноступенчатое (контактное) </a:t>
            </a:r>
            <a:r>
              <a:rPr lang="ru-RU" sz="1100" dirty="0" err="1">
                <a:latin typeface="Times New Roman" panose="02020603050405020304" pitchFamily="18" charset="0"/>
                <a:ea typeface="Times New Roman" panose="02020603050405020304" pitchFamily="18" charset="0"/>
              </a:rPr>
              <a:t>разгазирование</a:t>
            </a:r>
            <a:r>
              <a:rPr lang="ru-RU" sz="1100" dirty="0">
                <a:latin typeface="Times New Roman" panose="02020603050405020304" pitchFamily="18" charset="0"/>
                <a:ea typeface="Times New Roman" panose="02020603050405020304" pitchFamily="18" charset="0"/>
              </a:rPr>
              <a:t> нефти, при котором происходит резкое понижение давления от </a:t>
            </a:r>
            <a:r>
              <a:rPr lang="ru-RU" sz="1100" i="1" dirty="0" err="1">
                <a:latin typeface="Times New Roman" panose="02020603050405020304" pitchFamily="18" charset="0"/>
                <a:ea typeface="Times New Roman" panose="02020603050405020304" pitchFamily="18" charset="0"/>
              </a:rPr>
              <a:t>р</a:t>
            </a:r>
            <a:r>
              <a:rPr lang="ru-RU" sz="1100" dirty="0" err="1">
                <a:latin typeface="Times New Roman" panose="02020603050405020304" pitchFamily="18" charset="0"/>
                <a:ea typeface="Times New Roman" panose="02020603050405020304" pitchFamily="18" charset="0"/>
              </a:rPr>
              <a:t>н</a:t>
            </a:r>
            <a:r>
              <a:rPr lang="ru-RU" sz="1100" dirty="0">
                <a:latin typeface="Times New Roman" panose="02020603050405020304" pitchFamily="18" charset="0"/>
                <a:ea typeface="Times New Roman" panose="02020603050405020304" pitchFamily="18" charset="0"/>
              </a:rPr>
              <a:t>  до </a:t>
            </a:r>
            <a:r>
              <a:rPr lang="ru-RU" sz="1100" i="1" dirty="0">
                <a:latin typeface="Times New Roman" panose="02020603050405020304" pitchFamily="18" charset="0"/>
                <a:ea typeface="Times New Roman" panose="02020603050405020304" pitchFamily="18" charset="0"/>
              </a:rPr>
              <a:t>р</a:t>
            </a:r>
            <a:r>
              <a:rPr lang="en-US" sz="1100" dirty="0">
                <a:latin typeface="Times New Roman" panose="02020603050405020304" pitchFamily="18" charset="0"/>
                <a:ea typeface="Times New Roman" panose="02020603050405020304" pitchFamily="18" charset="0"/>
              </a:rPr>
              <a:t>n</a:t>
            </a:r>
            <a:r>
              <a:rPr lang="ru-RU" sz="1100" dirty="0">
                <a:latin typeface="Times New Roman" panose="02020603050405020304" pitchFamily="18" charset="0"/>
                <a:ea typeface="Times New Roman" panose="02020603050405020304" pitchFamily="18" charset="0"/>
              </a:rPr>
              <a:t>   и одноразовый отвод из сепаратора всего выделившегося из нефти газа. </a:t>
            </a:r>
            <a:endParaRPr lang="ru-RU" sz="1100" dirty="0">
              <a:effectLst/>
              <a:latin typeface="Times New Roman" panose="02020603050405020304" pitchFamily="18" charset="0"/>
              <a:ea typeface="Times New Roman" panose="02020603050405020304" pitchFamily="18" charset="0"/>
            </a:endParaRPr>
          </a:p>
        </p:txBody>
      </p:sp>
      <p:pic>
        <p:nvPicPr>
          <p:cNvPr id="13" name="Рисунок 12">
            <a:extLst>
              <a:ext uri="{FF2B5EF4-FFF2-40B4-BE49-F238E27FC236}">
                <a16:creationId xmlns:a16="http://schemas.microsoft.com/office/drawing/2014/main" id="{924E0664-FA4B-70B2-4908-D86091190401}"/>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012160" y="1800576"/>
            <a:ext cx="3013100" cy="1299020"/>
          </a:xfrm>
          <a:prstGeom prst="rect">
            <a:avLst/>
          </a:prstGeom>
          <a:noFill/>
          <a:ln>
            <a:noFill/>
          </a:ln>
        </p:spPr>
      </p:pic>
      <p:pic>
        <p:nvPicPr>
          <p:cNvPr id="14" name="Рисунок 13">
            <a:extLst>
              <a:ext uri="{FF2B5EF4-FFF2-40B4-BE49-F238E27FC236}">
                <a16:creationId xmlns:a16="http://schemas.microsoft.com/office/drawing/2014/main" id="{BBE5F27F-0EE9-2701-AB50-4F1ECA890ACD}"/>
              </a:ext>
            </a:extLst>
          </p:cNvPr>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012160" y="3136832"/>
            <a:ext cx="3131839" cy="1302952"/>
          </a:xfrm>
          <a:prstGeom prst="rect">
            <a:avLst/>
          </a:prstGeom>
          <a:noFill/>
          <a:ln>
            <a:noFill/>
          </a:ln>
        </p:spPr>
      </p:pic>
      <p:sp>
        <p:nvSpPr>
          <p:cNvPr id="15" name="Прямоугольник 14">
            <a:extLst>
              <a:ext uri="{FF2B5EF4-FFF2-40B4-BE49-F238E27FC236}">
                <a16:creationId xmlns:a16="http://schemas.microsoft.com/office/drawing/2014/main" id="{8A3D7FE5-5C41-9B35-6C5E-6DFACA43AD42}"/>
              </a:ext>
            </a:extLst>
          </p:cNvPr>
          <p:cNvSpPr/>
          <p:nvPr/>
        </p:nvSpPr>
        <p:spPr>
          <a:xfrm>
            <a:off x="5940152" y="4439784"/>
            <a:ext cx="3203848" cy="707886"/>
          </a:xfrm>
          <a:prstGeom prst="rect">
            <a:avLst/>
          </a:prstGeom>
          <a:solidFill>
            <a:schemeClr val="bg1"/>
          </a:solidFill>
        </p:spPr>
        <p:txBody>
          <a:bodyPr wrap="square">
            <a:spAutoFit/>
          </a:bodyPr>
          <a:lstStyle/>
          <a:p>
            <a:pPr>
              <a:spcAft>
                <a:spcPts val="0"/>
              </a:spcAft>
            </a:pPr>
            <a:r>
              <a:rPr lang="ru-RU" sz="800" dirty="0">
                <a:latin typeface="Times New Roman" panose="02020603050405020304" pitchFamily="18" charset="0"/>
                <a:ea typeface="Times New Roman" panose="02020603050405020304" pitchFamily="18" charset="0"/>
              </a:rPr>
              <a:t>Рис. 3. Схемы многоступенчатой (дифференциальной) (а), одноступенчатой (контактной) (б) сепарации газа от нефти и количества газа, выделившегося при этих способах </a:t>
            </a:r>
            <a:r>
              <a:rPr lang="ru-RU" sz="800" dirty="0" err="1">
                <a:latin typeface="Times New Roman" panose="02020603050405020304" pitchFamily="18" charset="0"/>
                <a:ea typeface="Times New Roman" panose="02020603050405020304" pitchFamily="18" charset="0"/>
              </a:rPr>
              <a:t>разгазирования</a:t>
            </a:r>
            <a:r>
              <a:rPr lang="ru-RU" sz="800" dirty="0">
                <a:latin typeface="Times New Roman" panose="02020603050405020304" pitchFamily="18" charset="0"/>
                <a:ea typeface="Times New Roman" panose="02020603050405020304" pitchFamily="18" charset="0"/>
              </a:rPr>
              <a:t> (в):</a:t>
            </a:r>
          </a:p>
          <a:p>
            <a:pPr>
              <a:spcAft>
                <a:spcPts val="0"/>
              </a:spcAft>
            </a:pPr>
            <a:r>
              <a:rPr lang="ru-RU" sz="800" dirty="0">
                <a:latin typeface="Times New Roman" panose="02020603050405020304" pitchFamily="18" charset="0"/>
                <a:ea typeface="Times New Roman" panose="02020603050405020304" pitchFamily="18" charset="0"/>
              </a:rPr>
              <a:t>1- контактное; 2 – дифференциальное </a:t>
            </a:r>
            <a:r>
              <a:rPr lang="ru-RU" sz="800" dirty="0" err="1">
                <a:latin typeface="Times New Roman" panose="02020603050405020304" pitchFamily="18" charset="0"/>
                <a:ea typeface="Times New Roman" panose="02020603050405020304" pitchFamily="18" charset="0"/>
              </a:rPr>
              <a:t>разгазирование</a:t>
            </a:r>
            <a:r>
              <a:rPr lang="ru-RU" sz="800" dirty="0">
                <a:latin typeface="Times New Roman" panose="02020603050405020304" pitchFamily="18" charset="0"/>
                <a:ea typeface="Times New Roman" panose="02020603050405020304" pitchFamily="18" charset="0"/>
              </a:rPr>
              <a:t> нефти   </a:t>
            </a:r>
          </a:p>
        </p:txBody>
      </p:sp>
      <p:sp>
        <p:nvSpPr>
          <p:cNvPr id="16" name="Прямоугольник 15">
            <a:extLst>
              <a:ext uri="{FF2B5EF4-FFF2-40B4-BE49-F238E27FC236}">
                <a16:creationId xmlns:a16="http://schemas.microsoft.com/office/drawing/2014/main" id="{EAADCAD4-6C24-9C2F-56A3-F3C4480C1A4B}"/>
              </a:ext>
            </a:extLst>
          </p:cNvPr>
          <p:cNvSpPr/>
          <p:nvPr/>
        </p:nvSpPr>
        <p:spPr>
          <a:xfrm>
            <a:off x="-7169" y="1707654"/>
            <a:ext cx="6019328" cy="3477875"/>
          </a:xfrm>
          <a:prstGeom prst="rect">
            <a:avLst/>
          </a:prstGeom>
        </p:spPr>
        <p:txBody>
          <a:bodyPr wrap="square">
            <a:spAutoFit/>
          </a:bodyPr>
          <a:lstStyle/>
          <a:p>
            <a:pPr indent="457200" algn="just">
              <a:spcAft>
                <a:spcPts val="0"/>
              </a:spcAft>
            </a:pPr>
            <a:r>
              <a:rPr lang="ru-RU" sz="1100" dirty="0">
                <a:latin typeface="Times New Roman" panose="02020603050405020304" pitchFamily="18" charset="0"/>
                <a:ea typeface="Times New Roman" panose="02020603050405020304" pitchFamily="18" charset="0"/>
              </a:rPr>
              <a:t>Условно показано также количество поступающей нефти на первую ступень сепарации (</a:t>
            </a:r>
            <a:r>
              <a:rPr lang="en-US" sz="1100" i="1" dirty="0">
                <a:latin typeface="Times New Roman" panose="02020603050405020304" pitchFamily="18" charset="0"/>
                <a:ea typeface="Times New Roman" panose="02020603050405020304" pitchFamily="18" charset="0"/>
              </a:rPr>
              <a:t>G</a:t>
            </a:r>
            <a:r>
              <a:rPr lang="ru-RU" sz="1100" dirty="0">
                <a:latin typeface="Times New Roman" panose="02020603050405020304" pitchFamily="18" charset="0"/>
                <a:ea typeface="Times New Roman" panose="02020603050405020304" pitchFamily="18" charset="0"/>
              </a:rPr>
              <a:t>М</a:t>
            </a:r>
            <a:r>
              <a:rPr lang="ru-RU" sz="1100" i="1" dirty="0">
                <a:latin typeface="Times New Roman" panose="02020603050405020304" pitchFamily="18" charset="0"/>
                <a:ea typeface="Times New Roman" panose="02020603050405020304" pitchFamily="18" charset="0"/>
              </a:rPr>
              <a:t>)</a:t>
            </a:r>
            <a:r>
              <a:rPr lang="ru-RU" sz="1100" dirty="0">
                <a:latin typeface="Times New Roman" panose="02020603050405020304" pitchFamily="18" charset="0"/>
                <a:ea typeface="Times New Roman" panose="02020603050405020304" pitchFamily="18" charset="0"/>
              </a:rPr>
              <a:t> и количества выходящей нефти </a:t>
            </a:r>
            <a:r>
              <a:rPr lang="en-US" sz="1100" i="1" dirty="0">
                <a:latin typeface="Times New Roman" panose="02020603050405020304" pitchFamily="18" charset="0"/>
                <a:ea typeface="Times New Roman" panose="02020603050405020304" pitchFamily="18" charset="0"/>
              </a:rPr>
              <a:t>G</a:t>
            </a:r>
            <a:r>
              <a:rPr lang="ru-RU" sz="1100" dirty="0">
                <a:latin typeface="Times New Roman" panose="02020603050405020304" pitchFamily="18" charset="0"/>
                <a:ea typeface="Times New Roman" panose="02020603050405020304" pitchFamily="18" charset="0"/>
              </a:rPr>
              <a:t>М на последней ступени сепаратора при дифференциальном и контактном </a:t>
            </a:r>
            <a:r>
              <a:rPr lang="ru-RU" sz="1100" dirty="0" err="1">
                <a:latin typeface="Times New Roman" panose="02020603050405020304" pitchFamily="18" charset="0"/>
                <a:ea typeface="Times New Roman" panose="02020603050405020304" pitchFamily="18" charset="0"/>
              </a:rPr>
              <a:t>разгазировании</a:t>
            </a:r>
            <a:r>
              <a:rPr lang="ru-RU" sz="1100" dirty="0">
                <a:latin typeface="Times New Roman" panose="02020603050405020304" pitchFamily="18" charset="0"/>
                <a:ea typeface="Times New Roman" panose="02020603050405020304" pitchFamily="18" charset="0"/>
              </a:rPr>
              <a:t>. Количество нефти, перешедшей на каждой ступени в газовую фазу, на схемах показано штриховкой.</a:t>
            </a:r>
          </a:p>
          <a:p>
            <a:pPr indent="457200" algn="just">
              <a:spcAft>
                <a:spcPts val="0"/>
              </a:spcAft>
            </a:pPr>
            <a:r>
              <a:rPr lang="ru-RU" sz="1100" dirty="0">
                <a:latin typeface="Times New Roman" panose="02020603050405020304" pitchFamily="18" charset="0"/>
                <a:ea typeface="Times New Roman" panose="02020603050405020304" pitchFamily="18" charset="0"/>
              </a:rPr>
              <a:t>Анализ рисунков показывает, что при дифференциальном (многоступенчатом) </a:t>
            </a:r>
            <a:r>
              <a:rPr lang="ru-RU" sz="1100" dirty="0" err="1">
                <a:latin typeface="Times New Roman" panose="02020603050405020304" pitchFamily="18" charset="0"/>
                <a:ea typeface="Times New Roman" panose="02020603050405020304" pitchFamily="18" charset="0"/>
              </a:rPr>
              <a:t>разгазировании</a:t>
            </a:r>
            <a:r>
              <a:rPr lang="ru-RU" sz="1100" dirty="0">
                <a:latin typeface="Times New Roman" panose="02020603050405020304" pitchFamily="18" charset="0"/>
                <a:ea typeface="Times New Roman" panose="02020603050405020304" pitchFamily="18" charset="0"/>
              </a:rPr>
              <a:t> получается больше нефти (</a:t>
            </a:r>
            <a:r>
              <a:rPr lang="en-US" sz="1100" i="1" dirty="0">
                <a:latin typeface="Times New Roman" panose="02020603050405020304" pitchFamily="18" charset="0"/>
                <a:ea typeface="Times New Roman" panose="02020603050405020304" pitchFamily="18" charset="0"/>
              </a:rPr>
              <a:t>G</a:t>
            </a:r>
            <a:r>
              <a:rPr lang="ru-RU" sz="1100" dirty="0">
                <a:latin typeface="Times New Roman" panose="02020603050405020304" pitchFamily="18" charset="0"/>
                <a:ea typeface="Times New Roman" panose="02020603050405020304" pitchFamily="18" charset="0"/>
              </a:rPr>
              <a:t>М=98 т), чем при контактном (одноступенчатом) (</a:t>
            </a:r>
            <a:r>
              <a:rPr lang="en-US" sz="1100" i="1" dirty="0">
                <a:latin typeface="Times New Roman" panose="02020603050405020304" pitchFamily="18" charset="0"/>
                <a:ea typeface="Times New Roman" panose="02020603050405020304" pitchFamily="18" charset="0"/>
              </a:rPr>
              <a:t>G</a:t>
            </a:r>
            <a:r>
              <a:rPr lang="ru-RU" sz="1100" dirty="0">
                <a:latin typeface="Times New Roman" panose="02020603050405020304" pitchFamily="18" charset="0"/>
                <a:ea typeface="Times New Roman" panose="02020603050405020304" pitchFamily="18" charset="0"/>
              </a:rPr>
              <a:t>М=95 т) (см. рис. 3, </a:t>
            </a:r>
            <a:r>
              <a:rPr lang="ru-RU" sz="1100" i="1" dirty="0">
                <a:latin typeface="Times New Roman" panose="02020603050405020304" pitchFamily="18" charset="0"/>
                <a:ea typeface="Times New Roman" panose="02020603050405020304" pitchFamily="18" charset="0"/>
              </a:rPr>
              <a:t>а</a:t>
            </a:r>
            <a:r>
              <a:rPr lang="ru-RU" sz="1100" dirty="0">
                <a:latin typeface="Times New Roman" panose="02020603050405020304" pitchFamily="18" charset="0"/>
                <a:ea typeface="Times New Roman" panose="02020603050405020304" pitchFamily="18" charset="0"/>
              </a:rPr>
              <a:t> и </a:t>
            </a:r>
            <a:r>
              <a:rPr lang="ru-RU" sz="1100" i="1" dirty="0">
                <a:latin typeface="Times New Roman" panose="02020603050405020304" pitchFamily="18" charset="0"/>
                <a:ea typeface="Times New Roman" panose="02020603050405020304" pitchFamily="18" charset="0"/>
              </a:rPr>
              <a:t>б</a:t>
            </a:r>
            <a:r>
              <a:rPr lang="ru-RU" sz="1100" dirty="0">
                <a:latin typeface="Times New Roman" panose="02020603050405020304" pitchFamily="18" charset="0"/>
                <a:ea typeface="Times New Roman" panose="02020603050405020304" pitchFamily="18" charset="0"/>
              </a:rPr>
              <a:t>), а газа, наоборот – при дифференциальном меньше (кривая </a:t>
            </a:r>
            <a:r>
              <a:rPr lang="ru-RU" sz="1100" i="1" dirty="0">
                <a:latin typeface="Times New Roman" panose="02020603050405020304" pitchFamily="18" charset="0"/>
                <a:ea typeface="Times New Roman" panose="02020603050405020304" pitchFamily="18" charset="0"/>
              </a:rPr>
              <a:t>2</a:t>
            </a:r>
            <a:r>
              <a:rPr lang="ru-RU" sz="1100" dirty="0">
                <a:latin typeface="Times New Roman" panose="02020603050405020304" pitchFamily="18" charset="0"/>
                <a:ea typeface="Times New Roman" panose="02020603050405020304" pitchFamily="18" charset="0"/>
              </a:rPr>
              <a:t>), чем при контактном (кривая </a:t>
            </a:r>
            <a:r>
              <a:rPr lang="ru-RU" sz="1100" i="1" dirty="0">
                <a:latin typeface="Times New Roman" panose="02020603050405020304" pitchFamily="18" charset="0"/>
                <a:ea typeface="Times New Roman" panose="02020603050405020304" pitchFamily="18" charset="0"/>
              </a:rPr>
              <a:t>1</a:t>
            </a:r>
            <a:r>
              <a:rPr lang="ru-RU" sz="1100" dirty="0">
                <a:latin typeface="Times New Roman" panose="02020603050405020304" pitchFamily="18" charset="0"/>
                <a:ea typeface="Times New Roman" panose="02020603050405020304" pitchFamily="18" charset="0"/>
              </a:rPr>
              <a:t>) (см. рис. 3, </a:t>
            </a:r>
            <a:r>
              <a:rPr lang="ru-RU" sz="1100" i="1" dirty="0">
                <a:latin typeface="Times New Roman" panose="02020603050405020304" pitchFamily="18" charset="0"/>
                <a:ea typeface="Times New Roman" panose="02020603050405020304" pitchFamily="18" charset="0"/>
              </a:rPr>
              <a:t>в</a:t>
            </a:r>
            <a:r>
              <a:rPr lang="ru-RU" sz="1100" dirty="0">
                <a:latin typeface="Times New Roman" panose="02020603050405020304" pitchFamily="18" charset="0"/>
                <a:ea typeface="Times New Roman" panose="02020603050405020304" pitchFamily="18" charset="0"/>
              </a:rPr>
              <a:t>).      Как объяснить это с физической точки зрения? </a:t>
            </a:r>
          </a:p>
          <a:p>
            <a:pPr indent="457200" algn="just">
              <a:spcAft>
                <a:spcPts val="0"/>
              </a:spcAft>
            </a:pPr>
            <a:r>
              <a:rPr lang="ru-RU" sz="1100" dirty="0">
                <a:latin typeface="Times New Roman" panose="02020603050405020304" pitchFamily="18" charset="0"/>
                <a:ea typeface="Times New Roman" panose="02020603050405020304" pitchFamily="18" charset="0"/>
              </a:rPr>
              <a:t>Объясняется это тем, что при дифференциальном </a:t>
            </a:r>
            <a:r>
              <a:rPr lang="ru-RU" sz="1100" dirty="0" err="1">
                <a:latin typeface="Times New Roman" panose="02020603050405020304" pitchFamily="18" charset="0"/>
                <a:ea typeface="Times New Roman" panose="02020603050405020304" pitchFamily="18" charset="0"/>
              </a:rPr>
              <a:t>разгазировании</a:t>
            </a:r>
            <a:r>
              <a:rPr lang="ru-RU" sz="1100" dirty="0">
                <a:latin typeface="Times New Roman" panose="02020603050405020304" pitchFamily="18" charset="0"/>
                <a:ea typeface="Times New Roman" panose="02020603050405020304" pitchFamily="18" charset="0"/>
              </a:rPr>
              <a:t> понижение давления в каждой ступени сепаратора происходит на незначительную величину, что влечет за собой плавное выделение небольших количеств сначала легких, а затем средних и тяжелых углеводородных газов и отвод смеси этих газов из каждой ступени за пределы сепаратора.</a:t>
            </a:r>
          </a:p>
          <a:p>
            <a:pPr indent="457200" algn="just">
              <a:spcAft>
                <a:spcPts val="0"/>
              </a:spcAft>
            </a:pPr>
            <a:r>
              <a:rPr lang="ru-RU" sz="1100" dirty="0">
                <a:latin typeface="Times New Roman" panose="02020603050405020304" pitchFamily="18" charset="0"/>
                <a:ea typeface="Times New Roman" panose="02020603050405020304" pitchFamily="18" charset="0"/>
              </a:rPr>
              <a:t>При этом практически все ступени сепараторов работают при равновесных условиях, характеризующихся равенством каждого легкого компонента углеводородного газа, находящегося в нефти и газовой фазе.</a:t>
            </a:r>
          </a:p>
          <a:p>
            <a:pPr algn="just">
              <a:spcAft>
                <a:spcPts val="0"/>
              </a:spcAft>
            </a:pPr>
            <a:r>
              <a:rPr lang="ru-RU" sz="1100" dirty="0">
                <a:latin typeface="Times New Roman" panose="02020603050405020304" pitchFamily="18" charset="0"/>
                <a:ea typeface="Times New Roman" panose="02020603050405020304" pitchFamily="18" charset="0"/>
              </a:rPr>
              <a:t>     При контактном </a:t>
            </a:r>
            <a:r>
              <a:rPr lang="ru-RU" sz="1100" dirty="0" err="1">
                <a:latin typeface="Times New Roman" panose="02020603050405020304" pitchFamily="18" charset="0"/>
                <a:ea typeface="Times New Roman" panose="02020603050405020304" pitchFamily="18" charset="0"/>
              </a:rPr>
              <a:t>разгазировании</a:t>
            </a:r>
            <a:r>
              <a:rPr lang="ru-RU" sz="1100" dirty="0">
                <a:latin typeface="Times New Roman" panose="02020603050405020304" pitchFamily="18" charset="0"/>
                <a:ea typeface="Times New Roman" panose="02020603050405020304" pitchFamily="18" charset="0"/>
              </a:rPr>
              <a:t> нефти в сепараторе происходит, наоборот, резкое снижение давления, в результате чего нефть «кипит», при этом бурно выделяются легкие углеводороды в газовую фазу, увлекая за собой большую массу тяжелых жидкостей. Этим собственно, и объясняется, что при контактном </a:t>
            </a:r>
            <a:r>
              <a:rPr lang="ru-RU" sz="1100" dirty="0" err="1">
                <a:latin typeface="Times New Roman" panose="02020603050405020304" pitchFamily="18" charset="0"/>
                <a:ea typeface="Times New Roman" panose="02020603050405020304" pitchFamily="18" charset="0"/>
              </a:rPr>
              <a:t>разгазировании</a:t>
            </a:r>
            <a:r>
              <a:rPr lang="ru-RU" sz="1100" dirty="0">
                <a:latin typeface="Times New Roman" panose="02020603050405020304" pitchFamily="18" charset="0"/>
                <a:ea typeface="Times New Roman" panose="02020603050405020304" pitchFamily="18" charset="0"/>
              </a:rPr>
              <a:t> получается меньше нефти, чем при дифференциальном (см. рис. 3, </a:t>
            </a:r>
            <a:r>
              <a:rPr lang="ru-RU" sz="1100" i="1" dirty="0">
                <a:latin typeface="Times New Roman" panose="02020603050405020304" pitchFamily="18" charset="0"/>
                <a:ea typeface="Times New Roman" panose="02020603050405020304" pitchFamily="18" charset="0"/>
              </a:rPr>
              <a:t>в</a:t>
            </a:r>
            <a:r>
              <a:rPr lang="ru-RU" sz="1100" dirty="0">
                <a:latin typeface="Times New Roman" panose="02020603050405020304" pitchFamily="18" charset="0"/>
                <a:ea typeface="Times New Roman" panose="02020603050405020304" pitchFamily="18" charset="0"/>
              </a:rPr>
              <a:t>).</a:t>
            </a:r>
            <a:endParaRPr lang="ru-RU" sz="11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3148829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F96BDC-E7BF-911A-FCBB-DA7E5CE5A13E}"/>
            </a:ext>
          </a:extLst>
        </p:cNvPr>
        <p:cNvGrpSpPr/>
        <p:nvPr/>
      </p:nvGrpSpPr>
      <p:grpSpPr>
        <a:xfrm>
          <a:off x="0" y="0"/>
          <a:ext cx="0" cy="0"/>
          <a:chOff x="0" y="0"/>
          <a:chExt cx="0" cy="0"/>
        </a:xfrm>
      </p:grpSpPr>
      <p:pic>
        <p:nvPicPr>
          <p:cNvPr id="3" name="Picture 5" descr="F:\WORK\АГТУ\Общая\новый бренндбук\Мокапы\доп\Безырмянный-1.png">
            <a:extLst>
              <a:ext uri="{FF2B5EF4-FFF2-40B4-BE49-F238E27FC236}">
                <a16:creationId xmlns:a16="http://schemas.microsoft.com/office/drawing/2014/main" id="{6FD419D8-EB96-A766-006F-FF552E369B0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04248" y="228926"/>
            <a:ext cx="2001044" cy="180181"/>
          </a:xfrm>
          <a:prstGeom prst="rect">
            <a:avLst/>
          </a:prstGeom>
          <a:noFill/>
          <a:extLst>
            <a:ext uri="{909E8E84-426E-40DD-AFC4-6F175D3DCCD1}">
              <a14:hiddenFill xmlns:a14="http://schemas.microsoft.com/office/drawing/2010/main">
                <a:solidFill>
                  <a:srgbClr val="FFFFFF"/>
                </a:solidFill>
              </a14:hiddenFill>
            </a:ext>
          </a:extLst>
        </p:spPr>
      </p:pic>
      <p:grpSp>
        <p:nvGrpSpPr>
          <p:cNvPr id="4" name="Группа 3">
            <a:extLst>
              <a:ext uri="{FF2B5EF4-FFF2-40B4-BE49-F238E27FC236}">
                <a16:creationId xmlns:a16="http://schemas.microsoft.com/office/drawing/2014/main" id="{051A0328-CCA4-3D79-F775-AE333251165E}"/>
              </a:ext>
            </a:extLst>
          </p:cNvPr>
          <p:cNvGrpSpPr/>
          <p:nvPr/>
        </p:nvGrpSpPr>
        <p:grpSpPr>
          <a:xfrm>
            <a:off x="-18589" y="2972872"/>
            <a:ext cx="9162589" cy="2191165"/>
            <a:chOff x="-18589" y="2972872"/>
            <a:chExt cx="9162589" cy="2191165"/>
          </a:xfrm>
        </p:grpSpPr>
        <p:pic>
          <p:nvPicPr>
            <p:cNvPr id="5" name="Picture 3" descr="F:\WORK\АГТУ\Общая\новый бренндбук\Мокапы\доп\BB_двАГТУ.png">
              <a:extLst>
                <a:ext uri="{FF2B5EF4-FFF2-40B4-BE49-F238E27FC236}">
                  <a16:creationId xmlns:a16="http://schemas.microsoft.com/office/drawing/2014/main" id="{078C09BB-395A-2D06-F72F-6DFF90E4C454}"/>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6" name="Группа 5">
              <a:extLst>
                <a:ext uri="{FF2B5EF4-FFF2-40B4-BE49-F238E27FC236}">
                  <a16:creationId xmlns:a16="http://schemas.microsoft.com/office/drawing/2014/main" id="{8B20ABE6-31FF-5839-748E-179F4470F063}"/>
                </a:ext>
              </a:extLst>
            </p:cNvPr>
            <p:cNvGrpSpPr/>
            <p:nvPr/>
          </p:nvGrpSpPr>
          <p:grpSpPr>
            <a:xfrm>
              <a:off x="6521327" y="2972872"/>
              <a:ext cx="2622672" cy="2180762"/>
              <a:chOff x="6521327" y="2972872"/>
              <a:chExt cx="2622672" cy="2180762"/>
            </a:xfrm>
          </p:grpSpPr>
          <p:pic>
            <p:nvPicPr>
              <p:cNvPr id="7" name="Picture 3" descr="F:\WORK\АГТУ\Общая\новый бренндбук\Мокапы\доп\Безымяннный-1.png">
                <a:extLst>
                  <a:ext uri="{FF2B5EF4-FFF2-40B4-BE49-F238E27FC236}">
                    <a16:creationId xmlns:a16="http://schemas.microsoft.com/office/drawing/2014/main" id="{3E9CB455-DBD9-BCC3-3DD1-DB99E38C438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F:\WORK\АГТУ\Общая\новый бренндбук\Мокапы\доп\Безымяыынный-1.png">
                <a:extLst>
                  <a:ext uri="{FF2B5EF4-FFF2-40B4-BE49-F238E27FC236}">
                    <a16:creationId xmlns:a16="http://schemas.microsoft.com/office/drawing/2014/main" id="{8B496DCF-2065-E29D-3B2A-1170D624F5A9}"/>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sp>
        <p:nvSpPr>
          <p:cNvPr id="11" name="TextBox 10">
            <a:extLst>
              <a:ext uri="{FF2B5EF4-FFF2-40B4-BE49-F238E27FC236}">
                <a16:creationId xmlns:a16="http://schemas.microsoft.com/office/drawing/2014/main" id="{B0977AF0-BE7B-C46A-67C5-A1A81352A086}"/>
              </a:ext>
            </a:extLst>
          </p:cNvPr>
          <p:cNvSpPr txBox="1"/>
          <p:nvPr/>
        </p:nvSpPr>
        <p:spPr>
          <a:xfrm>
            <a:off x="251520" y="102700"/>
            <a:ext cx="5848421" cy="553998"/>
          </a:xfrm>
          <a:prstGeom prst="rect">
            <a:avLst/>
          </a:prstGeom>
          <a:noFill/>
        </p:spPr>
        <p:txBody>
          <a:bodyPr wrap="square" lIns="68580" tIns="34290" rIns="68580" bIns="34290" rtlCol="0">
            <a:spAutoFit/>
          </a:bodyPr>
          <a:lstStyle/>
          <a:p>
            <a:pPr algn="just">
              <a:spcAft>
                <a:spcPts val="0"/>
              </a:spcAft>
            </a:pPr>
            <a:r>
              <a:rPr lang="ru-RU" sz="1050" b="1" dirty="0">
                <a:solidFill>
                  <a:srgbClr val="00359E"/>
                </a:solidFill>
                <a:latin typeface="Times New Roman" panose="02020603050405020304" pitchFamily="18" charset="0"/>
                <a:ea typeface="Times New Roman" panose="02020603050405020304" pitchFamily="18" charset="0"/>
                <a:cs typeface="Times New Roman" panose="02020603050405020304" pitchFamily="18" charset="0"/>
              </a:rPr>
              <a:t>РАСЧЕТЫ НЕФТЕГАЗОВЫХ СЕПАРАТОРОВ НА ПРОПУСКНУЮ СПОСОБНОСТЬ ПО ГАЗУ И ЖИДКОСТИ </a:t>
            </a:r>
            <a:endParaRPr lang="ru-RU" sz="800" dirty="0">
              <a:solidFill>
                <a:srgbClr val="00359E"/>
              </a:solidFill>
              <a:latin typeface="Times New Roman" panose="02020603050405020304" pitchFamily="18" charset="0"/>
              <a:ea typeface="Times New Roman" panose="02020603050405020304" pitchFamily="18" charset="0"/>
              <a:cs typeface="Times New Roman" panose="02020603050405020304" pitchFamily="18" charset="0"/>
            </a:endParaRPr>
          </a:p>
          <a:p>
            <a:endParaRPr lang="ru-RU" sz="1050" b="1" dirty="0">
              <a:solidFill>
                <a:srgbClr val="00359E"/>
              </a:solidFill>
              <a:latin typeface="Times New Roman" panose="02020603050405020304" pitchFamily="18" charset="0"/>
              <a:cs typeface="Times New Roman" panose="02020603050405020304" pitchFamily="18" charset="0"/>
            </a:endParaRPr>
          </a:p>
        </p:txBody>
      </p:sp>
      <p:pic>
        <p:nvPicPr>
          <p:cNvPr id="12" name="Picture 2" descr="F:\WORK\АГТУ\Общая\новый бренндбук\Мокапы\доп\Без имени-2.png">
            <a:extLst>
              <a:ext uri="{FF2B5EF4-FFF2-40B4-BE49-F238E27FC236}">
                <a16:creationId xmlns:a16="http://schemas.microsoft.com/office/drawing/2014/main" id="{9C0B5A68-FDE2-3186-CCD0-316DC27D8219}"/>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8589" y="-147928"/>
            <a:ext cx="5848421" cy="749877"/>
          </a:xfrm>
          <a:prstGeom prst="rect">
            <a:avLst/>
          </a:prstGeom>
          <a:noFill/>
          <a:extLst>
            <a:ext uri="{909E8E84-426E-40DD-AFC4-6F175D3DCCD1}">
              <a14:hiddenFill xmlns:a14="http://schemas.microsoft.com/office/drawing/2010/main">
                <a:solidFill>
                  <a:srgbClr val="FFFFFF"/>
                </a:solidFill>
              </a14:hiddenFill>
            </a:ext>
          </a:extLst>
        </p:spPr>
      </p:pic>
      <p:sp>
        <p:nvSpPr>
          <p:cNvPr id="10" name="Прямоугольник 9">
            <a:extLst>
              <a:ext uri="{FF2B5EF4-FFF2-40B4-BE49-F238E27FC236}">
                <a16:creationId xmlns:a16="http://schemas.microsoft.com/office/drawing/2014/main" id="{92EDB46E-C475-056F-AC0E-9BACCA92E904}"/>
              </a:ext>
            </a:extLst>
          </p:cNvPr>
          <p:cNvSpPr/>
          <p:nvPr/>
        </p:nvSpPr>
        <p:spPr>
          <a:xfrm>
            <a:off x="179512" y="794791"/>
            <a:ext cx="8378655" cy="3893374"/>
          </a:xfrm>
          <a:prstGeom prst="rect">
            <a:avLst/>
          </a:prstGeom>
        </p:spPr>
        <p:txBody>
          <a:bodyPr wrap="square">
            <a:spAutoFit/>
          </a:bodyPr>
          <a:lstStyle/>
          <a:p>
            <a:pPr indent="457200" algn="just">
              <a:spcAft>
                <a:spcPts val="0"/>
              </a:spcAft>
            </a:pPr>
            <a:r>
              <a:rPr lang="ru-RU" sz="1300" dirty="0">
                <a:latin typeface="Times New Roman" panose="02020603050405020304" pitchFamily="18" charset="0"/>
                <a:ea typeface="Times New Roman" panose="02020603050405020304" pitchFamily="18" charset="0"/>
                <a:cs typeface="Times New Roman" panose="02020603050405020304" pitchFamily="18" charset="0"/>
              </a:rPr>
              <a:t>Расчеты сепараторов любых типов, кроме вертикального, без всяких внутренних отбивающих или </a:t>
            </a:r>
            <a:r>
              <a:rPr lang="ru-RU" sz="1300" dirty="0" err="1">
                <a:latin typeface="Times New Roman" panose="02020603050405020304" pitchFamily="18" charset="0"/>
                <a:ea typeface="Times New Roman" panose="02020603050405020304" pitchFamily="18" charset="0"/>
                <a:cs typeface="Times New Roman" panose="02020603050405020304" pitchFamily="18" charset="0"/>
              </a:rPr>
              <a:t>коалесцирующих</a:t>
            </a:r>
            <a:r>
              <a:rPr lang="ru-RU" sz="1300" dirty="0">
                <a:latin typeface="Times New Roman" panose="02020603050405020304" pitchFamily="18" charset="0"/>
                <a:ea typeface="Times New Roman" panose="02020603050405020304" pitchFamily="18" charset="0"/>
                <a:cs typeface="Times New Roman" panose="02020603050405020304" pitchFamily="18" charset="0"/>
              </a:rPr>
              <a:t> устройств на пропускную способность по нефти и газу существенно затрудняются, так как они зависят от целого ряда факторов, исключительно трудно учитываемых. </a:t>
            </a:r>
          </a:p>
          <a:p>
            <a:pPr indent="457200" algn="just">
              <a:spcAft>
                <a:spcPts val="0"/>
              </a:spcAft>
            </a:pPr>
            <a:r>
              <a:rPr lang="ru-RU" sz="1300" dirty="0">
                <a:latin typeface="Times New Roman" panose="02020603050405020304" pitchFamily="18" charset="0"/>
                <a:ea typeface="Times New Roman" panose="02020603050405020304" pitchFamily="18" charset="0"/>
                <a:cs typeface="Times New Roman" panose="02020603050405020304" pitchFamily="18" charset="0"/>
              </a:rPr>
              <a:t>     На работу любого нефтегазового сепаратора значительное влияние оказывают следующие факторы: </a:t>
            </a:r>
          </a:p>
          <a:p>
            <a:pPr indent="457200" algn="just">
              <a:spcAft>
                <a:spcPts val="0"/>
              </a:spcAft>
            </a:pPr>
            <a:r>
              <a:rPr lang="ru-RU" sz="1300" dirty="0">
                <a:latin typeface="Times New Roman" panose="02020603050405020304" pitchFamily="18" charset="0"/>
                <a:ea typeface="Times New Roman" panose="02020603050405020304" pitchFamily="18" charset="0"/>
                <a:cs typeface="Times New Roman" panose="02020603050405020304" pitchFamily="18" charset="0"/>
              </a:rPr>
              <a:t>     1. </a:t>
            </a:r>
            <a:r>
              <a:rPr lang="ru-RU" sz="1300" b="1" i="1" dirty="0">
                <a:latin typeface="Times New Roman" panose="02020603050405020304" pitchFamily="18" charset="0"/>
                <a:ea typeface="Times New Roman" panose="02020603050405020304" pitchFamily="18" charset="0"/>
                <a:cs typeface="Times New Roman" panose="02020603050405020304" pitchFamily="18" charset="0"/>
              </a:rPr>
              <a:t>Физико-химические свойства нефти</a:t>
            </a:r>
            <a:r>
              <a:rPr lang="ru-RU" sz="1300" dirty="0">
                <a:latin typeface="Times New Roman" panose="02020603050405020304" pitchFamily="18" charset="0"/>
                <a:ea typeface="Times New Roman" panose="02020603050405020304" pitchFamily="18" charset="0"/>
                <a:cs typeface="Times New Roman" panose="02020603050405020304" pitchFamily="18" charset="0"/>
              </a:rPr>
              <a:t>. В вязких с большой плотностью в </a:t>
            </a:r>
            <a:r>
              <a:rPr lang="ru-RU" sz="1300" dirty="0" err="1">
                <a:latin typeface="Times New Roman" panose="02020603050405020304" pitchFamily="18" charset="0"/>
                <a:ea typeface="Times New Roman" panose="02020603050405020304" pitchFamily="18" charset="0"/>
                <a:cs typeface="Times New Roman" panose="02020603050405020304" pitchFamily="18" charset="0"/>
              </a:rPr>
              <a:t>нефтях</a:t>
            </a:r>
            <a:r>
              <a:rPr lang="ru-RU" sz="1300" dirty="0">
                <a:latin typeface="Times New Roman" panose="02020603050405020304" pitchFamily="18" charset="0"/>
                <a:ea typeface="Times New Roman" panose="02020603050405020304" pitchFamily="18" charset="0"/>
                <a:cs typeface="Times New Roman" panose="02020603050405020304" pitchFamily="18" charset="0"/>
              </a:rPr>
              <a:t>, как и в стойких нефтяных эмульсиях, пузырьки газа отделяются от жидкости и поднимаются крайне медленно. Это значит, что пропускная способность сепаратора для таких </a:t>
            </a:r>
            <a:r>
              <a:rPr lang="ru-RU" sz="1300" dirty="0" err="1">
                <a:latin typeface="Times New Roman" panose="02020603050405020304" pitchFamily="18" charset="0"/>
                <a:ea typeface="Times New Roman" panose="02020603050405020304" pitchFamily="18" charset="0"/>
                <a:cs typeface="Times New Roman" panose="02020603050405020304" pitchFamily="18" charset="0"/>
              </a:rPr>
              <a:t>нефтей</a:t>
            </a:r>
            <a:r>
              <a:rPr lang="ru-RU" sz="1300" dirty="0">
                <a:latin typeface="Times New Roman" panose="02020603050405020304" pitchFamily="18" charset="0"/>
                <a:ea typeface="Times New Roman" panose="02020603050405020304" pitchFamily="18" charset="0"/>
                <a:cs typeface="Times New Roman" panose="02020603050405020304" pitchFamily="18" charset="0"/>
              </a:rPr>
              <a:t> и эмульсий будет очень низкой, т. е. сепараторы будут работать с большим уносом пузырьков газа. </a:t>
            </a:r>
          </a:p>
          <a:p>
            <a:pPr indent="457200" algn="just">
              <a:spcAft>
                <a:spcPts val="0"/>
              </a:spcAft>
            </a:pPr>
            <a:r>
              <a:rPr lang="ru-RU" sz="1300" dirty="0">
                <a:latin typeface="Times New Roman" panose="02020603050405020304" pitchFamily="18" charset="0"/>
                <a:ea typeface="Times New Roman" panose="02020603050405020304" pitchFamily="18" charset="0"/>
                <a:cs typeface="Times New Roman" panose="02020603050405020304" pitchFamily="18" charset="0"/>
              </a:rPr>
              <a:t>     2. </a:t>
            </a:r>
            <a:r>
              <a:rPr lang="ru-RU" sz="1300" b="1" i="1" dirty="0">
                <a:latin typeface="Times New Roman" panose="02020603050405020304" pitchFamily="18" charset="0"/>
                <a:ea typeface="Times New Roman" panose="02020603050405020304" pitchFamily="18" charset="0"/>
                <a:cs typeface="Times New Roman" panose="02020603050405020304" pitchFamily="18" charset="0"/>
              </a:rPr>
              <a:t>Производительность сепараторов или скорость подъема уровня нефти в сепараторе</a:t>
            </a:r>
            <a:r>
              <a:rPr lang="ru-RU" sz="1300" dirty="0">
                <a:latin typeface="Times New Roman" panose="02020603050405020304" pitchFamily="18" charset="0"/>
                <a:ea typeface="Times New Roman" panose="02020603050405020304" pitchFamily="18" charset="0"/>
                <a:cs typeface="Times New Roman" panose="02020603050405020304" pitchFamily="18" charset="0"/>
              </a:rPr>
              <a:t>. Чем больше производительность подключенных к сепаратору скважин, тем больше скорость подъема уровня в сепараторе (υ(υ =</a:t>
            </a:r>
            <a:r>
              <a:rPr lang="en-US" sz="1300" dirty="0">
                <a:latin typeface="Times New Roman" panose="02020603050405020304" pitchFamily="18" charset="0"/>
                <a:ea typeface="Times New Roman" panose="02020603050405020304" pitchFamily="18" charset="0"/>
                <a:cs typeface="Times New Roman" panose="02020603050405020304" pitchFamily="18" charset="0"/>
              </a:rPr>
              <a:t>G</a:t>
            </a:r>
            <a:r>
              <a:rPr lang="en-US" sz="1300" baseline="-25000" dirty="0">
                <a:latin typeface="Times New Roman" panose="02020603050405020304" pitchFamily="18" charset="0"/>
                <a:ea typeface="Times New Roman" panose="02020603050405020304" pitchFamily="18" charset="0"/>
                <a:cs typeface="Times New Roman" panose="02020603050405020304" pitchFamily="18" charset="0"/>
              </a:rPr>
              <a:t>V</a:t>
            </a:r>
            <a:r>
              <a:rPr lang="ru-RU" sz="1300" dirty="0">
                <a:latin typeface="Times New Roman" panose="02020603050405020304" pitchFamily="18" charset="0"/>
                <a:ea typeface="Times New Roman" panose="02020603050405020304" pitchFamily="18" charset="0"/>
                <a:cs typeface="Times New Roman" panose="02020603050405020304" pitchFamily="18" charset="0"/>
              </a:rPr>
              <a:t>/s, G</a:t>
            </a:r>
            <a:r>
              <a:rPr lang="en-US" sz="1300" baseline="-25000" dirty="0">
                <a:latin typeface="Times New Roman" panose="02020603050405020304" pitchFamily="18" charset="0"/>
                <a:ea typeface="Times New Roman" panose="02020603050405020304" pitchFamily="18" charset="0"/>
                <a:cs typeface="Times New Roman" panose="02020603050405020304" pitchFamily="18" charset="0"/>
              </a:rPr>
              <a:t>V</a:t>
            </a:r>
            <a:r>
              <a:rPr lang="ru-RU" sz="1300" dirty="0">
                <a:latin typeface="Times New Roman" panose="02020603050405020304" pitchFamily="18" charset="0"/>
                <a:ea typeface="Times New Roman" panose="02020603050405020304" pitchFamily="18" charset="0"/>
                <a:cs typeface="Times New Roman" panose="02020603050405020304" pitchFamily="18" charset="0"/>
              </a:rPr>
              <a:t> — объемный расход нефти, м</a:t>
            </a:r>
            <a:r>
              <a:rPr lang="ru-RU" sz="1300" baseline="30000" dirty="0">
                <a:latin typeface="Times New Roman" panose="02020603050405020304" pitchFamily="18" charset="0"/>
                <a:ea typeface="Times New Roman" panose="02020603050405020304" pitchFamily="18" charset="0"/>
                <a:cs typeface="Times New Roman" panose="02020603050405020304" pitchFamily="18" charset="0"/>
              </a:rPr>
              <a:t>3</a:t>
            </a:r>
            <a:r>
              <a:rPr lang="ru-RU" sz="1300" dirty="0">
                <a:latin typeface="Times New Roman" panose="02020603050405020304" pitchFamily="18" charset="0"/>
                <a:ea typeface="Times New Roman" panose="02020603050405020304" pitchFamily="18" charset="0"/>
                <a:cs typeface="Times New Roman" panose="02020603050405020304" pitchFamily="18" charset="0"/>
              </a:rPr>
              <a:t>/с; s — площадь «зеркала» нефти, м</a:t>
            </a:r>
            <a:r>
              <a:rPr lang="ru-RU" sz="1300" baseline="30000" dirty="0">
                <a:latin typeface="Times New Roman" panose="02020603050405020304" pitchFamily="18" charset="0"/>
                <a:ea typeface="Times New Roman" panose="02020603050405020304" pitchFamily="18" charset="0"/>
                <a:cs typeface="Times New Roman" panose="02020603050405020304" pitchFamily="18" charset="0"/>
              </a:rPr>
              <a:t>2</a:t>
            </a:r>
            <a:r>
              <a:rPr lang="ru-RU" sz="1300" dirty="0">
                <a:latin typeface="Times New Roman" panose="02020603050405020304" pitchFamily="18" charset="0"/>
                <a:ea typeface="Times New Roman" panose="02020603050405020304" pitchFamily="18" charset="0"/>
                <a:cs typeface="Times New Roman" panose="02020603050405020304" pitchFamily="18" charset="0"/>
              </a:rPr>
              <a:t>). Это значит, что газовые пузырьки с меньшей относительной скоростью будут всплывать в нефти, и сепарация нефти от газа, как и в первом случае, будет плохой. </a:t>
            </a:r>
          </a:p>
          <a:p>
            <a:pPr indent="457200" algn="just">
              <a:spcAft>
                <a:spcPts val="0"/>
              </a:spcAft>
            </a:pPr>
            <a:r>
              <a:rPr lang="ru-RU" sz="1300" dirty="0">
                <a:latin typeface="Times New Roman" panose="02020603050405020304" pitchFamily="18" charset="0"/>
                <a:ea typeface="Times New Roman" panose="02020603050405020304" pitchFamily="18" charset="0"/>
                <a:cs typeface="Times New Roman" panose="02020603050405020304" pitchFamily="18" charset="0"/>
              </a:rPr>
              <a:t>     При большой скорости подъема уровня нефти в сепараторе газовые пузырьки, особенно малого размера (0,1 мм и меньше), вследствие гравитационных сил (разности плотностей) не успевают подняться до уровня нефти и будут уноситься из сепараторов потоком этой нефти. То же происходит и с малыми капельками нефти, находящимися в газовой фазе: они не успевают осесть на уровень нефти (если отсутствуют в сепараторе </a:t>
            </a:r>
            <a:r>
              <a:rPr lang="ru-RU" sz="1300" dirty="0" err="1">
                <a:latin typeface="Times New Roman" panose="02020603050405020304" pitchFamily="18" charset="0"/>
                <a:ea typeface="Times New Roman" panose="02020603050405020304" pitchFamily="18" charset="0"/>
                <a:cs typeface="Times New Roman" panose="02020603050405020304" pitchFamily="18" charset="0"/>
              </a:rPr>
              <a:t>каплеотбойные</a:t>
            </a:r>
            <a:r>
              <a:rPr lang="ru-RU" sz="1300" dirty="0">
                <a:latin typeface="Times New Roman" panose="02020603050405020304" pitchFamily="18" charset="0"/>
                <a:ea typeface="Times New Roman" panose="02020603050405020304" pitchFamily="18" charset="0"/>
                <a:cs typeface="Times New Roman" panose="02020603050405020304" pitchFamily="18" charset="0"/>
              </a:rPr>
              <a:t> насадки) и будут выноситься потоком этого газа за пределы сепаратора. </a:t>
            </a:r>
          </a:p>
          <a:p>
            <a:pPr algn="just">
              <a:spcAft>
                <a:spcPts val="0"/>
              </a:spcAft>
            </a:pPr>
            <a:r>
              <a:rPr lang="ru-RU" sz="1300" dirty="0">
                <a:latin typeface="Times New Roman" panose="02020603050405020304" pitchFamily="18" charset="0"/>
                <a:ea typeface="Times New Roman" panose="02020603050405020304" pitchFamily="18" charset="0"/>
                <a:cs typeface="Times New Roman" panose="02020603050405020304" pitchFamily="18" charset="0"/>
              </a:rPr>
              <a:t>     </a:t>
            </a:r>
            <a:endParaRPr lang="ru-RU" sz="13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427921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7B1820-A967-2708-4BB4-FCC2F1223EEF}"/>
            </a:ext>
          </a:extLst>
        </p:cNvPr>
        <p:cNvGrpSpPr/>
        <p:nvPr/>
      </p:nvGrpSpPr>
      <p:grpSpPr>
        <a:xfrm>
          <a:off x="0" y="0"/>
          <a:ext cx="0" cy="0"/>
          <a:chOff x="0" y="0"/>
          <a:chExt cx="0" cy="0"/>
        </a:xfrm>
      </p:grpSpPr>
      <p:pic>
        <p:nvPicPr>
          <p:cNvPr id="3" name="Picture 5" descr="F:\WORK\АГТУ\Общая\новый бренндбук\Мокапы\доп\Безырмянный-1.png">
            <a:extLst>
              <a:ext uri="{FF2B5EF4-FFF2-40B4-BE49-F238E27FC236}">
                <a16:creationId xmlns:a16="http://schemas.microsoft.com/office/drawing/2014/main" id="{55EEA933-831B-FDC6-F4E7-ADB8ED89D19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87126" y="267494"/>
            <a:ext cx="2001044" cy="180181"/>
          </a:xfrm>
          <a:prstGeom prst="rect">
            <a:avLst/>
          </a:prstGeom>
          <a:noFill/>
          <a:extLst>
            <a:ext uri="{909E8E84-426E-40DD-AFC4-6F175D3DCCD1}">
              <a14:hiddenFill xmlns:a14="http://schemas.microsoft.com/office/drawing/2010/main">
                <a:solidFill>
                  <a:srgbClr val="FFFFFF"/>
                </a:solidFill>
              </a14:hiddenFill>
            </a:ext>
          </a:extLst>
        </p:spPr>
      </p:pic>
      <p:grpSp>
        <p:nvGrpSpPr>
          <p:cNvPr id="4" name="Группа 3">
            <a:extLst>
              <a:ext uri="{FF2B5EF4-FFF2-40B4-BE49-F238E27FC236}">
                <a16:creationId xmlns:a16="http://schemas.microsoft.com/office/drawing/2014/main" id="{BED1F1A4-D3D5-5E7D-86D5-CAFFCBF3F4EB}"/>
              </a:ext>
            </a:extLst>
          </p:cNvPr>
          <p:cNvGrpSpPr/>
          <p:nvPr/>
        </p:nvGrpSpPr>
        <p:grpSpPr>
          <a:xfrm>
            <a:off x="-18589" y="2972872"/>
            <a:ext cx="9162589" cy="2191165"/>
            <a:chOff x="-18589" y="2972872"/>
            <a:chExt cx="9162589" cy="2191165"/>
          </a:xfrm>
        </p:grpSpPr>
        <p:pic>
          <p:nvPicPr>
            <p:cNvPr id="5" name="Picture 3" descr="F:\WORK\АГТУ\Общая\новый бренндбук\Мокапы\доп\BB_двАГТУ.png">
              <a:extLst>
                <a:ext uri="{FF2B5EF4-FFF2-40B4-BE49-F238E27FC236}">
                  <a16:creationId xmlns:a16="http://schemas.microsoft.com/office/drawing/2014/main" id="{CB13ED71-B564-350D-0E8D-B5AD45908F12}"/>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6" name="Группа 5">
              <a:extLst>
                <a:ext uri="{FF2B5EF4-FFF2-40B4-BE49-F238E27FC236}">
                  <a16:creationId xmlns:a16="http://schemas.microsoft.com/office/drawing/2014/main" id="{5C745E74-00D7-F1AA-6A33-6CE61E7CAF3E}"/>
                </a:ext>
              </a:extLst>
            </p:cNvPr>
            <p:cNvGrpSpPr/>
            <p:nvPr/>
          </p:nvGrpSpPr>
          <p:grpSpPr>
            <a:xfrm>
              <a:off x="6521327" y="2972872"/>
              <a:ext cx="2622672" cy="2180762"/>
              <a:chOff x="6521327" y="2972872"/>
              <a:chExt cx="2622672" cy="2180762"/>
            </a:xfrm>
          </p:grpSpPr>
          <p:pic>
            <p:nvPicPr>
              <p:cNvPr id="7" name="Picture 3" descr="F:\WORK\АГТУ\Общая\новый бренндбук\Мокапы\доп\Безымяннный-1.png">
                <a:extLst>
                  <a:ext uri="{FF2B5EF4-FFF2-40B4-BE49-F238E27FC236}">
                    <a16:creationId xmlns:a16="http://schemas.microsoft.com/office/drawing/2014/main" id="{4E2DEFE1-B9B2-A793-745D-7759AE99DAA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F:\WORK\АГТУ\Общая\новый бренндбук\Мокапы\доп\Безымяыынный-1.png">
                <a:extLst>
                  <a:ext uri="{FF2B5EF4-FFF2-40B4-BE49-F238E27FC236}">
                    <a16:creationId xmlns:a16="http://schemas.microsoft.com/office/drawing/2014/main" id="{EBED7DDF-C76D-438E-1DA4-300E1F1B018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sp>
        <p:nvSpPr>
          <p:cNvPr id="9" name="TextBox 8">
            <a:extLst>
              <a:ext uri="{FF2B5EF4-FFF2-40B4-BE49-F238E27FC236}">
                <a16:creationId xmlns:a16="http://schemas.microsoft.com/office/drawing/2014/main" id="{67D5AFB0-EE67-4457-2322-A63C916DA3E1}"/>
              </a:ext>
            </a:extLst>
          </p:cNvPr>
          <p:cNvSpPr txBox="1"/>
          <p:nvPr/>
        </p:nvSpPr>
        <p:spPr>
          <a:xfrm>
            <a:off x="251520" y="586591"/>
            <a:ext cx="8208912" cy="3970318"/>
          </a:xfrm>
          <a:prstGeom prst="rect">
            <a:avLst/>
          </a:prstGeom>
          <a:noFill/>
        </p:spPr>
        <p:txBody>
          <a:bodyPr wrap="square">
            <a:spAutoFit/>
          </a:bodyPr>
          <a:lstStyle/>
          <a:p>
            <a:pPr algn="just">
              <a:spcAft>
                <a:spcPts val="0"/>
              </a:spcAft>
            </a:pPr>
            <a:r>
              <a:rPr lang="ru-RU" sz="1200" dirty="0">
                <a:latin typeface="Times New Roman" panose="02020603050405020304" pitchFamily="18" charset="0"/>
                <a:ea typeface="Times New Roman" panose="02020603050405020304" pitchFamily="18" charset="0"/>
                <a:cs typeface="Times New Roman" panose="02020603050405020304" pitchFamily="18" charset="0"/>
              </a:rPr>
              <a:t>3. </a:t>
            </a:r>
            <a:r>
              <a:rPr lang="ru-RU" sz="1200" b="1" i="1" dirty="0">
                <a:latin typeface="Times New Roman" panose="02020603050405020304" pitchFamily="18" charset="0"/>
                <a:ea typeface="Times New Roman" panose="02020603050405020304" pitchFamily="18" charset="0"/>
                <a:cs typeface="Times New Roman" panose="02020603050405020304" pitchFamily="18" charset="0"/>
              </a:rPr>
              <a:t>Давление в сепараторе и температура нефти</a:t>
            </a:r>
            <a:r>
              <a:rPr lang="ru-RU" sz="1200" dirty="0">
                <a:latin typeface="Times New Roman" panose="02020603050405020304" pitchFamily="18" charset="0"/>
                <a:ea typeface="Times New Roman" panose="02020603050405020304" pitchFamily="18" charset="0"/>
                <a:cs typeface="Times New Roman" panose="02020603050405020304" pitchFamily="18" charset="0"/>
              </a:rPr>
              <a:t>. Чем выше давление в сепараторе (см. формулу Стокса), при всех прочих равных условиях, тем больше плотность газа, а значит, меньше скорость всплытия пузырьков газа в нефти и падения капелек нефти в потоке газа. </a:t>
            </a:r>
          </a:p>
          <a:p>
            <a:pPr algn="just">
              <a:spcAft>
                <a:spcPts val="0"/>
              </a:spcAft>
            </a:pPr>
            <a:r>
              <a:rPr lang="ru-RU" sz="1200" dirty="0">
                <a:latin typeface="Times New Roman" panose="02020603050405020304" pitchFamily="18" charset="0"/>
                <a:ea typeface="Times New Roman" panose="02020603050405020304" pitchFamily="18" charset="0"/>
                <a:cs typeface="Times New Roman" panose="02020603050405020304" pitchFamily="18" charset="0"/>
              </a:rPr>
              <a:t>     Таким образом, увеличение давления в сепараторах приводит к ухудшению их работы. </a:t>
            </a:r>
          </a:p>
          <a:p>
            <a:pPr algn="just">
              <a:spcAft>
                <a:spcPts val="0"/>
              </a:spcAft>
            </a:pPr>
            <a:r>
              <a:rPr lang="ru-RU" sz="1200" dirty="0">
                <a:latin typeface="Times New Roman" panose="02020603050405020304" pitchFamily="18" charset="0"/>
                <a:ea typeface="Times New Roman" panose="02020603050405020304" pitchFamily="18" charset="0"/>
                <a:cs typeface="Times New Roman" panose="02020603050405020304" pitchFamily="18" charset="0"/>
              </a:rPr>
              <a:t>     'Температура нефти и газа в сепараторе играет двоякую роль: увеличение ее снижает вязкость нефти µ и скорость подъема пузырьков газа из нефти увеличивается, что приводит к улучшению разделения нефти от газа; с увеличением температуры газовой фазы вязкость ее также увеличивается, а это значит, что скорость оседания капелек нефти в газе будет уменьшаться, что приведет к увеличению уноса капелек нефти за пределы сепаратора. </a:t>
            </a:r>
          </a:p>
          <a:p>
            <a:pPr algn="just">
              <a:spcAft>
                <a:spcPts val="0"/>
              </a:spcAft>
            </a:pPr>
            <a:r>
              <a:rPr lang="ru-RU" sz="1200" dirty="0">
                <a:latin typeface="Times New Roman" panose="02020603050405020304" pitchFamily="18" charset="0"/>
                <a:ea typeface="Times New Roman" panose="02020603050405020304" pitchFamily="18" charset="0"/>
                <a:cs typeface="Times New Roman" panose="02020603050405020304" pitchFamily="18" charset="0"/>
              </a:rPr>
              <a:t>     4. </a:t>
            </a:r>
            <a:r>
              <a:rPr lang="ru-RU" sz="1200" b="1" i="1" dirty="0">
                <a:latin typeface="Times New Roman" panose="02020603050405020304" pitchFamily="18" charset="0"/>
                <a:ea typeface="Times New Roman" panose="02020603050405020304" pitchFamily="18" charset="0"/>
                <a:cs typeface="Times New Roman" panose="02020603050405020304" pitchFamily="18" charset="0"/>
              </a:rPr>
              <a:t>Способность нефти образовывать пену и ее стойкость к разрушению</a:t>
            </a:r>
            <a:r>
              <a:rPr lang="ru-RU" sz="1200" dirty="0">
                <a:latin typeface="Times New Roman" panose="02020603050405020304" pitchFamily="18" charset="0"/>
                <a:ea typeface="Times New Roman" panose="02020603050405020304" pitchFamily="18" charset="0"/>
                <a:cs typeface="Times New Roman" panose="02020603050405020304" pitchFamily="18" charset="0"/>
              </a:rPr>
              <a:t>. Пенообразующие нефти исключительно трудно сепарируются и пока нет широкого выбора эффективных средств (кроме силикона) по предотвращению образования стойких пен в сепараторах. Пены разрушаются в сепараторах в основном механическим способом и реже физико-химическим (силикон). </a:t>
            </a:r>
          </a:p>
          <a:p>
            <a:pPr algn="just">
              <a:spcAft>
                <a:spcPts val="0"/>
              </a:spcAft>
            </a:pPr>
            <a:r>
              <a:rPr lang="ru-RU" sz="1200" dirty="0">
                <a:latin typeface="Times New Roman" panose="02020603050405020304" pitchFamily="18" charset="0"/>
                <a:ea typeface="Times New Roman" panose="02020603050405020304" pitchFamily="18" charset="0"/>
                <a:cs typeface="Times New Roman" panose="02020603050405020304" pitchFamily="18" charset="0"/>
              </a:rPr>
              <a:t>     5. </a:t>
            </a:r>
            <a:r>
              <a:rPr lang="ru-RU" sz="1200" b="1" i="1" dirty="0">
                <a:latin typeface="Times New Roman" panose="02020603050405020304" pitchFamily="18" charset="0"/>
                <a:ea typeface="Times New Roman" panose="02020603050405020304" pitchFamily="18" charset="0"/>
                <a:cs typeface="Times New Roman" panose="02020603050405020304" pitchFamily="18" charset="0"/>
              </a:rPr>
              <a:t>Конструктивные элементы внутреннего устройства сепараторов</a:t>
            </a:r>
            <a:r>
              <a:rPr lang="ru-RU" sz="1200" dirty="0">
                <a:latin typeface="Times New Roman" panose="02020603050405020304" pitchFamily="18" charset="0"/>
                <a:ea typeface="Times New Roman" panose="02020603050405020304" pitchFamily="18" charset="0"/>
                <a:cs typeface="Times New Roman" panose="02020603050405020304" pitchFamily="18" charset="0"/>
              </a:rPr>
              <a:t>. Они, как и все перечисленные выше факторы, играют при сепарации нефти от газа исключительно большую роль.</a:t>
            </a:r>
          </a:p>
          <a:p>
            <a:pPr algn="just">
              <a:spcAft>
                <a:spcPts val="0"/>
              </a:spcAft>
            </a:pPr>
            <a:r>
              <a:rPr lang="ru-RU" sz="1200" dirty="0">
                <a:latin typeface="Times New Roman" panose="02020603050405020304" pitchFamily="18" charset="0"/>
                <a:ea typeface="Times New Roman" panose="02020603050405020304" pitchFamily="18" charset="0"/>
                <a:cs typeface="Times New Roman" panose="02020603050405020304" pitchFamily="18" charset="0"/>
              </a:rPr>
              <a:t>     6. </a:t>
            </a:r>
            <a:r>
              <a:rPr lang="ru-RU" sz="1200" b="1" i="1" dirty="0">
                <a:latin typeface="Times New Roman" panose="02020603050405020304" pitchFamily="18" charset="0"/>
                <a:ea typeface="Times New Roman" panose="02020603050405020304" pitchFamily="18" charset="0"/>
                <a:cs typeface="Times New Roman" panose="02020603050405020304" pitchFamily="18" charset="0"/>
              </a:rPr>
              <a:t>Обводненность нефти</a:t>
            </a:r>
            <a:r>
              <a:rPr lang="ru-RU" sz="1200" i="1" dirty="0">
                <a:latin typeface="Times New Roman" panose="02020603050405020304" pitchFamily="18" charset="0"/>
                <a:ea typeface="Times New Roman" panose="02020603050405020304" pitchFamily="18" charset="0"/>
                <a:cs typeface="Times New Roman" panose="02020603050405020304" pitchFamily="18" charset="0"/>
              </a:rPr>
              <a:t>.</a:t>
            </a:r>
            <a:r>
              <a:rPr lang="ru-RU" sz="1200" dirty="0">
                <a:latin typeface="Times New Roman" panose="02020603050405020304" pitchFamily="18" charset="0"/>
                <a:ea typeface="Times New Roman" panose="02020603050405020304" pitchFamily="18" charset="0"/>
                <a:cs typeface="Times New Roman" panose="02020603050405020304" pitchFamily="18" charset="0"/>
              </a:rPr>
              <a:t> Наличие в нефти воды и возможность получения стойких вязких эмульсий. </a:t>
            </a:r>
          </a:p>
          <a:p>
            <a:pPr algn="just">
              <a:spcAft>
                <a:spcPts val="0"/>
              </a:spcAft>
            </a:pPr>
            <a:r>
              <a:rPr lang="ru-RU" sz="1200" dirty="0">
                <a:latin typeface="Times New Roman" panose="02020603050405020304" pitchFamily="18" charset="0"/>
                <a:ea typeface="Times New Roman" panose="02020603050405020304" pitchFamily="18" charset="0"/>
                <a:cs typeface="Times New Roman" panose="02020603050405020304" pitchFamily="18" charset="0"/>
              </a:rPr>
              <a:t>     Таким образом, видно, что на пропускную способность нефтяных сепараторов оказывает влияние большое число факторов, учесть или регулировать которые не представляется возможным. Для расчета сепараторов существуют методики отдельных конструктивных элементов сепараторов (</a:t>
            </a:r>
            <a:r>
              <a:rPr lang="ru-RU" sz="1200" dirty="0" err="1">
                <a:latin typeface="Times New Roman" panose="02020603050405020304" pitchFamily="18" charset="0"/>
                <a:ea typeface="Times New Roman" panose="02020603050405020304" pitchFamily="18" charset="0"/>
                <a:cs typeface="Times New Roman" panose="02020603050405020304" pitchFamily="18" charset="0"/>
              </a:rPr>
              <a:t>жалюзей</a:t>
            </a:r>
            <a:r>
              <a:rPr lang="ru-RU" sz="1200" dirty="0">
                <a:latin typeface="Times New Roman" panose="02020603050405020304" pitchFamily="18" charset="0"/>
                <a:ea typeface="Times New Roman" panose="02020603050405020304" pitchFamily="18" charset="0"/>
                <a:cs typeface="Times New Roman" panose="02020603050405020304" pitchFamily="18" charset="0"/>
              </a:rPr>
              <a:t>, отбойников, центробежного эффекта и т. п.). На пропускную способность по нефти и газу довольно точно можно рассчитать только вертикальный гравитационный сепаратор без всяких внутренних отбивающих или </a:t>
            </a:r>
            <a:r>
              <a:rPr lang="ru-RU" sz="1200" dirty="0" err="1">
                <a:latin typeface="Times New Roman" panose="02020603050405020304" pitchFamily="18" charset="0"/>
                <a:ea typeface="Times New Roman" panose="02020603050405020304" pitchFamily="18" charset="0"/>
                <a:cs typeface="Times New Roman" panose="02020603050405020304" pitchFamily="18" charset="0"/>
              </a:rPr>
              <a:t>коалесцирующих</a:t>
            </a:r>
            <a:r>
              <a:rPr lang="ru-RU" sz="1200" dirty="0">
                <a:latin typeface="Times New Roman" panose="02020603050405020304" pitchFamily="18" charset="0"/>
                <a:ea typeface="Times New Roman" panose="02020603050405020304" pitchFamily="18" charset="0"/>
                <a:cs typeface="Times New Roman" panose="02020603050405020304" pitchFamily="18" charset="0"/>
              </a:rPr>
              <a:t> устройств, могущих существенно улучшить его сепарирующую способность. </a:t>
            </a:r>
            <a:endParaRPr lang="ru-RU" sz="12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948062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82B772-52F4-3394-C15D-23EC7F935C3A}"/>
            </a:ext>
          </a:extLst>
        </p:cNvPr>
        <p:cNvGrpSpPr/>
        <p:nvPr/>
      </p:nvGrpSpPr>
      <p:grpSpPr>
        <a:xfrm>
          <a:off x="0" y="0"/>
          <a:ext cx="0" cy="0"/>
          <a:chOff x="0" y="0"/>
          <a:chExt cx="0" cy="0"/>
        </a:xfrm>
      </p:grpSpPr>
      <p:pic>
        <p:nvPicPr>
          <p:cNvPr id="3" name="Picture 5" descr="F:\WORK\АГТУ\Общая\новый бренндбук\Мокапы\доп\Безырмянный-1.png">
            <a:extLst>
              <a:ext uri="{FF2B5EF4-FFF2-40B4-BE49-F238E27FC236}">
                <a16:creationId xmlns:a16="http://schemas.microsoft.com/office/drawing/2014/main" id="{025DBA02-AE12-3223-EA3B-1A5E61C2765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87126" y="267494"/>
            <a:ext cx="2001044" cy="180181"/>
          </a:xfrm>
          <a:prstGeom prst="rect">
            <a:avLst/>
          </a:prstGeom>
          <a:noFill/>
          <a:extLst>
            <a:ext uri="{909E8E84-426E-40DD-AFC4-6F175D3DCCD1}">
              <a14:hiddenFill xmlns:a14="http://schemas.microsoft.com/office/drawing/2010/main">
                <a:solidFill>
                  <a:srgbClr val="FFFFFF"/>
                </a:solidFill>
              </a14:hiddenFill>
            </a:ext>
          </a:extLst>
        </p:spPr>
      </p:pic>
      <p:grpSp>
        <p:nvGrpSpPr>
          <p:cNvPr id="4" name="Группа 3">
            <a:extLst>
              <a:ext uri="{FF2B5EF4-FFF2-40B4-BE49-F238E27FC236}">
                <a16:creationId xmlns:a16="http://schemas.microsoft.com/office/drawing/2014/main" id="{BEB3047E-AA2D-25A0-2158-9E89DE56B790}"/>
              </a:ext>
            </a:extLst>
          </p:cNvPr>
          <p:cNvGrpSpPr/>
          <p:nvPr/>
        </p:nvGrpSpPr>
        <p:grpSpPr>
          <a:xfrm>
            <a:off x="-18589" y="2972872"/>
            <a:ext cx="9162589" cy="2191165"/>
            <a:chOff x="-18589" y="2972872"/>
            <a:chExt cx="9162589" cy="2191165"/>
          </a:xfrm>
        </p:grpSpPr>
        <p:pic>
          <p:nvPicPr>
            <p:cNvPr id="5" name="Picture 3" descr="F:\WORK\АГТУ\Общая\новый бренндбук\Мокапы\доп\BB_двАГТУ.png">
              <a:extLst>
                <a:ext uri="{FF2B5EF4-FFF2-40B4-BE49-F238E27FC236}">
                  <a16:creationId xmlns:a16="http://schemas.microsoft.com/office/drawing/2014/main" id="{A3824D3B-3CF6-B36D-FABD-0CA89C98D7B9}"/>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6" name="Группа 5">
              <a:extLst>
                <a:ext uri="{FF2B5EF4-FFF2-40B4-BE49-F238E27FC236}">
                  <a16:creationId xmlns:a16="http://schemas.microsoft.com/office/drawing/2014/main" id="{80856663-9101-1D99-B429-A94C5763339E}"/>
                </a:ext>
              </a:extLst>
            </p:cNvPr>
            <p:cNvGrpSpPr/>
            <p:nvPr/>
          </p:nvGrpSpPr>
          <p:grpSpPr>
            <a:xfrm>
              <a:off x="6521327" y="2972872"/>
              <a:ext cx="2622672" cy="2180762"/>
              <a:chOff x="6521327" y="2972872"/>
              <a:chExt cx="2622672" cy="2180762"/>
            </a:xfrm>
          </p:grpSpPr>
          <p:pic>
            <p:nvPicPr>
              <p:cNvPr id="7" name="Picture 3" descr="F:\WORK\АГТУ\Общая\новый бренндбук\Мокапы\доп\Безымяннный-1.png">
                <a:extLst>
                  <a:ext uri="{FF2B5EF4-FFF2-40B4-BE49-F238E27FC236}">
                    <a16:creationId xmlns:a16="http://schemas.microsoft.com/office/drawing/2014/main" id="{26BD673E-C6EE-BFF2-93F0-9A2A0833F86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F:\WORK\АГТУ\Общая\новый бренндбук\Мокапы\доп\Безымяыынный-1.png">
                <a:extLst>
                  <a:ext uri="{FF2B5EF4-FFF2-40B4-BE49-F238E27FC236}">
                    <a16:creationId xmlns:a16="http://schemas.microsoft.com/office/drawing/2014/main" id="{246AEFE3-9562-3F4D-9DEE-01B21530B503}"/>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sp>
        <p:nvSpPr>
          <p:cNvPr id="2" name="Прямоугольник 1">
            <a:extLst>
              <a:ext uri="{FF2B5EF4-FFF2-40B4-BE49-F238E27FC236}">
                <a16:creationId xmlns:a16="http://schemas.microsoft.com/office/drawing/2014/main" id="{42FBE0DB-BB81-8FAC-FA92-16FDF102974E}"/>
              </a:ext>
            </a:extLst>
          </p:cNvPr>
          <p:cNvSpPr/>
          <p:nvPr/>
        </p:nvSpPr>
        <p:spPr>
          <a:xfrm>
            <a:off x="179512" y="230496"/>
            <a:ext cx="6426055" cy="646331"/>
          </a:xfrm>
          <a:prstGeom prst="rect">
            <a:avLst/>
          </a:prstGeom>
        </p:spPr>
        <p:txBody>
          <a:bodyPr wrap="square">
            <a:spAutoFit/>
          </a:bodyPr>
          <a:lstStyle/>
          <a:p>
            <a:pPr algn="ctr">
              <a:spcAft>
                <a:spcPts val="0"/>
              </a:spcAft>
            </a:pPr>
            <a:r>
              <a:rPr lang="ru-RU" sz="1200" b="1" dirty="0">
                <a:solidFill>
                  <a:srgbClr val="00359E"/>
                </a:solidFill>
                <a:latin typeface="Times New Roman" panose="02020603050405020304" pitchFamily="18" charset="0"/>
                <a:ea typeface="Times New Roman" panose="02020603050405020304" pitchFamily="18" charset="0"/>
                <a:cs typeface="Times New Roman" panose="02020603050405020304" pitchFamily="18" charset="0"/>
              </a:rPr>
              <a:t>РАСЧЕТ ВЕРТИКАЛЬНОГО ГРАВИТАЦИОННОГО СЕПАРАТОРА ПО ЖИДКОСТИ  </a:t>
            </a:r>
            <a:endParaRPr lang="ru-RU" sz="1200" dirty="0">
              <a:solidFill>
                <a:srgbClr val="00359E"/>
              </a:solidFill>
              <a:latin typeface="Courier New" panose="02070309020205020404" pitchFamily="49" charset="0"/>
              <a:ea typeface="Times New Roman" panose="02020603050405020304" pitchFamily="18" charset="0"/>
              <a:cs typeface="Times New Roman" panose="02020603050405020304" pitchFamily="18" charset="0"/>
            </a:endParaRPr>
          </a:p>
          <a:p>
            <a:pPr algn="just">
              <a:spcAft>
                <a:spcPts val="0"/>
              </a:spcAft>
            </a:pPr>
            <a:r>
              <a:rPr lang="ru-RU" sz="1200" dirty="0">
                <a:latin typeface="Times New Roman" panose="02020603050405020304" pitchFamily="18" charset="0"/>
                <a:ea typeface="Times New Roman" panose="02020603050405020304" pitchFamily="18" charset="0"/>
                <a:cs typeface="Times New Roman" panose="02020603050405020304" pitchFamily="18" charset="0"/>
              </a:rPr>
              <a:t>     Он сводится к тому, чтобы скорость подъема уровня жидкости </a:t>
            </a:r>
            <a:r>
              <a:rPr lang="ru-RU" sz="1200" i="1" dirty="0" err="1">
                <a:latin typeface="Times New Roman" panose="02020603050405020304" pitchFamily="18" charset="0"/>
                <a:ea typeface="Times New Roman" panose="02020603050405020304" pitchFamily="18" charset="0"/>
                <a:cs typeface="Times New Roman" panose="02020603050405020304" pitchFamily="18" charset="0"/>
              </a:rPr>
              <a:t>υ</a:t>
            </a:r>
            <a:r>
              <a:rPr lang="ru-RU" sz="1200" baseline="-25000" dirty="0" err="1">
                <a:latin typeface="Times New Roman" panose="02020603050405020304" pitchFamily="18" charset="0"/>
                <a:ea typeface="Times New Roman" panose="02020603050405020304" pitchFamily="18" charset="0"/>
                <a:cs typeface="Times New Roman" panose="02020603050405020304" pitchFamily="18" charset="0"/>
              </a:rPr>
              <a:t>Ж</a:t>
            </a:r>
            <a:r>
              <a:rPr lang="ru-RU" sz="1200" dirty="0">
                <a:latin typeface="Times New Roman" panose="02020603050405020304" pitchFamily="18" charset="0"/>
                <a:ea typeface="Times New Roman" panose="02020603050405020304" pitchFamily="18" charset="0"/>
                <a:cs typeface="Times New Roman" panose="02020603050405020304" pitchFamily="18" charset="0"/>
              </a:rPr>
              <a:t> в нем меньше скорости всплывания газовых пузырьков, т.е</a:t>
            </a:r>
            <a:r>
              <a:rPr lang="ru-RU" sz="1200" b="1" dirty="0">
                <a:latin typeface="Times New Roman" panose="02020603050405020304" pitchFamily="18" charset="0"/>
                <a:ea typeface="Times New Roman" panose="02020603050405020304" pitchFamily="18" charset="0"/>
                <a:cs typeface="Times New Roman" panose="02020603050405020304" pitchFamily="18" charset="0"/>
              </a:rPr>
              <a:t>.</a:t>
            </a:r>
            <a:r>
              <a:rPr lang="en-US" sz="1200" b="1" dirty="0">
                <a:latin typeface="Times New Roman" panose="02020603050405020304" pitchFamily="18" charset="0"/>
                <a:cs typeface="Times New Roman" panose="02020603050405020304" pitchFamily="18" charset="0"/>
              </a:rPr>
              <a:t> </a:t>
            </a:r>
            <a:r>
              <a:rPr lang="en-US" sz="1200" b="1" dirty="0" err="1">
                <a:latin typeface="Times New Roman" panose="02020603050405020304" pitchFamily="18" charset="0"/>
                <a:cs typeface="Times New Roman" panose="02020603050405020304" pitchFamily="18" charset="0"/>
              </a:rPr>
              <a:t>υ</a:t>
            </a:r>
            <a:r>
              <a:rPr lang="en-US" sz="1200" b="1" baseline="-25000" dirty="0" err="1">
                <a:latin typeface="Times New Roman" panose="02020603050405020304" pitchFamily="18" charset="0"/>
                <a:cs typeface="Times New Roman" panose="02020603050405020304" pitchFamily="18" charset="0"/>
              </a:rPr>
              <a:t>Ж</a:t>
            </a:r>
            <a:r>
              <a:rPr lang="en-US" sz="1200" b="1" dirty="0">
                <a:latin typeface="Times New Roman" panose="02020603050405020304" pitchFamily="18" charset="0"/>
                <a:cs typeface="Times New Roman" panose="02020603050405020304" pitchFamily="18" charset="0"/>
              </a:rPr>
              <a:t> &lt; </a:t>
            </a:r>
            <a:r>
              <a:rPr lang="en-US" sz="1200" b="1" dirty="0" err="1">
                <a:latin typeface="Times New Roman" panose="02020603050405020304" pitchFamily="18" charset="0"/>
                <a:cs typeface="Times New Roman" panose="02020603050405020304" pitchFamily="18" charset="0"/>
              </a:rPr>
              <a:t>υ</a:t>
            </a:r>
            <a:r>
              <a:rPr lang="en-US" sz="1200" b="1" baseline="-25000" dirty="0" err="1">
                <a:latin typeface="Times New Roman" panose="02020603050405020304" pitchFamily="18" charset="0"/>
                <a:cs typeface="Times New Roman" panose="02020603050405020304" pitchFamily="18" charset="0"/>
              </a:rPr>
              <a:t>Г</a:t>
            </a:r>
            <a:r>
              <a:rPr lang="en-US" sz="1200" b="1" dirty="0">
                <a:latin typeface="Times New Roman" panose="02020603050405020304" pitchFamily="18" charset="0"/>
                <a:cs typeface="Times New Roman" panose="02020603050405020304" pitchFamily="18" charset="0"/>
              </a:rPr>
              <a:t> </a:t>
            </a:r>
            <a:r>
              <a:rPr lang="ru-RU" sz="1200" b="1" dirty="0">
                <a:latin typeface="Times New Roman" panose="02020603050405020304" pitchFamily="18" charset="0"/>
                <a:ea typeface="Times New Roman" panose="02020603050405020304" pitchFamily="18" charset="0"/>
                <a:cs typeface="Times New Roman" panose="02020603050405020304" pitchFamily="18" charset="0"/>
              </a:rPr>
              <a:t>(5.1), </a:t>
            </a:r>
            <a:endParaRPr lang="ru-RU" sz="1200" b="1"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9" name="Прямоугольник 8">
            <a:extLst>
              <a:ext uri="{FF2B5EF4-FFF2-40B4-BE49-F238E27FC236}">
                <a16:creationId xmlns:a16="http://schemas.microsoft.com/office/drawing/2014/main" id="{CA03CEE0-A56B-4E94-4265-DDA22F0B69C9}"/>
              </a:ext>
            </a:extLst>
          </p:cNvPr>
          <p:cNvSpPr/>
          <p:nvPr/>
        </p:nvSpPr>
        <p:spPr>
          <a:xfrm>
            <a:off x="179512" y="771550"/>
            <a:ext cx="8608658" cy="738664"/>
          </a:xfrm>
          <a:prstGeom prst="rect">
            <a:avLst/>
          </a:prstGeom>
        </p:spPr>
        <p:txBody>
          <a:bodyPr wrap="square">
            <a:spAutoFit/>
          </a:bodyPr>
          <a:lstStyle/>
          <a:p>
            <a:pPr algn="just">
              <a:spcAft>
                <a:spcPts val="0"/>
              </a:spcAft>
            </a:pP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cs typeface="Times New Roman" panose="02020603050405020304" pitchFamily="18" charset="0"/>
              </a:rPr>
              <a:t>Скорость всплывания пузырьков газа </a:t>
            </a:r>
            <a:r>
              <a:rPr lang="ru-RU" sz="1200" b="1" dirty="0" err="1">
                <a:latin typeface="Times New Roman" panose="02020603050405020304" pitchFamily="18" charset="0"/>
                <a:ea typeface="Times New Roman" panose="02020603050405020304" pitchFamily="18" charset="0"/>
                <a:cs typeface="Times New Roman" panose="02020603050405020304" pitchFamily="18" charset="0"/>
              </a:rPr>
              <a:t>υ</a:t>
            </a:r>
            <a:r>
              <a:rPr lang="ru-RU" sz="1200" b="1" baseline="-25000" dirty="0" err="1">
                <a:latin typeface="Times New Roman" panose="02020603050405020304" pitchFamily="18" charset="0"/>
                <a:ea typeface="Times New Roman" panose="02020603050405020304" pitchFamily="18" charset="0"/>
                <a:cs typeface="Times New Roman" panose="02020603050405020304" pitchFamily="18" charset="0"/>
              </a:rPr>
              <a:t>Г</a:t>
            </a:r>
            <a:r>
              <a:rPr lang="ru-RU" sz="1200" b="1" dirty="0">
                <a:latin typeface="Times New Roman" panose="02020603050405020304" pitchFamily="18" charset="0"/>
                <a:ea typeface="Times New Roman" panose="02020603050405020304" pitchFamily="18" charset="0"/>
                <a:cs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cs typeface="Times New Roman" panose="02020603050405020304" pitchFamily="18" charset="0"/>
              </a:rPr>
              <a:t>в жидкости обычно определяется по формуле Стокса, заменим в ней абсолютную вязкость газа </a:t>
            </a:r>
            <a:r>
              <a:rPr lang="ru-RU" sz="1200" b="1" dirty="0">
                <a:latin typeface="Times New Roman" panose="02020603050405020304" pitchFamily="18" charset="0"/>
                <a:ea typeface="Times New Roman" panose="02020603050405020304" pitchFamily="18" charset="0"/>
                <a:cs typeface="Times New Roman" panose="02020603050405020304" pitchFamily="18" charset="0"/>
              </a:rPr>
              <a:t>µ</a:t>
            </a:r>
            <a:r>
              <a:rPr lang="ru-RU" sz="1200" b="1" baseline="-25000" dirty="0">
                <a:latin typeface="Times New Roman" panose="02020603050405020304" pitchFamily="18" charset="0"/>
                <a:ea typeface="Times New Roman" panose="02020603050405020304" pitchFamily="18" charset="0"/>
                <a:cs typeface="Times New Roman" panose="02020603050405020304" pitchFamily="18" charset="0"/>
              </a:rPr>
              <a:t>Г</a:t>
            </a:r>
            <a:r>
              <a:rPr lang="ru-RU" sz="1200" dirty="0">
                <a:latin typeface="Times New Roman" panose="02020603050405020304" pitchFamily="18" charset="0"/>
                <a:ea typeface="Times New Roman" panose="02020603050405020304" pitchFamily="18" charset="0"/>
                <a:cs typeface="Times New Roman" panose="02020603050405020304" pitchFamily="18" charset="0"/>
              </a:rPr>
              <a:t> на абсолютную вязкость жидкости </a:t>
            </a:r>
            <a:r>
              <a:rPr lang="ru-RU" sz="1200" b="1" dirty="0" err="1">
                <a:latin typeface="Times New Roman" panose="02020603050405020304" pitchFamily="18" charset="0"/>
                <a:ea typeface="Times New Roman" panose="02020603050405020304" pitchFamily="18" charset="0"/>
                <a:cs typeface="Times New Roman" panose="02020603050405020304" pitchFamily="18" charset="0"/>
              </a:rPr>
              <a:t>μ</a:t>
            </a:r>
            <a:r>
              <a:rPr lang="ru-RU" sz="1200" b="1" baseline="-25000" dirty="0" err="1">
                <a:latin typeface="Times New Roman" panose="02020603050405020304" pitchFamily="18" charset="0"/>
                <a:ea typeface="Times New Roman" panose="02020603050405020304" pitchFamily="18" charset="0"/>
                <a:cs typeface="Times New Roman" panose="02020603050405020304" pitchFamily="18" charset="0"/>
              </a:rPr>
              <a:t>Ж</a:t>
            </a:r>
            <a:r>
              <a:rPr lang="ru-RU" sz="1200" dirty="0">
                <a:latin typeface="Times New Roman" panose="02020603050405020304" pitchFamily="18" charset="0"/>
                <a:ea typeface="Times New Roman" panose="02020603050405020304" pitchFamily="18" charset="0"/>
                <a:cs typeface="Times New Roman" panose="02020603050405020304" pitchFamily="18" charset="0"/>
              </a:rPr>
              <a:t>. </a:t>
            </a:r>
            <a:endParaRPr lang="ru-RU" sz="1200" dirty="0">
              <a:latin typeface="Courier New" panose="02070309020205020404" pitchFamily="49" charset="0"/>
              <a:ea typeface="Times New Roman" panose="02020603050405020304" pitchFamily="18" charset="0"/>
              <a:cs typeface="Times New Roman" panose="02020603050405020304" pitchFamily="18" charset="0"/>
            </a:endParaRPr>
          </a:p>
          <a:p>
            <a:pPr algn="just">
              <a:spcAft>
                <a:spcPts val="0"/>
              </a:spcAft>
            </a:pPr>
            <a:r>
              <a:rPr lang="ru-RU" sz="1200" dirty="0">
                <a:latin typeface="Times New Roman" panose="02020603050405020304" pitchFamily="18" charset="0"/>
                <a:ea typeface="Times New Roman" panose="02020603050405020304" pitchFamily="18" charset="0"/>
                <a:cs typeface="Times New Roman" panose="02020603050405020304" pitchFamily="18" charset="0"/>
              </a:rPr>
              <a:t>     Учитывая соотношение (5.1), пропускную способность вертикального сепаратора по жидкости, можно записать                  </a:t>
            </a:r>
            <a:endParaRPr lang="ru-RU" sz="1200" dirty="0"/>
          </a:p>
        </p:txBody>
      </p:sp>
      <p:graphicFrame>
        <p:nvGraphicFramePr>
          <p:cNvPr id="10" name="Объект 9">
            <a:extLst>
              <a:ext uri="{FF2B5EF4-FFF2-40B4-BE49-F238E27FC236}">
                <a16:creationId xmlns:a16="http://schemas.microsoft.com/office/drawing/2014/main" id="{AD39256C-55C9-760E-27A3-DA8DE1841A37}"/>
              </a:ext>
            </a:extLst>
          </p:cNvPr>
          <p:cNvGraphicFramePr>
            <a:graphicFrameLocks noChangeAspect="1"/>
          </p:cNvGraphicFramePr>
          <p:nvPr>
            <p:extLst>
              <p:ext uri="{D42A27DB-BD31-4B8C-83A1-F6EECF244321}">
                <p14:modId xmlns:p14="http://schemas.microsoft.com/office/powerpoint/2010/main" val="2171660531"/>
              </p:ext>
            </p:extLst>
          </p:nvPr>
        </p:nvGraphicFramePr>
        <p:xfrm>
          <a:off x="395536" y="1625403"/>
          <a:ext cx="2952328" cy="545045"/>
        </p:xfrm>
        <a:graphic>
          <a:graphicData uri="http://schemas.openxmlformats.org/presentationml/2006/ole">
            <mc:AlternateContent xmlns:mc="http://schemas.openxmlformats.org/markup-compatibility/2006">
              <mc:Choice xmlns:v="urn:schemas-microsoft-com:vml" Requires="v">
                <p:oleObj name="Формула" r:id="rId6" imgW="59436000" imgH="10972800" progId="Equation.3">
                  <p:embed/>
                </p:oleObj>
              </mc:Choice>
              <mc:Fallback>
                <p:oleObj name="Формула" r:id="rId6" imgW="59436000" imgH="10972800" progId="Equation.3">
                  <p:embed/>
                  <p:pic>
                    <p:nvPicPr>
                      <p:cNvPr id="14" name="Объект 1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5536" y="1625403"/>
                        <a:ext cx="2952328" cy="545045"/>
                      </a:xfrm>
                      <a:prstGeom prst="rect">
                        <a:avLst/>
                      </a:prstGeom>
                      <a:solidFill>
                        <a:schemeClr val="tx2">
                          <a:lumMod val="40000"/>
                          <a:lumOff val="60000"/>
                        </a:schemeClr>
                      </a:solidFill>
                      <a:ln>
                        <a:solidFill>
                          <a:schemeClr val="accent1"/>
                        </a:solidFill>
                      </a:ln>
                    </p:spPr>
                  </p:pic>
                </p:oleObj>
              </mc:Fallback>
            </mc:AlternateContent>
          </a:graphicData>
        </a:graphic>
      </p:graphicFrame>
      <p:sp>
        <p:nvSpPr>
          <p:cNvPr id="11" name="Прямоугольник 10">
            <a:extLst>
              <a:ext uri="{FF2B5EF4-FFF2-40B4-BE49-F238E27FC236}">
                <a16:creationId xmlns:a16="http://schemas.microsoft.com/office/drawing/2014/main" id="{2327D82B-14AE-4509-8D9D-DD279A96CAA8}"/>
              </a:ext>
            </a:extLst>
          </p:cNvPr>
          <p:cNvSpPr/>
          <p:nvPr/>
        </p:nvSpPr>
        <p:spPr>
          <a:xfrm>
            <a:off x="1659142" y="2129907"/>
            <a:ext cx="425116" cy="276999"/>
          </a:xfrm>
          <a:prstGeom prst="rect">
            <a:avLst/>
          </a:prstGeom>
        </p:spPr>
        <p:txBody>
          <a:bodyPr wrap="none">
            <a:spAutoFit/>
          </a:bodyPr>
          <a:lstStyle/>
          <a:p>
            <a:pPr algn="just">
              <a:spcAft>
                <a:spcPts val="0"/>
              </a:spcAft>
            </a:pPr>
            <a:r>
              <a:rPr lang="ru-RU" sz="1200" dirty="0">
                <a:latin typeface="Times New Roman" panose="02020603050405020304" pitchFamily="18" charset="0"/>
                <a:ea typeface="Times New Roman" panose="02020603050405020304" pitchFamily="18" charset="0"/>
                <a:cs typeface="Times New Roman" panose="02020603050405020304" pitchFamily="18" charset="0"/>
              </a:rPr>
              <a:t>или</a:t>
            </a:r>
            <a:endParaRPr lang="ru-RU" sz="900" dirty="0">
              <a:effectLst/>
              <a:latin typeface="Courier New" panose="02070309020205020404" pitchFamily="49" charset="0"/>
              <a:ea typeface="Times New Roman" panose="02020603050405020304" pitchFamily="18" charset="0"/>
              <a:cs typeface="Times New Roman" panose="02020603050405020304" pitchFamily="18" charset="0"/>
            </a:endParaRPr>
          </a:p>
        </p:txBody>
      </p:sp>
      <p:graphicFrame>
        <p:nvGraphicFramePr>
          <p:cNvPr id="12" name="Объект 11">
            <a:extLst>
              <a:ext uri="{FF2B5EF4-FFF2-40B4-BE49-F238E27FC236}">
                <a16:creationId xmlns:a16="http://schemas.microsoft.com/office/drawing/2014/main" id="{5C271501-62F2-E1DE-F0B4-3162EA1E03F7}"/>
              </a:ext>
            </a:extLst>
          </p:cNvPr>
          <p:cNvGraphicFramePr>
            <a:graphicFrameLocks noChangeAspect="1"/>
          </p:cNvGraphicFramePr>
          <p:nvPr>
            <p:extLst>
              <p:ext uri="{D42A27DB-BD31-4B8C-83A1-F6EECF244321}">
                <p14:modId xmlns:p14="http://schemas.microsoft.com/office/powerpoint/2010/main" val="2594781468"/>
              </p:ext>
            </p:extLst>
          </p:nvPr>
        </p:nvGraphicFramePr>
        <p:xfrm>
          <a:off x="395536" y="2416637"/>
          <a:ext cx="2952328" cy="564589"/>
        </p:xfrm>
        <a:graphic>
          <a:graphicData uri="http://schemas.openxmlformats.org/presentationml/2006/ole">
            <mc:AlternateContent xmlns:mc="http://schemas.openxmlformats.org/markup-compatibility/2006">
              <mc:Choice xmlns:v="urn:schemas-microsoft-com:vml" Requires="v">
                <p:oleObj name="Формула" r:id="rId8" imgW="57302400" imgH="10972800" progId="Equation.3">
                  <p:embed/>
                </p:oleObj>
              </mc:Choice>
              <mc:Fallback>
                <p:oleObj name="Формула" r:id="rId8" imgW="57302400" imgH="10972800" progId="Equation.3">
                  <p:embed/>
                  <p:pic>
                    <p:nvPicPr>
                      <p:cNvPr id="17" name="Объект 16"/>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95536" y="2416637"/>
                        <a:ext cx="2952328" cy="564589"/>
                      </a:xfrm>
                      <a:prstGeom prst="rect">
                        <a:avLst/>
                      </a:prstGeom>
                      <a:solidFill>
                        <a:schemeClr val="tx2">
                          <a:lumMod val="40000"/>
                          <a:lumOff val="60000"/>
                        </a:schemeClr>
                      </a:solidFill>
                      <a:ln>
                        <a:solidFill>
                          <a:schemeClr val="accent1"/>
                        </a:solidFill>
                      </a:ln>
                    </p:spPr>
                  </p:pic>
                </p:oleObj>
              </mc:Fallback>
            </mc:AlternateContent>
          </a:graphicData>
        </a:graphic>
      </p:graphicFrame>
      <p:sp>
        <p:nvSpPr>
          <p:cNvPr id="13" name="Прямоугольник 12">
            <a:extLst>
              <a:ext uri="{FF2B5EF4-FFF2-40B4-BE49-F238E27FC236}">
                <a16:creationId xmlns:a16="http://schemas.microsoft.com/office/drawing/2014/main" id="{B1EA479F-68A6-128F-2D0A-4223CAE8A006}"/>
              </a:ext>
            </a:extLst>
          </p:cNvPr>
          <p:cNvSpPr/>
          <p:nvPr/>
        </p:nvSpPr>
        <p:spPr>
          <a:xfrm>
            <a:off x="323528" y="3029285"/>
            <a:ext cx="8608658" cy="461665"/>
          </a:xfrm>
          <a:prstGeom prst="rect">
            <a:avLst/>
          </a:prstGeom>
        </p:spPr>
        <p:txBody>
          <a:bodyPr wrap="square">
            <a:spAutoFit/>
          </a:bodyPr>
          <a:lstStyle/>
          <a:p>
            <a:pPr indent="457200">
              <a:spcAft>
                <a:spcPts val="0"/>
              </a:spcAft>
            </a:pPr>
            <a:r>
              <a:rPr lang="ru-RU" sz="1200" dirty="0">
                <a:latin typeface="Times New Roman" panose="02020603050405020304" pitchFamily="18" charset="0"/>
                <a:ea typeface="Times New Roman" panose="02020603050405020304" pitchFamily="18" charset="0"/>
                <a:cs typeface="Times New Roman" panose="02020603050405020304" pitchFamily="18" charset="0"/>
              </a:rPr>
              <a:t>При расчетах сепараторов на пропускную способность для определения плотности газа в условиях сепаратора необходимо пользоваться формулой</a:t>
            </a:r>
            <a:endParaRPr lang="ru-RU" sz="1200" dirty="0">
              <a:effectLst/>
              <a:latin typeface="Courier New" panose="02070309020205020404" pitchFamily="49" charset="0"/>
              <a:ea typeface="Times New Roman" panose="02020603050405020304" pitchFamily="18" charset="0"/>
              <a:cs typeface="Times New Roman" panose="02020603050405020304" pitchFamily="18" charset="0"/>
            </a:endParaRPr>
          </a:p>
        </p:txBody>
      </p:sp>
      <p:sp>
        <p:nvSpPr>
          <p:cNvPr id="14" name="Прямоугольник 13">
            <a:extLst>
              <a:ext uri="{FF2B5EF4-FFF2-40B4-BE49-F238E27FC236}">
                <a16:creationId xmlns:a16="http://schemas.microsoft.com/office/drawing/2014/main" id="{0E24DAB3-B3F6-CB65-6B01-A74ED6DD93C9}"/>
              </a:ext>
            </a:extLst>
          </p:cNvPr>
          <p:cNvSpPr/>
          <p:nvPr/>
        </p:nvSpPr>
        <p:spPr>
          <a:xfrm>
            <a:off x="290032" y="3405509"/>
            <a:ext cx="6096000" cy="1231106"/>
          </a:xfrm>
          <a:prstGeom prst="rect">
            <a:avLst/>
          </a:prstGeom>
        </p:spPr>
        <p:txBody>
          <a:bodyPr>
            <a:spAutoFit/>
          </a:bodyPr>
          <a:lstStyle/>
          <a:p>
            <a:pPr>
              <a:spcAft>
                <a:spcPts val="0"/>
              </a:spcAft>
            </a:pPr>
            <a:r>
              <a:rPr lang="ru-RU" sz="1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1200" i="1" dirty="0">
                <a:latin typeface="Times New Roman" panose="02020603050405020304" pitchFamily="18" charset="0"/>
                <a:ea typeface="Times New Roman" panose="02020603050405020304" pitchFamily="18" charset="0"/>
                <a:cs typeface="Times New Roman" panose="02020603050405020304" pitchFamily="18" charset="0"/>
              </a:rPr>
              <a:t>ρ</a:t>
            </a:r>
            <a:r>
              <a:rPr lang="en-US" sz="1200" i="1" baseline="-25000" dirty="0">
                <a:latin typeface="Times New Roman" panose="02020603050405020304" pitchFamily="18" charset="0"/>
                <a:ea typeface="Times New Roman" panose="02020603050405020304" pitchFamily="18" charset="0"/>
                <a:cs typeface="Times New Roman" panose="02020603050405020304" pitchFamily="18" charset="0"/>
              </a:rPr>
              <a:t>0</a:t>
            </a:r>
            <a:r>
              <a:rPr lang="en-US" sz="12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cs typeface="Times New Roman" panose="02020603050405020304" pitchFamily="18" charset="0"/>
              </a:rPr>
              <a:t>– плотность газа при нормальных условиях, кг/м</a:t>
            </a:r>
            <a:r>
              <a:rPr lang="ru-RU" sz="1200" baseline="30000" dirty="0">
                <a:latin typeface="Times New Roman" panose="02020603050405020304" pitchFamily="18" charset="0"/>
                <a:ea typeface="Times New Roman" panose="02020603050405020304" pitchFamily="18" charset="0"/>
                <a:cs typeface="Times New Roman" panose="02020603050405020304" pitchFamily="18" charset="0"/>
              </a:rPr>
              <a:t>3</a:t>
            </a:r>
            <a:r>
              <a:rPr lang="ru-RU" sz="1200" dirty="0">
                <a:latin typeface="Times New Roman" panose="02020603050405020304" pitchFamily="18" charset="0"/>
                <a:ea typeface="Times New Roman" panose="02020603050405020304" pitchFamily="18" charset="0"/>
                <a:cs typeface="Times New Roman" panose="02020603050405020304" pitchFamily="18" charset="0"/>
              </a:rPr>
              <a:t>_;</a:t>
            </a:r>
          </a:p>
          <a:p>
            <a:pPr>
              <a:spcAft>
                <a:spcPts val="0"/>
              </a:spcAft>
            </a:pPr>
            <a:r>
              <a:rPr lang="ru-RU" sz="12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1200" i="1" dirty="0">
                <a:latin typeface="Times New Roman" panose="02020603050405020304" pitchFamily="18" charset="0"/>
                <a:ea typeface="Times New Roman" panose="02020603050405020304" pitchFamily="18" charset="0"/>
                <a:cs typeface="Times New Roman" panose="02020603050405020304" pitchFamily="18" charset="0"/>
              </a:rPr>
              <a:t>р</a:t>
            </a:r>
            <a:r>
              <a:rPr lang="ru-RU" sz="1200" dirty="0">
                <a:latin typeface="Times New Roman" panose="02020603050405020304" pitchFamily="18" charset="0"/>
                <a:ea typeface="Times New Roman" panose="02020603050405020304" pitchFamily="18" charset="0"/>
                <a:cs typeface="Times New Roman" panose="02020603050405020304" pitchFamily="18" charset="0"/>
              </a:rPr>
              <a:t> и </a:t>
            </a:r>
            <a:r>
              <a:rPr lang="ru-RU" sz="1200" i="1" dirty="0">
                <a:latin typeface="Times New Roman" panose="02020603050405020304" pitchFamily="18" charset="0"/>
                <a:ea typeface="Times New Roman" panose="02020603050405020304" pitchFamily="18" charset="0"/>
                <a:cs typeface="Times New Roman" panose="02020603050405020304" pitchFamily="18" charset="0"/>
              </a:rPr>
              <a:t>р</a:t>
            </a:r>
            <a:r>
              <a:rPr lang="ru-RU" sz="1200" i="1" baseline="-25000" dirty="0">
                <a:latin typeface="Times New Roman" panose="02020603050405020304" pitchFamily="18" charset="0"/>
                <a:ea typeface="Times New Roman" panose="02020603050405020304" pitchFamily="18" charset="0"/>
                <a:cs typeface="Times New Roman" panose="02020603050405020304" pitchFamily="18" charset="0"/>
              </a:rPr>
              <a:t>0</a:t>
            </a:r>
            <a:r>
              <a:rPr lang="ru-RU" sz="1200" dirty="0">
                <a:latin typeface="Times New Roman" panose="02020603050405020304" pitchFamily="18" charset="0"/>
                <a:ea typeface="Times New Roman" panose="02020603050405020304" pitchFamily="18" charset="0"/>
                <a:cs typeface="Times New Roman" panose="02020603050405020304" pitchFamily="18" charset="0"/>
              </a:rPr>
              <a:t>  –  соответственно давление в сепараторе и давление при нормальных условиях, Па;</a:t>
            </a:r>
          </a:p>
          <a:p>
            <a:pPr>
              <a:spcAft>
                <a:spcPts val="0"/>
              </a:spcAft>
            </a:pPr>
            <a:r>
              <a:rPr lang="ru-RU" sz="1200" dirty="0">
                <a:latin typeface="Times New Roman" panose="02020603050405020304" pitchFamily="18" charset="0"/>
                <a:ea typeface="Times New Roman" panose="02020603050405020304" pitchFamily="18" charset="0"/>
                <a:cs typeface="Times New Roman" panose="02020603050405020304" pitchFamily="18" charset="0"/>
              </a:rPr>
              <a:t>–  Т</a:t>
            </a:r>
            <a:r>
              <a:rPr lang="ru-RU" sz="1200" baseline="-25000" dirty="0">
                <a:latin typeface="Times New Roman" panose="02020603050405020304" pitchFamily="18" charset="0"/>
                <a:ea typeface="Times New Roman" panose="02020603050405020304" pitchFamily="18" charset="0"/>
                <a:cs typeface="Times New Roman" panose="02020603050405020304" pitchFamily="18" charset="0"/>
              </a:rPr>
              <a:t>0</a:t>
            </a:r>
            <a:r>
              <a:rPr lang="ru-RU" sz="1200" dirty="0">
                <a:latin typeface="Times New Roman" panose="02020603050405020304" pitchFamily="18" charset="0"/>
                <a:ea typeface="Times New Roman" panose="02020603050405020304" pitchFamily="18" charset="0"/>
                <a:cs typeface="Times New Roman" panose="02020603050405020304" pitchFamily="18" charset="0"/>
              </a:rPr>
              <a:t> и Т–  абсолютная температура при нормальных условиях (Т</a:t>
            </a:r>
            <a:r>
              <a:rPr lang="ru-RU" sz="1200" baseline="-25000" dirty="0">
                <a:latin typeface="Times New Roman" panose="02020603050405020304" pitchFamily="18" charset="0"/>
                <a:ea typeface="Times New Roman" panose="02020603050405020304" pitchFamily="18" charset="0"/>
                <a:cs typeface="Times New Roman" panose="02020603050405020304" pitchFamily="18" charset="0"/>
              </a:rPr>
              <a:t>0</a:t>
            </a:r>
            <a:r>
              <a:rPr lang="ru-RU" sz="1200" dirty="0">
                <a:latin typeface="Times New Roman" panose="02020603050405020304" pitchFamily="18" charset="0"/>
                <a:ea typeface="Times New Roman" panose="02020603050405020304" pitchFamily="18" charset="0"/>
                <a:cs typeface="Times New Roman" panose="02020603050405020304" pitchFamily="18" charset="0"/>
              </a:rPr>
              <a:t>=273</a:t>
            </a:r>
            <a:r>
              <a:rPr lang="ru-RU" sz="1200" baseline="30000" dirty="0">
                <a:latin typeface="Times New Roman" panose="02020603050405020304" pitchFamily="18" charset="0"/>
                <a:ea typeface="Times New Roman" panose="02020603050405020304" pitchFamily="18" charset="0"/>
                <a:cs typeface="Times New Roman" panose="02020603050405020304" pitchFamily="18" charset="0"/>
              </a:rPr>
              <a:t>о</a:t>
            </a:r>
            <a:r>
              <a:rPr lang="ru-RU" sz="1200" dirty="0">
                <a:latin typeface="Times New Roman" panose="02020603050405020304" pitchFamily="18" charset="0"/>
                <a:ea typeface="Times New Roman" panose="02020603050405020304" pitchFamily="18" charset="0"/>
                <a:cs typeface="Times New Roman" panose="02020603050405020304" pitchFamily="18" charset="0"/>
              </a:rPr>
              <a:t>С) (Т=273+ t) соответственно, К;</a:t>
            </a:r>
          </a:p>
          <a:p>
            <a:r>
              <a:rPr lang="ru-RU" sz="1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1200" dirty="0">
                <a:latin typeface="Times New Roman" panose="02020603050405020304" pitchFamily="18" charset="0"/>
                <a:ea typeface="Times New Roman" panose="02020603050405020304" pitchFamily="18" charset="0"/>
                <a:cs typeface="Times New Roman" panose="02020603050405020304" pitchFamily="18" charset="0"/>
              </a:rPr>
              <a:t>z </a:t>
            </a:r>
            <a:r>
              <a:rPr lang="ru-RU" sz="1200" dirty="0">
                <a:latin typeface="Times New Roman" panose="02020603050405020304" pitchFamily="18" charset="0"/>
                <a:ea typeface="Times New Roman" panose="02020603050405020304" pitchFamily="18" charset="0"/>
                <a:cs typeface="Times New Roman" panose="02020603050405020304" pitchFamily="18" charset="0"/>
              </a:rPr>
              <a:t>– коэффициент, учитывающий отклонение реальных газов от идеального.</a:t>
            </a:r>
            <a:endParaRPr lang="ru-RU" sz="1200" dirty="0">
              <a:latin typeface="Times New Roman" panose="02020603050405020304" pitchFamily="18" charset="0"/>
              <a:cs typeface="Times New Roman" panose="02020603050405020304" pitchFamily="18" charset="0"/>
            </a:endParaRPr>
          </a:p>
        </p:txBody>
      </p:sp>
      <p:graphicFrame>
        <p:nvGraphicFramePr>
          <p:cNvPr id="15" name="Объект 14">
            <a:extLst>
              <a:ext uri="{FF2B5EF4-FFF2-40B4-BE49-F238E27FC236}">
                <a16:creationId xmlns:a16="http://schemas.microsoft.com/office/drawing/2014/main" id="{3CF71074-ED02-310F-BDA8-9AB946B02733}"/>
              </a:ext>
            </a:extLst>
          </p:cNvPr>
          <p:cNvGraphicFramePr>
            <a:graphicFrameLocks noChangeAspect="1"/>
          </p:cNvGraphicFramePr>
          <p:nvPr>
            <p:extLst>
              <p:ext uri="{D42A27DB-BD31-4B8C-83A1-F6EECF244321}">
                <p14:modId xmlns:p14="http://schemas.microsoft.com/office/powerpoint/2010/main" val="1884422555"/>
              </p:ext>
            </p:extLst>
          </p:nvPr>
        </p:nvGraphicFramePr>
        <p:xfrm>
          <a:off x="6349770" y="3660640"/>
          <a:ext cx="2438400" cy="668337"/>
        </p:xfrm>
        <a:graphic>
          <a:graphicData uri="http://schemas.openxmlformats.org/presentationml/2006/ole">
            <mc:AlternateContent xmlns:mc="http://schemas.openxmlformats.org/markup-compatibility/2006">
              <mc:Choice xmlns:v="urn:schemas-microsoft-com:vml" Requires="v">
                <p:oleObj name="Формула" r:id="rId10" imgW="37490400" imgH="10363200" progId="Equation.3">
                  <p:embed/>
                </p:oleObj>
              </mc:Choice>
              <mc:Fallback>
                <p:oleObj name="Формула" r:id="rId10" imgW="37490400" imgH="10363200" progId="Equation.3">
                  <p:embed/>
                  <p:pic>
                    <p:nvPicPr>
                      <p:cNvPr id="23" name="Объект 22"/>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349770" y="3660640"/>
                        <a:ext cx="2438400" cy="668337"/>
                      </a:xfrm>
                      <a:prstGeom prst="rect">
                        <a:avLst/>
                      </a:prstGeom>
                      <a:solidFill>
                        <a:schemeClr val="tx2">
                          <a:lumMod val="40000"/>
                          <a:lumOff val="60000"/>
                        </a:schemeClr>
                      </a:solidFill>
                    </p:spPr>
                  </p:pic>
                </p:oleObj>
              </mc:Fallback>
            </mc:AlternateContent>
          </a:graphicData>
        </a:graphic>
      </p:graphicFrame>
      <p:sp>
        <p:nvSpPr>
          <p:cNvPr id="16" name="Прямоугольник 15">
            <a:extLst>
              <a:ext uri="{FF2B5EF4-FFF2-40B4-BE49-F238E27FC236}">
                <a16:creationId xmlns:a16="http://schemas.microsoft.com/office/drawing/2014/main" id="{8BE28281-7E87-63A0-B9A7-60FD6BD365A8}"/>
              </a:ext>
            </a:extLst>
          </p:cNvPr>
          <p:cNvSpPr/>
          <p:nvPr/>
        </p:nvSpPr>
        <p:spPr>
          <a:xfrm>
            <a:off x="3491880" y="1577252"/>
            <a:ext cx="5069345" cy="461665"/>
          </a:xfrm>
          <a:prstGeom prst="rect">
            <a:avLst/>
          </a:prstGeom>
        </p:spPr>
        <p:txBody>
          <a:bodyPr wrap="square">
            <a:spAutoFit/>
          </a:bodyPr>
          <a:lstStyle/>
          <a:p>
            <a:pPr indent="457200" algn="just"/>
            <a:r>
              <a:rPr lang="ru-RU" sz="1200" dirty="0">
                <a:latin typeface="Times New Roman" panose="02020603050405020304" pitchFamily="18" charset="0"/>
                <a:ea typeface="Times New Roman" panose="02020603050405020304" pitchFamily="18" charset="0"/>
                <a:cs typeface="Times New Roman" panose="02020603050405020304" pitchFamily="18" charset="0"/>
              </a:rPr>
              <a:t> После подстановки в данную формулу </a:t>
            </a:r>
            <a:r>
              <a:rPr lang="ru-RU" sz="1200" b="1" dirty="0">
                <a:latin typeface="Times New Roman" panose="02020603050405020304" pitchFamily="18" charset="0"/>
                <a:ea typeface="Times New Roman" panose="02020603050405020304" pitchFamily="18" charset="0"/>
                <a:cs typeface="Times New Roman" panose="02020603050405020304" pitchFamily="18" charset="0"/>
              </a:rPr>
              <a:t>s = 0.785 D</a:t>
            </a:r>
            <a:r>
              <a:rPr lang="ru-RU" sz="1200" b="1" baseline="30000" dirty="0">
                <a:latin typeface="Times New Roman" panose="02020603050405020304" pitchFamily="18" charset="0"/>
                <a:ea typeface="Times New Roman" panose="02020603050405020304" pitchFamily="18" charset="0"/>
                <a:cs typeface="Times New Roman" panose="02020603050405020304" pitchFamily="18" charset="0"/>
              </a:rPr>
              <a:t>2</a:t>
            </a:r>
            <a:r>
              <a:rPr lang="ru-RU" sz="1200" b="1" dirty="0">
                <a:latin typeface="Times New Roman" panose="02020603050405020304" pitchFamily="18" charset="0"/>
                <a:ea typeface="Times New Roman" panose="02020603050405020304" pitchFamily="18" charset="0"/>
                <a:cs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cs typeface="Times New Roman" panose="02020603050405020304" pitchFamily="18" charset="0"/>
              </a:rPr>
              <a:t>и ускорения свободного падения </a:t>
            </a:r>
            <a:r>
              <a:rPr lang="ru-RU" sz="1200" b="1" dirty="0">
                <a:latin typeface="Times New Roman" panose="02020603050405020304" pitchFamily="18" charset="0"/>
                <a:ea typeface="Times New Roman" panose="02020603050405020304" pitchFamily="18" charset="0"/>
                <a:cs typeface="Times New Roman" panose="02020603050405020304" pitchFamily="18" charset="0"/>
              </a:rPr>
              <a:t>g</a:t>
            </a:r>
            <a:r>
              <a:rPr lang="ru-RU" sz="1200" dirty="0">
                <a:latin typeface="Times New Roman" panose="02020603050405020304" pitchFamily="18" charset="0"/>
                <a:ea typeface="Times New Roman" panose="02020603050405020304" pitchFamily="18" charset="0"/>
                <a:cs typeface="Times New Roman" panose="02020603050405020304" pitchFamily="18" charset="0"/>
              </a:rPr>
              <a:t> получим</a:t>
            </a:r>
            <a:endParaRPr lang="ru-RU" sz="1200" dirty="0"/>
          </a:p>
        </p:txBody>
      </p:sp>
      <p:graphicFrame>
        <p:nvGraphicFramePr>
          <p:cNvPr id="17" name="Объект 16">
            <a:extLst>
              <a:ext uri="{FF2B5EF4-FFF2-40B4-BE49-F238E27FC236}">
                <a16:creationId xmlns:a16="http://schemas.microsoft.com/office/drawing/2014/main" id="{5A1CDBA0-DF34-1D25-2914-4157389E21D7}"/>
              </a:ext>
            </a:extLst>
          </p:cNvPr>
          <p:cNvGraphicFramePr>
            <a:graphicFrameLocks noChangeAspect="1"/>
          </p:cNvGraphicFramePr>
          <p:nvPr>
            <p:extLst>
              <p:ext uri="{D42A27DB-BD31-4B8C-83A1-F6EECF244321}">
                <p14:modId xmlns:p14="http://schemas.microsoft.com/office/powerpoint/2010/main" val="411751001"/>
              </p:ext>
            </p:extLst>
          </p:nvPr>
        </p:nvGraphicFramePr>
        <p:xfrm>
          <a:off x="4627857" y="2128742"/>
          <a:ext cx="3036040" cy="739746"/>
        </p:xfrm>
        <a:graphic>
          <a:graphicData uri="http://schemas.openxmlformats.org/presentationml/2006/ole">
            <mc:AlternateContent xmlns:mc="http://schemas.openxmlformats.org/markup-compatibility/2006">
              <mc:Choice xmlns:v="urn:schemas-microsoft-com:vml" Requires="v">
                <p:oleObj name="Формула" r:id="rId12" imgW="45110400" imgH="10972800" progId="Equation.3">
                  <p:embed/>
                </p:oleObj>
              </mc:Choice>
              <mc:Fallback>
                <p:oleObj name="Формула" r:id="rId12" imgW="45110400" imgH="10972800" progId="Equation.3">
                  <p:embed/>
                  <p:pic>
                    <p:nvPicPr>
                      <p:cNvPr id="20" name="Объект 19"/>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627857" y="2128742"/>
                        <a:ext cx="3036040" cy="739746"/>
                      </a:xfrm>
                      <a:prstGeom prst="rect">
                        <a:avLst/>
                      </a:prstGeom>
                      <a:solidFill>
                        <a:schemeClr val="tx2">
                          <a:lumMod val="40000"/>
                          <a:lumOff val="60000"/>
                        </a:schemeClr>
                      </a:solidFill>
                    </p:spPr>
                  </p:pic>
                </p:oleObj>
              </mc:Fallback>
            </mc:AlternateContent>
          </a:graphicData>
        </a:graphic>
      </p:graphicFrame>
    </p:spTree>
    <p:extLst>
      <p:ext uri="{BB962C8B-B14F-4D97-AF65-F5344CB8AC3E}">
        <p14:creationId xmlns:p14="http://schemas.microsoft.com/office/powerpoint/2010/main" val="29428610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B7A0E2-825E-B966-9EBB-E353F369A4A6}"/>
            </a:ext>
          </a:extLst>
        </p:cNvPr>
        <p:cNvGrpSpPr/>
        <p:nvPr/>
      </p:nvGrpSpPr>
      <p:grpSpPr>
        <a:xfrm>
          <a:off x="0" y="0"/>
          <a:ext cx="0" cy="0"/>
          <a:chOff x="0" y="0"/>
          <a:chExt cx="0" cy="0"/>
        </a:xfrm>
      </p:grpSpPr>
      <p:pic>
        <p:nvPicPr>
          <p:cNvPr id="3" name="Picture 5" descr="F:\WORK\АГТУ\Общая\новый бренндбук\Мокапы\доп\Безырмянный-1.png">
            <a:extLst>
              <a:ext uri="{FF2B5EF4-FFF2-40B4-BE49-F238E27FC236}">
                <a16:creationId xmlns:a16="http://schemas.microsoft.com/office/drawing/2014/main" id="{848FF591-1178-CFCD-A5E1-A1DCBAC2B95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87126" y="267494"/>
            <a:ext cx="2001044" cy="180181"/>
          </a:xfrm>
          <a:prstGeom prst="rect">
            <a:avLst/>
          </a:prstGeom>
          <a:noFill/>
          <a:extLst>
            <a:ext uri="{909E8E84-426E-40DD-AFC4-6F175D3DCCD1}">
              <a14:hiddenFill xmlns:a14="http://schemas.microsoft.com/office/drawing/2010/main">
                <a:solidFill>
                  <a:srgbClr val="FFFFFF"/>
                </a:solidFill>
              </a14:hiddenFill>
            </a:ext>
          </a:extLst>
        </p:spPr>
      </p:pic>
      <p:grpSp>
        <p:nvGrpSpPr>
          <p:cNvPr id="4" name="Группа 3">
            <a:extLst>
              <a:ext uri="{FF2B5EF4-FFF2-40B4-BE49-F238E27FC236}">
                <a16:creationId xmlns:a16="http://schemas.microsoft.com/office/drawing/2014/main" id="{31933918-B21B-FE5F-7EAD-25F982A282BD}"/>
              </a:ext>
            </a:extLst>
          </p:cNvPr>
          <p:cNvGrpSpPr/>
          <p:nvPr/>
        </p:nvGrpSpPr>
        <p:grpSpPr>
          <a:xfrm>
            <a:off x="-18589" y="2972872"/>
            <a:ext cx="9162589" cy="2191165"/>
            <a:chOff x="-18589" y="2972872"/>
            <a:chExt cx="9162589" cy="2191165"/>
          </a:xfrm>
        </p:grpSpPr>
        <p:pic>
          <p:nvPicPr>
            <p:cNvPr id="5" name="Picture 3" descr="F:\WORK\АГТУ\Общая\новый бренндбук\Мокапы\доп\BB_двАГТУ.png">
              <a:extLst>
                <a:ext uri="{FF2B5EF4-FFF2-40B4-BE49-F238E27FC236}">
                  <a16:creationId xmlns:a16="http://schemas.microsoft.com/office/drawing/2014/main" id="{68466070-397D-CFAC-7548-F0AA7BFF51CA}"/>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6" name="Группа 5">
              <a:extLst>
                <a:ext uri="{FF2B5EF4-FFF2-40B4-BE49-F238E27FC236}">
                  <a16:creationId xmlns:a16="http://schemas.microsoft.com/office/drawing/2014/main" id="{7B311110-E000-1C5A-4C49-844C6FB951A2}"/>
                </a:ext>
              </a:extLst>
            </p:cNvPr>
            <p:cNvGrpSpPr/>
            <p:nvPr/>
          </p:nvGrpSpPr>
          <p:grpSpPr>
            <a:xfrm>
              <a:off x="6521327" y="2972872"/>
              <a:ext cx="2622672" cy="2180762"/>
              <a:chOff x="6521327" y="2972872"/>
              <a:chExt cx="2622672" cy="2180762"/>
            </a:xfrm>
          </p:grpSpPr>
          <p:pic>
            <p:nvPicPr>
              <p:cNvPr id="7" name="Picture 3" descr="F:\WORK\АГТУ\Общая\новый бренндбук\Мокапы\доп\Безымяннный-1.png">
                <a:extLst>
                  <a:ext uri="{FF2B5EF4-FFF2-40B4-BE49-F238E27FC236}">
                    <a16:creationId xmlns:a16="http://schemas.microsoft.com/office/drawing/2014/main" id="{D5825B64-CF2B-6676-7D5F-D9BAE6B8CFE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F:\WORK\АГТУ\Общая\новый бренндбук\Мокапы\доп\Безымяыынный-1.png">
                <a:extLst>
                  <a:ext uri="{FF2B5EF4-FFF2-40B4-BE49-F238E27FC236}">
                    <a16:creationId xmlns:a16="http://schemas.microsoft.com/office/drawing/2014/main" id="{4F224320-ABEE-247A-7781-BC34FD1BAF63}"/>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sp>
        <p:nvSpPr>
          <p:cNvPr id="2" name="Прямоугольник 1">
            <a:extLst>
              <a:ext uri="{FF2B5EF4-FFF2-40B4-BE49-F238E27FC236}">
                <a16:creationId xmlns:a16="http://schemas.microsoft.com/office/drawing/2014/main" id="{63D870C9-CB99-0A43-C4ED-B3CA7E73242F}"/>
              </a:ext>
            </a:extLst>
          </p:cNvPr>
          <p:cNvSpPr/>
          <p:nvPr/>
        </p:nvSpPr>
        <p:spPr>
          <a:xfrm>
            <a:off x="107504" y="462782"/>
            <a:ext cx="8347489" cy="4139595"/>
          </a:xfrm>
          <a:prstGeom prst="rect">
            <a:avLst/>
          </a:prstGeom>
        </p:spPr>
        <p:txBody>
          <a:bodyPr wrap="square">
            <a:spAutoFit/>
          </a:bodyPr>
          <a:lstStyle/>
          <a:p>
            <a:pPr algn="just">
              <a:spcAft>
                <a:spcPts val="0"/>
              </a:spcAft>
            </a:pPr>
            <a:r>
              <a:rPr lang="ru-RU" sz="1100" b="1" dirty="0">
                <a:latin typeface="Times New Roman" panose="02020603050405020304" pitchFamily="18" charset="0"/>
                <a:ea typeface="Times New Roman" panose="02020603050405020304" pitchFamily="18" charset="0"/>
                <a:cs typeface="Times New Roman" panose="02020603050405020304" pitchFamily="18" charset="0"/>
              </a:rPr>
              <a:t> </a:t>
            </a:r>
            <a:endParaRPr lang="ru-RU" sz="1100" dirty="0">
              <a:latin typeface="Courier New" panose="02070309020205020404" pitchFamily="49" charset="0"/>
              <a:ea typeface="Times New Roman" panose="02020603050405020304" pitchFamily="18" charset="0"/>
              <a:cs typeface="Times New Roman" panose="02020603050405020304" pitchFamily="18" charset="0"/>
            </a:endParaRPr>
          </a:p>
          <a:p>
            <a:pPr algn="just">
              <a:spcAft>
                <a:spcPts val="0"/>
              </a:spcAft>
            </a:pPr>
            <a:r>
              <a:rPr lang="ru-RU" sz="11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cs typeface="Times New Roman" panose="02020603050405020304" pitchFamily="18" charset="0"/>
              </a:rPr>
              <a:t>Часто перед проектировщиками встает такой вопрос, сепаратор какого типа запроектировать к установке.</a:t>
            </a:r>
            <a:endParaRPr lang="ru-RU" sz="1400" dirty="0">
              <a:latin typeface="Courier New" panose="02070309020205020404" pitchFamily="49" charset="0"/>
              <a:ea typeface="Times New Roman" panose="02020603050405020304" pitchFamily="18" charset="0"/>
              <a:cs typeface="Times New Roman" panose="02020603050405020304" pitchFamily="18" charset="0"/>
            </a:endParaRPr>
          </a:p>
          <a:p>
            <a:pPr algn="just">
              <a:spcAft>
                <a:spcPts val="0"/>
              </a:spcAft>
            </a:pPr>
            <a:r>
              <a:rPr lang="ru-RU" sz="1400" b="1" dirty="0">
                <a:latin typeface="Times New Roman" panose="02020603050405020304" pitchFamily="18" charset="0"/>
                <a:ea typeface="Times New Roman" panose="02020603050405020304" pitchFamily="18" charset="0"/>
                <a:cs typeface="Times New Roman" panose="02020603050405020304" pitchFamily="18" charset="0"/>
              </a:rPr>
              <a:t>     Вертикальные</a:t>
            </a:r>
            <a:r>
              <a:rPr lang="ru-RU" sz="1400" dirty="0">
                <a:latin typeface="Times New Roman" panose="02020603050405020304" pitchFamily="18" charset="0"/>
                <a:ea typeface="Times New Roman" panose="02020603050405020304" pitchFamily="18" charset="0"/>
                <a:cs typeface="Times New Roman" panose="02020603050405020304" pitchFamily="18" charset="0"/>
              </a:rPr>
              <a:t> имеют то преимущество, что они позволяют достоверно определить объем жидкости, что обуславливает применение более простых средств для регулирования его работы, более точный контроль уровня жидкости. Процесс очистки таких сепараторов прост, поэтому их рекомендуют использовать тогда, когда в исходном сырье содержится твердый осадок: песок и глина. Небольшая площадь на поверхности (преимущество для морских платформ).</a:t>
            </a:r>
            <a:endParaRPr lang="ru-RU" sz="1400" dirty="0">
              <a:latin typeface="Courier New" panose="02070309020205020404" pitchFamily="49" charset="0"/>
              <a:ea typeface="Times New Roman" panose="02020603050405020304" pitchFamily="18" charset="0"/>
              <a:cs typeface="Times New Roman" panose="02020603050405020304" pitchFamily="18" charset="0"/>
            </a:endParaRPr>
          </a:p>
          <a:p>
            <a:pPr algn="just">
              <a:spcAft>
                <a:spcPts val="0"/>
              </a:spcAft>
            </a:pPr>
            <a:r>
              <a:rPr lang="ru-RU" sz="1400" dirty="0">
                <a:latin typeface="Times New Roman" panose="02020603050405020304" pitchFamily="18" charset="0"/>
                <a:ea typeface="Times New Roman" panose="02020603050405020304" pitchFamily="18" charset="0"/>
                <a:cs typeface="Times New Roman" panose="02020603050405020304" pitchFamily="18" charset="0"/>
              </a:rPr>
              <a:t>     В </a:t>
            </a:r>
            <a:r>
              <a:rPr lang="ru-RU" sz="1400" b="1" dirty="0">
                <a:latin typeface="Times New Roman" panose="02020603050405020304" pitchFamily="18" charset="0"/>
                <a:ea typeface="Times New Roman" panose="02020603050405020304" pitchFamily="18" charset="0"/>
                <a:cs typeface="Times New Roman" panose="02020603050405020304" pitchFamily="18" charset="0"/>
              </a:rPr>
              <a:t>горизонтальном сепараторе </a:t>
            </a:r>
            <a:r>
              <a:rPr lang="ru-RU" sz="1400" dirty="0">
                <a:latin typeface="Times New Roman" panose="02020603050405020304" pitchFamily="18" charset="0"/>
                <a:ea typeface="Times New Roman" panose="02020603050405020304" pitchFamily="18" charset="0"/>
                <a:cs typeface="Times New Roman" panose="02020603050405020304" pitchFamily="18" charset="0"/>
              </a:rPr>
              <a:t>такого же объема, что и вертикальный, производительность по газу больше, поскольку площадь его в диаметральном сечении в несколько раз превышает площадь вертикального сепаратора. Поверхность раздела фаз газ - жидкость в горизонтальном сепараторе велика, поэтому требуется меньше времени для всплытия пузырьков газа в жидкости. Лучшее отделение жидкость-жидкость. Горизонтальные сепараторы монтировать, обслуживать ремонтировать намного проще, чем вертикальные, но они требуют большей площади, что является существенным недостаткам, когда месторождение расположено в море или на болоте (</a:t>
            </a:r>
            <a:r>
              <a:rPr lang="ru-RU" sz="1400" dirty="0" err="1">
                <a:latin typeface="Times New Roman" panose="02020603050405020304" pitchFamily="18" charset="0"/>
                <a:ea typeface="Times New Roman" panose="02020603050405020304" pitchFamily="18" charset="0"/>
                <a:cs typeface="Times New Roman" panose="02020603050405020304" pitchFamily="18" charset="0"/>
              </a:rPr>
              <a:t>Самотлор</a:t>
            </a:r>
            <a:r>
              <a:rPr lang="ru-RU" sz="1400" dirty="0">
                <a:latin typeface="Times New Roman" panose="02020603050405020304" pitchFamily="18" charset="0"/>
                <a:ea typeface="Times New Roman" panose="02020603050405020304" pitchFamily="18" charset="0"/>
                <a:cs typeface="Times New Roman" panose="02020603050405020304" pitchFamily="18" charset="0"/>
              </a:rPr>
              <a:t>). Менее высокая стоимость аппаратов.</a:t>
            </a:r>
            <a:endParaRPr lang="ru-RU" sz="1400" dirty="0">
              <a:latin typeface="Courier New" panose="02070309020205020404" pitchFamily="49" charset="0"/>
              <a:ea typeface="Times New Roman" panose="02020603050405020304" pitchFamily="18" charset="0"/>
              <a:cs typeface="Times New Roman" panose="02020603050405020304" pitchFamily="18" charset="0"/>
            </a:endParaRPr>
          </a:p>
          <a:p>
            <a:pPr algn="just">
              <a:spcAft>
                <a:spcPts val="0"/>
              </a:spcAft>
            </a:pPr>
            <a:r>
              <a:rPr lang="ru-RU" sz="1400" dirty="0">
                <a:latin typeface="Times New Roman" panose="02020603050405020304" pitchFamily="18" charset="0"/>
                <a:ea typeface="Times New Roman" panose="02020603050405020304" pitchFamily="18" charset="0"/>
                <a:cs typeface="Times New Roman" panose="02020603050405020304" pitchFamily="18" charset="0"/>
              </a:rPr>
              <a:t>     У </a:t>
            </a:r>
            <a:r>
              <a:rPr lang="ru-RU" sz="1400" b="1" dirty="0">
                <a:latin typeface="Times New Roman" panose="02020603050405020304" pitchFamily="18" charset="0"/>
                <a:ea typeface="Times New Roman" panose="02020603050405020304" pitchFamily="18" charset="0"/>
                <a:cs typeface="Times New Roman" panose="02020603050405020304" pitchFamily="18" charset="0"/>
              </a:rPr>
              <a:t>сферических сепараторов </a:t>
            </a:r>
            <a:r>
              <a:rPr lang="ru-RU" sz="1400" dirty="0">
                <a:latin typeface="Times New Roman" panose="02020603050405020304" pitchFamily="18" charset="0"/>
                <a:ea typeface="Times New Roman" panose="02020603050405020304" pitchFamily="18" charset="0"/>
                <a:cs typeface="Times New Roman" panose="02020603050405020304" pitchFamily="18" charset="0"/>
              </a:rPr>
              <a:t>первоначальные капитальные вложения на единицу пропускной способности по газу наименьшие, что является основным их преимуществом. Однако существенный их недостаток </a:t>
            </a:r>
            <a:r>
              <a:rPr lang="ru-RU" sz="1400" dirty="0">
                <a:latin typeface="Courier New" panose="02070309020205020404" pitchFamily="49" charset="0"/>
                <a:ea typeface="Times New Roman" panose="02020603050405020304" pitchFamily="18" charset="0"/>
                <a:cs typeface="Times New Roman" panose="02020603050405020304" pitchFamily="18" charset="0"/>
              </a:rPr>
              <a:t> – </a:t>
            </a:r>
            <a:r>
              <a:rPr lang="ru-RU" sz="1400" dirty="0">
                <a:latin typeface="Times New Roman" panose="02020603050405020304" pitchFamily="18" charset="0"/>
                <a:ea typeface="Times New Roman" panose="02020603050405020304" pitchFamily="18" charset="0"/>
                <a:cs typeface="Times New Roman" panose="02020603050405020304" pitchFamily="18" charset="0"/>
              </a:rPr>
              <a:t> трудность в изготовлении, связанная с необходимостью штамповки отдельных заготовок (лепестков), а затем их сварки.</a:t>
            </a:r>
            <a:endParaRPr lang="ru-RU" sz="1400" dirty="0">
              <a:effectLst/>
              <a:latin typeface="Courier New" panose="02070309020205020404" pitchFamily="49" charset="0"/>
              <a:ea typeface="Times New Roman" panose="02020603050405020304" pitchFamily="18" charset="0"/>
              <a:cs typeface="Times New Roman" panose="02020603050405020304" pitchFamily="18" charset="0"/>
            </a:endParaRPr>
          </a:p>
        </p:txBody>
      </p:sp>
      <p:pic>
        <p:nvPicPr>
          <p:cNvPr id="9" name="Рисунок 8">
            <a:extLst>
              <a:ext uri="{FF2B5EF4-FFF2-40B4-BE49-F238E27FC236}">
                <a16:creationId xmlns:a16="http://schemas.microsoft.com/office/drawing/2014/main" id="{33B7E1FF-DF4A-D18F-D3A6-7A5B47ECCE23}"/>
              </a:ext>
            </a:extLst>
          </p:cNvPr>
          <p:cNvPicPr>
            <a:picLocks noChangeAspect="1"/>
          </p:cNvPicPr>
          <p:nvPr/>
        </p:nvPicPr>
        <p:blipFill>
          <a:blip r:embed="rId6"/>
          <a:stretch>
            <a:fillRect/>
          </a:stretch>
        </p:blipFill>
        <p:spPr>
          <a:xfrm>
            <a:off x="0" y="-155963"/>
            <a:ext cx="5846571" cy="749873"/>
          </a:xfrm>
          <a:prstGeom prst="rect">
            <a:avLst/>
          </a:prstGeom>
        </p:spPr>
      </p:pic>
      <p:sp>
        <p:nvSpPr>
          <p:cNvPr id="11" name="TextBox 10">
            <a:extLst>
              <a:ext uri="{FF2B5EF4-FFF2-40B4-BE49-F238E27FC236}">
                <a16:creationId xmlns:a16="http://schemas.microsoft.com/office/drawing/2014/main" id="{F869C319-5469-F08A-9336-C6AE0CF16316}"/>
              </a:ext>
            </a:extLst>
          </p:cNvPr>
          <p:cNvSpPr txBox="1"/>
          <p:nvPr/>
        </p:nvSpPr>
        <p:spPr>
          <a:xfrm>
            <a:off x="179512" y="216842"/>
            <a:ext cx="6672912" cy="461665"/>
          </a:xfrm>
          <a:prstGeom prst="rect">
            <a:avLst/>
          </a:prstGeom>
          <a:noFill/>
        </p:spPr>
        <p:txBody>
          <a:bodyPr wrap="square">
            <a:spAutoFit/>
          </a:bodyPr>
          <a:lstStyle/>
          <a:p>
            <a:pPr algn="just"/>
            <a:r>
              <a:rPr lang="ru-RU" sz="1200" b="1" dirty="0">
                <a:solidFill>
                  <a:srgbClr val="00359E"/>
                </a:solidFill>
                <a:latin typeface="Times New Roman" panose="02020603050405020304" pitchFamily="18" charset="0"/>
                <a:ea typeface="Times New Roman" panose="02020603050405020304" pitchFamily="18" charset="0"/>
                <a:cs typeface="Times New Roman" panose="02020603050405020304" pitchFamily="18" charset="0"/>
              </a:rPr>
              <a:t>ПРЕИМУЩЕСТВА И НЕДОСТАТКИ РАЗЛИЧНЫХ СЕПАРАТОРОВ</a:t>
            </a:r>
            <a:endParaRPr lang="ru-RU" sz="1200" dirty="0">
              <a:solidFill>
                <a:srgbClr val="00359E"/>
              </a:solidFill>
              <a:latin typeface="Courier New" panose="02070309020205020404" pitchFamily="49" charset="0"/>
              <a:ea typeface="Times New Roman" panose="02020603050405020304" pitchFamily="18" charset="0"/>
              <a:cs typeface="Times New Roman" panose="02020603050405020304" pitchFamily="18" charset="0"/>
            </a:endParaRPr>
          </a:p>
          <a:p>
            <a:pPr algn="just">
              <a:spcAft>
                <a:spcPts val="0"/>
              </a:spcAft>
            </a:pPr>
            <a:endParaRPr lang="ru-RU" sz="1200" dirty="0">
              <a:solidFill>
                <a:srgbClr val="00359E"/>
              </a:solidFill>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39729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467544" y="1707654"/>
            <a:ext cx="7291118" cy="1915909"/>
          </a:xfrm>
          <a:prstGeom prst="rect">
            <a:avLst/>
          </a:prstGeom>
          <a:noFill/>
        </p:spPr>
        <p:txBody>
          <a:bodyPr wrap="square" lIns="68580" tIns="34290" rIns="68580" bIns="34290">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ru-RU" sz="2400" b="1" dirty="0">
                <a:solidFill>
                  <a:srgbClr val="00359E"/>
                </a:solidFill>
                <a:latin typeface="Times New Roman" panose="02020603050405020304" pitchFamily="18" charset="0"/>
                <a:cs typeface="Times New Roman" panose="02020603050405020304" pitchFamily="18" charset="0"/>
              </a:rPr>
              <a:t>Сепарационная аппаратура и её конструктивное исполнение. </a:t>
            </a:r>
            <a:br>
              <a:rPr lang="ru-RU" sz="2400" b="1" dirty="0">
                <a:solidFill>
                  <a:srgbClr val="00359E"/>
                </a:solidFill>
                <a:latin typeface="Times New Roman" panose="02020603050405020304" pitchFamily="18" charset="0"/>
                <a:cs typeface="Times New Roman" panose="02020603050405020304" pitchFamily="18" charset="0"/>
              </a:rPr>
            </a:br>
            <a:r>
              <a:rPr lang="ru-RU" sz="2400" b="1" dirty="0">
                <a:solidFill>
                  <a:srgbClr val="00359E"/>
                </a:solidFill>
                <a:latin typeface="Times New Roman" panose="02020603050405020304" pitchFamily="18" charset="0"/>
                <a:cs typeface="Times New Roman" panose="02020603050405020304" pitchFamily="18" charset="0"/>
              </a:rPr>
              <a:t>Принципиальное устройство трёхфазных сепараторов. </a:t>
            </a:r>
            <a:br>
              <a:rPr lang="ru-RU" sz="2400" b="1" dirty="0">
                <a:solidFill>
                  <a:srgbClr val="00359E"/>
                </a:solidFill>
                <a:latin typeface="Times New Roman" panose="02020603050405020304" pitchFamily="18" charset="0"/>
                <a:cs typeface="Times New Roman" panose="02020603050405020304" pitchFamily="18" charset="0"/>
              </a:rPr>
            </a:br>
            <a:r>
              <a:rPr lang="ru-RU" sz="2400" b="1" dirty="0">
                <a:solidFill>
                  <a:srgbClr val="00359E"/>
                </a:solidFill>
                <a:latin typeface="Times New Roman" panose="02020603050405020304" pitchFamily="18" charset="0"/>
                <a:cs typeface="Times New Roman" panose="02020603050405020304" pitchFamily="18" charset="0"/>
              </a:rPr>
              <a:t>Емкостное оборудование</a:t>
            </a:r>
            <a:endParaRPr lang="ru-RU" sz="2400" b="1" dirty="0">
              <a:solidFill>
                <a:srgbClr val="00359E"/>
              </a:solidFill>
              <a:latin typeface="Arial" pitchFamily="34" charset="0"/>
              <a:cs typeface="Arial" pitchFamily="34" charset="0"/>
            </a:endParaRPr>
          </a:p>
        </p:txBody>
      </p:sp>
      <p:sp>
        <p:nvSpPr>
          <p:cNvPr id="9" name="TextBox 8"/>
          <p:cNvSpPr txBox="1"/>
          <p:nvPr/>
        </p:nvSpPr>
        <p:spPr>
          <a:xfrm>
            <a:off x="467544" y="4014785"/>
            <a:ext cx="3384376" cy="523220"/>
          </a:xfrm>
          <a:prstGeom prst="rect">
            <a:avLst/>
          </a:prstGeom>
          <a:noFill/>
        </p:spPr>
        <p:txBody>
          <a:bodyPr wrap="square" rtlCol="0">
            <a:spAutoFit/>
          </a:bodyPr>
          <a:lstStyle/>
          <a:p>
            <a:pPr algn="just"/>
            <a:r>
              <a:rPr lang="ru-RU" sz="1400" u="sng" dirty="0">
                <a:solidFill>
                  <a:srgbClr val="00B0F0"/>
                </a:solidFill>
                <a:latin typeface="Times New Roman" panose="02020603050405020304" pitchFamily="18" charset="0"/>
                <a:cs typeface="Times New Roman" panose="02020603050405020304" pitchFamily="18" charset="0"/>
              </a:rPr>
              <a:t>к.т.н., доцент </a:t>
            </a:r>
          </a:p>
          <a:p>
            <a:pPr algn="just"/>
            <a:r>
              <a:rPr lang="ru-RU" sz="1400" u="sng" dirty="0">
                <a:solidFill>
                  <a:srgbClr val="00B0F0"/>
                </a:solidFill>
                <a:latin typeface="Times New Roman" panose="02020603050405020304" pitchFamily="18" charset="0"/>
                <a:cs typeface="Times New Roman" panose="02020603050405020304" pitchFamily="18" charset="0"/>
              </a:rPr>
              <a:t>Козырев Олег Николаевич</a:t>
            </a:r>
          </a:p>
        </p:txBody>
      </p:sp>
      <p:pic>
        <p:nvPicPr>
          <p:cNvPr id="19" name="Picture 3" descr="F:\WORK\АГТУ\Общая\новый бренндбук\Мокапы\доп\BB_двАГТУ.pn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pic>
        <p:nvPicPr>
          <p:cNvPr id="2055" name="Picture 7" descr="F:\WORK\АГТУ\Общая\новый бренндбук\Мокапы\доп\ыыыы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6295" y="510381"/>
            <a:ext cx="3275625" cy="544664"/>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F:\WORK\АГТУ\Общая\новый бренндбук\Мокапы\доп\Безымяннфффффый-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588224" y="366366"/>
            <a:ext cx="1791700" cy="870136"/>
          </a:xfrm>
          <a:prstGeom prst="rect">
            <a:avLst/>
          </a:prstGeom>
          <a:noFill/>
          <a:extLst>
            <a:ext uri="{909E8E84-426E-40DD-AFC4-6F175D3DCCD1}">
              <a14:hiddenFill xmlns:a14="http://schemas.microsoft.com/office/drawing/2010/main">
                <a:solidFill>
                  <a:srgbClr val="FFFFFF"/>
                </a:solidFill>
              </a14:hiddenFill>
            </a:ext>
          </a:extLst>
        </p:spPr>
      </p:pic>
      <p:pic>
        <p:nvPicPr>
          <p:cNvPr id="2057" name="Picture 9" descr="F:\WORK\АГТУ\Общая\новый бренндбук\Мокапы\доп\Roll Up 2022.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436097" y="1519649"/>
            <a:ext cx="3712450" cy="36443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92200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D6BDBF-BB0D-32AF-40F1-B13164669B14}"/>
            </a:ext>
          </a:extLst>
        </p:cNvPr>
        <p:cNvGrpSpPr/>
        <p:nvPr/>
      </p:nvGrpSpPr>
      <p:grpSpPr>
        <a:xfrm>
          <a:off x="0" y="0"/>
          <a:ext cx="0" cy="0"/>
          <a:chOff x="0" y="0"/>
          <a:chExt cx="0" cy="0"/>
        </a:xfrm>
      </p:grpSpPr>
      <p:pic>
        <p:nvPicPr>
          <p:cNvPr id="3" name="Picture 5" descr="F:\WORK\АГТУ\Общая\новый бренндбук\Мокапы\доп\Безырмянный-1.png">
            <a:extLst>
              <a:ext uri="{FF2B5EF4-FFF2-40B4-BE49-F238E27FC236}">
                <a16:creationId xmlns:a16="http://schemas.microsoft.com/office/drawing/2014/main" id="{A6B26949-55F4-508A-7F16-84A6E940B29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87126" y="267494"/>
            <a:ext cx="2001044" cy="180181"/>
          </a:xfrm>
          <a:prstGeom prst="rect">
            <a:avLst/>
          </a:prstGeom>
          <a:noFill/>
          <a:extLst>
            <a:ext uri="{909E8E84-426E-40DD-AFC4-6F175D3DCCD1}">
              <a14:hiddenFill xmlns:a14="http://schemas.microsoft.com/office/drawing/2010/main">
                <a:solidFill>
                  <a:srgbClr val="FFFFFF"/>
                </a:solidFill>
              </a14:hiddenFill>
            </a:ext>
          </a:extLst>
        </p:spPr>
      </p:pic>
      <p:grpSp>
        <p:nvGrpSpPr>
          <p:cNvPr id="4" name="Группа 3">
            <a:extLst>
              <a:ext uri="{FF2B5EF4-FFF2-40B4-BE49-F238E27FC236}">
                <a16:creationId xmlns:a16="http://schemas.microsoft.com/office/drawing/2014/main" id="{8CE7D91D-4CCB-8E5D-A517-E06618D0D377}"/>
              </a:ext>
            </a:extLst>
          </p:cNvPr>
          <p:cNvGrpSpPr/>
          <p:nvPr/>
        </p:nvGrpSpPr>
        <p:grpSpPr>
          <a:xfrm>
            <a:off x="-18589" y="2972872"/>
            <a:ext cx="9162589" cy="2191165"/>
            <a:chOff x="-18589" y="2972872"/>
            <a:chExt cx="9162589" cy="2191165"/>
          </a:xfrm>
        </p:grpSpPr>
        <p:pic>
          <p:nvPicPr>
            <p:cNvPr id="5" name="Picture 3" descr="F:\WORK\АГТУ\Общая\новый бренндбук\Мокапы\доп\BB_двАГТУ.png">
              <a:extLst>
                <a:ext uri="{FF2B5EF4-FFF2-40B4-BE49-F238E27FC236}">
                  <a16:creationId xmlns:a16="http://schemas.microsoft.com/office/drawing/2014/main" id="{4536CEB6-8260-9367-B012-8A2A53D9C998}"/>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6" name="Группа 5">
              <a:extLst>
                <a:ext uri="{FF2B5EF4-FFF2-40B4-BE49-F238E27FC236}">
                  <a16:creationId xmlns:a16="http://schemas.microsoft.com/office/drawing/2014/main" id="{215721D1-C6EC-6BC6-5B88-A65CC9E7D573}"/>
                </a:ext>
              </a:extLst>
            </p:cNvPr>
            <p:cNvGrpSpPr/>
            <p:nvPr/>
          </p:nvGrpSpPr>
          <p:grpSpPr>
            <a:xfrm>
              <a:off x="6521327" y="2972872"/>
              <a:ext cx="2622672" cy="2180762"/>
              <a:chOff x="6521327" y="2972872"/>
              <a:chExt cx="2622672" cy="2180762"/>
            </a:xfrm>
          </p:grpSpPr>
          <p:pic>
            <p:nvPicPr>
              <p:cNvPr id="7" name="Picture 3" descr="F:\WORK\АГТУ\Общая\новый бренндбук\Мокапы\доп\Безымяннный-1.png">
                <a:extLst>
                  <a:ext uri="{FF2B5EF4-FFF2-40B4-BE49-F238E27FC236}">
                    <a16:creationId xmlns:a16="http://schemas.microsoft.com/office/drawing/2014/main" id="{4A057AA6-0541-A763-20D4-5838E8010D7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F:\WORK\АГТУ\Общая\новый бренндбук\Мокапы\доп\Безымяыынный-1.png">
                <a:extLst>
                  <a:ext uri="{FF2B5EF4-FFF2-40B4-BE49-F238E27FC236}">
                    <a16:creationId xmlns:a16="http://schemas.microsoft.com/office/drawing/2014/main" id="{BA1AF298-9C01-106C-8A97-7B026C91AC47}"/>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sp>
        <p:nvSpPr>
          <p:cNvPr id="2" name="Прямоугольник 1">
            <a:extLst>
              <a:ext uri="{FF2B5EF4-FFF2-40B4-BE49-F238E27FC236}">
                <a16:creationId xmlns:a16="http://schemas.microsoft.com/office/drawing/2014/main" id="{FF3D877B-6C4C-17A9-4A80-AAAFD02AC71A}"/>
              </a:ext>
            </a:extLst>
          </p:cNvPr>
          <p:cNvSpPr/>
          <p:nvPr/>
        </p:nvSpPr>
        <p:spPr>
          <a:xfrm>
            <a:off x="-479508" y="109121"/>
            <a:ext cx="7266634" cy="677108"/>
          </a:xfrm>
          <a:prstGeom prst="rect">
            <a:avLst/>
          </a:prstGeom>
        </p:spPr>
        <p:txBody>
          <a:bodyPr wrap="square">
            <a:spAutoFit/>
          </a:bodyPr>
          <a:lstStyle/>
          <a:p>
            <a:pPr indent="450215" algn="ctr">
              <a:spcAft>
                <a:spcPts val="0"/>
              </a:spcAft>
            </a:pPr>
            <a:r>
              <a:rPr lang="ru-RU" sz="1400" b="1" dirty="0">
                <a:solidFill>
                  <a:srgbClr val="00359E"/>
                </a:solidFill>
                <a:latin typeface="Times New Roman" panose="02020603050405020304" pitchFamily="18" charset="0"/>
                <a:ea typeface="MS Mincho"/>
              </a:rPr>
              <a:t>Инструкция</a:t>
            </a:r>
            <a:endParaRPr lang="ru-RU" sz="900" dirty="0">
              <a:solidFill>
                <a:srgbClr val="00359E"/>
              </a:solidFill>
              <a:latin typeface="Courier New" panose="02070309020205020404" pitchFamily="49" charset="0"/>
              <a:ea typeface="Times New Roman" panose="02020603050405020304" pitchFamily="18" charset="0"/>
            </a:endParaRPr>
          </a:p>
          <a:p>
            <a:pPr indent="450215" algn="ctr">
              <a:spcAft>
                <a:spcPts val="0"/>
              </a:spcAft>
            </a:pPr>
            <a:r>
              <a:rPr lang="ru-RU" sz="1200" b="1" dirty="0">
                <a:solidFill>
                  <a:srgbClr val="00359E"/>
                </a:solidFill>
                <a:latin typeface="Times New Roman" panose="02020603050405020304" pitchFamily="18" charset="0"/>
                <a:ea typeface="MS Mincho"/>
              </a:rPr>
              <a:t>по техническому надзору и эксплуатации сосудов, работающих под давлением, на которые</a:t>
            </a:r>
            <a:endParaRPr lang="ru-RU" sz="900" dirty="0">
              <a:solidFill>
                <a:srgbClr val="00359E"/>
              </a:solidFill>
              <a:latin typeface="Courier New" panose="02070309020205020404" pitchFamily="49" charset="0"/>
              <a:ea typeface="Times New Roman" panose="02020603050405020304" pitchFamily="18" charset="0"/>
            </a:endParaRPr>
          </a:p>
          <a:p>
            <a:pPr indent="450215" algn="ctr">
              <a:spcAft>
                <a:spcPts val="0"/>
              </a:spcAft>
            </a:pPr>
            <a:r>
              <a:rPr lang="ru-RU" sz="1200" b="1" dirty="0">
                <a:solidFill>
                  <a:srgbClr val="00359E"/>
                </a:solidFill>
                <a:latin typeface="Times New Roman" panose="02020603050405020304" pitchFamily="18" charset="0"/>
                <a:ea typeface="MS Mincho"/>
              </a:rPr>
              <a:t>не распространяются Правила Госгортехнадзора ИТНЭ-93.</a:t>
            </a:r>
            <a:endParaRPr lang="ru-RU" sz="900" dirty="0">
              <a:solidFill>
                <a:srgbClr val="00359E"/>
              </a:solidFill>
              <a:effectLst/>
              <a:latin typeface="Courier New" panose="02070309020205020404" pitchFamily="49" charset="0"/>
              <a:ea typeface="Times New Roman" panose="02020603050405020304" pitchFamily="18" charset="0"/>
            </a:endParaRPr>
          </a:p>
        </p:txBody>
      </p:sp>
      <p:sp>
        <p:nvSpPr>
          <p:cNvPr id="9" name="Прямоугольник 8">
            <a:extLst>
              <a:ext uri="{FF2B5EF4-FFF2-40B4-BE49-F238E27FC236}">
                <a16:creationId xmlns:a16="http://schemas.microsoft.com/office/drawing/2014/main" id="{A2BA2718-B974-65B0-1C74-B83D85E9067C}"/>
              </a:ext>
            </a:extLst>
          </p:cNvPr>
          <p:cNvSpPr/>
          <p:nvPr/>
        </p:nvSpPr>
        <p:spPr>
          <a:xfrm>
            <a:off x="179512" y="895300"/>
            <a:ext cx="8346754" cy="3493264"/>
          </a:xfrm>
          <a:prstGeom prst="rect">
            <a:avLst/>
          </a:prstGeom>
        </p:spPr>
        <p:txBody>
          <a:bodyPr wrap="square">
            <a:spAutoFit/>
          </a:bodyPr>
          <a:lstStyle/>
          <a:p>
            <a:pPr indent="450215">
              <a:spcAft>
                <a:spcPts val="0"/>
              </a:spcAft>
            </a:pPr>
            <a:r>
              <a:rPr lang="ru-RU" sz="1300" dirty="0">
                <a:latin typeface="Times New Roman" panose="02020603050405020304" pitchFamily="18" charset="0"/>
                <a:ea typeface="MS Mincho"/>
              </a:rPr>
              <a:t>1.1. Настоящая "Инструкция ИПН-93" </a:t>
            </a:r>
            <a:r>
              <a:rPr lang="ru-RU" sz="1300" b="1" dirty="0">
                <a:latin typeface="Times New Roman" panose="02020603050405020304" pitchFamily="18" charset="0"/>
                <a:ea typeface="MS Mincho"/>
              </a:rPr>
              <a:t>определяет требования к эксплуатации</a:t>
            </a:r>
            <a:r>
              <a:rPr lang="ru-RU" sz="1300" dirty="0">
                <a:latin typeface="Times New Roman" panose="02020603050405020304" pitchFamily="18" charset="0"/>
                <a:ea typeface="MS Mincho"/>
              </a:rPr>
              <a:t>, техническому освидетельствованию (ревизии), отбраковке и ремонту стальных сварных сосудов и аппаратов отечественного и импортного производства, работающих под избыточным давлением выше 0,07 МПа (0,7 кгс/см</a:t>
            </a:r>
            <a:r>
              <a:rPr lang="ru-RU" sz="1300" baseline="30000" dirty="0">
                <a:latin typeface="Times New Roman" panose="02020603050405020304" pitchFamily="18" charset="0"/>
                <a:ea typeface="MS Mincho"/>
              </a:rPr>
              <a:t>2</a:t>
            </a:r>
            <a:r>
              <a:rPr lang="ru-RU" sz="1300" dirty="0">
                <a:latin typeface="Times New Roman" panose="02020603050405020304" pitchFamily="18" charset="0"/>
                <a:ea typeface="MS Mincho"/>
              </a:rPr>
              <a:t>), на которые не распространяются "Правила устройства и безопасной эксплуатации сосудов, работающих поп давлением" </a:t>
            </a:r>
            <a:r>
              <a:rPr lang="ru-RU" sz="1300" dirty="0">
                <a:latin typeface="Times New Roman" panose="02020603050405020304" pitchFamily="18" charset="0"/>
                <a:ea typeface="MS Mincho"/>
                <a:cs typeface="Times New Roman" panose="02020603050405020304" pitchFamily="18" charset="0"/>
              </a:rPr>
              <a:t>Госгортехнадзора России.</a:t>
            </a:r>
            <a:endParaRPr lang="ru-RU" sz="1300" dirty="0">
              <a:latin typeface="Times New Roman" panose="02020603050405020304" pitchFamily="18" charset="0"/>
              <a:ea typeface="Times New Roman" panose="02020603050405020304" pitchFamily="18" charset="0"/>
              <a:cs typeface="Times New Roman" panose="02020603050405020304" pitchFamily="18" charset="0"/>
            </a:endParaRPr>
          </a:p>
          <a:p>
            <a:pPr indent="450215"/>
            <a:r>
              <a:rPr lang="ru-RU" sz="1300" dirty="0">
                <a:latin typeface="Times New Roman" panose="02020603050405020304" pitchFamily="18" charset="0"/>
                <a:ea typeface="MS Mincho"/>
              </a:rPr>
              <a:t>1.2. </a:t>
            </a:r>
            <a:r>
              <a:rPr lang="ru-RU" sz="1300" b="1" dirty="0">
                <a:latin typeface="Times New Roman" panose="02020603050405020304" pitchFamily="18" charset="0"/>
                <a:ea typeface="MS Mincho"/>
              </a:rPr>
              <a:t>ИТНЭ-93 распространяется на:</a:t>
            </a:r>
          </a:p>
          <a:p>
            <a:pPr indent="450215"/>
            <a:r>
              <a:rPr lang="ru-RU" sz="1300" dirty="0">
                <a:latin typeface="Times New Roman" panose="02020603050405020304" pitchFamily="18" charset="0"/>
                <a:ea typeface="MS Mincho"/>
              </a:rPr>
              <a:t>а) сосуды (аппараты) вместимостью" не более 0,025 м3 (25 л), независимо от давления, используемые для научно-экспериментальных целей;</a:t>
            </a:r>
          </a:p>
          <a:p>
            <a:pPr indent="450215"/>
            <a:r>
              <a:rPr lang="ru-RU" sz="1300" dirty="0">
                <a:latin typeface="Times New Roman" panose="02020603050405020304" pitchFamily="18" charset="0"/>
                <a:ea typeface="MS Mincho"/>
              </a:rPr>
              <a:t>б) сосуды (аппараты) и баллоны вместимостью не более 0,025 м3 (25 л), у которых произведение давления в МПа (кгс/си) на вместимость в м3 (литрах) не превышает 0,02 (200);</a:t>
            </a:r>
          </a:p>
          <a:p>
            <a:pPr indent="450215"/>
            <a:r>
              <a:rPr lang="ru-RU" sz="1300" dirty="0">
                <a:latin typeface="Times New Roman" panose="02020603050405020304" pitchFamily="18" charset="0"/>
                <a:ea typeface="MS Mincho"/>
              </a:rPr>
              <a:t>в) не отключаемые конструктивно встроенные (установленные на одном фундаменте с компрессором) промежуточные холодильники и </a:t>
            </a:r>
            <a:r>
              <a:rPr lang="ru-RU" sz="1300" dirty="0" err="1">
                <a:latin typeface="Times New Roman" panose="02020603050405020304" pitchFamily="18" charset="0"/>
                <a:ea typeface="MS Mincho"/>
              </a:rPr>
              <a:t>масловлагоотделители</a:t>
            </a:r>
            <a:r>
              <a:rPr lang="ru-RU" sz="1300" dirty="0">
                <a:latin typeface="Times New Roman" panose="02020603050405020304" pitchFamily="18" charset="0"/>
                <a:ea typeface="MS Mincho"/>
              </a:rPr>
              <a:t> компрессорных установок, воздушные колпаки насосов;</a:t>
            </a:r>
          </a:p>
          <a:p>
            <a:pPr indent="450215"/>
            <a:r>
              <a:rPr lang="ru-RU" sz="1300" dirty="0">
                <a:latin typeface="Times New Roman" panose="02020603050405020304" pitchFamily="18" charset="0"/>
                <a:ea typeface="MS Mincho"/>
              </a:rPr>
              <a:t>г) сосуды (аппараты), состоящие из труб с внутренним диаметром не более 150 мм без коллекторов, а также с коллекторами, выполненными из труб с внутренним диаметром не более 150 мм;</a:t>
            </a:r>
          </a:p>
          <a:p>
            <a:pPr indent="450215"/>
            <a:r>
              <a:rPr lang="ru-RU" sz="1300" dirty="0">
                <a:latin typeface="Times New Roman" panose="02020603050405020304" pitchFamily="18" charset="0"/>
                <a:ea typeface="MS Mincho"/>
              </a:rPr>
              <a:t>д) сосуды (аппараты), работающие под давлением воды с температурой ниже 115 °С или другой жидкости с температурой, ниже температуры кипения при давлении 0,07 МПа (0,7 кгс/см2), без учета гидростатического давления.</a:t>
            </a:r>
          </a:p>
        </p:txBody>
      </p:sp>
    </p:spTree>
    <p:extLst>
      <p:ext uri="{BB962C8B-B14F-4D97-AF65-F5344CB8AC3E}">
        <p14:creationId xmlns:p14="http://schemas.microsoft.com/office/powerpoint/2010/main" val="26848631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BC591F-F08A-893B-4410-75FC4A64202D}"/>
            </a:ext>
          </a:extLst>
        </p:cNvPr>
        <p:cNvGrpSpPr/>
        <p:nvPr/>
      </p:nvGrpSpPr>
      <p:grpSpPr>
        <a:xfrm>
          <a:off x="0" y="0"/>
          <a:ext cx="0" cy="0"/>
          <a:chOff x="0" y="0"/>
          <a:chExt cx="0" cy="0"/>
        </a:xfrm>
      </p:grpSpPr>
      <p:pic>
        <p:nvPicPr>
          <p:cNvPr id="3" name="Picture 5" descr="F:\WORK\АГТУ\Общая\новый бренндбук\Мокапы\доп\Безырмянный-1.png">
            <a:extLst>
              <a:ext uri="{FF2B5EF4-FFF2-40B4-BE49-F238E27FC236}">
                <a16:creationId xmlns:a16="http://schemas.microsoft.com/office/drawing/2014/main" id="{31AD3CAB-AEE1-00F6-F8A4-CE3443E7618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87126" y="267494"/>
            <a:ext cx="2001044" cy="180181"/>
          </a:xfrm>
          <a:prstGeom prst="rect">
            <a:avLst/>
          </a:prstGeom>
          <a:noFill/>
          <a:extLst>
            <a:ext uri="{909E8E84-426E-40DD-AFC4-6F175D3DCCD1}">
              <a14:hiddenFill xmlns:a14="http://schemas.microsoft.com/office/drawing/2010/main">
                <a:solidFill>
                  <a:srgbClr val="FFFFFF"/>
                </a:solidFill>
              </a14:hiddenFill>
            </a:ext>
          </a:extLst>
        </p:spPr>
      </p:pic>
      <p:grpSp>
        <p:nvGrpSpPr>
          <p:cNvPr id="4" name="Группа 3">
            <a:extLst>
              <a:ext uri="{FF2B5EF4-FFF2-40B4-BE49-F238E27FC236}">
                <a16:creationId xmlns:a16="http://schemas.microsoft.com/office/drawing/2014/main" id="{0124141A-39D0-C9E9-321E-ECB970EAEB59}"/>
              </a:ext>
            </a:extLst>
          </p:cNvPr>
          <p:cNvGrpSpPr/>
          <p:nvPr/>
        </p:nvGrpSpPr>
        <p:grpSpPr>
          <a:xfrm>
            <a:off x="-9295" y="2949779"/>
            <a:ext cx="9162589" cy="2191165"/>
            <a:chOff x="-18589" y="2972872"/>
            <a:chExt cx="9162589" cy="2191165"/>
          </a:xfrm>
        </p:grpSpPr>
        <p:pic>
          <p:nvPicPr>
            <p:cNvPr id="5" name="Picture 3" descr="F:\WORK\АГТУ\Общая\новый бренндбук\Мокапы\доп\BB_двАГТУ.png">
              <a:extLst>
                <a:ext uri="{FF2B5EF4-FFF2-40B4-BE49-F238E27FC236}">
                  <a16:creationId xmlns:a16="http://schemas.microsoft.com/office/drawing/2014/main" id="{EAB5271B-018B-C937-6A77-3ACB7107BDDC}"/>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6" name="Группа 5">
              <a:extLst>
                <a:ext uri="{FF2B5EF4-FFF2-40B4-BE49-F238E27FC236}">
                  <a16:creationId xmlns:a16="http://schemas.microsoft.com/office/drawing/2014/main" id="{C91CB0FE-A656-334F-0372-0243BE4544FF}"/>
                </a:ext>
              </a:extLst>
            </p:cNvPr>
            <p:cNvGrpSpPr/>
            <p:nvPr/>
          </p:nvGrpSpPr>
          <p:grpSpPr>
            <a:xfrm>
              <a:off x="6521327" y="2972872"/>
              <a:ext cx="2622672" cy="2180762"/>
              <a:chOff x="6521327" y="2972872"/>
              <a:chExt cx="2622672" cy="2180762"/>
            </a:xfrm>
          </p:grpSpPr>
          <p:pic>
            <p:nvPicPr>
              <p:cNvPr id="7" name="Picture 3" descr="F:\WORK\АГТУ\Общая\новый бренндбук\Мокапы\доп\Безымяннный-1.png">
                <a:extLst>
                  <a:ext uri="{FF2B5EF4-FFF2-40B4-BE49-F238E27FC236}">
                    <a16:creationId xmlns:a16="http://schemas.microsoft.com/office/drawing/2014/main" id="{A8947A72-B3F4-B4B3-D0FC-FA6A3EFE73B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F:\WORK\АГТУ\Общая\новый бренндбук\Мокапы\доп\Безымяыынный-1.png">
                <a:extLst>
                  <a:ext uri="{FF2B5EF4-FFF2-40B4-BE49-F238E27FC236}">
                    <a16:creationId xmlns:a16="http://schemas.microsoft.com/office/drawing/2014/main" id="{BDA0FFC9-A2BC-F711-023E-D3D87FD6AFC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sp>
        <p:nvSpPr>
          <p:cNvPr id="2" name="Прямоугольник 1">
            <a:extLst>
              <a:ext uri="{FF2B5EF4-FFF2-40B4-BE49-F238E27FC236}">
                <a16:creationId xmlns:a16="http://schemas.microsoft.com/office/drawing/2014/main" id="{BF4CBEC7-C0F3-81D1-52CD-3956DFF44C36}"/>
              </a:ext>
            </a:extLst>
          </p:cNvPr>
          <p:cNvSpPr/>
          <p:nvPr/>
        </p:nvSpPr>
        <p:spPr>
          <a:xfrm>
            <a:off x="310226" y="139578"/>
            <a:ext cx="6480720" cy="1169551"/>
          </a:xfrm>
          <a:prstGeom prst="rect">
            <a:avLst/>
          </a:prstGeom>
        </p:spPr>
        <p:txBody>
          <a:bodyPr wrap="square">
            <a:spAutoFit/>
          </a:bodyPr>
          <a:lstStyle/>
          <a:p>
            <a:pPr algn="ctr"/>
            <a:r>
              <a:rPr lang="ru-RU" sz="1400" b="1" dirty="0">
                <a:solidFill>
                  <a:srgbClr val="00359E"/>
                </a:solidFill>
                <a:latin typeface="Times New Roman" panose="02020603050405020304" pitchFamily="18" charset="0"/>
                <a:cs typeface="Times New Roman" panose="02020603050405020304" pitchFamily="18" charset="0"/>
              </a:rPr>
              <a:t>РУКОВОДЯЩИЕ УКАЗАНИЯ </a:t>
            </a:r>
          </a:p>
          <a:p>
            <a:pPr algn="ctr"/>
            <a:r>
              <a:rPr lang="ru-RU" sz="1400" b="1" dirty="0">
                <a:solidFill>
                  <a:srgbClr val="00359E"/>
                </a:solidFill>
                <a:latin typeface="Times New Roman" panose="02020603050405020304" pitchFamily="18" charset="0"/>
                <a:cs typeface="Times New Roman" panose="02020603050405020304" pitchFamily="18" charset="0"/>
              </a:rPr>
              <a:t>ПО ЭКСПЛУАТАЦИИ И РЕМОНТУ СОСУДОВ И ППАРАТОВ, </a:t>
            </a:r>
          </a:p>
          <a:p>
            <a:pPr algn="ctr"/>
            <a:r>
              <a:rPr lang="ru-RU" sz="1400" b="1" dirty="0">
                <a:solidFill>
                  <a:srgbClr val="00359E"/>
                </a:solidFill>
                <a:latin typeface="Times New Roman" panose="02020603050405020304" pitchFamily="18" charset="0"/>
                <a:cs typeface="Times New Roman" panose="02020603050405020304" pitchFamily="18" charset="0"/>
              </a:rPr>
              <a:t>РАБОТАЮЩИХ ПОД ДАВЛЕНИЕМ НИЖЕ 0,07 МПА 0,7 КГС/КВ. СМ) И ВАКУУМОМ </a:t>
            </a:r>
          </a:p>
          <a:p>
            <a:pPr algn="ctr"/>
            <a:r>
              <a:rPr lang="ru-RU" sz="1400" b="1" dirty="0">
                <a:solidFill>
                  <a:srgbClr val="00359E"/>
                </a:solidFill>
                <a:latin typeface="Times New Roman" panose="02020603050405020304" pitchFamily="18" charset="0"/>
                <a:cs typeface="Times New Roman" panose="02020603050405020304" pitchFamily="18" charset="0"/>
              </a:rPr>
              <a:t>РУА-93</a:t>
            </a:r>
          </a:p>
        </p:txBody>
      </p:sp>
      <p:sp>
        <p:nvSpPr>
          <p:cNvPr id="9" name="Rectangle 2">
            <a:extLst>
              <a:ext uri="{FF2B5EF4-FFF2-40B4-BE49-F238E27FC236}">
                <a16:creationId xmlns:a16="http://schemas.microsoft.com/office/drawing/2014/main" id="{C5C3C5BE-D2D2-B460-DF97-834F7479F69C}"/>
              </a:ext>
            </a:extLst>
          </p:cNvPr>
          <p:cNvSpPr>
            <a:spLocks noChangeArrowheads="1"/>
          </p:cNvSpPr>
          <p:nvPr/>
        </p:nvSpPr>
        <p:spPr bwMode="auto">
          <a:xfrm>
            <a:off x="251520" y="1402100"/>
            <a:ext cx="8619256" cy="1123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anchor="ctr" anchorCtr="0" compatLnSpc="1">
            <a:prstTxWarp prst="textNoShape">
              <a:avLst/>
            </a:prstTxWarp>
            <a:spAutoFit/>
          </a:bodyPr>
          <a:lstStyle/>
          <a:p>
            <a:pPr marL="0" marR="0" lvl="0" indent="457200" algn="just"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Настоящие    "Руководящие    указания   РУА-93</a:t>
            </a:r>
            <a:r>
              <a:rPr kumimoji="0" lang="ru-RU" altLang="ru-RU" sz="1400" b="1"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определяют требования </a:t>
            </a:r>
            <a:r>
              <a:rPr kumimoji="0" lang="ru-RU" altLang="ru-RU" sz="14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к эксплуатации, техническому освидетельствованию (ревизии), отбраковке   и   ремонту   стальных   сварных   сосудов   и  аппаратов отечественного и импортного производства,  работающих  под  избыточным давлением  до  0,07  МПа  (0,7  кгс/</a:t>
            </a:r>
            <a:r>
              <a:rPr kumimoji="0" lang="ru-RU" altLang="ru-RU" sz="1400" b="0" i="0" u="none"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кв.см</a:t>
            </a:r>
            <a:r>
              <a:rPr kumimoji="0" lang="ru-RU" altLang="ru-RU" sz="14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включительно,  вакуумом с остаточным давлением 5 мм ртутного столба и выше, наливе и атмосферном давлении.</a:t>
            </a:r>
            <a:r>
              <a:rPr kumimoji="0" lang="ru-RU" altLang="ru-RU" sz="1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p>
        </p:txBody>
      </p:sp>
      <p:sp>
        <p:nvSpPr>
          <p:cNvPr id="10" name="Rectangle 4">
            <a:extLst>
              <a:ext uri="{FF2B5EF4-FFF2-40B4-BE49-F238E27FC236}">
                <a16:creationId xmlns:a16="http://schemas.microsoft.com/office/drawing/2014/main" id="{B48CF083-3AB0-A18C-26D6-4AED476744E2}"/>
              </a:ext>
            </a:extLst>
          </p:cNvPr>
          <p:cNvSpPr>
            <a:spLocks noChangeArrowheads="1"/>
          </p:cNvSpPr>
          <p:nvPr/>
        </p:nvSpPr>
        <p:spPr bwMode="auto">
          <a:xfrm>
            <a:off x="251520" y="2701332"/>
            <a:ext cx="8364365" cy="13388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1.2. </a:t>
            </a:r>
            <a:r>
              <a:rPr kumimoji="0" lang="ru-RU" altLang="ru-RU" sz="1400" b="1"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РУА-93 не распространяются на:</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а) сосуды  для  транспортирования нефтяных и химических продуктов(железнодорожные и автомобильные цистерны и т.д.);</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б) сосуды и аппараты с огневым обогревом; в) аппараты воздушного охлаждения;</a:t>
            </a:r>
            <a:r>
              <a:rPr kumimoji="0" lang="ru-RU" altLang="ru-RU" sz="1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lang="ru-RU" altLang="ru-RU" sz="1400" dirty="0">
                <a:latin typeface="Times New Roman" panose="02020603050405020304" pitchFamily="18" charset="0"/>
                <a:cs typeface="Times New Roman" panose="02020603050405020304" pitchFamily="18" charset="0"/>
              </a:rPr>
              <a:t>г</a:t>
            </a:r>
            <a:r>
              <a:rPr lang="ru-RU" altLang="ru-RU" sz="1400" dirty="0">
                <a:latin typeface="Times New Roman" panose="02020603050405020304" pitchFamily="18" charset="0"/>
                <a:ea typeface="Times New Roman" panose="02020603050405020304" pitchFamily="18" charset="0"/>
                <a:cs typeface="Times New Roman" panose="02020603050405020304" pitchFamily="18" charset="0"/>
              </a:rPr>
              <a:t>) приборы водяного и парового отопления;     </a:t>
            </a:r>
          </a:p>
          <a:p>
            <a:pPr lvl="0" defTabSz="914400" eaLnBrk="0" fontAlgn="base" hangingPunct="0">
              <a:spcBef>
                <a:spcPct val="0"/>
              </a:spcBef>
              <a:spcAft>
                <a:spcPct val="0"/>
              </a:spcAft>
            </a:pPr>
            <a:r>
              <a:rPr lang="ru-RU" altLang="ru-RU" sz="1400" dirty="0">
                <a:latin typeface="Times New Roman" panose="02020603050405020304" pitchFamily="18" charset="0"/>
                <a:ea typeface="Times New Roman" panose="02020603050405020304" pitchFamily="18" charset="0"/>
                <a:cs typeface="Times New Roman" panose="02020603050405020304" pitchFamily="18" charset="0"/>
              </a:rPr>
              <a:t>д) резервуары и газгольдеры.</a:t>
            </a:r>
            <a:endParaRPr kumimoji="0" lang="ru-RU" altLang="ru-RU" sz="1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268513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A776CB-95AC-7D09-8773-5FC5B24D9FA5}"/>
            </a:ext>
          </a:extLst>
        </p:cNvPr>
        <p:cNvGrpSpPr/>
        <p:nvPr/>
      </p:nvGrpSpPr>
      <p:grpSpPr>
        <a:xfrm>
          <a:off x="0" y="0"/>
          <a:ext cx="0" cy="0"/>
          <a:chOff x="0" y="0"/>
          <a:chExt cx="0" cy="0"/>
        </a:xfrm>
      </p:grpSpPr>
      <p:pic>
        <p:nvPicPr>
          <p:cNvPr id="3" name="Picture 5" descr="F:\WORK\АГТУ\Общая\новый бренндбук\Мокапы\доп\Безырмянный-1.png">
            <a:extLst>
              <a:ext uri="{FF2B5EF4-FFF2-40B4-BE49-F238E27FC236}">
                <a16:creationId xmlns:a16="http://schemas.microsoft.com/office/drawing/2014/main" id="{D11B4743-2452-3B45-F0A8-6B15B0A7F19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87126" y="267494"/>
            <a:ext cx="2001044" cy="180181"/>
          </a:xfrm>
          <a:prstGeom prst="rect">
            <a:avLst/>
          </a:prstGeom>
          <a:noFill/>
          <a:extLst>
            <a:ext uri="{909E8E84-426E-40DD-AFC4-6F175D3DCCD1}">
              <a14:hiddenFill xmlns:a14="http://schemas.microsoft.com/office/drawing/2010/main">
                <a:solidFill>
                  <a:srgbClr val="FFFFFF"/>
                </a:solidFill>
              </a14:hiddenFill>
            </a:ext>
          </a:extLst>
        </p:spPr>
      </p:pic>
      <p:grpSp>
        <p:nvGrpSpPr>
          <p:cNvPr id="4" name="Группа 3">
            <a:extLst>
              <a:ext uri="{FF2B5EF4-FFF2-40B4-BE49-F238E27FC236}">
                <a16:creationId xmlns:a16="http://schemas.microsoft.com/office/drawing/2014/main" id="{687107BC-09BF-0EA9-C44D-46AD71754DEE}"/>
              </a:ext>
            </a:extLst>
          </p:cNvPr>
          <p:cNvGrpSpPr/>
          <p:nvPr/>
        </p:nvGrpSpPr>
        <p:grpSpPr>
          <a:xfrm>
            <a:off x="-18589" y="2972872"/>
            <a:ext cx="9162589" cy="2191165"/>
            <a:chOff x="-18589" y="2972872"/>
            <a:chExt cx="9162589" cy="2191165"/>
          </a:xfrm>
        </p:grpSpPr>
        <p:pic>
          <p:nvPicPr>
            <p:cNvPr id="5" name="Picture 3" descr="F:\WORK\АГТУ\Общая\новый бренндбук\Мокапы\доп\BB_двАГТУ.png">
              <a:extLst>
                <a:ext uri="{FF2B5EF4-FFF2-40B4-BE49-F238E27FC236}">
                  <a16:creationId xmlns:a16="http://schemas.microsoft.com/office/drawing/2014/main" id="{5FE12B75-542F-9BDB-44DB-625B3793F818}"/>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6" name="Группа 5">
              <a:extLst>
                <a:ext uri="{FF2B5EF4-FFF2-40B4-BE49-F238E27FC236}">
                  <a16:creationId xmlns:a16="http://schemas.microsoft.com/office/drawing/2014/main" id="{A6A59F81-6DDF-FE9D-D14D-2992C1C2C46A}"/>
                </a:ext>
              </a:extLst>
            </p:cNvPr>
            <p:cNvGrpSpPr/>
            <p:nvPr/>
          </p:nvGrpSpPr>
          <p:grpSpPr>
            <a:xfrm>
              <a:off x="6521327" y="2972872"/>
              <a:ext cx="2622672" cy="2180762"/>
              <a:chOff x="6521327" y="2972872"/>
              <a:chExt cx="2622672" cy="2180762"/>
            </a:xfrm>
          </p:grpSpPr>
          <p:pic>
            <p:nvPicPr>
              <p:cNvPr id="7" name="Picture 3" descr="F:\WORK\АГТУ\Общая\новый бренндбук\Мокапы\доп\Безымяннный-1.png">
                <a:extLst>
                  <a:ext uri="{FF2B5EF4-FFF2-40B4-BE49-F238E27FC236}">
                    <a16:creationId xmlns:a16="http://schemas.microsoft.com/office/drawing/2014/main" id="{04C25DDA-ACEE-F048-908C-495856ADA3D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F:\WORK\АГТУ\Общая\новый бренндбук\Мокапы\доп\Безымяыынный-1.png">
                <a:extLst>
                  <a:ext uri="{FF2B5EF4-FFF2-40B4-BE49-F238E27FC236}">
                    <a16:creationId xmlns:a16="http://schemas.microsoft.com/office/drawing/2014/main" id="{09DF3D55-70FB-E82F-94F2-EC2B913AF817}"/>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sp>
        <p:nvSpPr>
          <p:cNvPr id="12" name="Прямоугольник 11">
            <a:extLst>
              <a:ext uri="{FF2B5EF4-FFF2-40B4-BE49-F238E27FC236}">
                <a16:creationId xmlns:a16="http://schemas.microsoft.com/office/drawing/2014/main" id="{E2E21CB9-3E6F-59DB-AF9E-2F5A3153C109}"/>
              </a:ext>
            </a:extLst>
          </p:cNvPr>
          <p:cNvSpPr/>
          <p:nvPr/>
        </p:nvSpPr>
        <p:spPr>
          <a:xfrm>
            <a:off x="215008" y="678924"/>
            <a:ext cx="8928992" cy="3785652"/>
          </a:xfrm>
          <a:prstGeom prst="rect">
            <a:avLst/>
          </a:prstGeom>
        </p:spPr>
        <p:txBody>
          <a:bodyPr wrap="square">
            <a:spAutoFit/>
          </a:bodyPr>
          <a:lstStyle/>
          <a:p>
            <a:r>
              <a:rPr lang="ru-RU" sz="1200" dirty="0">
                <a:latin typeface="Times New Roman" panose="02020603050405020304" pitchFamily="18" charset="0"/>
                <a:cs typeface="Times New Roman" panose="02020603050405020304" pitchFamily="18" charset="0"/>
              </a:rPr>
              <a:t>1.3. При    эксплуатации,    техническом     освидетельствовании, отбраковке  и  ремонте  сосудов и аппаратов наряду с РУА-93 необходимо</a:t>
            </a:r>
          </a:p>
          <a:p>
            <a:r>
              <a:rPr lang="ru-RU" sz="1200" b="1" dirty="0">
                <a:latin typeface="Times New Roman" panose="02020603050405020304" pitchFamily="18" charset="0"/>
                <a:cs typeface="Times New Roman" panose="02020603050405020304" pitchFamily="18" charset="0"/>
              </a:rPr>
              <a:t>руководствоваться следующими нормативно-техническими документами:</a:t>
            </a:r>
          </a:p>
          <a:p>
            <a:r>
              <a:rPr lang="ru-RU" sz="1200" dirty="0">
                <a:latin typeface="Times New Roman" panose="02020603050405020304" pitchFamily="18" charset="0"/>
                <a:cs typeface="Times New Roman" panose="02020603050405020304" pitchFamily="18" charset="0"/>
              </a:rPr>
              <a:t>     а) "Общие   правила  взрывобезопасности  для  взрывопожароопасных химических, нефтехимических и нефтеперерабатывающих производств";</a:t>
            </a:r>
          </a:p>
          <a:p>
            <a:r>
              <a:rPr lang="ru-RU" sz="1200" dirty="0">
                <a:latin typeface="Times New Roman" panose="02020603050405020304" pitchFamily="18" charset="0"/>
                <a:cs typeface="Times New Roman" panose="02020603050405020304" pitchFamily="18" charset="0"/>
              </a:rPr>
              <a:t>     б) "Правила     пожарной     безопасности     при    эксплуатации нефтеперерабатывающих предприятий", ППБ-79;</a:t>
            </a:r>
          </a:p>
          <a:p>
            <a:r>
              <a:rPr lang="ru-RU" sz="1200" dirty="0">
                <a:latin typeface="Times New Roman" panose="02020603050405020304" pitchFamily="18" charset="0"/>
                <a:cs typeface="Times New Roman" panose="02020603050405020304" pitchFamily="18" charset="0"/>
              </a:rPr>
              <a:t>     в) ОСТ 26-291-87 "Сосуды и аппараты стальные сварные. Технические требования";</a:t>
            </a:r>
          </a:p>
          <a:p>
            <a:r>
              <a:rPr lang="ru-RU" sz="1200" dirty="0">
                <a:latin typeface="Times New Roman" panose="02020603050405020304" pitchFamily="18" charset="0"/>
                <a:cs typeface="Times New Roman" panose="02020603050405020304" pitchFamily="18" charset="0"/>
              </a:rPr>
              <a:t>     г) "Сосуды  и  аппараты.  Общие  технические  условия  на  ремонт корпусов", ОТУ 2-92;</a:t>
            </a:r>
          </a:p>
          <a:p>
            <a:r>
              <a:rPr lang="ru-RU" sz="1200" dirty="0">
                <a:latin typeface="Times New Roman" panose="02020603050405020304" pitchFamily="18" charset="0"/>
                <a:cs typeface="Times New Roman" panose="02020603050405020304" pitchFamily="18" charset="0"/>
              </a:rPr>
              <a:t>     д) "Эксплуатация   и  ремонт  технологических  трубопроводов  под давлением до 10,0 МПа (100 кгс/кв. см)" РД 38.13.004-86;</a:t>
            </a:r>
          </a:p>
          <a:p>
            <a:r>
              <a:rPr lang="ru-RU" sz="1200" dirty="0">
                <a:latin typeface="Times New Roman" panose="02020603050405020304" pitchFamily="18" charset="0"/>
                <a:cs typeface="Times New Roman" panose="02020603050405020304" pitchFamily="18" charset="0"/>
              </a:rPr>
              <a:t>     е) "Методика    оценки   ресурса   остаточной   работоспособности технологического оборудования нефтеперерабатывающих, нефтехимических и</a:t>
            </a:r>
          </a:p>
          <a:p>
            <a:r>
              <a:rPr lang="ru-RU" sz="1200" dirty="0">
                <a:latin typeface="Times New Roman" panose="02020603050405020304" pitchFamily="18" charset="0"/>
                <a:cs typeface="Times New Roman" panose="02020603050405020304" pitchFamily="18" charset="0"/>
              </a:rPr>
              <a:t>химических производств";</a:t>
            </a:r>
          </a:p>
          <a:p>
            <a:r>
              <a:rPr lang="ru-RU" sz="1200" dirty="0">
                <a:latin typeface="Times New Roman" panose="02020603050405020304" pitchFamily="18" charset="0"/>
                <a:cs typeface="Times New Roman" panose="02020603050405020304" pitchFamily="18" charset="0"/>
              </a:rPr>
              <a:t>     ж) "Инструкция по определению скорости  коррозии  металла  стенок корпусов  сосудов  и  трубопроводов  на  предприятиях </a:t>
            </a:r>
            <a:r>
              <a:rPr lang="ru-RU" sz="1200" dirty="0" err="1">
                <a:latin typeface="Times New Roman" panose="02020603050405020304" pitchFamily="18" charset="0"/>
                <a:cs typeface="Times New Roman" panose="02020603050405020304" pitchFamily="18" charset="0"/>
              </a:rPr>
              <a:t>Миннефтехимпрома</a:t>
            </a:r>
            <a:endParaRPr lang="ru-RU" sz="1200" dirty="0">
              <a:latin typeface="Times New Roman" panose="02020603050405020304" pitchFamily="18" charset="0"/>
              <a:cs typeface="Times New Roman" panose="02020603050405020304" pitchFamily="18" charset="0"/>
            </a:endParaRPr>
          </a:p>
          <a:p>
            <a:r>
              <a:rPr lang="ru-RU" sz="1200" dirty="0">
                <a:latin typeface="Times New Roman" panose="02020603050405020304" pitchFamily="18" charset="0"/>
                <a:cs typeface="Times New Roman" panose="02020603050405020304" pitchFamily="18" charset="0"/>
              </a:rPr>
              <a:t>СССР";</a:t>
            </a:r>
          </a:p>
          <a:p>
            <a:r>
              <a:rPr lang="ru-RU" sz="1200" dirty="0">
                <a:latin typeface="Times New Roman" panose="02020603050405020304" pitchFamily="18" charset="0"/>
                <a:cs typeface="Times New Roman" panose="02020603050405020304" pitchFamily="18" charset="0"/>
              </a:rPr>
              <a:t>     з) "Регламент  проведения  в  зимнее  время  пуска,  остановки  и испытания на герметичность сосудов";</a:t>
            </a:r>
          </a:p>
          <a:p>
            <a:r>
              <a:rPr lang="ru-RU" sz="1200" dirty="0">
                <a:latin typeface="Times New Roman" panose="02020603050405020304" pitchFamily="18" charset="0"/>
                <a:cs typeface="Times New Roman" panose="02020603050405020304" pitchFamily="18" charset="0"/>
              </a:rPr>
              <a:t>     и) "Руководящие  указания  по  эксплуатации,  ревизии  и  ремонту пружинных предохранительных клапанов", РУПК-78;</a:t>
            </a:r>
          </a:p>
          <a:p>
            <a:r>
              <a:rPr lang="ru-RU" sz="1200" dirty="0">
                <a:latin typeface="Times New Roman" panose="02020603050405020304" pitchFamily="18" charset="0"/>
                <a:cs typeface="Times New Roman" panose="02020603050405020304" pitchFamily="18" charset="0"/>
              </a:rPr>
              <a:t>     к) требования   проектов,   паспортов,   технические   и   другие действующие нормативно-технические документы,  указания вышестоящих  и</a:t>
            </a:r>
          </a:p>
          <a:p>
            <a:r>
              <a:rPr lang="ru-RU" sz="1200" dirty="0">
                <a:latin typeface="Times New Roman" panose="02020603050405020304" pitchFamily="18" charset="0"/>
                <a:cs typeface="Times New Roman" panose="02020603050405020304" pitchFamily="18" charset="0"/>
              </a:rPr>
              <a:t>инспектирующих организаций.</a:t>
            </a:r>
          </a:p>
        </p:txBody>
      </p:sp>
    </p:spTree>
    <p:extLst>
      <p:ext uri="{BB962C8B-B14F-4D97-AF65-F5344CB8AC3E}">
        <p14:creationId xmlns:p14="http://schemas.microsoft.com/office/powerpoint/2010/main" val="34389347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FD12DB-7528-3D10-5C99-EC19DAA42FBA}"/>
            </a:ext>
          </a:extLst>
        </p:cNvPr>
        <p:cNvGrpSpPr/>
        <p:nvPr/>
      </p:nvGrpSpPr>
      <p:grpSpPr>
        <a:xfrm>
          <a:off x="0" y="0"/>
          <a:ext cx="0" cy="0"/>
          <a:chOff x="0" y="0"/>
          <a:chExt cx="0" cy="0"/>
        </a:xfrm>
      </p:grpSpPr>
      <p:pic>
        <p:nvPicPr>
          <p:cNvPr id="3" name="Picture 5" descr="F:\WORK\АГТУ\Общая\новый бренндбук\Мокапы\доп\Безырмянный-1.png">
            <a:extLst>
              <a:ext uri="{FF2B5EF4-FFF2-40B4-BE49-F238E27FC236}">
                <a16:creationId xmlns:a16="http://schemas.microsoft.com/office/drawing/2014/main" id="{3BFCAFD0-2657-FCC2-9E88-197902248F4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87126" y="267494"/>
            <a:ext cx="2001044" cy="180181"/>
          </a:xfrm>
          <a:prstGeom prst="rect">
            <a:avLst/>
          </a:prstGeom>
          <a:noFill/>
          <a:extLst>
            <a:ext uri="{909E8E84-426E-40DD-AFC4-6F175D3DCCD1}">
              <a14:hiddenFill xmlns:a14="http://schemas.microsoft.com/office/drawing/2010/main">
                <a:solidFill>
                  <a:srgbClr val="FFFFFF"/>
                </a:solidFill>
              </a14:hiddenFill>
            </a:ext>
          </a:extLst>
        </p:spPr>
      </p:pic>
      <p:grpSp>
        <p:nvGrpSpPr>
          <p:cNvPr id="4" name="Группа 3">
            <a:extLst>
              <a:ext uri="{FF2B5EF4-FFF2-40B4-BE49-F238E27FC236}">
                <a16:creationId xmlns:a16="http://schemas.microsoft.com/office/drawing/2014/main" id="{8FFA9547-E54F-DD2B-D940-1CD2000122FE}"/>
              </a:ext>
            </a:extLst>
          </p:cNvPr>
          <p:cNvGrpSpPr/>
          <p:nvPr/>
        </p:nvGrpSpPr>
        <p:grpSpPr>
          <a:xfrm>
            <a:off x="0" y="3216207"/>
            <a:ext cx="9162589" cy="2191165"/>
            <a:chOff x="-18589" y="2972872"/>
            <a:chExt cx="9162589" cy="2191165"/>
          </a:xfrm>
        </p:grpSpPr>
        <p:pic>
          <p:nvPicPr>
            <p:cNvPr id="5" name="Picture 3" descr="F:\WORK\АГТУ\Общая\новый бренндбук\Мокапы\доп\BB_двАГТУ.png">
              <a:extLst>
                <a:ext uri="{FF2B5EF4-FFF2-40B4-BE49-F238E27FC236}">
                  <a16:creationId xmlns:a16="http://schemas.microsoft.com/office/drawing/2014/main" id="{C6D0BD5C-74A8-9ACC-D776-BC40B2D26F1A}"/>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6" name="Группа 5">
              <a:extLst>
                <a:ext uri="{FF2B5EF4-FFF2-40B4-BE49-F238E27FC236}">
                  <a16:creationId xmlns:a16="http://schemas.microsoft.com/office/drawing/2014/main" id="{7CF1C342-989A-8ADB-83BA-E89F23784570}"/>
                </a:ext>
              </a:extLst>
            </p:cNvPr>
            <p:cNvGrpSpPr/>
            <p:nvPr/>
          </p:nvGrpSpPr>
          <p:grpSpPr>
            <a:xfrm>
              <a:off x="6521327" y="2972872"/>
              <a:ext cx="2622672" cy="2180762"/>
              <a:chOff x="6521327" y="2972872"/>
              <a:chExt cx="2622672" cy="2180762"/>
            </a:xfrm>
          </p:grpSpPr>
          <p:pic>
            <p:nvPicPr>
              <p:cNvPr id="7" name="Picture 3" descr="F:\WORK\АГТУ\Общая\новый бренндбук\Мокапы\доп\Безымяннный-1.png">
                <a:extLst>
                  <a:ext uri="{FF2B5EF4-FFF2-40B4-BE49-F238E27FC236}">
                    <a16:creationId xmlns:a16="http://schemas.microsoft.com/office/drawing/2014/main" id="{B042224D-282E-36E0-B7BE-1BE4D3450F4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F:\WORK\АГТУ\Общая\новый бренндбук\Мокапы\доп\Безымяыынный-1.png">
                <a:extLst>
                  <a:ext uri="{FF2B5EF4-FFF2-40B4-BE49-F238E27FC236}">
                    <a16:creationId xmlns:a16="http://schemas.microsoft.com/office/drawing/2014/main" id="{1F561E4F-8B33-8F17-6283-073461F490D2}"/>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sp>
        <p:nvSpPr>
          <p:cNvPr id="2" name="Прямоугольник 1">
            <a:extLst>
              <a:ext uri="{FF2B5EF4-FFF2-40B4-BE49-F238E27FC236}">
                <a16:creationId xmlns:a16="http://schemas.microsoft.com/office/drawing/2014/main" id="{76361BBA-FAD6-5454-0EB8-4108DD040449}"/>
              </a:ext>
            </a:extLst>
          </p:cNvPr>
          <p:cNvSpPr/>
          <p:nvPr/>
        </p:nvSpPr>
        <p:spPr>
          <a:xfrm>
            <a:off x="-108520" y="32176"/>
            <a:ext cx="7056784" cy="830997"/>
          </a:xfrm>
          <a:prstGeom prst="rect">
            <a:avLst/>
          </a:prstGeom>
        </p:spPr>
        <p:txBody>
          <a:bodyPr wrap="square">
            <a:spAutoFit/>
          </a:bodyPr>
          <a:lstStyle/>
          <a:p>
            <a:pPr algn="ctr">
              <a:spcAft>
                <a:spcPts val="0"/>
              </a:spcAft>
            </a:pPr>
            <a:r>
              <a:rPr lang="ru-RU" sz="1200" b="1" dirty="0">
                <a:solidFill>
                  <a:srgbClr val="00359E"/>
                </a:solidFill>
                <a:latin typeface="Times New Roman" panose="02020603050405020304" pitchFamily="18" charset="0"/>
                <a:ea typeface="Times New Roman" panose="02020603050405020304" pitchFamily="18" charset="0"/>
                <a:cs typeface="Times New Roman" panose="02020603050405020304" pitchFamily="18" charset="0"/>
              </a:rPr>
              <a:t>ФЕДЕРАЛЬНЫЕ НОРМЫ И ПРАВИЛА</a:t>
            </a:r>
          </a:p>
          <a:p>
            <a:pPr algn="ctr">
              <a:spcAft>
                <a:spcPts val="0"/>
              </a:spcAft>
            </a:pPr>
            <a:r>
              <a:rPr lang="ru-RU" sz="1200" b="1" dirty="0">
                <a:solidFill>
                  <a:srgbClr val="00359E"/>
                </a:solidFill>
                <a:latin typeface="Times New Roman" panose="02020603050405020304" pitchFamily="18" charset="0"/>
                <a:ea typeface="Times New Roman" panose="02020603050405020304" pitchFamily="18" charset="0"/>
                <a:cs typeface="Times New Roman" panose="02020603050405020304" pitchFamily="18" charset="0"/>
              </a:rPr>
              <a:t>В ОБЛАСТИ ПРОМЫШЛЕННОЙ БЕЗОПАСНОСТИ "ПРАВИЛА ПРОМЫШЛЕННОЙ</a:t>
            </a:r>
          </a:p>
          <a:p>
            <a:pPr algn="ctr">
              <a:spcAft>
                <a:spcPts val="0"/>
              </a:spcAft>
            </a:pPr>
            <a:r>
              <a:rPr lang="ru-RU" sz="1200" b="1" dirty="0">
                <a:solidFill>
                  <a:srgbClr val="00359E"/>
                </a:solidFill>
                <a:latin typeface="Times New Roman" panose="02020603050405020304" pitchFamily="18" charset="0"/>
                <a:ea typeface="Times New Roman" panose="02020603050405020304" pitchFamily="18" charset="0"/>
                <a:cs typeface="Times New Roman" panose="02020603050405020304" pitchFamily="18" charset="0"/>
              </a:rPr>
              <a:t>БЕЗОПАСНОСТИ ПРИ ИСПОЛЬЗОВАНИИ ОБОРУДОВАНИЯ, РАБОТАЮЩЕГО</a:t>
            </a:r>
          </a:p>
          <a:p>
            <a:pPr algn="ctr">
              <a:spcAft>
                <a:spcPts val="0"/>
              </a:spcAft>
            </a:pPr>
            <a:r>
              <a:rPr lang="ru-RU" sz="1200" b="1" dirty="0">
                <a:solidFill>
                  <a:srgbClr val="00359E"/>
                </a:solidFill>
                <a:latin typeface="Times New Roman" panose="02020603050405020304" pitchFamily="18" charset="0"/>
                <a:ea typeface="Times New Roman" panose="02020603050405020304" pitchFamily="18" charset="0"/>
                <a:cs typeface="Times New Roman" panose="02020603050405020304" pitchFamily="18" charset="0"/>
              </a:rPr>
              <a:t>ПОД ИЗБЫТОЧНЫМ ДАВЛЕНИЕМ"</a:t>
            </a:r>
          </a:p>
        </p:txBody>
      </p:sp>
      <p:sp>
        <p:nvSpPr>
          <p:cNvPr id="9" name="Прямоугольник 8">
            <a:extLst>
              <a:ext uri="{FF2B5EF4-FFF2-40B4-BE49-F238E27FC236}">
                <a16:creationId xmlns:a16="http://schemas.microsoft.com/office/drawing/2014/main" id="{C6355B9C-2252-15DF-268C-20BA9B756146}"/>
              </a:ext>
            </a:extLst>
          </p:cNvPr>
          <p:cNvSpPr/>
          <p:nvPr/>
        </p:nvSpPr>
        <p:spPr>
          <a:xfrm>
            <a:off x="107504" y="797223"/>
            <a:ext cx="8814859" cy="4154984"/>
          </a:xfrm>
          <a:prstGeom prst="rect">
            <a:avLst/>
          </a:prstGeom>
        </p:spPr>
        <p:txBody>
          <a:bodyPr wrap="square">
            <a:spAutoFit/>
          </a:bodyPr>
          <a:lstStyle/>
          <a:p>
            <a:pPr indent="342900" algn="just">
              <a:spcAft>
                <a:spcPts val="0"/>
              </a:spcAft>
            </a:pPr>
            <a:r>
              <a:rPr lang="ru-RU" sz="1200" dirty="0">
                <a:latin typeface="Times New Roman" panose="02020603050405020304" pitchFamily="18" charset="0"/>
                <a:ea typeface="Times New Roman" panose="02020603050405020304" pitchFamily="18" charset="0"/>
                <a:cs typeface="Times New Roman" panose="02020603050405020304" pitchFamily="18" charset="0"/>
              </a:rPr>
              <a:t>Настоящие федеральные нормы и правила в области промышленной безопасности "Правила промышленной безопасности при использовании оборудования, работающего под избыточным давлением" (далее - ФНП) разработаны в соответствии с Федеральным </a:t>
            </a:r>
            <a:r>
              <a:rPr lang="ru-RU" sz="1200"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hlinkClick r:id="rId6"/>
              </a:rPr>
              <a:t>законом</a:t>
            </a:r>
            <a:r>
              <a:rPr lang="ru-RU" sz="1200" dirty="0">
                <a:latin typeface="Times New Roman" panose="02020603050405020304" pitchFamily="18" charset="0"/>
                <a:ea typeface="Times New Roman" panose="02020603050405020304" pitchFamily="18" charset="0"/>
                <a:cs typeface="Times New Roman" panose="02020603050405020304" pitchFamily="18" charset="0"/>
              </a:rPr>
              <a:t> от 21 июля 1997 г. N 116-ФЗ "О промышленной безопасности опасных производственных объектов" (Собрание законодательства Российской Федерации, 1997, N 30, ст. 3588) (далее - Федеральный закон N 116-ФЗ); </a:t>
            </a:r>
            <a:r>
              <a:rPr lang="ru-RU" sz="1200"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hlinkClick r:id="rId7"/>
              </a:rPr>
              <a:t>Положением</a:t>
            </a:r>
            <a:r>
              <a:rPr lang="ru-RU" sz="1200" dirty="0">
                <a:latin typeface="Times New Roman" panose="02020603050405020304" pitchFamily="18" charset="0"/>
                <a:ea typeface="Times New Roman" panose="02020603050405020304" pitchFamily="18" charset="0"/>
                <a:cs typeface="Times New Roman" panose="02020603050405020304" pitchFamily="18" charset="0"/>
              </a:rPr>
              <a:t> о Федеральной службе по экологическому, технологическому и атомному надзору, утвержденным постановлением Правительства Российской Федерации от 30 июля 2004 г. N 401 (Собрание законодательства Российской Федерации, 2004, N 32, ст. 3348; 2020, N 27, ст. 4248).</a:t>
            </a:r>
          </a:p>
          <a:p>
            <a:pPr indent="342900" algn="just">
              <a:spcAft>
                <a:spcPts val="0"/>
              </a:spcAft>
            </a:pPr>
            <a:r>
              <a:rPr lang="ru-RU" sz="1200" dirty="0">
                <a:latin typeface="Times New Roman" panose="02020603050405020304" pitchFamily="18" charset="0"/>
                <a:ea typeface="Times New Roman" panose="02020603050405020304" pitchFamily="18" charset="0"/>
                <a:cs typeface="Times New Roman" panose="02020603050405020304" pitchFamily="18" charset="0"/>
              </a:rPr>
              <a:t>2. ФНП направлены на обеспечение промышленной безопасности, предупреждение аварий, инцидентов, травматизма на опасных производственных объектах (далее - ОПО) при использовании перечисленного в </a:t>
            </a:r>
            <a:r>
              <a:rPr lang="ru-RU" sz="1200"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hlinkClick r:id="rId8" action="ppaction://hlinkfile"/>
              </a:rPr>
              <a:t>пункте 3</a:t>
            </a:r>
            <a:r>
              <a:rPr lang="ru-RU" sz="1200" dirty="0">
                <a:latin typeface="Times New Roman" panose="02020603050405020304" pitchFamily="18" charset="0"/>
                <a:ea typeface="Times New Roman" panose="02020603050405020304" pitchFamily="18" charset="0"/>
                <a:cs typeface="Times New Roman" panose="02020603050405020304" pitchFamily="18" charset="0"/>
              </a:rPr>
              <a:t> ФНП оборудования, работающего под избыточным давлением более 0,07 </a:t>
            </a:r>
            <a:r>
              <a:rPr lang="ru-RU" sz="1200" dirty="0" err="1">
                <a:latin typeface="Times New Roman" panose="02020603050405020304" pitchFamily="18" charset="0"/>
                <a:ea typeface="Times New Roman" panose="02020603050405020304" pitchFamily="18" charset="0"/>
                <a:cs typeface="Times New Roman" panose="02020603050405020304" pitchFamily="18" charset="0"/>
              </a:rPr>
              <a:t>мегапаскаля</a:t>
            </a:r>
            <a:r>
              <a:rPr lang="ru-RU" sz="1200" dirty="0">
                <a:latin typeface="Times New Roman" panose="02020603050405020304" pitchFamily="18" charset="0"/>
                <a:ea typeface="Times New Roman" panose="02020603050405020304" pitchFamily="18" charset="0"/>
                <a:cs typeface="Times New Roman" panose="02020603050405020304" pitchFamily="18" charset="0"/>
              </a:rPr>
              <a:t> (МПа) (0,7 килограмм-силы на сантиметр квадратный (кгс/см</a:t>
            </a:r>
            <a:r>
              <a:rPr lang="ru-RU" sz="1200" baseline="30000" dirty="0">
                <a:latin typeface="Times New Roman" panose="02020603050405020304" pitchFamily="18" charset="0"/>
                <a:ea typeface="Times New Roman" panose="02020603050405020304" pitchFamily="18" charset="0"/>
                <a:cs typeface="Times New Roman" panose="02020603050405020304" pitchFamily="18" charset="0"/>
              </a:rPr>
              <a:t>2</a:t>
            </a:r>
            <a:r>
              <a:rPr lang="ru-RU" sz="1200" dirty="0">
                <a:latin typeface="Times New Roman" panose="02020603050405020304" pitchFamily="18" charset="0"/>
                <a:ea typeface="Times New Roman" panose="02020603050405020304" pitchFamily="18" charset="0"/>
                <a:cs typeface="Times New Roman" panose="02020603050405020304" pitchFamily="18" charset="0"/>
              </a:rPr>
              <a:t>)):</a:t>
            </a:r>
          </a:p>
          <a:p>
            <a:pPr indent="342900" algn="just">
              <a:spcAft>
                <a:spcPts val="0"/>
              </a:spcAft>
            </a:pPr>
            <a:r>
              <a:rPr lang="ru-RU" sz="1200" dirty="0">
                <a:latin typeface="Times New Roman" panose="02020603050405020304" pitchFamily="18" charset="0"/>
                <a:ea typeface="Times New Roman" panose="02020603050405020304" pitchFamily="18" charset="0"/>
                <a:cs typeface="Times New Roman" panose="02020603050405020304" pitchFamily="18" charset="0"/>
              </a:rPr>
              <a:t>а) пара, газа в газообразном, сжиженном состоянии (сжатых, сжиженных и растворенных под давлением газов);</a:t>
            </a:r>
          </a:p>
          <a:p>
            <a:pPr indent="342900" algn="just">
              <a:spcAft>
                <a:spcPts val="0"/>
              </a:spcAft>
            </a:pPr>
            <a:r>
              <a:rPr lang="ru-RU" sz="1200" dirty="0">
                <a:latin typeface="Times New Roman" panose="02020603050405020304" pitchFamily="18" charset="0"/>
                <a:ea typeface="Times New Roman" panose="02020603050405020304" pitchFamily="18" charset="0"/>
                <a:cs typeface="Times New Roman" panose="02020603050405020304" pitchFamily="18" charset="0"/>
              </a:rPr>
              <a:t>б) воды при температуре более 115 градусов Цельсия (°C);</a:t>
            </a:r>
          </a:p>
          <a:p>
            <a:pPr indent="342900" algn="just">
              <a:spcAft>
                <a:spcPts val="0"/>
              </a:spcAft>
            </a:pPr>
            <a:r>
              <a:rPr lang="ru-RU" sz="1200" dirty="0">
                <a:latin typeface="Times New Roman" panose="02020603050405020304" pitchFamily="18" charset="0"/>
                <a:ea typeface="Times New Roman" panose="02020603050405020304" pitchFamily="18" charset="0"/>
                <a:cs typeface="Times New Roman" panose="02020603050405020304" pitchFamily="18" charset="0"/>
              </a:rPr>
              <a:t>в) иных жидкостей при температуре, превышающей температуру их кипения при избыточном давлении 0,07 МПа (0,7 кгс/см</a:t>
            </a:r>
            <a:r>
              <a:rPr lang="ru-RU" sz="1200" baseline="30000" dirty="0">
                <a:latin typeface="Times New Roman" panose="02020603050405020304" pitchFamily="18" charset="0"/>
                <a:ea typeface="Times New Roman" panose="02020603050405020304" pitchFamily="18" charset="0"/>
                <a:cs typeface="Times New Roman" panose="02020603050405020304" pitchFamily="18" charset="0"/>
              </a:rPr>
              <a:t>2</a:t>
            </a:r>
            <a:r>
              <a:rPr lang="ru-RU" sz="1200" dirty="0">
                <a:latin typeface="Times New Roman" panose="02020603050405020304" pitchFamily="18" charset="0"/>
                <a:ea typeface="Times New Roman" panose="02020603050405020304" pitchFamily="18" charset="0"/>
                <a:cs typeface="Times New Roman" panose="02020603050405020304" pitchFamily="18" charset="0"/>
              </a:rPr>
              <a:t>), а также при эксплуатации зданий и сооружений, предназначенных для осуществления технологических процессов, в составе которых используется перечисленное в </a:t>
            </a:r>
            <a:r>
              <a:rPr lang="ru-RU" sz="1200"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hlinkClick r:id="rId8" action="ppaction://hlinkfile"/>
              </a:rPr>
              <a:t>пункте 3</a:t>
            </a:r>
            <a:r>
              <a:rPr lang="ru-RU" sz="1200" dirty="0">
                <a:latin typeface="Times New Roman" panose="02020603050405020304" pitchFamily="18" charset="0"/>
                <a:ea typeface="Times New Roman" panose="02020603050405020304" pitchFamily="18" charset="0"/>
                <a:cs typeface="Times New Roman" panose="02020603050405020304" pitchFamily="18" charset="0"/>
              </a:rPr>
              <a:t> ФНП оборудование.</a:t>
            </a:r>
          </a:p>
          <a:p>
            <a:pPr indent="342900" algn="just">
              <a:spcAft>
                <a:spcPts val="0"/>
              </a:spcAft>
            </a:pPr>
            <a:r>
              <a:rPr lang="ru-RU" sz="1200" dirty="0">
                <a:latin typeface="Times New Roman" panose="02020603050405020304" pitchFamily="18" charset="0"/>
                <a:ea typeface="Times New Roman" panose="02020603050405020304" pitchFamily="18" charset="0"/>
                <a:cs typeface="Times New Roman" panose="02020603050405020304" pitchFamily="18" charset="0"/>
              </a:rPr>
              <a:t>3. ФНП устанавливают требования промышленной безопасности, обязательные при разработке и осуществлении технологических процессов, при проектировании, строительстве, эксплуатации, реконструкции, капитальном ремонте, техническом перевооружении, консервации и ликвидации ОПО, на которых используется нижеперечисленное оборудование, работающее под избыточным давлением (далее - оборудование под давлением), отвечающее одному или нескольким признакам, указанным в </a:t>
            </a:r>
            <a:r>
              <a:rPr lang="ru-RU" sz="1200"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hlinkClick r:id="rId9" action="ppaction://hlinkfile"/>
              </a:rPr>
              <a:t>подпунктах "а"</a:t>
            </a:r>
            <a:r>
              <a:rPr lang="ru-RU" sz="12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1200"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hlinkClick r:id="rId10" action="ppaction://hlinkfile"/>
              </a:rPr>
              <a:t>"б"</a:t>
            </a:r>
            <a:r>
              <a:rPr lang="ru-RU" sz="1200" dirty="0">
                <a:latin typeface="Times New Roman" panose="02020603050405020304" pitchFamily="18" charset="0"/>
                <a:ea typeface="Times New Roman" panose="02020603050405020304" pitchFamily="18" charset="0"/>
                <a:cs typeface="Times New Roman" panose="02020603050405020304" pitchFamily="18" charset="0"/>
              </a:rPr>
              <a:t> и </a:t>
            </a:r>
            <a:r>
              <a:rPr lang="ru-RU" sz="1200"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hlinkClick r:id="rId11" action="ppaction://hlinkfile"/>
              </a:rPr>
              <a:t>"в" пункта 2</a:t>
            </a:r>
            <a:r>
              <a:rPr lang="ru-RU" sz="1200" dirty="0">
                <a:latin typeface="Times New Roman" panose="02020603050405020304" pitchFamily="18" charset="0"/>
                <a:ea typeface="Times New Roman" panose="02020603050405020304" pitchFamily="18" charset="0"/>
                <a:cs typeface="Times New Roman" panose="02020603050405020304" pitchFamily="18" charset="0"/>
              </a:rPr>
              <a:t> настоящих ФНП, при проведении экспертизы промышленной безопасности оборудования, зданий и сооружений на ОПО, а также при размещении, монтаже и эксплуатации (в том числе наладке, обслуживании, ремонте, реконструкции (модернизации), техническом освидетельствовании, техническом диагностировании) оборудования под давлением.</a:t>
            </a:r>
          </a:p>
        </p:txBody>
      </p:sp>
    </p:spTree>
    <p:extLst>
      <p:ext uri="{BB962C8B-B14F-4D97-AF65-F5344CB8AC3E}">
        <p14:creationId xmlns:p14="http://schemas.microsoft.com/office/powerpoint/2010/main" val="40763314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7B4A5A-10AE-073A-E4C6-F423F2AD7012}"/>
            </a:ext>
          </a:extLst>
        </p:cNvPr>
        <p:cNvGrpSpPr/>
        <p:nvPr/>
      </p:nvGrpSpPr>
      <p:grpSpPr>
        <a:xfrm>
          <a:off x="0" y="0"/>
          <a:ext cx="0" cy="0"/>
          <a:chOff x="0" y="0"/>
          <a:chExt cx="0" cy="0"/>
        </a:xfrm>
      </p:grpSpPr>
      <p:pic>
        <p:nvPicPr>
          <p:cNvPr id="3" name="Picture 5" descr="F:\WORK\АГТУ\Общая\новый бренндбук\Мокапы\доп\Безырмянный-1.png">
            <a:extLst>
              <a:ext uri="{FF2B5EF4-FFF2-40B4-BE49-F238E27FC236}">
                <a16:creationId xmlns:a16="http://schemas.microsoft.com/office/drawing/2014/main" id="{B183E81A-4151-7B5A-D0F4-239AC52782D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87126" y="267494"/>
            <a:ext cx="2001044" cy="180181"/>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a:extLst>
              <a:ext uri="{FF2B5EF4-FFF2-40B4-BE49-F238E27FC236}">
                <a16:creationId xmlns:a16="http://schemas.microsoft.com/office/drawing/2014/main" id="{A94D960E-7E24-DA1D-9564-58D62CA66074}"/>
              </a:ext>
            </a:extLst>
          </p:cNvPr>
          <p:cNvSpPr/>
          <p:nvPr/>
        </p:nvSpPr>
        <p:spPr>
          <a:xfrm>
            <a:off x="179512" y="123478"/>
            <a:ext cx="6521119" cy="830997"/>
          </a:xfrm>
          <a:prstGeom prst="rect">
            <a:avLst/>
          </a:prstGeom>
        </p:spPr>
        <p:txBody>
          <a:bodyPr wrap="square">
            <a:spAutoFit/>
          </a:bodyPr>
          <a:lstStyle/>
          <a:p>
            <a:pPr algn="ctr">
              <a:spcAft>
                <a:spcPts val="0"/>
              </a:spcAft>
            </a:pPr>
            <a:r>
              <a:rPr lang="ru-RU" sz="1200" b="1" dirty="0">
                <a:solidFill>
                  <a:srgbClr val="00359E"/>
                </a:solidFill>
                <a:latin typeface="Times New Roman" panose="02020603050405020304" pitchFamily="18" charset="0"/>
                <a:ea typeface="Times New Roman" panose="02020603050405020304" pitchFamily="18" charset="0"/>
                <a:cs typeface="Times New Roman" panose="02020603050405020304" pitchFamily="18" charset="0"/>
              </a:rPr>
              <a:t>ТРУБЧАТЫЕ ПЕЧИ, РЕЗЕРВУАРЫ, СОСУДЫ И АППАРАТЫ НЕФТЕПЕРЕРАБАТЫВАЮЩИХ И НЕФТЕХИМИЧЕСКИХ ПРОИЗВОДСТВ</a:t>
            </a:r>
          </a:p>
          <a:p>
            <a:pPr algn="ctr">
              <a:spcAft>
                <a:spcPts val="0"/>
              </a:spcAft>
            </a:pPr>
            <a:r>
              <a:rPr lang="ru-RU" sz="1200" b="1" dirty="0">
                <a:solidFill>
                  <a:srgbClr val="00359E"/>
                </a:solidFill>
                <a:latin typeface="Times New Roman" panose="02020603050405020304" pitchFamily="18" charset="0"/>
                <a:ea typeface="Times New Roman" panose="02020603050405020304" pitchFamily="18" charset="0"/>
                <a:cs typeface="Times New Roman" panose="02020603050405020304" pitchFamily="18" charset="0"/>
              </a:rPr>
              <a:t> ТРЕБОВАНИЯ К ТЕХНИЧЕСКОМУ НАДЗОРУ, РЕВИЗИИ И ОТБРАКОВКЕ</a:t>
            </a:r>
          </a:p>
          <a:p>
            <a:pPr algn="ctr">
              <a:spcAft>
                <a:spcPts val="0"/>
              </a:spcAft>
            </a:pPr>
            <a:r>
              <a:rPr lang="ru-RU" sz="1200" b="1" dirty="0">
                <a:solidFill>
                  <a:srgbClr val="00359E"/>
                </a:solidFill>
                <a:latin typeface="Times New Roman" panose="02020603050405020304" pitchFamily="18" charset="0"/>
                <a:ea typeface="Times New Roman" panose="02020603050405020304" pitchFamily="18" charset="0"/>
                <a:cs typeface="Times New Roman" panose="02020603050405020304" pitchFamily="18" charset="0"/>
              </a:rPr>
              <a:t> СТО-СА-03-004-2009</a:t>
            </a:r>
          </a:p>
        </p:txBody>
      </p:sp>
      <p:sp>
        <p:nvSpPr>
          <p:cNvPr id="9" name="Прямоугольник 8">
            <a:extLst>
              <a:ext uri="{FF2B5EF4-FFF2-40B4-BE49-F238E27FC236}">
                <a16:creationId xmlns:a16="http://schemas.microsoft.com/office/drawing/2014/main" id="{0EC1B0EA-2A59-3681-1F5E-9D6A3055316C}"/>
              </a:ext>
            </a:extLst>
          </p:cNvPr>
          <p:cNvSpPr/>
          <p:nvPr/>
        </p:nvSpPr>
        <p:spPr>
          <a:xfrm>
            <a:off x="323528" y="843558"/>
            <a:ext cx="8712968" cy="646331"/>
          </a:xfrm>
          <a:prstGeom prst="rect">
            <a:avLst/>
          </a:prstGeom>
        </p:spPr>
        <p:txBody>
          <a:bodyPr wrap="square">
            <a:spAutoFit/>
          </a:bodyPr>
          <a:lstStyle/>
          <a:p>
            <a:pPr indent="342900" algn="just">
              <a:spcAft>
                <a:spcPts val="0"/>
              </a:spcAft>
            </a:pPr>
            <a:r>
              <a:rPr lang="ru-RU" sz="1200" dirty="0">
                <a:latin typeface="Times New Roman" panose="02020603050405020304" pitchFamily="18" charset="0"/>
                <a:ea typeface="Calibri" panose="020F0502020204030204" pitchFamily="34" charset="0"/>
                <a:cs typeface="Times New Roman" panose="02020603050405020304" pitchFamily="18" charset="0"/>
              </a:rPr>
              <a:t>В документе приводятся периодичность и объем ревизий в зависимости от условий эксплуатации вышеуказанных видов оборудования, основные критерии и нормы отбраковки несущих элементов, рекомендованы формы ведения технической документации.</a:t>
            </a:r>
          </a:p>
        </p:txBody>
      </p:sp>
      <p:sp>
        <p:nvSpPr>
          <p:cNvPr id="10" name="Прямоугольник 9">
            <a:extLst>
              <a:ext uri="{FF2B5EF4-FFF2-40B4-BE49-F238E27FC236}">
                <a16:creationId xmlns:a16="http://schemas.microsoft.com/office/drawing/2014/main" id="{715BB4C2-6288-7C09-61F6-2066EC60BC08}"/>
              </a:ext>
            </a:extLst>
          </p:cNvPr>
          <p:cNvSpPr/>
          <p:nvPr/>
        </p:nvSpPr>
        <p:spPr>
          <a:xfrm>
            <a:off x="184468" y="1372764"/>
            <a:ext cx="8852028" cy="1384995"/>
          </a:xfrm>
          <a:prstGeom prst="rect">
            <a:avLst/>
          </a:prstGeom>
        </p:spPr>
        <p:txBody>
          <a:bodyPr wrap="square">
            <a:spAutoFit/>
          </a:bodyPr>
          <a:lstStyle/>
          <a:p>
            <a:pPr indent="342900" algn="ctr"/>
            <a:r>
              <a:rPr lang="ru-RU" sz="1200" b="1" dirty="0">
                <a:latin typeface="Times New Roman" panose="02020603050405020304" pitchFamily="18" charset="0"/>
                <a:ea typeface="Calibri" panose="020F0502020204030204" pitchFamily="34" charset="0"/>
                <a:cs typeface="Times New Roman" panose="02020603050405020304" pitchFamily="18" charset="0"/>
              </a:rPr>
              <a:t>3. СОСУДЫ И АППАРАТЫ </a:t>
            </a:r>
          </a:p>
          <a:p>
            <a:pPr indent="342900" algn="just"/>
            <a:r>
              <a:rPr lang="ru-RU" sz="1200" dirty="0">
                <a:latin typeface="Times New Roman" panose="02020603050405020304" pitchFamily="18" charset="0"/>
                <a:ea typeface="Calibri" panose="020F0502020204030204" pitchFamily="34" charset="0"/>
                <a:cs typeface="Times New Roman" panose="02020603050405020304" pitchFamily="18" charset="0"/>
              </a:rPr>
              <a:t>3.1. Область применения</a:t>
            </a:r>
          </a:p>
          <a:p>
            <a:pPr indent="342900" algn="just"/>
            <a:r>
              <a:rPr lang="ru-RU" sz="1200" dirty="0">
                <a:latin typeface="Times New Roman" panose="02020603050405020304" pitchFamily="18" charset="0"/>
                <a:ea typeface="Calibri" panose="020F0502020204030204" pitchFamily="34" charset="0"/>
                <a:cs typeface="Times New Roman" panose="02020603050405020304" pitchFamily="18" charset="0"/>
              </a:rPr>
              <a:t> Настоящий Стандарт распространяется на все стальные сосуды </a:t>
            </a:r>
            <a:r>
              <a:rPr lang="ru-RU" sz="1200" dirty="0" err="1">
                <a:latin typeface="Times New Roman" panose="02020603050405020304" pitchFamily="18" charset="0"/>
                <a:ea typeface="Calibri" panose="020F0502020204030204" pitchFamily="34" charset="0"/>
                <a:cs typeface="Times New Roman" panose="02020603050405020304" pitchFamily="18" charset="0"/>
              </a:rPr>
              <a:t>неогневого</a:t>
            </a:r>
            <a:r>
              <a:rPr lang="ru-RU" sz="1200" dirty="0">
                <a:latin typeface="Times New Roman" panose="02020603050405020304" pitchFamily="18" charset="0"/>
                <a:ea typeface="Calibri" panose="020F0502020204030204" pitchFamily="34" charset="0"/>
                <a:cs typeface="Times New Roman" panose="02020603050405020304" pitchFamily="18" charset="0"/>
              </a:rPr>
              <a:t> действия, в том числе и на теплообменные аппараты, работающие под давлением свыше 0,07 МПа (0,7 кгс/кв. см) до 16,0 МПа (160 кгс/кв. см), находящиеся в эксплуатации на предприятиях нефтеперерабатывающей и нефтехимической промышленности, и определяет порядок технического надзора, методы, периодичность и объем проведения ревизий, нормы отбраковки элементов сосудов, а также формы ведения технической документации.</a:t>
            </a:r>
          </a:p>
        </p:txBody>
      </p:sp>
      <p:sp>
        <p:nvSpPr>
          <p:cNvPr id="11" name="Прямоугольник 10">
            <a:extLst>
              <a:ext uri="{FF2B5EF4-FFF2-40B4-BE49-F238E27FC236}">
                <a16:creationId xmlns:a16="http://schemas.microsoft.com/office/drawing/2014/main" id="{B68EA5AD-2973-9A2E-4F25-F0A8C143A60E}"/>
              </a:ext>
            </a:extLst>
          </p:cNvPr>
          <p:cNvSpPr/>
          <p:nvPr/>
        </p:nvSpPr>
        <p:spPr>
          <a:xfrm>
            <a:off x="102548" y="2571750"/>
            <a:ext cx="8928994" cy="1015663"/>
          </a:xfrm>
          <a:prstGeom prst="rect">
            <a:avLst/>
          </a:prstGeom>
        </p:spPr>
        <p:txBody>
          <a:bodyPr wrap="square">
            <a:spAutoFit/>
          </a:bodyPr>
          <a:lstStyle/>
          <a:p>
            <a:pPr indent="342900" algn="ctr"/>
            <a:r>
              <a:rPr lang="ru-RU" sz="1200" b="1" dirty="0">
                <a:latin typeface="Times New Roman" panose="02020603050405020304" pitchFamily="18" charset="0"/>
                <a:ea typeface="Calibri" panose="020F0502020204030204" pitchFamily="34" charset="0"/>
                <a:cs typeface="Times New Roman" panose="02020603050405020304" pitchFamily="18" charset="0"/>
              </a:rPr>
              <a:t>3.2. Основные положения</a:t>
            </a:r>
          </a:p>
          <a:p>
            <a:pPr indent="342900" algn="just"/>
            <a:r>
              <a:rPr lang="ru-RU" sz="1200" dirty="0">
                <a:latin typeface="Times New Roman" panose="02020603050405020304" pitchFamily="18" charset="0"/>
                <a:ea typeface="Calibri" panose="020F0502020204030204" pitchFamily="34" charset="0"/>
                <a:cs typeface="Times New Roman" panose="02020603050405020304" pitchFamily="18" charset="0"/>
              </a:rPr>
              <a:t> 3.2.1. При эксплуатации, ревизии и ремонте сосудов наряду с настоящим Стандартом необходимо руководствоваться указаниями следующих нормативных документов:</a:t>
            </a:r>
          </a:p>
          <a:p>
            <a:pPr indent="342900" algn="just"/>
            <a:r>
              <a:rPr lang="ru-RU" sz="1200" dirty="0">
                <a:latin typeface="Times New Roman" panose="02020603050405020304" pitchFamily="18" charset="0"/>
                <a:ea typeface="Calibri" panose="020F0502020204030204" pitchFamily="34" charset="0"/>
                <a:cs typeface="Times New Roman" panose="02020603050405020304" pitchFamily="18" charset="0"/>
              </a:rPr>
              <a:t>а) "Правила устройства и безопасной эксплуатации сосудов, работающих под давлением" </a:t>
            </a:r>
            <a:r>
              <a:rPr lang="ru-RU" sz="1200" dirty="0">
                <a:latin typeface="Times New Roman" panose="02020603050405020304" pitchFamily="18" charset="0"/>
                <a:ea typeface="Calibri" panose="020F0502020204030204" pitchFamily="34" charset="0"/>
                <a:cs typeface="Times New Roman" panose="02020603050405020304" pitchFamily="18" charset="0"/>
                <a:hlinkClick r:id="rId3"/>
              </a:rPr>
              <a:t>ПБ 03-576-03</a:t>
            </a:r>
            <a:r>
              <a:rPr lang="ru-RU" sz="1200" dirty="0">
                <a:latin typeface="Times New Roman" panose="02020603050405020304" pitchFamily="18" charset="0"/>
                <a:ea typeface="Calibri" panose="020F0502020204030204" pitchFamily="34" charset="0"/>
                <a:cs typeface="Times New Roman" panose="02020603050405020304" pitchFamily="18" charset="0"/>
              </a:rPr>
              <a:t> [118], утвержденные Постановлением Госгортехнадзора России от 11.06.03 N 91 (далее по тексту - "Правила"); …</a:t>
            </a:r>
          </a:p>
        </p:txBody>
      </p:sp>
      <p:sp>
        <p:nvSpPr>
          <p:cNvPr id="12" name="Прямоугольник 11">
            <a:extLst>
              <a:ext uri="{FF2B5EF4-FFF2-40B4-BE49-F238E27FC236}">
                <a16:creationId xmlns:a16="http://schemas.microsoft.com/office/drawing/2014/main" id="{CC17AB4C-A129-66EE-BC88-B19B7AC56C0E}"/>
              </a:ext>
            </a:extLst>
          </p:cNvPr>
          <p:cNvSpPr/>
          <p:nvPr/>
        </p:nvSpPr>
        <p:spPr>
          <a:xfrm>
            <a:off x="110950" y="3492931"/>
            <a:ext cx="8928994" cy="830997"/>
          </a:xfrm>
          <a:prstGeom prst="rect">
            <a:avLst/>
          </a:prstGeom>
        </p:spPr>
        <p:txBody>
          <a:bodyPr wrap="square">
            <a:spAutoFit/>
          </a:bodyPr>
          <a:lstStyle/>
          <a:p>
            <a:pPr indent="342900" algn="ctr"/>
            <a:r>
              <a:rPr lang="ru-RU" sz="1200" b="1" dirty="0">
                <a:latin typeface="Times New Roman" panose="02020603050405020304" pitchFamily="18" charset="0"/>
                <a:ea typeface="Calibri" panose="020F0502020204030204" pitchFamily="34" charset="0"/>
                <a:cs typeface="Times New Roman" panose="02020603050405020304" pitchFamily="18" charset="0"/>
              </a:rPr>
              <a:t>3.3. Надзор во время эксплуатации</a:t>
            </a:r>
          </a:p>
          <a:p>
            <a:pPr indent="342900" algn="just"/>
            <a:r>
              <a:rPr lang="ru-RU" sz="1200" dirty="0">
                <a:latin typeface="Times New Roman" panose="02020603050405020304" pitchFamily="18" charset="0"/>
                <a:ea typeface="Calibri" panose="020F0502020204030204" pitchFamily="34" charset="0"/>
                <a:cs typeface="Times New Roman" panose="02020603050405020304" pitchFamily="18" charset="0"/>
              </a:rPr>
              <a:t> 3.3.1. Сосуды технологических установок (цехов) должны эксплуатироваться в соответствии с технологическим регламентом, технологической инструкцией по эксплуатации установки (объекта) и другими нормативно-техническими документами, отражающими правила безопасного ведения работ по эксплуатации сосудов, перечисленными в </a:t>
            </a:r>
            <a:r>
              <a:rPr lang="ru-RU" sz="1200" dirty="0">
                <a:latin typeface="Times New Roman" panose="02020603050405020304" pitchFamily="18" charset="0"/>
                <a:ea typeface="Calibri" panose="020F0502020204030204" pitchFamily="34" charset="0"/>
                <a:cs typeface="Times New Roman" panose="02020603050405020304" pitchFamily="18" charset="0"/>
                <a:hlinkClick r:id="rId4"/>
              </a:rPr>
              <a:t>3.2.1</a:t>
            </a:r>
            <a:r>
              <a:rPr lang="ru-RU" sz="1200" dirty="0">
                <a:latin typeface="Times New Roman" panose="02020603050405020304" pitchFamily="18" charset="0"/>
                <a:ea typeface="Calibri" panose="020F0502020204030204" pitchFamily="34" charset="0"/>
                <a:cs typeface="Times New Roman" panose="02020603050405020304" pitchFamily="18" charset="0"/>
              </a:rPr>
              <a:t> настоящего Стандарта….</a:t>
            </a:r>
          </a:p>
        </p:txBody>
      </p:sp>
      <p:sp>
        <p:nvSpPr>
          <p:cNvPr id="13" name="Прямоугольник 12">
            <a:extLst>
              <a:ext uri="{FF2B5EF4-FFF2-40B4-BE49-F238E27FC236}">
                <a16:creationId xmlns:a16="http://schemas.microsoft.com/office/drawing/2014/main" id="{F99BCB0C-76AC-DEFB-5E6F-08D818612DC9}"/>
              </a:ext>
            </a:extLst>
          </p:cNvPr>
          <p:cNvSpPr/>
          <p:nvPr/>
        </p:nvSpPr>
        <p:spPr>
          <a:xfrm>
            <a:off x="125792" y="4229675"/>
            <a:ext cx="8905750" cy="646331"/>
          </a:xfrm>
          <a:prstGeom prst="rect">
            <a:avLst/>
          </a:prstGeom>
        </p:spPr>
        <p:txBody>
          <a:bodyPr wrap="square">
            <a:spAutoFit/>
          </a:bodyPr>
          <a:lstStyle/>
          <a:p>
            <a:pPr indent="342900" algn="ctr"/>
            <a:r>
              <a:rPr lang="ru-RU" sz="1200" b="1" dirty="0">
                <a:latin typeface="Times New Roman" panose="02020603050405020304" pitchFamily="18" charset="0"/>
                <a:ea typeface="Calibri" panose="020F0502020204030204" pitchFamily="34" charset="0"/>
                <a:cs typeface="Times New Roman" panose="02020603050405020304" pitchFamily="18" charset="0"/>
              </a:rPr>
              <a:t>3.4. Техническое освидетельствование</a:t>
            </a:r>
          </a:p>
          <a:p>
            <a:pPr indent="342900" algn="just"/>
            <a:r>
              <a:rPr lang="ru-RU" sz="1200" dirty="0">
                <a:latin typeface="Times New Roman" panose="02020603050405020304" pitchFamily="18" charset="0"/>
                <a:ea typeface="Calibri" panose="020F0502020204030204" pitchFamily="34" charset="0"/>
                <a:cs typeface="Times New Roman" panose="02020603050405020304" pitchFamily="18" charset="0"/>
              </a:rPr>
              <a:t> 3.4.1. Основным методом определения технического состояния и возможности дальнейшей эксплуатации сосуда, работающего под давлением, на который распространяются требования настоящего Стандарта, является техническое освидетельствование….</a:t>
            </a:r>
          </a:p>
        </p:txBody>
      </p:sp>
    </p:spTree>
    <p:extLst>
      <p:ext uri="{BB962C8B-B14F-4D97-AF65-F5344CB8AC3E}">
        <p14:creationId xmlns:p14="http://schemas.microsoft.com/office/powerpoint/2010/main" val="32301568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8F261A-4E43-E52B-5D30-660A34DFD6D9}"/>
            </a:ext>
          </a:extLst>
        </p:cNvPr>
        <p:cNvGrpSpPr/>
        <p:nvPr/>
      </p:nvGrpSpPr>
      <p:grpSpPr>
        <a:xfrm>
          <a:off x="0" y="0"/>
          <a:ext cx="0" cy="0"/>
          <a:chOff x="0" y="0"/>
          <a:chExt cx="0" cy="0"/>
        </a:xfrm>
      </p:grpSpPr>
      <p:pic>
        <p:nvPicPr>
          <p:cNvPr id="3" name="Picture 5" descr="F:\WORK\АГТУ\Общая\новый бренндбук\Мокапы\доп\Безырмянный-1.png">
            <a:extLst>
              <a:ext uri="{FF2B5EF4-FFF2-40B4-BE49-F238E27FC236}">
                <a16:creationId xmlns:a16="http://schemas.microsoft.com/office/drawing/2014/main" id="{017D9472-DC42-420C-6073-071B1266746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87126" y="267494"/>
            <a:ext cx="2001044" cy="180181"/>
          </a:xfrm>
          <a:prstGeom prst="rect">
            <a:avLst/>
          </a:prstGeom>
          <a:noFill/>
          <a:extLst>
            <a:ext uri="{909E8E84-426E-40DD-AFC4-6F175D3DCCD1}">
              <a14:hiddenFill xmlns:a14="http://schemas.microsoft.com/office/drawing/2010/main">
                <a:solidFill>
                  <a:srgbClr val="FFFFFF"/>
                </a:solidFill>
              </a14:hiddenFill>
            </a:ext>
          </a:extLst>
        </p:spPr>
      </p:pic>
      <p:grpSp>
        <p:nvGrpSpPr>
          <p:cNvPr id="4" name="Группа 3">
            <a:extLst>
              <a:ext uri="{FF2B5EF4-FFF2-40B4-BE49-F238E27FC236}">
                <a16:creationId xmlns:a16="http://schemas.microsoft.com/office/drawing/2014/main" id="{853E0638-5125-D978-6FFC-C009BB42850F}"/>
              </a:ext>
            </a:extLst>
          </p:cNvPr>
          <p:cNvGrpSpPr/>
          <p:nvPr/>
        </p:nvGrpSpPr>
        <p:grpSpPr>
          <a:xfrm>
            <a:off x="-18589" y="2972872"/>
            <a:ext cx="9162589" cy="2191165"/>
            <a:chOff x="-18589" y="2972872"/>
            <a:chExt cx="9162589" cy="2191165"/>
          </a:xfrm>
        </p:grpSpPr>
        <p:pic>
          <p:nvPicPr>
            <p:cNvPr id="5" name="Picture 3" descr="F:\WORK\АГТУ\Общая\новый бренндбук\Мокапы\доп\BB_двАГТУ.png">
              <a:extLst>
                <a:ext uri="{FF2B5EF4-FFF2-40B4-BE49-F238E27FC236}">
                  <a16:creationId xmlns:a16="http://schemas.microsoft.com/office/drawing/2014/main" id="{A8BFA4B9-0D16-EB69-C0AD-912EB435DC58}"/>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6" name="Группа 5">
              <a:extLst>
                <a:ext uri="{FF2B5EF4-FFF2-40B4-BE49-F238E27FC236}">
                  <a16:creationId xmlns:a16="http://schemas.microsoft.com/office/drawing/2014/main" id="{3058DBA7-3D17-84FD-F73E-83AE03963C71}"/>
                </a:ext>
              </a:extLst>
            </p:cNvPr>
            <p:cNvGrpSpPr/>
            <p:nvPr/>
          </p:nvGrpSpPr>
          <p:grpSpPr>
            <a:xfrm>
              <a:off x="6521327" y="2972872"/>
              <a:ext cx="2622672" cy="2180762"/>
              <a:chOff x="6521327" y="2972872"/>
              <a:chExt cx="2622672" cy="2180762"/>
            </a:xfrm>
          </p:grpSpPr>
          <p:pic>
            <p:nvPicPr>
              <p:cNvPr id="7" name="Picture 3" descr="F:\WORK\АГТУ\Общая\новый бренндбук\Мокапы\доп\Безымяннный-1.png">
                <a:extLst>
                  <a:ext uri="{FF2B5EF4-FFF2-40B4-BE49-F238E27FC236}">
                    <a16:creationId xmlns:a16="http://schemas.microsoft.com/office/drawing/2014/main" id="{FE899FD2-6DA2-8321-89EA-B54678104B6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F:\WORK\АГТУ\Общая\новый бренндбук\Мокапы\доп\Безымяыынный-1.png">
                <a:extLst>
                  <a:ext uri="{FF2B5EF4-FFF2-40B4-BE49-F238E27FC236}">
                    <a16:creationId xmlns:a16="http://schemas.microsoft.com/office/drawing/2014/main" id="{BCECFF3A-DB21-3B40-82E6-DC82F25AAAD9}"/>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sp>
        <p:nvSpPr>
          <p:cNvPr id="2" name="Прямоугольник 1">
            <a:extLst>
              <a:ext uri="{FF2B5EF4-FFF2-40B4-BE49-F238E27FC236}">
                <a16:creationId xmlns:a16="http://schemas.microsoft.com/office/drawing/2014/main" id="{0786A83E-9F59-B8CB-A43B-9C4470D6AE94}"/>
              </a:ext>
            </a:extLst>
          </p:cNvPr>
          <p:cNvSpPr/>
          <p:nvPr/>
        </p:nvSpPr>
        <p:spPr>
          <a:xfrm>
            <a:off x="251520" y="510060"/>
            <a:ext cx="8787114" cy="1015663"/>
          </a:xfrm>
          <a:prstGeom prst="rect">
            <a:avLst/>
          </a:prstGeom>
        </p:spPr>
        <p:txBody>
          <a:bodyPr wrap="square">
            <a:spAutoFit/>
          </a:bodyPr>
          <a:lstStyle/>
          <a:p>
            <a:pPr indent="342900" algn="ctr"/>
            <a:r>
              <a:rPr lang="ru-RU" sz="1200" b="1" dirty="0">
                <a:latin typeface="Times New Roman" panose="02020603050405020304" pitchFamily="18" charset="0"/>
                <a:ea typeface="Calibri" panose="020F0502020204030204" pitchFamily="34" charset="0"/>
                <a:cs typeface="Times New Roman" panose="02020603050405020304" pitchFamily="18" charset="0"/>
              </a:rPr>
              <a:t>3.5. Виды работ, выполняемых при техническом освидетельствовании</a:t>
            </a:r>
          </a:p>
          <a:p>
            <a:pPr indent="342900" algn="just"/>
            <a:r>
              <a:rPr lang="ru-RU" sz="1200" b="1" dirty="0">
                <a:latin typeface="Times New Roman" panose="02020603050405020304" pitchFamily="18" charset="0"/>
                <a:ea typeface="Calibri" panose="020F0502020204030204" pitchFamily="34" charset="0"/>
                <a:cs typeface="Times New Roman" panose="02020603050405020304" pitchFamily="18" charset="0"/>
              </a:rPr>
              <a:t> </a:t>
            </a:r>
            <a:r>
              <a:rPr lang="ru-RU" sz="1200" dirty="0">
                <a:latin typeface="Times New Roman" panose="02020603050405020304" pitchFamily="18" charset="0"/>
                <a:ea typeface="Calibri" panose="020F0502020204030204" pitchFamily="34" charset="0"/>
                <a:cs typeface="Times New Roman" panose="02020603050405020304" pitchFamily="18" charset="0"/>
              </a:rPr>
              <a:t>3.5.1. Проведению технических освидетельствований сосудов должно предшествовать изучение технической документации с целью анализа конструкции и материального исполнения, рабочих условий (давление, температура, среда), информации об имевших место отказах и их причинах, выполненных ремонтных работах и результатах предыдущих технических освидетельствований….</a:t>
            </a:r>
          </a:p>
        </p:txBody>
      </p:sp>
      <p:sp>
        <p:nvSpPr>
          <p:cNvPr id="9" name="Прямоугольник 8">
            <a:extLst>
              <a:ext uri="{FF2B5EF4-FFF2-40B4-BE49-F238E27FC236}">
                <a16:creationId xmlns:a16="http://schemas.microsoft.com/office/drawing/2014/main" id="{432846CD-DB5B-BCB0-FC57-CBFA1CFAD6D3}"/>
              </a:ext>
            </a:extLst>
          </p:cNvPr>
          <p:cNvSpPr/>
          <p:nvPr/>
        </p:nvSpPr>
        <p:spPr>
          <a:xfrm>
            <a:off x="182880" y="1325255"/>
            <a:ext cx="8605290" cy="2492990"/>
          </a:xfrm>
          <a:prstGeom prst="rect">
            <a:avLst/>
          </a:prstGeom>
        </p:spPr>
        <p:txBody>
          <a:bodyPr wrap="square">
            <a:spAutoFit/>
          </a:bodyPr>
          <a:lstStyle/>
          <a:p>
            <a:pPr indent="342900" algn="ctr"/>
            <a:r>
              <a:rPr lang="ru-RU" sz="1200" b="1" dirty="0">
                <a:latin typeface="Times New Roman" panose="02020603050405020304" pitchFamily="18" charset="0"/>
                <a:ea typeface="Calibri" panose="020F0502020204030204" pitchFamily="34" charset="0"/>
                <a:cs typeface="Times New Roman" panose="02020603050405020304" pitchFamily="18" charset="0"/>
              </a:rPr>
              <a:t>3.6. Нормы отбраковки</a:t>
            </a:r>
          </a:p>
          <a:p>
            <a:pPr indent="342900" algn="just"/>
            <a:r>
              <a:rPr lang="ru-RU" sz="1200" dirty="0">
                <a:latin typeface="Times New Roman" panose="02020603050405020304" pitchFamily="18" charset="0"/>
                <a:ea typeface="Calibri" panose="020F0502020204030204" pitchFamily="34" charset="0"/>
                <a:cs typeface="Times New Roman" panose="02020603050405020304" pitchFamily="18" charset="0"/>
              </a:rPr>
              <a:t>3.6.1. Элементы сосудов (в том числе и литых), определяющие их прочность, должны отбраковываться:</a:t>
            </a:r>
          </a:p>
          <a:p>
            <a:pPr indent="342900" algn="just"/>
            <a:r>
              <a:rPr lang="ru-RU" sz="1200" dirty="0">
                <a:latin typeface="Times New Roman" panose="02020603050405020304" pitchFamily="18" charset="0"/>
                <a:ea typeface="Calibri" panose="020F0502020204030204" pitchFamily="34" charset="0"/>
                <a:cs typeface="Times New Roman" panose="02020603050405020304" pitchFamily="18" charset="0"/>
              </a:rPr>
              <a:t>а) если при </a:t>
            </a:r>
            <a:r>
              <a:rPr lang="ru-RU" sz="1200" dirty="0" err="1">
                <a:latin typeface="Times New Roman" panose="02020603050405020304" pitchFamily="18" charset="0"/>
                <a:ea typeface="Calibri" panose="020F0502020204030204" pitchFamily="34" charset="0"/>
                <a:cs typeface="Times New Roman" panose="02020603050405020304" pitchFamily="18" charset="0"/>
              </a:rPr>
              <a:t>толщинометрии</a:t>
            </a:r>
            <a:r>
              <a:rPr lang="ru-RU" sz="1200" dirty="0">
                <a:latin typeface="Times New Roman" panose="02020603050405020304" pitchFamily="18" charset="0"/>
                <a:ea typeface="Calibri" panose="020F0502020204030204" pitchFamily="34" charset="0"/>
                <a:cs typeface="Times New Roman" panose="02020603050405020304" pitchFamily="18" charset="0"/>
              </a:rPr>
              <a:t> выявится, что под действием коррозии и эрозии уменьшилась толщина металла крышек, заглушек, стенки обечаек корпуса, штуцеров и др. до значений, определенных расчетами по действующим методикам (ГОСТ Р 52857.1-2007 - ГОСТ Р 52857.12-2007) [120], ГОСТ 14249 [121], ГОСТ 24755 [122], ГОСТ 25859 [123], ГОСТ Р 51273 [128], </a:t>
            </a:r>
            <a:r>
              <a:rPr lang="ru-RU" sz="1200" dirty="0">
                <a:latin typeface="Times New Roman" panose="02020603050405020304" pitchFamily="18" charset="0"/>
                <a:ea typeface="Calibri" panose="020F0502020204030204" pitchFamily="34" charset="0"/>
                <a:cs typeface="Times New Roman" panose="02020603050405020304" pitchFamily="18" charset="0"/>
                <a:hlinkClick r:id="rId6"/>
              </a:rPr>
              <a:t>ГОСТ Р 51274</a:t>
            </a:r>
            <a:r>
              <a:rPr lang="ru-RU" sz="1200" dirty="0">
                <a:latin typeface="Times New Roman" panose="02020603050405020304" pitchFamily="18" charset="0"/>
                <a:ea typeface="Calibri" panose="020F0502020204030204" pitchFamily="34" charset="0"/>
                <a:cs typeface="Times New Roman" panose="02020603050405020304" pitchFamily="18" charset="0"/>
              </a:rPr>
              <a:t> [126], ГОСТ 25215 [124], ГОСТ 25221 (125], ГОСТ 26202 [127] и др.) или по паспорту, с учетом всех действующих нагрузок (внутреннего или наружного давления, весовых, ветровых, сейсмических, температурных и пр.) без учета прибавки на коррозию (</a:t>
            </a:r>
            <a:r>
              <a:rPr lang="ru-RU" sz="1200" dirty="0" err="1">
                <a:latin typeface="Times New Roman" panose="02020603050405020304" pitchFamily="18" charset="0"/>
                <a:ea typeface="Calibri" panose="020F0502020204030204" pitchFamily="34" charset="0"/>
                <a:cs typeface="Times New Roman" panose="02020603050405020304" pitchFamily="18" charset="0"/>
              </a:rPr>
              <a:t>отбраковочный</a:t>
            </a:r>
            <a:r>
              <a:rPr lang="ru-RU" sz="1200" dirty="0">
                <a:latin typeface="Times New Roman" panose="02020603050405020304" pitchFamily="18" charset="0"/>
                <a:ea typeface="Calibri" panose="020F0502020204030204" pitchFamily="34" charset="0"/>
                <a:cs typeface="Times New Roman" panose="02020603050405020304" pitchFamily="18" charset="0"/>
              </a:rPr>
              <a:t> размер);</a:t>
            </a:r>
          </a:p>
          <a:p>
            <a:pPr indent="342900" algn="just"/>
            <a:r>
              <a:rPr lang="ru-RU" sz="1200" dirty="0">
                <a:latin typeface="Times New Roman" panose="02020603050405020304" pitchFamily="18" charset="0"/>
                <a:ea typeface="Calibri" panose="020F0502020204030204" pitchFamily="34" charset="0"/>
                <a:cs typeface="Times New Roman" panose="02020603050405020304" pitchFamily="18" charset="0"/>
              </a:rPr>
              <a:t>б) если расчетная толщина стенки (без учета прибавки на коррозию) оказалась меньше величины, указанной ниже, то за </a:t>
            </a:r>
            <a:r>
              <a:rPr lang="ru-RU" sz="1200" dirty="0" err="1">
                <a:latin typeface="Times New Roman" panose="02020603050405020304" pitchFamily="18" charset="0"/>
                <a:ea typeface="Calibri" panose="020F0502020204030204" pitchFamily="34" charset="0"/>
                <a:cs typeface="Times New Roman" panose="02020603050405020304" pitchFamily="18" charset="0"/>
              </a:rPr>
              <a:t>отбраковочный</a:t>
            </a:r>
            <a:r>
              <a:rPr lang="ru-RU" sz="1200" dirty="0">
                <a:latin typeface="Times New Roman" panose="02020603050405020304" pitchFamily="18" charset="0"/>
                <a:ea typeface="Calibri" panose="020F0502020204030204" pitchFamily="34" charset="0"/>
                <a:cs typeface="Times New Roman" panose="02020603050405020304" pitchFamily="18" charset="0"/>
              </a:rPr>
              <a:t> размер принимается величина:</a:t>
            </a:r>
          </a:p>
          <a:p>
            <a:pPr indent="342900" algn="just"/>
            <a:r>
              <a:rPr lang="ru-RU" sz="1200" dirty="0">
                <a:latin typeface="Times New Roman" panose="02020603050405020304" pitchFamily="18" charset="0"/>
                <a:ea typeface="Calibri" panose="020F0502020204030204" pitchFamily="34" charset="0"/>
                <a:cs typeface="Times New Roman" panose="02020603050405020304" pitchFamily="18" charset="0"/>
              </a:rPr>
              <a:t>- для обечаек и днищ сосудов - 4 мм.</a:t>
            </a:r>
          </a:p>
          <a:p>
            <a:pPr indent="342900" algn="just"/>
            <a:r>
              <a:rPr lang="ru-RU" sz="1200" dirty="0">
                <a:latin typeface="Times New Roman" panose="02020603050405020304" pitchFamily="18" charset="0"/>
                <a:ea typeface="Calibri" panose="020F0502020204030204" pitchFamily="34" charset="0"/>
                <a:cs typeface="Times New Roman" panose="02020603050405020304" pitchFamily="18" charset="0"/>
              </a:rPr>
              <a:t>Примечание - Для сосудов с исполнительной толщиной 4 мм и менее </a:t>
            </a:r>
            <a:r>
              <a:rPr lang="ru-RU" sz="1200" dirty="0" err="1">
                <a:latin typeface="Times New Roman" panose="02020603050405020304" pitchFamily="18" charset="0"/>
                <a:ea typeface="Calibri" panose="020F0502020204030204" pitchFamily="34" charset="0"/>
                <a:cs typeface="Times New Roman" panose="02020603050405020304" pitchFamily="18" charset="0"/>
              </a:rPr>
              <a:t>отбраковочный</a:t>
            </a:r>
            <a:r>
              <a:rPr lang="ru-RU" sz="1200" dirty="0">
                <a:latin typeface="Times New Roman" panose="02020603050405020304" pitchFamily="18" charset="0"/>
                <a:ea typeface="Calibri" panose="020F0502020204030204" pitchFamily="34" charset="0"/>
                <a:cs typeface="Times New Roman" panose="02020603050405020304" pitchFamily="18" charset="0"/>
              </a:rPr>
              <a:t> размер может быть снижен по заключению специализированной организации;</a:t>
            </a:r>
          </a:p>
        </p:txBody>
      </p:sp>
      <p:sp>
        <p:nvSpPr>
          <p:cNvPr id="10" name="Прямоугольник 9">
            <a:extLst>
              <a:ext uri="{FF2B5EF4-FFF2-40B4-BE49-F238E27FC236}">
                <a16:creationId xmlns:a16="http://schemas.microsoft.com/office/drawing/2014/main" id="{5508CCF2-AAA7-406F-ABEF-BDDB53B78377}"/>
              </a:ext>
            </a:extLst>
          </p:cNvPr>
          <p:cNvSpPr/>
          <p:nvPr/>
        </p:nvSpPr>
        <p:spPr>
          <a:xfrm>
            <a:off x="-1279351" y="3661509"/>
            <a:ext cx="11529752" cy="461665"/>
          </a:xfrm>
          <a:prstGeom prst="rect">
            <a:avLst/>
          </a:prstGeom>
        </p:spPr>
        <p:txBody>
          <a:bodyPr wrap="square">
            <a:spAutoFit/>
          </a:bodyPr>
          <a:lstStyle/>
          <a:p>
            <a:pPr indent="342900" algn="ctr"/>
            <a:r>
              <a:rPr lang="ru-RU" sz="1200" b="1" dirty="0">
                <a:latin typeface="Times New Roman" panose="02020603050405020304" pitchFamily="18" charset="0"/>
                <a:ea typeface="Calibri" panose="020F0502020204030204" pitchFamily="34" charset="0"/>
                <a:cs typeface="Times New Roman" panose="02020603050405020304" pitchFamily="18" charset="0"/>
              </a:rPr>
              <a:t>3.7. Общие указания по ремонту сосудов</a:t>
            </a:r>
          </a:p>
          <a:p>
            <a:pPr indent="342900" algn="ctr"/>
            <a:r>
              <a:rPr lang="ru-RU" sz="1200" dirty="0">
                <a:latin typeface="Times New Roman" panose="02020603050405020304" pitchFamily="18" charset="0"/>
                <a:ea typeface="Calibri" panose="020F0502020204030204" pitchFamily="34" charset="0"/>
                <a:cs typeface="Times New Roman" panose="02020603050405020304" pitchFamily="18" charset="0"/>
              </a:rPr>
              <a:t>3.7.1. Для поддержания сосуда в исправном состоянии администрация предприятия обязана своевременно проводить его ремонт.</a:t>
            </a:r>
          </a:p>
        </p:txBody>
      </p:sp>
      <p:sp>
        <p:nvSpPr>
          <p:cNvPr id="11" name="Прямоугольник 10">
            <a:extLst>
              <a:ext uri="{FF2B5EF4-FFF2-40B4-BE49-F238E27FC236}">
                <a16:creationId xmlns:a16="http://schemas.microsoft.com/office/drawing/2014/main" id="{6F09B345-8E10-FBCA-B769-00C735206B40}"/>
              </a:ext>
            </a:extLst>
          </p:cNvPr>
          <p:cNvSpPr/>
          <p:nvPr/>
        </p:nvSpPr>
        <p:spPr>
          <a:xfrm>
            <a:off x="-1119799" y="4095243"/>
            <a:ext cx="11529752" cy="689612"/>
          </a:xfrm>
          <a:prstGeom prst="rect">
            <a:avLst/>
          </a:prstGeom>
        </p:spPr>
        <p:txBody>
          <a:bodyPr wrap="square">
            <a:spAutoFit/>
          </a:bodyPr>
          <a:lstStyle/>
          <a:p>
            <a:pPr indent="342900" algn="ctr"/>
            <a:r>
              <a:rPr lang="ru-RU" sz="1200" b="1" dirty="0">
                <a:latin typeface="Times New Roman" panose="02020603050405020304" pitchFamily="18" charset="0"/>
                <a:ea typeface="Calibri" panose="020F0502020204030204" pitchFamily="34" charset="0"/>
                <a:cs typeface="Times New Roman" panose="02020603050405020304" pitchFamily="18" charset="0"/>
              </a:rPr>
              <a:t>3.8. Техническая документация</a:t>
            </a:r>
          </a:p>
          <a:p>
            <a:pPr indent="342900" algn="ctr"/>
            <a:r>
              <a:rPr lang="ru-RU" sz="1200" b="1" dirty="0">
                <a:latin typeface="Times New Roman" panose="02020603050405020304" pitchFamily="18" charset="0"/>
                <a:ea typeface="Calibri" panose="020F0502020204030204" pitchFamily="34" charset="0"/>
                <a:cs typeface="Times New Roman" panose="02020603050405020304" pitchFamily="18" charset="0"/>
              </a:rPr>
              <a:t> </a:t>
            </a:r>
            <a:r>
              <a:rPr lang="ru-RU" sz="1200" dirty="0">
                <a:latin typeface="Times New Roman" panose="02020603050405020304" pitchFamily="18" charset="0"/>
                <a:ea typeface="Calibri" panose="020F0502020204030204" pitchFamily="34" charset="0"/>
                <a:cs typeface="Times New Roman" panose="02020603050405020304" pitchFamily="18" charset="0"/>
              </a:rPr>
              <a:t>3.8.1. По сосудам ведется техническая документация, перечисленная в таблице 3.6…</a:t>
            </a:r>
          </a:p>
          <a:p>
            <a:pPr indent="342900" algn="ctr">
              <a:lnSpc>
                <a:spcPct val="115000"/>
              </a:lnSpc>
            </a:pPr>
            <a:r>
              <a:rPr lang="ru-RU" sz="1400" b="1" dirty="0">
                <a:latin typeface="Times New Roman" panose="02020603050405020304" pitchFamily="18" charset="0"/>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6040744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A25833-9156-044A-ACFD-248BF2BD382D}"/>
            </a:ext>
          </a:extLst>
        </p:cNvPr>
        <p:cNvGrpSpPr/>
        <p:nvPr/>
      </p:nvGrpSpPr>
      <p:grpSpPr>
        <a:xfrm>
          <a:off x="0" y="0"/>
          <a:ext cx="0" cy="0"/>
          <a:chOff x="0" y="0"/>
          <a:chExt cx="0" cy="0"/>
        </a:xfrm>
      </p:grpSpPr>
      <p:pic>
        <p:nvPicPr>
          <p:cNvPr id="3" name="Picture 5" descr="F:\WORK\АГТУ\Общая\новый бренндбук\Мокапы\доп\Безырмянный-1.png">
            <a:extLst>
              <a:ext uri="{FF2B5EF4-FFF2-40B4-BE49-F238E27FC236}">
                <a16:creationId xmlns:a16="http://schemas.microsoft.com/office/drawing/2014/main" id="{7F044C16-EEEE-4053-CBEC-0FFFAEF39D9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87126" y="267494"/>
            <a:ext cx="2001044" cy="180181"/>
          </a:xfrm>
          <a:prstGeom prst="rect">
            <a:avLst/>
          </a:prstGeom>
          <a:noFill/>
          <a:extLst>
            <a:ext uri="{909E8E84-426E-40DD-AFC4-6F175D3DCCD1}">
              <a14:hiddenFill xmlns:a14="http://schemas.microsoft.com/office/drawing/2010/main">
                <a:solidFill>
                  <a:srgbClr val="FFFFFF"/>
                </a:solidFill>
              </a14:hiddenFill>
            </a:ext>
          </a:extLst>
        </p:spPr>
      </p:pic>
      <p:grpSp>
        <p:nvGrpSpPr>
          <p:cNvPr id="4" name="Группа 3">
            <a:extLst>
              <a:ext uri="{FF2B5EF4-FFF2-40B4-BE49-F238E27FC236}">
                <a16:creationId xmlns:a16="http://schemas.microsoft.com/office/drawing/2014/main" id="{B4CCEFFF-688B-D63C-E163-7D932E61A005}"/>
              </a:ext>
            </a:extLst>
          </p:cNvPr>
          <p:cNvGrpSpPr/>
          <p:nvPr/>
        </p:nvGrpSpPr>
        <p:grpSpPr>
          <a:xfrm>
            <a:off x="-18589" y="2972872"/>
            <a:ext cx="9162589" cy="2191165"/>
            <a:chOff x="-18589" y="2972872"/>
            <a:chExt cx="9162589" cy="2191165"/>
          </a:xfrm>
        </p:grpSpPr>
        <p:pic>
          <p:nvPicPr>
            <p:cNvPr id="5" name="Picture 3" descr="F:\WORK\АГТУ\Общая\новый бренндбук\Мокапы\доп\BB_двАГТУ.png">
              <a:extLst>
                <a:ext uri="{FF2B5EF4-FFF2-40B4-BE49-F238E27FC236}">
                  <a16:creationId xmlns:a16="http://schemas.microsoft.com/office/drawing/2014/main" id="{CCEB8347-F987-C2AD-8CB4-BF2A962F8BCF}"/>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6" name="Группа 5">
              <a:extLst>
                <a:ext uri="{FF2B5EF4-FFF2-40B4-BE49-F238E27FC236}">
                  <a16:creationId xmlns:a16="http://schemas.microsoft.com/office/drawing/2014/main" id="{885941D6-3397-24E5-138B-2AFDF70EF523}"/>
                </a:ext>
              </a:extLst>
            </p:cNvPr>
            <p:cNvGrpSpPr/>
            <p:nvPr/>
          </p:nvGrpSpPr>
          <p:grpSpPr>
            <a:xfrm>
              <a:off x="6521327" y="2972872"/>
              <a:ext cx="2622672" cy="2180762"/>
              <a:chOff x="6521327" y="2972872"/>
              <a:chExt cx="2622672" cy="2180762"/>
            </a:xfrm>
          </p:grpSpPr>
          <p:pic>
            <p:nvPicPr>
              <p:cNvPr id="7" name="Picture 3" descr="F:\WORK\АГТУ\Общая\новый бренндбук\Мокапы\доп\Безымяннный-1.png">
                <a:extLst>
                  <a:ext uri="{FF2B5EF4-FFF2-40B4-BE49-F238E27FC236}">
                    <a16:creationId xmlns:a16="http://schemas.microsoft.com/office/drawing/2014/main" id="{BA96C7BA-FBA2-188D-FBD3-0D420214E0E6}"/>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F:\WORK\АГТУ\Общая\новый бренндбук\Мокапы\доп\Безымяыынный-1.png">
                <a:extLst>
                  <a:ext uri="{FF2B5EF4-FFF2-40B4-BE49-F238E27FC236}">
                    <a16:creationId xmlns:a16="http://schemas.microsoft.com/office/drawing/2014/main" id="{DED98FAA-52EB-1A89-2BEC-2C934A01CB00}"/>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sp>
        <p:nvSpPr>
          <p:cNvPr id="2" name="Прямоугольник 1">
            <a:extLst>
              <a:ext uri="{FF2B5EF4-FFF2-40B4-BE49-F238E27FC236}">
                <a16:creationId xmlns:a16="http://schemas.microsoft.com/office/drawing/2014/main" id="{20B5511F-1268-F584-BEFD-79AF3B591E93}"/>
              </a:ext>
            </a:extLst>
          </p:cNvPr>
          <p:cNvSpPr/>
          <p:nvPr/>
        </p:nvSpPr>
        <p:spPr>
          <a:xfrm>
            <a:off x="179512" y="516636"/>
            <a:ext cx="8446505" cy="4110228"/>
          </a:xfrm>
          <a:prstGeom prst="rect">
            <a:avLst/>
          </a:prstGeom>
        </p:spPr>
        <p:txBody>
          <a:bodyPr wrap="square">
            <a:spAutoFit/>
          </a:bodyPr>
          <a:lstStyle/>
          <a:p>
            <a:pPr algn="ctr">
              <a:lnSpc>
                <a:spcPct val="115000"/>
              </a:lnSpc>
              <a:spcAft>
                <a:spcPts val="0"/>
              </a:spcAft>
            </a:pPr>
            <a:r>
              <a:rPr lang="ru-RU" sz="1200" b="1" dirty="0">
                <a:latin typeface="Times New Roman" panose="02020603050405020304" pitchFamily="18" charset="0"/>
                <a:ea typeface="Calibri" panose="020F0502020204030204" pitchFamily="34" charset="0"/>
                <a:cs typeface="Times New Roman" panose="02020603050405020304" pitchFamily="18" charset="0"/>
              </a:rPr>
              <a:t>4. ЭКСПЕРТИЗА ПРОМЫШЛЕННОЙ БЕЗОПАСНОСТИ</a:t>
            </a:r>
          </a:p>
          <a:p>
            <a:pPr indent="342900" algn="just">
              <a:lnSpc>
                <a:spcPct val="115000"/>
              </a:lnSpc>
              <a:spcAft>
                <a:spcPts val="0"/>
              </a:spcAft>
            </a:pPr>
            <a:r>
              <a:rPr lang="ru-RU" sz="1200" dirty="0">
                <a:latin typeface="Times New Roman" panose="02020603050405020304" pitchFamily="18" charset="0"/>
                <a:ea typeface="Calibri" panose="020F0502020204030204" pitchFamily="34" charset="0"/>
                <a:cs typeface="Times New Roman" panose="02020603050405020304" pitchFamily="18" charset="0"/>
              </a:rPr>
              <a:t> </a:t>
            </a:r>
          </a:p>
          <a:p>
            <a:pPr indent="342900" algn="just">
              <a:lnSpc>
                <a:spcPct val="115000"/>
              </a:lnSpc>
              <a:spcAft>
                <a:spcPts val="0"/>
              </a:spcAft>
            </a:pPr>
            <a:r>
              <a:rPr lang="ru-RU" sz="1200" dirty="0">
                <a:latin typeface="Times New Roman" panose="02020603050405020304" pitchFamily="18" charset="0"/>
                <a:ea typeface="Calibri" panose="020F0502020204030204" pitchFamily="34" charset="0"/>
                <a:cs typeface="Times New Roman" panose="02020603050405020304" pitchFamily="18" charset="0"/>
              </a:rPr>
              <a:t>Экспертиза промышленной безопасности - оценка соответствия объекта экспертизы предъявляемым ему требованиям промышленной безопасности.</a:t>
            </a:r>
          </a:p>
          <a:p>
            <a:pPr indent="342900" algn="just">
              <a:lnSpc>
                <a:spcPct val="115000"/>
              </a:lnSpc>
              <a:spcAft>
                <a:spcPts val="0"/>
              </a:spcAft>
            </a:pPr>
            <a:r>
              <a:rPr lang="ru-RU" sz="1200" dirty="0">
                <a:latin typeface="Times New Roman" panose="02020603050405020304" pitchFamily="18" charset="0"/>
                <a:ea typeface="Calibri" panose="020F0502020204030204" pitchFamily="34" charset="0"/>
                <a:cs typeface="Times New Roman" panose="02020603050405020304" pitchFamily="18" charset="0"/>
              </a:rPr>
              <a:t>Экспертизу промышленной безопасности проводят организации, имеющие лицензию </a:t>
            </a:r>
            <a:r>
              <a:rPr lang="ru-RU" sz="1200" dirty="0" err="1">
                <a:latin typeface="Times New Roman" panose="02020603050405020304" pitchFamily="18" charset="0"/>
                <a:ea typeface="Calibri" panose="020F0502020204030204" pitchFamily="34" charset="0"/>
                <a:cs typeface="Times New Roman" panose="02020603050405020304" pitchFamily="18" charset="0"/>
              </a:rPr>
              <a:t>Ростехнадзора</a:t>
            </a:r>
            <a:r>
              <a:rPr lang="ru-RU" sz="1200" dirty="0">
                <a:latin typeface="Times New Roman" panose="02020603050405020304" pitchFamily="18" charset="0"/>
                <a:ea typeface="Calibri" panose="020F0502020204030204" pitchFamily="34" charset="0"/>
                <a:cs typeface="Times New Roman" panose="02020603050405020304" pitchFamily="18" charset="0"/>
              </a:rPr>
              <a:t> на этот вид деятельности.</a:t>
            </a:r>
          </a:p>
          <a:p>
            <a:pPr indent="342900" algn="just">
              <a:lnSpc>
                <a:spcPct val="115000"/>
              </a:lnSpc>
              <a:spcAft>
                <a:spcPts val="0"/>
              </a:spcAft>
            </a:pPr>
            <a:r>
              <a:rPr lang="ru-RU" sz="1200" dirty="0">
                <a:latin typeface="Times New Roman" panose="02020603050405020304" pitchFamily="18" charset="0"/>
                <a:ea typeface="Calibri" panose="020F0502020204030204" pitchFamily="34" charset="0"/>
                <a:cs typeface="Times New Roman" panose="02020603050405020304" pitchFamily="18" charset="0"/>
              </a:rPr>
              <a:t>Экспертиза промышленной безопасности технических устройств проводится в случаях, предусмотренных нормативными документами в области промышленной безопасности [1, 4; 5; 13; 20], а также:</a:t>
            </a:r>
          </a:p>
          <a:p>
            <a:pPr indent="342900" algn="just">
              <a:lnSpc>
                <a:spcPct val="115000"/>
              </a:lnSpc>
              <a:spcAft>
                <a:spcPts val="0"/>
              </a:spcAft>
            </a:pPr>
            <a:r>
              <a:rPr lang="ru-RU" sz="1200" dirty="0">
                <a:latin typeface="Times New Roman" panose="02020603050405020304" pitchFamily="18" charset="0"/>
                <a:ea typeface="Calibri" panose="020F0502020204030204" pitchFamily="34" charset="0"/>
                <a:cs typeface="Times New Roman" panose="02020603050405020304" pitchFamily="18" charset="0"/>
              </a:rPr>
              <a:t>при отсутствии паспорта на техническое устройство;</a:t>
            </a:r>
          </a:p>
          <a:p>
            <a:pPr indent="342900" algn="just">
              <a:lnSpc>
                <a:spcPct val="115000"/>
              </a:lnSpc>
              <a:spcAft>
                <a:spcPts val="0"/>
              </a:spcAft>
            </a:pPr>
            <a:r>
              <a:rPr lang="ru-RU" sz="1200" dirty="0">
                <a:latin typeface="Times New Roman" panose="02020603050405020304" pitchFamily="18" charset="0"/>
                <a:ea typeface="Calibri" panose="020F0502020204030204" pitchFamily="34" charset="0"/>
                <a:cs typeface="Times New Roman" panose="02020603050405020304" pitchFamily="18" charset="0"/>
              </a:rPr>
              <a:t>при выработке установленного проектом расчетного срока эксплуатации или количества циклов </a:t>
            </a:r>
            <a:r>
              <a:rPr lang="ru-RU" sz="1200" dirty="0" err="1">
                <a:latin typeface="Times New Roman" panose="02020603050405020304" pitchFamily="18" charset="0"/>
                <a:ea typeface="Calibri" panose="020F0502020204030204" pitchFamily="34" charset="0"/>
                <a:cs typeface="Times New Roman" panose="02020603050405020304" pitchFamily="18" charset="0"/>
              </a:rPr>
              <a:t>нагружения</a:t>
            </a:r>
            <a:r>
              <a:rPr lang="ru-RU" sz="1200" dirty="0">
                <a:latin typeface="Times New Roman" panose="02020603050405020304" pitchFamily="18" charset="0"/>
                <a:ea typeface="Calibri" panose="020F0502020204030204" pitchFamily="34" charset="0"/>
                <a:cs typeface="Times New Roman" panose="02020603050405020304" pitchFamily="18" charset="0"/>
              </a:rPr>
              <a:t>;</a:t>
            </a:r>
          </a:p>
          <a:p>
            <a:pPr indent="342900" algn="just">
              <a:lnSpc>
                <a:spcPct val="115000"/>
              </a:lnSpc>
              <a:spcAft>
                <a:spcPts val="0"/>
              </a:spcAft>
            </a:pPr>
            <a:r>
              <a:rPr lang="ru-RU" sz="1200" dirty="0">
                <a:latin typeface="Times New Roman" panose="02020603050405020304" pitchFamily="18" charset="0"/>
                <a:ea typeface="Calibri" panose="020F0502020204030204" pitchFamily="34" charset="0"/>
                <a:cs typeface="Times New Roman" panose="02020603050405020304" pitchFamily="18" charset="0"/>
              </a:rPr>
              <a:t>если техническое устройство не имеет установленного ресурса и находится в эксплуатации 20 и более лет;</a:t>
            </a:r>
          </a:p>
          <a:p>
            <a:pPr indent="342900" algn="just">
              <a:lnSpc>
                <a:spcPct val="115000"/>
              </a:lnSpc>
              <a:spcAft>
                <a:spcPts val="0"/>
              </a:spcAft>
            </a:pPr>
            <a:r>
              <a:rPr lang="ru-RU" sz="1200" dirty="0">
                <a:latin typeface="Times New Roman" panose="02020603050405020304" pitchFamily="18" charset="0"/>
                <a:ea typeface="Calibri" panose="020F0502020204030204" pitchFamily="34" charset="0"/>
                <a:cs typeface="Times New Roman" panose="02020603050405020304" pitchFamily="18" charset="0"/>
              </a:rPr>
              <a:t>если техническое устройство выработало разрешенный к дальнейшей эксплуатации ресурс остаточной работоспособности сверх первоначально установленного ресурса;</a:t>
            </a:r>
          </a:p>
          <a:p>
            <a:pPr indent="342900" algn="just">
              <a:lnSpc>
                <a:spcPct val="115000"/>
              </a:lnSpc>
              <a:spcAft>
                <a:spcPts val="0"/>
              </a:spcAft>
            </a:pPr>
            <a:r>
              <a:rPr lang="ru-RU" sz="1200" dirty="0">
                <a:latin typeface="Times New Roman" panose="02020603050405020304" pitchFamily="18" charset="0"/>
                <a:ea typeface="Calibri" panose="020F0502020204030204" pitchFamily="34" charset="0"/>
                <a:cs typeface="Times New Roman" panose="02020603050405020304" pitchFamily="18" charset="0"/>
              </a:rPr>
              <a:t>если техническое устройство временно находилось под воздействием параметров, превышающих расчетные (например, при пожаре, аварии);</a:t>
            </a:r>
          </a:p>
          <a:p>
            <a:pPr indent="342900" algn="just">
              <a:lnSpc>
                <a:spcPct val="115000"/>
              </a:lnSpc>
              <a:spcAft>
                <a:spcPts val="0"/>
              </a:spcAft>
            </a:pPr>
            <a:r>
              <a:rPr lang="ru-RU" sz="1200" dirty="0">
                <a:latin typeface="Times New Roman" panose="02020603050405020304" pitchFamily="18" charset="0"/>
                <a:ea typeface="Calibri" panose="020F0502020204030204" pitchFamily="34" charset="0"/>
                <a:cs typeface="Times New Roman" panose="02020603050405020304" pitchFamily="18" charset="0"/>
              </a:rPr>
              <a:t>при выявлении случаев нарушения установленного регламента эксплуатации;</a:t>
            </a:r>
          </a:p>
          <a:p>
            <a:pPr indent="342900" algn="just">
              <a:lnSpc>
                <a:spcPct val="115000"/>
              </a:lnSpc>
              <a:spcAft>
                <a:spcPts val="0"/>
              </a:spcAft>
            </a:pPr>
            <a:r>
              <a:rPr lang="ru-RU" sz="1200" dirty="0">
                <a:latin typeface="Times New Roman" panose="02020603050405020304" pitchFamily="18" charset="0"/>
                <a:ea typeface="Calibri" panose="020F0502020204030204" pitchFamily="34" charset="0"/>
                <a:cs typeface="Times New Roman" panose="02020603050405020304" pitchFamily="18" charset="0"/>
              </a:rPr>
              <a:t>при проведении ремонтно-сварочных работ, связанных с изменением конструкции, заменой материала несущих элементов технического устройства;</a:t>
            </a:r>
          </a:p>
          <a:p>
            <a:pPr indent="342900" algn="just">
              <a:lnSpc>
                <a:spcPct val="115000"/>
              </a:lnSpc>
              <a:spcAft>
                <a:spcPts val="0"/>
              </a:spcAft>
            </a:pPr>
            <a:r>
              <a:rPr lang="ru-RU" sz="1200" dirty="0">
                <a:latin typeface="Times New Roman" panose="02020603050405020304" pitchFamily="18" charset="0"/>
                <a:ea typeface="Calibri" panose="020F0502020204030204" pitchFamily="34" charset="0"/>
                <a:cs typeface="Times New Roman" panose="02020603050405020304" pitchFamily="18" charset="0"/>
              </a:rPr>
              <a:t>по требованию органов </a:t>
            </a:r>
            <a:r>
              <a:rPr lang="ru-RU" sz="1200" dirty="0" err="1">
                <a:latin typeface="Times New Roman" panose="02020603050405020304" pitchFamily="18" charset="0"/>
                <a:ea typeface="Calibri" panose="020F0502020204030204" pitchFamily="34" charset="0"/>
                <a:cs typeface="Times New Roman" panose="02020603050405020304" pitchFamily="18" charset="0"/>
              </a:rPr>
              <a:t>Ростехнадзора</a:t>
            </a:r>
            <a:r>
              <a:rPr lang="ru-RU" sz="1200" dirty="0">
                <a:latin typeface="Times New Roman" panose="02020603050405020304" pitchFamily="18" charset="0"/>
                <a:ea typeface="Calibri" panose="020F0502020204030204" pitchFamily="34" charset="0"/>
                <a:cs typeface="Times New Roman" panose="02020603050405020304" pitchFamily="18" charset="0"/>
              </a:rPr>
              <a:t>.</a:t>
            </a:r>
          </a:p>
        </p:txBody>
      </p:sp>
    </p:spTree>
    <p:extLst>
      <p:ext uri="{BB962C8B-B14F-4D97-AF65-F5344CB8AC3E}">
        <p14:creationId xmlns:p14="http://schemas.microsoft.com/office/powerpoint/2010/main" val="23427126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A5D6F0-0692-1BCA-00FB-44D943BB1359}"/>
            </a:ext>
          </a:extLst>
        </p:cNvPr>
        <p:cNvGrpSpPr/>
        <p:nvPr/>
      </p:nvGrpSpPr>
      <p:grpSpPr>
        <a:xfrm>
          <a:off x="0" y="0"/>
          <a:ext cx="0" cy="0"/>
          <a:chOff x="0" y="0"/>
          <a:chExt cx="0" cy="0"/>
        </a:xfrm>
      </p:grpSpPr>
      <p:pic>
        <p:nvPicPr>
          <p:cNvPr id="3" name="Picture 5" descr="F:\WORK\АГТУ\Общая\новый бренндбук\Мокапы\доп\Безырмянный-1.png">
            <a:extLst>
              <a:ext uri="{FF2B5EF4-FFF2-40B4-BE49-F238E27FC236}">
                <a16:creationId xmlns:a16="http://schemas.microsoft.com/office/drawing/2014/main" id="{56F8380F-F153-1EBA-278D-CD33484C19A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87126" y="267494"/>
            <a:ext cx="2001044" cy="180181"/>
          </a:xfrm>
          <a:prstGeom prst="rect">
            <a:avLst/>
          </a:prstGeom>
          <a:noFill/>
          <a:extLst>
            <a:ext uri="{909E8E84-426E-40DD-AFC4-6F175D3DCCD1}">
              <a14:hiddenFill xmlns:a14="http://schemas.microsoft.com/office/drawing/2010/main">
                <a:solidFill>
                  <a:srgbClr val="FFFFFF"/>
                </a:solidFill>
              </a14:hiddenFill>
            </a:ext>
          </a:extLst>
        </p:spPr>
      </p:pic>
      <p:grpSp>
        <p:nvGrpSpPr>
          <p:cNvPr id="4" name="Группа 3">
            <a:extLst>
              <a:ext uri="{FF2B5EF4-FFF2-40B4-BE49-F238E27FC236}">
                <a16:creationId xmlns:a16="http://schemas.microsoft.com/office/drawing/2014/main" id="{1284BD24-F91B-AB2C-0E5D-BA1EEF5CEC15}"/>
              </a:ext>
            </a:extLst>
          </p:cNvPr>
          <p:cNvGrpSpPr/>
          <p:nvPr/>
        </p:nvGrpSpPr>
        <p:grpSpPr>
          <a:xfrm>
            <a:off x="-18589" y="2972872"/>
            <a:ext cx="9162589" cy="2191165"/>
            <a:chOff x="-18589" y="2972872"/>
            <a:chExt cx="9162589" cy="2191165"/>
          </a:xfrm>
        </p:grpSpPr>
        <p:pic>
          <p:nvPicPr>
            <p:cNvPr id="5" name="Picture 3" descr="F:\WORK\АГТУ\Общая\новый бренндбук\Мокапы\доп\BB_двАГТУ.png">
              <a:extLst>
                <a:ext uri="{FF2B5EF4-FFF2-40B4-BE49-F238E27FC236}">
                  <a16:creationId xmlns:a16="http://schemas.microsoft.com/office/drawing/2014/main" id="{639619A9-30C3-188C-2C0B-F6C73FD64BAC}"/>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6" name="Группа 5">
              <a:extLst>
                <a:ext uri="{FF2B5EF4-FFF2-40B4-BE49-F238E27FC236}">
                  <a16:creationId xmlns:a16="http://schemas.microsoft.com/office/drawing/2014/main" id="{4A9699B1-F9DE-0430-FF42-2EF50CD3F928}"/>
                </a:ext>
              </a:extLst>
            </p:cNvPr>
            <p:cNvGrpSpPr/>
            <p:nvPr/>
          </p:nvGrpSpPr>
          <p:grpSpPr>
            <a:xfrm>
              <a:off x="6521327" y="2972872"/>
              <a:ext cx="2622672" cy="2180762"/>
              <a:chOff x="6521327" y="2972872"/>
              <a:chExt cx="2622672" cy="2180762"/>
            </a:xfrm>
          </p:grpSpPr>
          <p:pic>
            <p:nvPicPr>
              <p:cNvPr id="7" name="Picture 3" descr="F:\WORK\АГТУ\Общая\новый бренндбук\Мокапы\доп\Безымяннный-1.png">
                <a:extLst>
                  <a:ext uri="{FF2B5EF4-FFF2-40B4-BE49-F238E27FC236}">
                    <a16:creationId xmlns:a16="http://schemas.microsoft.com/office/drawing/2014/main" id="{CBE5C018-B153-2835-CB20-CB9D33203AD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F:\WORK\АГТУ\Общая\новый бренндбук\Мокапы\доп\Безымяыынный-1.png">
                <a:extLst>
                  <a:ext uri="{FF2B5EF4-FFF2-40B4-BE49-F238E27FC236}">
                    <a16:creationId xmlns:a16="http://schemas.microsoft.com/office/drawing/2014/main" id="{01788988-4FE3-4786-88E7-1587F8E4E73D}"/>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sp>
        <p:nvSpPr>
          <p:cNvPr id="2" name="Прямоугольник 1">
            <a:extLst>
              <a:ext uri="{FF2B5EF4-FFF2-40B4-BE49-F238E27FC236}">
                <a16:creationId xmlns:a16="http://schemas.microsoft.com/office/drawing/2014/main" id="{13D3B7EC-5151-E8C7-BEA2-3C46045831BC}"/>
              </a:ext>
            </a:extLst>
          </p:cNvPr>
          <p:cNvSpPr/>
          <p:nvPr/>
        </p:nvSpPr>
        <p:spPr>
          <a:xfrm>
            <a:off x="255903" y="633266"/>
            <a:ext cx="8613603" cy="3660105"/>
          </a:xfrm>
          <a:prstGeom prst="rect">
            <a:avLst/>
          </a:prstGeom>
        </p:spPr>
        <p:txBody>
          <a:bodyPr wrap="square">
            <a:spAutoFit/>
          </a:bodyPr>
          <a:lstStyle/>
          <a:p>
            <a:pPr indent="431800" algn="just">
              <a:lnSpc>
                <a:spcPct val="150000"/>
              </a:lnSpc>
              <a:spcAft>
                <a:spcPts val="0"/>
              </a:spcAft>
            </a:pPr>
            <a:r>
              <a:rPr lang="ru-RU" sz="1200" dirty="0">
                <a:latin typeface="Times New Roman" panose="02020603050405020304" pitchFamily="18" charset="0"/>
                <a:ea typeface="Times New Roman" panose="02020603050405020304" pitchFamily="18" charset="0"/>
              </a:rPr>
              <a:t>На предприятиях нефтегазоперерабатывающей промышленности используется различное </a:t>
            </a:r>
            <a:r>
              <a:rPr lang="ru-RU" sz="1200" b="1" dirty="0">
                <a:latin typeface="Times New Roman" panose="02020603050405020304" pitchFamily="18" charset="0"/>
                <a:ea typeface="Times New Roman" panose="02020603050405020304" pitchFamily="18" charset="0"/>
              </a:rPr>
              <a:t>ЕМКОСТНОЕ ОБОРУДОВАНИЕ</a:t>
            </a:r>
            <a:r>
              <a:rPr lang="ru-RU" sz="1200" dirty="0">
                <a:latin typeface="Times New Roman" panose="02020603050405020304" pitchFamily="18" charset="0"/>
                <a:ea typeface="Times New Roman" panose="02020603050405020304" pitchFamily="18" charset="0"/>
              </a:rPr>
              <a:t>, которое может быть разделено на две большие группы:</a:t>
            </a:r>
          </a:p>
          <a:p>
            <a:pPr indent="431800" algn="just">
              <a:lnSpc>
                <a:spcPct val="150000"/>
              </a:lnSpc>
              <a:spcAft>
                <a:spcPts val="0"/>
              </a:spcAft>
            </a:pPr>
            <a:r>
              <a:rPr lang="ru-RU" sz="1200" dirty="0">
                <a:latin typeface="Times New Roman" panose="02020603050405020304" pitchFamily="18" charset="0"/>
                <a:ea typeface="Times New Roman" panose="02020603050405020304" pitchFamily="18" charset="0"/>
              </a:rPr>
              <a:t>а) емкостные аппараты с перемешивающими устройствами;</a:t>
            </a:r>
          </a:p>
          <a:p>
            <a:pPr indent="431800" algn="just">
              <a:lnSpc>
                <a:spcPct val="150000"/>
              </a:lnSpc>
              <a:spcAft>
                <a:spcPts val="0"/>
              </a:spcAft>
            </a:pPr>
            <a:r>
              <a:rPr lang="ru-RU" sz="1200" dirty="0">
                <a:latin typeface="Times New Roman" panose="02020603050405020304" pitchFamily="18" charset="0"/>
                <a:ea typeface="Times New Roman" panose="02020603050405020304" pitchFamily="18" charset="0"/>
              </a:rPr>
              <a:t>б) резервуары и вспомогательная емкостная аппаратура.</a:t>
            </a:r>
          </a:p>
          <a:p>
            <a:pPr indent="431800" algn="just">
              <a:lnSpc>
                <a:spcPct val="150000"/>
              </a:lnSpc>
              <a:spcAft>
                <a:spcPts val="0"/>
              </a:spcAft>
            </a:pPr>
            <a:r>
              <a:rPr lang="ru-RU" sz="1200" dirty="0">
                <a:latin typeface="Times New Roman" panose="02020603050405020304" pitchFamily="18" charset="0"/>
                <a:ea typeface="Times New Roman" panose="02020603050405020304" pitchFamily="18" charset="0"/>
              </a:rPr>
              <a:t>Все емкостные аппараты можно классифицировать:</a:t>
            </a:r>
          </a:p>
          <a:p>
            <a:pPr marL="228600" indent="-228600" algn="just">
              <a:lnSpc>
                <a:spcPct val="150000"/>
              </a:lnSpc>
              <a:spcAft>
                <a:spcPts val="0"/>
              </a:spcAft>
              <a:buAutoNum type="arabicPeriod"/>
            </a:pPr>
            <a:r>
              <a:rPr lang="ru-RU" sz="1200" dirty="0">
                <a:latin typeface="Times New Roman" panose="02020603050405020304" pitchFamily="18" charset="0"/>
                <a:ea typeface="Times New Roman" panose="02020603050405020304" pitchFamily="18" charset="0"/>
              </a:rPr>
              <a:t>По назначению - реакторы, сборники, мерники, резервуары, накопители, отстойники, разделители.</a:t>
            </a:r>
          </a:p>
          <a:p>
            <a:pPr marL="228600" indent="-228600" algn="just">
              <a:lnSpc>
                <a:spcPct val="150000"/>
              </a:lnSpc>
              <a:spcAft>
                <a:spcPts val="0"/>
              </a:spcAft>
              <a:buFont typeface="+mj-lt"/>
              <a:buAutoNum type="arabicPeriod"/>
            </a:pPr>
            <a:r>
              <a:rPr lang="ru-RU" sz="1200" dirty="0">
                <a:latin typeface="Times New Roman" panose="02020603050405020304" pitchFamily="18" charset="0"/>
                <a:ea typeface="Times New Roman" panose="02020603050405020304" pitchFamily="18" charset="0"/>
              </a:rPr>
              <a:t>По конструкционному материалу - стальные, чугунные, медные, стеклянные, из полимерных материалов и др.</a:t>
            </a:r>
          </a:p>
          <a:p>
            <a:pPr marL="228600" indent="-228600" algn="just">
              <a:lnSpc>
                <a:spcPct val="150000"/>
              </a:lnSpc>
              <a:spcAft>
                <a:spcPts val="0"/>
              </a:spcAft>
              <a:buFont typeface="+mj-lt"/>
              <a:buAutoNum type="arabicPeriod"/>
            </a:pPr>
            <a:r>
              <a:rPr lang="ru-RU" sz="1200" dirty="0">
                <a:latin typeface="Times New Roman" panose="02020603050405020304" pitchFamily="18" charset="0"/>
                <a:ea typeface="Times New Roman" panose="02020603050405020304" pitchFamily="18" charset="0"/>
              </a:rPr>
              <a:t>По способу изготовления - сварные, литые, кованые, паяные, клепаные и т.д.</a:t>
            </a:r>
          </a:p>
          <a:p>
            <a:pPr marL="228600" indent="-228600" algn="just">
              <a:lnSpc>
                <a:spcPct val="150000"/>
              </a:lnSpc>
              <a:spcAft>
                <a:spcPts val="0"/>
              </a:spcAft>
              <a:buFont typeface="+mj-lt"/>
              <a:buAutoNum type="arabicPeriod"/>
            </a:pPr>
            <a:r>
              <a:rPr lang="ru-RU" sz="1200" dirty="0">
                <a:latin typeface="Times New Roman" panose="02020603050405020304" pitchFamily="18" charset="0"/>
                <a:ea typeface="Times New Roman" panose="02020603050405020304" pitchFamily="18" charset="0"/>
              </a:rPr>
              <a:t>По форме - цилиндрические, сферические, конические, комбинированные.</a:t>
            </a:r>
          </a:p>
          <a:p>
            <a:pPr marL="228600" indent="-228600" algn="just">
              <a:lnSpc>
                <a:spcPct val="150000"/>
              </a:lnSpc>
              <a:spcAft>
                <a:spcPts val="0"/>
              </a:spcAft>
              <a:buFont typeface="+mj-lt"/>
              <a:buAutoNum type="arabicPeriod"/>
            </a:pPr>
            <a:r>
              <a:rPr lang="ru-RU" sz="1200" dirty="0">
                <a:latin typeface="Times New Roman" panose="02020603050405020304" pitchFamily="18" charset="0"/>
                <a:ea typeface="Times New Roman" panose="02020603050405020304" pitchFamily="18" charset="0"/>
              </a:rPr>
              <a:t>По схеме нагружения - работающие под атмосферным давлением (&lt;0,07 МПа), под внутренним или наружным давлением.</a:t>
            </a:r>
          </a:p>
          <a:p>
            <a:pPr marL="228600" indent="-228600" algn="just">
              <a:lnSpc>
                <a:spcPct val="150000"/>
              </a:lnSpc>
              <a:spcAft>
                <a:spcPts val="0"/>
              </a:spcAft>
              <a:buFont typeface="+mj-lt"/>
              <a:buAutoNum type="arabicPeriod"/>
            </a:pPr>
            <a:r>
              <a:rPr lang="ru-RU" sz="1200" dirty="0">
                <a:latin typeface="Times New Roman" panose="02020603050405020304" pitchFamily="18" charset="0"/>
                <a:ea typeface="Times New Roman" panose="02020603050405020304" pitchFamily="18" charset="0"/>
              </a:rPr>
              <a:t>По положению оси аппарата - вертикальные, горизонтальные, наклонные.</a:t>
            </a:r>
          </a:p>
          <a:p>
            <a:pPr marL="228600" indent="-228600" algn="just">
              <a:lnSpc>
                <a:spcPct val="150000"/>
              </a:lnSpc>
              <a:spcAft>
                <a:spcPts val="0"/>
              </a:spcAft>
              <a:buFont typeface="+mj-lt"/>
              <a:buAutoNum type="arabicPeriod"/>
            </a:pPr>
            <a:r>
              <a:rPr lang="ru-RU" sz="1200" dirty="0">
                <a:latin typeface="Times New Roman" panose="02020603050405020304" pitchFamily="18" charset="0"/>
                <a:ea typeface="Times New Roman" panose="02020603050405020304" pitchFamily="18" charset="0"/>
              </a:rPr>
              <a:t>По толщине стенки - тонкостенные и толстостенные.</a:t>
            </a:r>
          </a:p>
          <a:p>
            <a:pPr marL="228600" indent="-228600" algn="just">
              <a:lnSpc>
                <a:spcPct val="150000"/>
              </a:lnSpc>
              <a:spcAft>
                <a:spcPts val="0"/>
              </a:spcAft>
              <a:buFont typeface="+mj-lt"/>
              <a:buAutoNum type="arabicPeriod"/>
            </a:pPr>
            <a:r>
              <a:rPr lang="ru-RU" sz="1200" dirty="0">
                <a:latin typeface="Times New Roman" panose="02020603050405020304" pitchFamily="18" charset="0"/>
                <a:ea typeface="Times New Roman" panose="02020603050405020304" pitchFamily="18" charset="0"/>
              </a:rPr>
              <a:t>По температуре стенки - обогреваемые и необогреваемые.</a:t>
            </a:r>
            <a:endParaRPr lang="ru-RU" sz="1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13952194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2CD095-61DA-7388-3DA5-0F386A297EF1}"/>
            </a:ext>
          </a:extLst>
        </p:cNvPr>
        <p:cNvGrpSpPr/>
        <p:nvPr/>
      </p:nvGrpSpPr>
      <p:grpSpPr>
        <a:xfrm>
          <a:off x="0" y="0"/>
          <a:ext cx="0" cy="0"/>
          <a:chOff x="0" y="0"/>
          <a:chExt cx="0" cy="0"/>
        </a:xfrm>
      </p:grpSpPr>
      <p:pic>
        <p:nvPicPr>
          <p:cNvPr id="3" name="Picture 5" descr="F:\WORK\АГТУ\Общая\новый бренндбук\Мокапы\доп\Безырмянный-1.png">
            <a:extLst>
              <a:ext uri="{FF2B5EF4-FFF2-40B4-BE49-F238E27FC236}">
                <a16:creationId xmlns:a16="http://schemas.microsoft.com/office/drawing/2014/main" id="{C7915E83-D73C-0FE4-60FF-A85BE19EBF0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87126" y="267494"/>
            <a:ext cx="2001044" cy="180181"/>
          </a:xfrm>
          <a:prstGeom prst="rect">
            <a:avLst/>
          </a:prstGeom>
          <a:noFill/>
          <a:extLst>
            <a:ext uri="{909E8E84-426E-40DD-AFC4-6F175D3DCCD1}">
              <a14:hiddenFill xmlns:a14="http://schemas.microsoft.com/office/drawing/2010/main">
                <a:solidFill>
                  <a:srgbClr val="FFFFFF"/>
                </a:solidFill>
              </a14:hiddenFill>
            </a:ext>
          </a:extLst>
        </p:spPr>
      </p:pic>
      <p:grpSp>
        <p:nvGrpSpPr>
          <p:cNvPr id="4" name="Группа 3">
            <a:extLst>
              <a:ext uri="{FF2B5EF4-FFF2-40B4-BE49-F238E27FC236}">
                <a16:creationId xmlns:a16="http://schemas.microsoft.com/office/drawing/2014/main" id="{3AED08D3-E5DB-0BF1-0155-5E221A4B0E59}"/>
              </a:ext>
            </a:extLst>
          </p:cNvPr>
          <p:cNvGrpSpPr/>
          <p:nvPr/>
        </p:nvGrpSpPr>
        <p:grpSpPr>
          <a:xfrm>
            <a:off x="-18589" y="2972872"/>
            <a:ext cx="9162589" cy="2191165"/>
            <a:chOff x="-18589" y="2972872"/>
            <a:chExt cx="9162589" cy="2191165"/>
          </a:xfrm>
        </p:grpSpPr>
        <p:pic>
          <p:nvPicPr>
            <p:cNvPr id="5" name="Picture 3" descr="F:\WORK\АГТУ\Общая\новый бренндбук\Мокапы\доп\BB_двАГТУ.png">
              <a:extLst>
                <a:ext uri="{FF2B5EF4-FFF2-40B4-BE49-F238E27FC236}">
                  <a16:creationId xmlns:a16="http://schemas.microsoft.com/office/drawing/2014/main" id="{34660357-D1EE-AA14-5C1F-A2E8CBF678D7}"/>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6" name="Группа 5">
              <a:extLst>
                <a:ext uri="{FF2B5EF4-FFF2-40B4-BE49-F238E27FC236}">
                  <a16:creationId xmlns:a16="http://schemas.microsoft.com/office/drawing/2014/main" id="{29CC6452-E43A-5453-FF8A-B50881C4ADEB}"/>
                </a:ext>
              </a:extLst>
            </p:cNvPr>
            <p:cNvGrpSpPr/>
            <p:nvPr/>
          </p:nvGrpSpPr>
          <p:grpSpPr>
            <a:xfrm>
              <a:off x="6521327" y="2972872"/>
              <a:ext cx="2622672" cy="2180762"/>
              <a:chOff x="6521327" y="2972872"/>
              <a:chExt cx="2622672" cy="2180762"/>
            </a:xfrm>
          </p:grpSpPr>
          <p:pic>
            <p:nvPicPr>
              <p:cNvPr id="7" name="Picture 3" descr="F:\WORK\АГТУ\Общая\новый бренндбук\Мокапы\доп\Безымяннный-1.png">
                <a:extLst>
                  <a:ext uri="{FF2B5EF4-FFF2-40B4-BE49-F238E27FC236}">
                    <a16:creationId xmlns:a16="http://schemas.microsoft.com/office/drawing/2014/main" id="{BE99BB05-ADE7-D3FF-C195-1FEDFA4A8AC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F:\WORK\АГТУ\Общая\новый бренндбук\Мокапы\доп\Безымяыынный-1.png">
                <a:extLst>
                  <a:ext uri="{FF2B5EF4-FFF2-40B4-BE49-F238E27FC236}">
                    <a16:creationId xmlns:a16="http://schemas.microsoft.com/office/drawing/2014/main" id="{2CE28C2A-C2C4-A031-085E-CD8A6902022B}"/>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sp>
        <p:nvSpPr>
          <p:cNvPr id="9" name="TextBox 8">
            <a:extLst>
              <a:ext uri="{FF2B5EF4-FFF2-40B4-BE49-F238E27FC236}">
                <a16:creationId xmlns:a16="http://schemas.microsoft.com/office/drawing/2014/main" id="{96D4CC55-B500-001C-FF98-F93CEAC57380}"/>
              </a:ext>
            </a:extLst>
          </p:cNvPr>
          <p:cNvSpPr txBox="1"/>
          <p:nvPr/>
        </p:nvSpPr>
        <p:spPr>
          <a:xfrm>
            <a:off x="2627784" y="712592"/>
            <a:ext cx="5686957" cy="3600986"/>
          </a:xfrm>
          <a:prstGeom prst="rect">
            <a:avLst/>
          </a:prstGeom>
          <a:noFill/>
        </p:spPr>
        <p:txBody>
          <a:bodyPr wrap="square">
            <a:spAutoFit/>
          </a:bodyPr>
          <a:lstStyle/>
          <a:p>
            <a:pPr indent="431800" algn="just">
              <a:spcAft>
                <a:spcPts val="0"/>
              </a:spcAft>
            </a:pPr>
            <a:r>
              <a:rPr lang="ru-RU" sz="1200" b="1" dirty="0">
                <a:latin typeface="Times New Roman" panose="02020603050405020304" pitchFamily="18" charset="0"/>
                <a:ea typeface="Times New Roman" panose="02020603050405020304" pitchFamily="18" charset="0"/>
              </a:rPr>
              <a:t>Аппараты с перемешивающими устройствами (мешалками</a:t>
            </a:r>
            <a:r>
              <a:rPr lang="ru-RU" sz="1200" dirty="0">
                <a:latin typeface="Times New Roman" panose="02020603050405020304" pitchFamily="18" charset="0"/>
                <a:ea typeface="Times New Roman" panose="02020603050405020304" pitchFamily="18" charset="0"/>
              </a:rPr>
              <a:t>) используют как реакторы для получения эмульсий, суспензий, растворения твердой фазы, смешивания жидкостей, а также для хранения легко оседающих суспензий. Промышленные аппараты с мешалками бывают различной вместимости: от 0,01°м</a:t>
            </a:r>
            <a:r>
              <a:rPr lang="ru-RU" sz="1200" baseline="30000" dirty="0">
                <a:latin typeface="Times New Roman" panose="02020603050405020304" pitchFamily="18" charset="0"/>
                <a:ea typeface="Times New Roman" panose="02020603050405020304" pitchFamily="18" charset="0"/>
              </a:rPr>
              <a:t>3</a:t>
            </a:r>
            <a:r>
              <a:rPr lang="ru-RU" sz="1200" dirty="0">
                <a:latin typeface="Times New Roman" panose="02020603050405020304" pitchFamily="18" charset="0"/>
                <a:ea typeface="Times New Roman" panose="02020603050405020304" pitchFamily="18" charset="0"/>
              </a:rPr>
              <a:t> (10 л) до 60 м</a:t>
            </a:r>
            <a:r>
              <a:rPr lang="ru-RU" sz="1200" baseline="30000" dirty="0">
                <a:latin typeface="Times New Roman" panose="02020603050405020304" pitchFamily="18" charset="0"/>
                <a:ea typeface="Times New Roman" panose="02020603050405020304" pitchFamily="18" charset="0"/>
              </a:rPr>
              <a:t>3</a:t>
            </a:r>
            <a:r>
              <a:rPr lang="ru-RU" sz="1200" dirty="0">
                <a:latin typeface="Times New Roman" panose="02020603050405020304" pitchFamily="18" charset="0"/>
                <a:ea typeface="Times New Roman" panose="02020603050405020304" pitchFamily="18" charset="0"/>
              </a:rPr>
              <a:t>. Эти значения характеризуют полный объем </a:t>
            </a:r>
            <a:r>
              <a:rPr lang="ru-RU" sz="1200" dirty="0" err="1">
                <a:latin typeface="Times New Roman" panose="02020603050405020304" pitchFamily="18" charset="0"/>
                <a:ea typeface="Times New Roman" panose="02020603050405020304" pitchFamily="18" charset="0"/>
              </a:rPr>
              <a:t>аппарата.В</a:t>
            </a:r>
            <a:r>
              <a:rPr lang="ru-RU" sz="1200" dirty="0">
                <a:latin typeface="Times New Roman" panose="02020603050405020304" pitchFamily="18" charset="0"/>
                <a:ea typeface="Times New Roman" panose="02020603050405020304" pitchFamily="18" charset="0"/>
              </a:rPr>
              <a:t> зависимости от назначения аппарата коэффициент его заполнения h принимается в следующих пределах:</a:t>
            </a:r>
          </a:p>
          <a:p>
            <a:pPr marL="285750" indent="-285750" algn="just">
              <a:spcAft>
                <a:spcPts val="0"/>
              </a:spcAft>
              <a:buFontTx/>
              <a:buChar char="-"/>
            </a:pPr>
            <a:r>
              <a:rPr lang="ru-RU" sz="1200" dirty="0">
                <a:latin typeface="Times New Roman" panose="02020603050405020304" pitchFamily="18" charset="0"/>
                <a:ea typeface="Times New Roman" panose="02020603050405020304" pitchFamily="18" charset="0"/>
              </a:rPr>
              <a:t>для хранилищ, мерников и другой подобной аппаратуры - 0,85-0,90;</a:t>
            </a:r>
          </a:p>
          <a:p>
            <a:pPr marL="285750" indent="-285750" algn="just">
              <a:spcAft>
                <a:spcPts val="0"/>
              </a:spcAft>
              <a:buFontTx/>
              <a:buChar char="-"/>
            </a:pPr>
            <a:r>
              <a:rPr lang="ru-RU" sz="1200" dirty="0">
                <a:latin typeface="Times New Roman" panose="02020603050405020304" pitchFamily="18" charset="0"/>
                <a:ea typeface="Times New Roman" panose="02020603050405020304" pitchFamily="18" charset="0"/>
              </a:rPr>
              <a:t>для аппаратов с перемешивающими устройствами, в которых процессы протекают без вспенивания - 0,75-0,85;</a:t>
            </a:r>
          </a:p>
          <a:p>
            <a:pPr marL="285750" indent="-285750" algn="just">
              <a:spcAft>
                <a:spcPts val="0"/>
              </a:spcAft>
              <a:buFontTx/>
              <a:buChar char="-"/>
            </a:pPr>
            <a:r>
              <a:rPr lang="ru-RU" sz="1200" dirty="0">
                <a:latin typeface="Times New Roman" panose="02020603050405020304" pitchFamily="18" charset="0"/>
                <a:ea typeface="Times New Roman" panose="02020603050405020304" pitchFamily="18" charset="0"/>
              </a:rPr>
              <a:t>для аппаратов с перемешивающими устройствами, в которых процессы протекают со вспениванием - 0,5-0,75.</a:t>
            </a:r>
          </a:p>
          <a:p>
            <a:pPr indent="431800" algn="just">
              <a:spcAft>
                <a:spcPts val="0"/>
              </a:spcAft>
            </a:pPr>
            <a:r>
              <a:rPr lang="ru-RU" sz="1200" dirty="0">
                <a:latin typeface="Times New Roman" panose="02020603050405020304" pitchFamily="18" charset="0"/>
                <a:ea typeface="Times New Roman" panose="02020603050405020304" pitchFamily="18" charset="0"/>
              </a:rPr>
              <a:t>Конструкция аппаратов зависит от таких факторов как: давление, температура, наличие </a:t>
            </a:r>
            <a:r>
              <a:rPr lang="ru-RU" sz="1200" dirty="0" err="1">
                <a:latin typeface="Times New Roman" panose="02020603050405020304" pitchFamily="18" charset="0"/>
                <a:ea typeface="Times New Roman" panose="02020603050405020304" pitchFamily="18" charset="0"/>
              </a:rPr>
              <a:t>коррозионноактивных</a:t>
            </a:r>
            <a:r>
              <a:rPr lang="ru-RU" sz="1200" dirty="0">
                <a:latin typeface="Times New Roman" panose="02020603050405020304" pitchFamily="18" charset="0"/>
                <a:ea typeface="Times New Roman" panose="02020603050405020304" pitchFamily="18" charset="0"/>
              </a:rPr>
              <a:t> сред, характера процесса, условий теплообмена, способов удаления содержимого аппарата.</a:t>
            </a:r>
          </a:p>
          <a:p>
            <a:pPr indent="431800" algn="just">
              <a:spcAft>
                <a:spcPts val="0"/>
              </a:spcAft>
            </a:pPr>
            <a:r>
              <a:rPr lang="ru-RU" sz="1200" dirty="0">
                <a:latin typeface="Times New Roman" panose="02020603050405020304" pitchFamily="18" charset="0"/>
                <a:ea typeface="Times New Roman" panose="02020603050405020304" pitchFamily="18" charset="0"/>
              </a:rPr>
              <a:t>Отношение высоты к диаметру емкостных аппаратов с мешалкой принимают в пределах l-l,6.</a:t>
            </a:r>
          </a:p>
          <a:p>
            <a:pPr indent="431800" algn="just">
              <a:spcAft>
                <a:spcPts val="0"/>
              </a:spcAft>
            </a:pPr>
            <a:r>
              <a:rPr lang="ru-RU" sz="1200" dirty="0">
                <a:latin typeface="Times New Roman" panose="02020603050405020304" pitchFamily="18" charset="0"/>
                <a:ea typeface="Times New Roman" panose="02020603050405020304" pitchFamily="18" charset="0"/>
              </a:rPr>
              <a:t>Применять более высокие аппараты нецелесообразно вследствие неудовлетворительного перемешивания по высоте.</a:t>
            </a:r>
            <a:endParaRPr lang="ru-RU" sz="1200" dirty="0">
              <a:effectLst/>
              <a:latin typeface="Times New Roman" panose="02020603050405020304" pitchFamily="18" charset="0"/>
              <a:ea typeface="Times New Roman" panose="02020603050405020304" pitchFamily="18" charset="0"/>
            </a:endParaRPr>
          </a:p>
        </p:txBody>
      </p:sp>
      <p:pic>
        <p:nvPicPr>
          <p:cNvPr id="10" name="Рисунок 9" descr="https://www.ok-t.ru/studopediaru/baza8/287098064335.files/image004.jpg">
            <a:extLst>
              <a:ext uri="{FF2B5EF4-FFF2-40B4-BE49-F238E27FC236}">
                <a16:creationId xmlns:a16="http://schemas.microsoft.com/office/drawing/2014/main" id="{6D8E126F-53BC-284B-1081-D8FF55807E74}"/>
              </a:ext>
            </a:extLst>
          </p:cNvPr>
          <p:cNvPicPr/>
          <p:nvPr/>
        </p:nvPicPr>
        <p:blipFill>
          <a:blip r:embed="rId6" cstate="print"/>
          <a:srcRect/>
          <a:stretch>
            <a:fillRect/>
          </a:stretch>
        </p:blipFill>
        <p:spPr bwMode="auto">
          <a:xfrm>
            <a:off x="539552" y="400408"/>
            <a:ext cx="1872208" cy="4012778"/>
          </a:xfrm>
          <a:prstGeom prst="rect">
            <a:avLst/>
          </a:prstGeom>
          <a:noFill/>
          <a:ln w="9525">
            <a:noFill/>
            <a:miter lim="800000"/>
            <a:headEnd/>
            <a:tailEnd/>
          </a:ln>
        </p:spPr>
      </p:pic>
    </p:spTree>
    <p:extLst>
      <p:ext uri="{BB962C8B-B14F-4D97-AF65-F5344CB8AC3E}">
        <p14:creationId xmlns:p14="http://schemas.microsoft.com/office/powerpoint/2010/main" val="176949992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EF2E59-86C1-13FF-C1DB-0FC0335053EB}"/>
            </a:ext>
          </a:extLst>
        </p:cNvPr>
        <p:cNvGrpSpPr/>
        <p:nvPr/>
      </p:nvGrpSpPr>
      <p:grpSpPr>
        <a:xfrm>
          <a:off x="0" y="0"/>
          <a:ext cx="0" cy="0"/>
          <a:chOff x="0" y="0"/>
          <a:chExt cx="0" cy="0"/>
        </a:xfrm>
      </p:grpSpPr>
      <p:pic>
        <p:nvPicPr>
          <p:cNvPr id="3" name="Picture 5" descr="F:\WORK\АГТУ\Общая\новый бренндбук\Мокапы\доп\Безырмянный-1.png">
            <a:extLst>
              <a:ext uri="{FF2B5EF4-FFF2-40B4-BE49-F238E27FC236}">
                <a16:creationId xmlns:a16="http://schemas.microsoft.com/office/drawing/2014/main" id="{86E6AA14-72CB-E6A7-F37C-5C392D86F6C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87126" y="267494"/>
            <a:ext cx="2001044" cy="180181"/>
          </a:xfrm>
          <a:prstGeom prst="rect">
            <a:avLst/>
          </a:prstGeom>
          <a:noFill/>
          <a:extLst>
            <a:ext uri="{909E8E84-426E-40DD-AFC4-6F175D3DCCD1}">
              <a14:hiddenFill xmlns:a14="http://schemas.microsoft.com/office/drawing/2010/main">
                <a:solidFill>
                  <a:srgbClr val="FFFFFF"/>
                </a:solidFill>
              </a14:hiddenFill>
            </a:ext>
          </a:extLst>
        </p:spPr>
      </p:pic>
      <p:grpSp>
        <p:nvGrpSpPr>
          <p:cNvPr id="4" name="Группа 3">
            <a:extLst>
              <a:ext uri="{FF2B5EF4-FFF2-40B4-BE49-F238E27FC236}">
                <a16:creationId xmlns:a16="http://schemas.microsoft.com/office/drawing/2014/main" id="{52018173-336E-3EE6-A0E8-B4F85EE73E93}"/>
              </a:ext>
            </a:extLst>
          </p:cNvPr>
          <p:cNvGrpSpPr/>
          <p:nvPr/>
        </p:nvGrpSpPr>
        <p:grpSpPr>
          <a:xfrm>
            <a:off x="-18589" y="2972872"/>
            <a:ext cx="9162589" cy="2191165"/>
            <a:chOff x="-18589" y="2972872"/>
            <a:chExt cx="9162589" cy="2191165"/>
          </a:xfrm>
        </p:grpSpPr>
        <p:pic>
          <p:nvPicPr>
            <p:cNvPr id="5" name="Picture 3" descr="F:\WORK\АГТУ\Общая\новый бренндбук\Мокапы\доп\BB_двАГТУ.png">
              <a:extLst>
                <a:ext uri="{FF2B5EF4-FFF2-40B4-BE49-F238E27FC236}">
                  <a16:creationId xmlns:a16="http://schemas.microsoft.com/office/drawing/2014/main" id="{B8D22992-D6DF-2E30-5B78-B6FD0B8DA16F}"/>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6" name="Группа 5">
              <a:extLst>
                <a:ext uri="{FF2B5EF4-FFF2-40B4-BE49-F238E27FC236}">
                  <a16:creationId xmlns:a16="http://schemas.microsoft.com/office/drawing/2014/main" id="{F09D0905-590C-6AB6-BA89-EA58D6863A4E}"/>
                </a:ext>
              </a:extLst>
            </p:cNvPr>
            <p:cNvGrpSpPr/>
            <p:nvPr/>
          </p:nvGrpSpPr>
          <p:grpSpPr>
            <a:xfrm>
              <a:off x="6521327" y="2972872"/>
              <a:ext cx="2622672" cy="2180762"/>
              <a:chOff x="6521327" y="2972872"/>
              <a:chExt cx="2622672" cy="2180762"/>
            </a:xfrm>
          </p:grpSpPr>
          <p:pic>
            <p:nvPicPr>
              <p:cNvPr id="7" name="Picture 3" descr="F:\WORK\АГТУ\Общая\новый бренндбук\Мокапы\доп\Безымяннный-1.png">
                <a:extLst>
                  <a:ext uri="{FF2B5EF4-FFF2-40B4-BE49-F238E27FC236}">
                    <a16:creationId xmlns:a16="http://schemas.microsoft.com/office/drawing/2014/main" id="{218CC135-B411-90BF-0B12-EA56D816AF6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F:\WORK\АГТУ\Общая\новый бренндбук\Мокапы\доп\Безымяыынный-1.png">
                <a:extLst>
                  <a:ext uri="{FF2B5EF4-FFF2-40B4-BE49-F238E27FC236}">
                    <a16:creationId xmlns:a16="http://schemas.microsoft.com/office/drawing/2014/main" id="{972AABA6-930E-4EF6-4DD4-CF806A1ABBA2}"/>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sp>
        <p:nvSpPr>
          <p:cNvPr id="2" name="Прямоугольник 1">
            <a:extLst>
              <a:ext uri="{FF2B5EF4-FFF2-40B4-BE49-F238E27FC236}">
                <a16:creationId xmlns:a16="http://schemas.microsoft.com/office/drawing/2014/main" id="{3FA554E3-502D-CE30-6900-6511EE19F423}"/>
              </a:ext>
            </a:extLst>
          </p:cNvPr>
          <p:cNvSpPr/>
          <p:nvPr/>
        </p:nvSpPr>
        <p:spPr>
          <a:xfrm>
            <a:off x="179512" y="468630"/>
            <a:ext cx="8302385" cy="3970318"/>
          </a:xfrm>
          <a:prstGeom prst="rect">
            <a:avLst/>
          </a:prstGeom>
        </p:spPr>
        <p:txBody>
          <a:bodyPr wrap="square">
            <a:spAutoFit/>
          </a:bodyPr>
          <a:lstStyle/>
          <a:p>
            <a:pPr indent="431800" algn="just">
              <a:spcAft>
                <a:spcPts val="0"/>
              </a:spcAft>
            </a:pPr>
            <a:r>
              <a:rPr lang="ru-RU" sz="1200" b="1" dirty="0">
                <a:latin typeface="Times New Roman" panose="02020603050405020304" pitchFamily="18" charset="0"/>
                <a:ea typeface="Times New Roman" panose="02020603050405020304" pitchFamily="18" charset="0"/>
              </a:rPr>
              <a:t>Емкостные аппараты состоят из </a:t>
            </a:r>
            <a:r>
              <a:rPr lang="ru-RU" sz="1200" dirty="0">
                <a:latin typeface="Times New Roman" panose="02020603050405020304" pitchFamily="18" charset="0"/>
                <a:ea typeface="Times New Roman" panose="02020603050405020304" pitchFamily="18" charset="0"/>
              </a:rPr>
              <a:t>корпуса с днищем и крышкой (рис 2.1).</a:t>
            </a:r>
          </a:p>
          <a:p>
            <a:pPr indent="431800" algn="just">
              <a:spcAft>
                <a:spcPts val="0"/>
              </a:spcAft>
            </a:pPr>
            <a:r>
              <a:rPr lang="ru-RU" sz="1200" dirty="0">
                <a:latin typeface="Times New Roman" panose="02020603050405020304" pitchFamily="18" charset="0"/>
                <a:ea typeface="Times New Roman" panose="02020603050405020304" pitchFamily="18" charset="0"/>
              </a:rPr>
              <a:t>Аппараты</a:t>
            </a:r>
            <a:r>
              <a:rPr lang="ru-RU" sz="1200" b="1" dirty="0">
                <a:latin typeface="Times New Roman" panose="02020603050405020304" pitchFamily="18" charset="0"/>
                <a:ea typeface="Times New Roman" panose="02020603050405020304" pitchFamily="18" charset="0"/>
              </a:rPr>
              <a:t> оборудуются </a:t>
            </a:r>
            <a:r>
              <a:rPr lang="ru-RU" sz="1200" dirty="0">
                <a:latin typeface="Times New Roman" panose="02020603050405020304" pitchFamily="18" charset="0"/>
                <a:ea typeface="Times New Roman" panose="02020603050405020304" pitchFamily="18" charset="0"/>
              </a:rPr>
              <a:t>приводами, теплообменными элементами, перемешивающими устройствами, трубами передавливания, барботерами, и другими внутренними устройствами. На крышке аппаратов размещаются люк и штуцера, удаление содержимого может производится через трубу передавливания или штуцер нижнего спуска.</a:t>
            </a:r>
          </a:p>
          <a:p>
            <a:pPr indent="431800" algn="just">
              <a:spcAft>
                <a:spcPts val="0"/>
              </a:spcAft>
            </a:pPr>
            <a:r>
              <a:rPr lang="ru-RU" sz="1200" dirty="0">
                <a:latin typeface="Times New Roman" panose="02020603050405020304" pitchFamily="18" charset="0"/>
                <a:ea typeface="Times New Roman" panose="02020603050405020304" pitchFamily="18" charset="0"/>
              </a:rPr>
              <a:t>Аппараты, работающие под давлением, изготавливают с днищами эллиптической или конической формы. Последние используют для работы с вязкими средами или суспензиями. Аппараты, которые не работают под давлением могут быть с плоским днищем и плоской крышкой, усиленной ребрами жесткости.</a:t>
            </a:r>
          </a:p>
          <a:p>
            <a:pPr indent="431800" algn="just">
              <a:spcAft>
                <a:spcPts val="0"/>
              </a:spcAft>
            </a:pPr>
            <a:r>
              <a:rPr lang="ru-RU" sz="1200" b="1" dirty="0">
                <a:latin typeface="Times New Roman" panose="02020603050405020304" pitchFamily="18" charset="0"/>
                <a:ea typeface="Times New Roman" panose="02020603050405020304" pitchFamily="18" charset="0"/>
              </a:rPr>
              <a:t>Емкостные аппараты изготавливают:</a:t>
            </a:r>
          </a:p>
          <a:p>
            <a:pPr indent="431800" algn="just">
              <a:spcAft>
                <a:spcPts val="0"/>
              </a:spcAft>
            </a:pPr>
            <a:r>
              <a:rPr lang="ru-RU" sz="1200" dirty="0">
                <a:latin typeface="Times New Roman" panose="02020603050405020304" pitchFamily="18" charset="0"/>
                <a:ea typeface="Times New Roman" panose="02020603050405020304" pitchFamily="18" charset="0"/>
              </a:rPr>
              <a:t>а) сварными из углеродистой и легированной стали, меди, алюминия, титана;</a:t>
            </a:r>
          </a:p>
          <a:p>
            <a:pPr indent="431800" algn="just">
              <a:spcAft>
                <a:spcPts val="0"/>
              </a:spcAft>
            </a:pPr>
            <a:r>
              <a:rPr lang="ru-RU" sz="1200" dirty="0">
                <a:latin typeface="Times New Roman" panose="02020603050405020304" pitchFamily="18" charset="0"/>
                <a:ea typeface="Times New Roman" panose="02020603050405020304" pitchFamily="18" charset="0"/>
              </a:rPr>
              <a:t>б) литыми из чугуна или стали (автоклавы, работающие под давлением);</a:t>
            </a:r>
          </a:p>
          <a:p>
            <a:pPr indent="431800" algn="just">
              <a:spcAft>
                <a:spcPts val="0"/>
              </a:spcAft>
            </a:pPr>
            <a:r>
              <a:rPr lang="ru-RU" sz="1200" dirty="0">
                <a:latin typeface="Times New Roman" panose="02020603050405020304" pitchFamily="18" charset="0"/>
                <a:ea typeface="Times New Roman" panose="02020603050405020304" pitchFamily="18" charset="0"/>
              </a:rPr>
              <a:t>в) из стекла, керамики.</a:t>
            </a:r>
          </a:p>
          <a:p>
            <a:pPr indent="431800" algn="just">
              <a:spcAft>
                <a:spcPts val="0"/>
              </a:spcAft>
            </a:pPr>
            <a:r>
              <a:rPr lang="ru-RU" sz="1200" dirty="0">
                <a:latin typeface="Times New Roman" panose="02020603050405020304" pitchFamily="18" charset="0"/>
                <a:ea typeface="Times New Roman" panose="02020603050405020304" pitchFamily="18" charset="0"/>
              </a:rPr>
              <a:t>Для защиты рабочих поверхностей аппаратов от агрессивных сред применяют защитные покрытия, </a:t>
            </a:r>
            <a:r>
              <a:rPr lang="ru-RU" sz="1200" dirty="0" err="1">
                <a:latin typeface="Times New Roman" panose="02020603050405020304" pitchFamily="18" charset="0"/>
                <a:ea typeface="Times New Roman" panose="02020603050405020304" pitchFamily="18" charset="0"/>
              </a:rPr>
              <a:t>электрополировку</a:t>
            </a:r>
            <a:r>
              <a:rPr lang="ru-RU" sz="1200" dirty="0">
                <a:latin typeface="Times New Roman" panose="02020603050405020304" pitchFamily="18" charset="0"/>
                <a:ea typeface="Times New Roman" panose="02020603050405020304" pitchFamily="18" charset="0"/>
              </a:rPr>
              <a:t> поверхностей, эмали и т.д.</a:t>
            </a:r>
          </a:p>
          <a:p>
            <a:pPr indent="431800" algn="just">
              <a:spcAft>
                <a:spcPts val="0"/>
              </a:spcAft>
            </a:pPr>
            <a:r>
              <a:rPr lang="ru-RU" sz="1200" dirty="0">
                <a:latin typeface="Times New Roman" panose="02020603050405020304" pitchFamily="18" charset="0"/>
                <a:ea typeface="Times New Roman" panose="02020603050405020304" pitchFamily="18" charset="0"/>
              </a:rPr>
              <a:t>Поскольку многие процессы сопровождаются теплообменом - емкостные аппараты с перемешивающими устройствами </a:t>
            </a:r>
            <a:r>
              <a:rPr lang="ru-RU" sz="1200" b="1" dirty="0">
                <a:latin typeface="Times New Roman" panose="02020603050405020304" pitchFamily="18" charset="0"/>
                <a:ea typeface="Times New Roman" panose="02020603050405020304" pitchFamily="18" charset="0"/>
              </a:rPr>
              <a:t>снабжаются различными теплообменными элементами</a:t>
            </a:r>
            <a:r>
              <a:rPr lang="ru-RU" sz="1200" dirty="0">
                <a:latin typeface="Times New Roman" panose="02020603050405020304" pitchFamily="18" charset="0"/>
                <a:ea typeface="Times New Roman" panose="02020603050405020304" pitchFamily="18" charset="0"/>
              </a:rPr>
              <a:t>:</a:t>
            </a:r>
          </a:p>
          <a:p>
            <a:pPr indent="431800" algn="just">
              <a:spcAft>
                <a:spcPts val="0"/>
              </a:spcAft>
            </a:pPr>
            <a:r>
              <a:rPr lang="ru-RU" sz="1200" dirty="0">
                <a:latin typeface="Times New Roman" panose="02020603050405020304" pitchFamily="18" charset="0"/>
                <a:ea typeface="Times New Roman" panose="02020603050405020304" pitchFamily="18" charset="0"/>
              </a:rPr>
              <a:t>а) наружными (чаще теплообменными рубашками);</a:t>
            </a:r>
          </a:p>
          <a:p>
            <a:pPr indent="431800" algn="just">
              <a:spcAft>
                <a:spcPts val="0"/>
              </a:spcAft>
            </a:pPr>
            <a:r>
              <a:rPr lang="ru-RU" sz="1200" dirty="0">
                <a:latin typeface="Times New Roman" panose="02020603050405020304" pitchFamily="18" charset="0"/>
                <a:ea typeface="Times New Roman" panose="02020603050405020304" pitchFamily="18" charset="0"/>
              </a:rPr>
              <a:t>б) внутренними (различного типа змеевиками и др.).</a:t>
            </a:r>
          </a:p>
          <a:p>
            <a:pPr indent="431800" algn="just">
              <a:spcAft>
                <a:spcPts val="0"/>
              </a:spcAft>
            </a:pPr>
            <a:r>
              <a:rPr lang="ru-RU" sz="1200" b="1" dirty="0">
                <a:latin typeface="Times New Roman" panose="02020603050405020304" pitchFamily="18" charset="0"/>
                <a:ea typeface="Times New Roman" panose="02020603050405020304" pitchFamily="18" charset="0"/>
              </a:rPr>
              <a:t>Рубашки</a:t>
            </a:r>
            <a:r>
              <a:rPr lang="ru-RU" sz="1200" dirty="0">
                <a:latin typeface="Times New Roman" panose="02020603050405020304" pitchFamily="18" charset="0"/>
                <a:ea typeface="Times New Roman" panose="02020603050405020304" pitchFamily="18" charset="0"/>
              </a:rPr>
              <a:t> приваривают к корпусу, но они могут быть и съемными. Рубашку приваривают на 80-150 мм ниже соединения крышки с корпусом, но в тех случаях, когда коэффициент заполнения аппарата невелик, а обогрев верхней незаполненной части нежелателен — рубашку делают небольшой по высоте. Пар подается в рубашку через верхний штуцер, а конденсат отводится через нижний. Жидкие теплоносители подаются наоборот.</a:t>
            </a:r>
            <a:endParaRPr lang="ru-RU" sz="1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7079791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 name="Picture 5" descr="F:\WORK\АГТУ\Общая\новый бренндбук\Мокапы\доп\Безырмянный-1.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04248" y="128472"/>
            <a:ext cx="2001044" cy="180181"/>
          </a:xfrm>
          <a:prstGeom prst="rect">
            <a:avLst/>
          </a:prstGeom>
          <a:noFill/>
          <a:extLst>
            <a:ext uri="{909E8E84-426E-40DD-AFC4-6F175D3DCCD1}">
              <a14:hiddenFill xmlns:a14="http://schemas.microsoft.com/office/drawing/2010/main">
                <a:solidFill>
                  <a:srgbClr val="FFFFFF"/>
                </a:solidFill>
              </a14:hiddenFill>
            </a:ext>
          </a:extLst>
        </p:spPr>
      </p:pic>
      <p:grpSp>
        <p:nvGrpSpPr>
          <p:cNvPr id="76" name="Группа 75"/>
          <p:cNvGrpSpPr>
            <a:grpSpLocks noGrp="1" noUngrp="1" noRot="1" noMove="1" noResize="1"/>
          </p:cNvGrpSpPr>
          <p:nvPr/>
        </p:nvGrpSpPr>
        <p:grpSpPr>
          <a:xfrm>
            <a:off x="-18589" y="2972872"/>
            <a:ext cx="9162589" cy="2191165"/>
            <a:chOff x="-18589" y="2972872"/>
            <a:chExt cx="9162589" cy="2191165"/>
          </a:xfrm>
        </p:grpSpPr>
        <p:pic>
          <p:nvPicPr>
            <p:cNvPr id="3" name="Picture 3" descr="F:\WORK\АГТУ\Общая\новый бренндбук\Мокапы\доп\BB_двАГТУ.png"/>
            <p:cNvPicPr>
              <a:picLocks noGrp="1" noRot="1" noChangeAspect="1" noMove="1" noResize="1" noEditPoints="1" noAdjustHandles="1" noChangeArrowheads="1" noChangeShapeType="1" noCrop="1"/>
            </p:cNvPicPr>
            <p:nvPr/>
          </p:nvPicPr>
          <p:blipFill rotWithShape="1">
            <a:blip r:embed="rId3"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73" name="Группа 72"/>
            <p:cNvGrpSpPr>
              <a:grpSpLocks noGrp="1" noUngrp="1" noRot="1" noMove="1" noResize="1"/>
            </p:cNvGrpSpPr>
            <p:nvPr/>
          </p:nvGrpSpPr>
          <p:grpSpPr>
            <a:xfrm>
              <a:off x="6521327" y="2972872"/>
              <a:ext cx="2622672" cy="2180762"/>
              <a:chOff x="6521327" y="2972872"/>
              <a:chExt cx="2622672" cy="2180762"/>
            </a:xfrm>
          </p:grpSpPr>
          <p:pic>
            <p:nvPicPr>
              <p:cNvPr id="3075" name="Picture 3" descr="F:\WORK\АГТУ\Общая\новый бренндбук\Мокапы\доп\Безымяннный-1.png"/>
              <p:cNvPicPr>
                <a:picLocks noGrp="1" noRot="1" noChangeAspect="1" noMove="1" noResize="1" noEditPoints="1" noAdjustHandles="1" noChangeArrowheads="1" noChangeShapeType="1" noCrop="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74" name="Picture 6" descr="F:\WORK\АГТУ\Общая\новый бренндбук\Мокапы\доп\Безымяыынный-1.png"/>
              <p:cNvPicPr>
                <a:picLocks noGrp="1" noRot="1" noChangeAspect="1" noMove="1" noResize="1" noEditPoints="1" noAdjustHandles="1" noChangeArrowheads="1" noChangeShapeType="1" noCrop="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sp>
        <p:nvSpPr>
          <p:cNvPr id="2" name="Прямоугольник 1">
            <a:extLst>
              <a:ext uri="{FF2B5EF4-FFF2-40B4-BE49-F238E27FC236}">
                <a16:creationId xmlns:a16="http://schemas.microsoft.com/office/drawing/2014/main" id="{41A9371A-3B68-85B5-0D1E-171D0B4400CD}"/>
              </a:ext>
            </a:extLst>
          </p:cNvPr>
          <p:cNvSpPr/>
          <p:nvPr/>
        </p:nvSpPr>
        <p:spPr>
          <a:xfrm>
            <a:off x="179512" y="529773"/>
            <a:ext cx="8784976" cy="1031051"/>
          </a:xfrm>
          <a:prstGeom prst="rect">
            <a:avLst/>
          </a:prstGeom>
        </p:spPr>
        <p:txBody>
          <a:bodyPr wrap="square">
            <a:spAutoFit/>
          </a:bodyPr>
          <a:lstStyle/>
          <a:p>
            <a:pPr indent="457200" algn="just"/>
            <a:r>
              <a:rPr lang="ru-RU" sz="1400" dirty="0">
                <a:solidFill>
                  <a:srgbClr val="000000"/>
                </a:solidFill>
                <a:latin typeface="Times New Roman" panose="02020603050405020304" pitchFamily="18" charset="0"/>
                <a:cs typeface="Times New Roman" panose="02020603050405020304" pitchFamily="18" charset="0"/>
              </a:rPr>
              <a:t>Гидродинамические аппараты – это класс аппаратов, применяемый в нефтяной, газовой и химической отраслях для перемещения жидких и газовых сред, разделения неоднородных сред, сжатия упругих сред и т.д.</a:t>
            </a:r>
          </a:p>
          <a:p>
            <a:pPr indent="457200" algn="just">
              <a:spcBef>
                <a:spcPts val="600"/>
              </a:spcBef>
            </a:pPr>
            <a:r>
              <a:rPr lang="ru-RU" sz="1400" dirty="0">
                <a:solidFill>
                  <a:srgbClr val="000000"/>
                </a:solidFill>
                <a:latin typeface="Times New Roman" panose="02020603050405020304" pitchFamily="18" charset="0"/>
                <a:cs typeface="Times New Roman" panose="02020603050405020304" pitchFamily="18" charset="0"/>
              </a:rPr>
              <a:t>К этим аппаратам относятся </a:t>
            </a:r>
            <a:r>
              <a:rPr lang="ru-RU" sz="1400" dirty="0" err="1">
                <a:solidFill>
                  <a:srgbClr val="000000"/>
                </a:solidFill>
                <a:latin typeface="Times New Roman" panose="02020603050405020304" pitchFamily="18" charset="0"/>
                <a:cs typeface="Times New Roman" panose="02020603050405020304" pitchFamily="18" charset="0"/>
              </a:rPr>
              <a:t>электродегидраторы</a:t>
            </a:r>
            <a:r>
              <a:rPr lang="ru-RU" sz="1400" dirty="0">
                <a:solidFill>
                  <a:srgbClr val="000000"/>
                </a:solidFill>
                <a:latin typeface="Times New Roman" panose="02020603050405020304" pitchFamily="18" charset="0"/>
                <a:cs typeface="Times New Roman" panose="02020603050405020304" pitchFamily="18" charset="0"/>
              </a:rPr>
              <a:t>, сепараторы, отстойники, маслоотделители, фильтры (электрофильтры), аппараты с </a:t>
            </a:r>
            <a:r>
              <a:rPr lang="ru-RU" sz="1400" dirty="0" err="1">
                <a:solidFill>
                  <a:srgbClr val="000000"/>
                </a:solidFill>
                <a:latin typeface="Times New Roman" panose="02020603050405020304" pitchFamily="18" charset="0"/>
                <a:cs typeface="Times New Roman" panose="02020603050405020304" pitchFamily="18" charset="0"/>
              </a:rPr>
              <a:t>псевдоожиженным</a:t>
            </a:r>
            <a:r>
              <a:rPr lang="ru-RU" sz="1400" dirty="0">
                <a:solidFill>
                  <a:srgbClr val="000000"/>
                </a:solidFill>
                <a:latin typeface="Times New Roman" panose="02020603050405020304" pitchFamily="18" charset="0"/>
                <a:cs typeface="Times New Roman" panose="02020603050405020304" pitchFamily="18" charset="0"/>
              </a:rPr>
              <a:t> слоем,  </a:t>
            </a:r>
            <a:r>
              <a:rPr lang="ru-RU" sz="1400" dirty="0" err="1">
                <a:solidFill>
                  <a:srgbClr val="000000"/>
                </a:solidFill>
                <a:latin typeface="Times New Roman" panose="02020603050405020304" pitchFamily="18" charset="0"/>
                <a:cs typeface="Times New Roman" panose="02020603050405020304" pitchFamily="18" charset="0"/>
              </a:rPr>
              <a:t>насосно</a:t>
            </a:r>
            <a:r>
              <a:rPr lang="ru-RU" sz="1400" dirty="0">
                <a:solidFill>
                  <a:srgbClr val="000000"/>
                </a:solidFill>
                <a:latin typeface="Times New Roman" panose="02020603050405020304" pitchFamily="18" charset="0"/>
                <a:cs typeface="Times New Roman" panose="02020603050405020304" pitchFamily="18" charset="0"/>
              </a:rPr>
              <a:t>–компрессорное оборудование.</a:t>
            </a:r>
          </a:p>
        </p:txBody>
      </p:sp>
      <p:sp>
        <p:nvSpPr>
          <p:cNvPr id="5" name="Прямоугольник 4">
            <a:extLst>
              <a:ext uri="{FF2B5EF4-FFF2-40B4-BE49-F238E27FC236}">
                <a16:creationId xmlns:a16="http://schemas.microsoft.com/office/drawing/2014/main" id="{1AB2676F-5FF8-7109-F401-86CCB15312CD}"/>
              </a:ext>
            </a:extLst>
          </p:cNvPr>
          <p:cNvSpPr/>
          <p:nvPr/>
        </p:nvSpPr>
        <p:spPr>
          <a:xfrm>
            <a:off x="207368" y="1573957"/>
            <a:ext cx="8757120" cy="738664"/>
          </a:xfrm>
          <a:prstGeom prst="rect">
            <a:avLst/>
          </a:prstGeom>
        </p:spPr>
        <p:txBody>
          <a:bodyPr wrap="square">
            <a:spAutoFit/>
          </a:bodyPr>
          <a:lstStyle/>
          <a:p>
            <a:pPr lvl="0" indent="450850" defTabSz="914400" eaLnBrk="0" fontAlgn="base" hangingPunct="0">
              <a:spcBef>
                <a:spcPct val="0"/>
              </a:spcBef>
              <a:spcAft>
                <a:spcPct val="0"/>
              </a:spcAft>
            </a:pPr>
            <a:r>
              <a:rPr lang="ru-RU" altLang="ru-RU" sz="1400" dirty="0">
                <a:latin typeface="Times New Roman" panose="02020603050405020304" pitchFamily="18" charset="0"/>
                <a:ea typeface="Calibri" panose="020F0502020204030204" pitchFamily="34" charset="0"/>
                <a:cs typeface="Times New Roman" panose="02020603050405020304" pitchFamily="18" charset="0"/>
              </a:rPr>
              <a:t>Принцип действия любого сепарационного аппарата основан на использовании таких сил, как: гравитация (силы тяжести, центробежные силы); инерция (при изменении направления движения потока газа), соударение, коагуляция; электростатических и фильтрационных сил.</a:t>
            </a:r>
            <a:endParaRPr lang="ru-RU" altLang="ru-RU" sz="1400" dirty="0">
              <a:latin typeface="Times New Roman" panose="02020603050405020304" pitchFamily="18" charset="0"/>
              <a:cs typeface="Times New Roman" panose="02020603050405020304" pitchFamily="18" charset="0"/>
            </a:endParaRPr>
          </a:p>
        </p:txBody>
      </p:sp>
      <p:sp>
        <p:nvSpPr>
          <p:cNvPr id="6" name="Прямоугольник 5">
            <a:extLst>
              <a:ext uri="{FF2B5EF4-FFF2-40B4-BE49-F238E27FC236}">
                <a16:creationId xmlns:a16="http://schemas.microsoft.com/office/drawing/2014/main" id="{6789743D-0A7B-7FED-3C08-9703BE343FEE}"/>
              </a:ext>
            </a:extLst>
          </p:cNvPr>
          <p:cNvSpPr/>
          <p:nvPr/>
        </p:nvSpPr>
        <p:spPr>
          <a:xfrm>
            <a:off x="179512" y="2338887"/>
            <a:ext cx="8784976" cy="2185214"/>
          </a:xfrm>
          <a:prstGeom prst="rect">
            <a:avLst/>
          </a:prstGeom>
        </p:spPr>
        <p:txBody>
          <a:bodyPr wrap="square">
            <a:spAutoFit/>
          </a:bodyPr>
          <a:lstStyle/>
          <a:p>
            <a:pPr indent="457200" algn="just">
              <a:spcAft>
                <a:spcPts val="0"/>
              </a:spcAft>
            </a:pPr>
            <a:r>
              <a:rPr lang="ru-RU" sz="1400" dirty="0">
                <a:latin typeface="Times New Roman" panose="02020603050405020304" pitchFamily="18" charset="0"/>
                <a:ea typeface="Times New Roman" panose="02020603050405020304" pitchFamily="18" charset="0"/>
              </a:rPr>
              <a:t>Сепараторы, применяемых на площадях </a:t>
            </a:r>
            <a:r>
              <a:rPr lang="ru-RU" sz="1400" dirty="0" err="1">
                <a:latin typeface="Times New Roman" panose="02020603050405020304" pitchFamily="18" charset="0"/>
                <a:ea typeface="Times New Roman" panose="02020603050405020304" pitchFamily="18" charset="0"/>
              </a:rPr>
              <a:t>нефтегазопеработки</a:t>
            </a:r>
            <a:r>
              <a:rPr lang="ru-RU" sz="1400" dirty="0">
                <a:latin typeface="Times New Roman" panose="02020603050405020304" pitchFamily="18" charset="0"/>
                <a:ea typeface="Times New Roman" panose="02020603050405020304" pitchFamily="18" charset="0"/>
              </a:rPr>
              <a:t>, условно подразделяют на следующие категории:</a:t>
            </a:r>
          </a:p>
          <a:p>
            <a:pPr algn="just">
              <a:spcAft>
                <a:spcPts val="0"/>
              </a:spcAft>
            </a:pPr>
            <a:r>
              <a:rPr lang="ru-RU" sz="1200" dirty="0">
                <a:latin typeface="Times New Roman" panose="02020603050405020304" pitchFamily="18" charset="0"/>
                <a:ea typeface="Times New Roman" panose="02020603050405020304" pitchFamily="18" charset="0"/>
              </a:rPr>
              <a:t>     1) по назначению – </a:t>
            </a:r>
            <a:r>
              <a:rPr lang="ru-RU" sz="1200" dirty="0" err="1">
                <a:latin typeface="Times New Roman" panose="02020603050405020304" pitchFamily="18" charset="0"/>
                <a:ea typeface="Times New Roman" panose="02020603050405020304" pitchFamily="18" charset="0"/>
              </a:rPr>
              <a:t>замерно</a:t>
            </a:r>
            <a:r>
              <a:rPr lang="ru-RU" sz="1200" dirty="0">
                <a:latin typeface="Times New Roman" panose="02020603050405020304" pitchFamily="18" charset="0"/>
                <a:ea typeface="Times New Roman" panose="02020603050405020304" pitchFamily="18" charset="0"/>
              </a:rPr>
              <a:t>-сепарирующие и сепарирующие;</a:t>
            </a:r>
          </a:p>
          <a:p>
            <a:pPr algn="just">
              <a:spcAft>
                <a:spcPts val="0"/>
              </a:spcAft>
            </a:pPr>
            <a:r>
              <a:rPr lang="ru-RU" sz="1200" dirty="0">
                <a:latin typeface="Times New Roman" panose="02020603050405020304" pitchFamily="18" charset="0"/>
                <a:ea typeface="Times New Roman" panose="02020603050405020304" pitchFamily="18" charset="0"/>
              </a:rPr>
              <a:t>     2) по геометрической форме и положению в пространстве – цилиндрические, сферические, вертикальные, горизонтальные и наклонные;</a:t>
            </a:r>
          </a:p>
          <a:p>
            <a:pPr algn="just">
              <a:spcAft>
                <a:spcPts val="0"/>
              </a:spcAft>
            </a:pPr>
            <a:r>
              <a:rPr lang="ru-RU" sz="1200" dirty="0">
                <a:latin typeface="Times New Roman" panose="02020603050405020304" pitchFamily="18" charset="0"/>
                <a:ea typeface="Times New Roman" panose="02020603050405020304" pitchFamily="18" charset="0"/>
              </a:rPr>
              <a:t>     3) по типу обслуживаемых скважин – фонтанные, компрессорные и насосные;</a:t>
            </a:r>
          </a:p>
          <a:p>
            <a:pPr algn="just">
              <a:spcAft>
                <a:spcPts val="0"/>
              </a:spcAft>
            </a:pPr>
            <a:r>
              <a:rPr lang="ru-RU" sz="1200" dirty="0">
                <a:latin typeface="Times New Roman" panose="02020603050405020304" pitchFamily="18" charset="0"/>
                <a:ea typeface="Times New Roman" panose="02020603050405020304" pitchFamily="18" charset="0"/>
              </a:rPr>
              <a:t>     4) по характеру проявления основных сил – гравитационные, инерционные (жалюзийные) и центробежные (гидроциклонные);</a:t>
            </a:r>
          </a:p>
          <a:p>
            <a:pPr algn="just">
              <a:spcAft>
                <a:spcPts val="0"/>
              </a:spcAft>
            </a:pPr>
            <a:r>
              <a:rPr lang="ru-RU" sz="1200" dirty="0">
                <a:latin typeface="Times New Roman" panose="02020603050405020304" pitchFamily="18" charset="0"/>
                <a:ea typeface="Times New Roman" panose="02020603050405020304" pitchFamily="18" charset="0"/>
              </a:rPr>
              <a:t>     5) по рабочему давлению – высокого (6,4 МПа), среднего (2,5 МПа), низкого (0,6 МПа) давления и вакуумные;</a:t>
            </a:r>
          </a:p>
          <a:p>
            <a:pPr algn="just">
              <a:spcAft>
                <a:spcPts val="0"/>
              </a:spcAft>
            </a:pPr>
            <a:r>
              <a:rPr lang="ru-RU" sz="1200" dirty="0">
                <a:latin typeface="Times New Roman" panose="02020603050405020304" pitchFamily="18" charset="0"/>
                <a:ea typeface="Times New Roman" panose="02020603050405020304" pitchFamily="18" charset="0"/>
              </a:rPr>
              <a:t>     6) по числу обслуживаемых скважин – индивидуальные и групповые;</a:t>
            </a:r>
          </a:p>
          <a:p>
            <a:pPr algn="just">
              <a:spcAft>
                <a:spcPts val="0"/>
              </a:spcAft>
            </a:pPr>
            <a:r>
              <a:rPr lang="ru-RU" sz="1200" dirty="0">
                <a:latin typeface="Times New Roman" panose="02020603050405020304" pitchFamily="18" charset="0"/>
                <a:ea typeface="Times New Roman" panose="02020603050405020304" pitchFamily="18" charset="0"/>
              </a:rPr>
              <a:t>     7) по числу ступеней сепарации – первой, второй, третьей и т.д.;</a:t>
            </a:r>
          </a:p>
          <a:p>
            <a:pPr algn="just">
              <a:spcAft>
                <a:spcPts val="0"/>
              </a:spcAft>
            </a:pPr>
            <a:r>
              <a:rPr lang="ru-RU" sz="1200" dirty="0">
                <a:latin typeface="Times New Roman" panose="02020603050405020304" pitchFamily="18" charset="0"/>
                <a:ea typeface="Times New Roman" panose="02020603050405020304" pitchFamily="18" charset="0"/>
              </a:rPr>
              <a:t>     8) по разделению фаз – двухфазный (нефть + газ), трехфазный (нефть + газ + вода).</a:t>
            </a:r>
            <a:endParaRPr lang="ru-RU" sz="1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58807747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BBCB6B-9C13-8F22-F14A-05E04E8FEEBE}"/>
            </a:ext>
          </a:extLst>
        </p:cNvPr>
        <p:cNvGrpSpPr/>
        <p:nvPr/>
      </p:nvGrpSpPr>
      <p:grpSpPr>
        <a:xfrm>
          <a:off x="0" y="0"/>
          <a:ext cx="0" cy="0"/>
          <a:chOff x="0" y="0"/>
          <a:chExt cx="0" cy="0"/>
        </a:xfrm>
      </p:grpSpPr>
      <p:pic>
        <p:nvPicPr>
          <p:cNvPr id="3" name="Picture 5" descr="F:\WORK\АГТУ\Общая\новый бренндбук\Мокапы\доп\Безырмянный-1.png">
            <a:extLst>
              <a:ext uri="{FF2B5EF4-FFF2-40B4-BE49-F238E27FC236}">
                <a16:creationId xmlns:a16="http://schemas.microsoft.com/office/drawing/2014/main" id="{C0510CEB-FB42-9D95-DB3C-7C585DEB7E4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87126" y="267494"/>
            <a:ext cx="2001044" cy="180181"/>
          </a:xfrm>
          <a:prstGeom prst="rect">
            <a:avLst/>
          </a:prstGeom>
          <a:noFill/>
          <a:extLst>
            <a:ext uri="{909E8E84-426E-40DD-AFC4-6F175D3DCCD1}">
              <a14:hiddenFill xmlns:a14="http://schemas.microsoft.com/office/drawing/2010/main">
                <a:solidFill>
                  <a:srgbClr val="FFFFFF"/>
                </a:solidFill>
              </a14:hiddenFill>
            </a:ext>
          </a:extLst>
        </p:spPr>
      </p:pic>
      <p:grpSp>
        <p:nvGrpSpPr>
          <p:cNvPr id="4" name="Группа 3">
            <a:extLst>
              <a:ext uri="{FF2B5EF4-FFF2-40B4-BE49-F238E27FC236}">
                <a16:creationId xmlns:a16="http://schemas.microsoft.com/office/drawing/2014/main" id="{5F02CD57-5BF0-2419-3DEE-E651798AC1DF}"/>
              </a:ext>
            </a:extLst>
          </p:cNvPr>
          <p:cNvGrpSpPr/>
          <p:nvPr/>
        </p:nvGrpSpPr>
        <p:grpSpPr>
          <a:xfrm>
            <a:off x="-18589" y="2972872"/>
            <a:ext cx="9162589" cy="2191165"/>
            <a:chOff x="-18589" y="2972872"/>
            <a:chExt cx="9162589" cy="2191165"/>
          </a:xfrm>
        </p:grpSpPr>
        <p:pic>
          <p:nvPicPr>
            <p:cNvPr id="5" name="Picture 3" descr="F:\WORK\АГТУ\Общая\новый бренндбук\Мокапы\доп\BB_двАГТУ.png">
              <a:extLst>
                <a:ext uri="{FF2B5EF4-FFF2-40B4-BE49-F238E27FC236}">
                  <a16:creationId xmlns:a16="http://schemas.microsoft.com/office/drawing/2014/main" id="{017BE0D5-B9DC-B25D-97C6-216517F13FC2}"/>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6" name="Группа 5">
              <a:extLst>
                <a:ext uri="{FF2B5EF4-FFF2-40B4-BE49-F238E27FC236}">
                  <a16:creationId xmlns:a16="http://schemas.microsoft.com/office/drawing/2014/main" id="{0ABEBCB0-4EF8-1B6D-5893-A96696339B21}"/>
                </a:ext>
              </a:extLst>
            </p:cNvPr>
            <p:cNvGrpSpPr/>
            <p:nvPr/>
          </p:nvGrpSpPr>
          <p:grpSpPr>
            <a:xfrm>
              <a:off x="6521327" y="2972872"/>
              <a:ext cx="2622672" cy="2180762"/>
              <a:chOff x="6521327" y="2972872"/>
              <a:chExt cx="2622672" cy="2180762"/>
            </a:xfrm>
          </p:grpSpPr>
          <p:pic>
            <p:nvPicPr>
              <p:cNvPr id="7" name="Picture 3" descr="F:\WORK\АГТУ\Общая\новый бренндбук\Мокапы\доп\Безымяннный-1.png">
                <a:extLst>
                  <a:ext uri="{FF2B5EF4-FFF2-40B4-BE49-F238E27FC236}">
                    <a16:creationId xmlns:a16="http://schemas.microsoft.com/office/drawing/2014/main" id="{14DAF9A3-755D-F8B7-EC91-C009DE4B6CD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F:\WORK\АГТУ\Общая\новый бренндбук\Мокапы\доп\Безымяыынный-1.png">
                <a:extLst>
                  <a:ext uri="{FF2B5EF4-FFF2-40B4-BE49-F238E27FC236}">
                    <a16:creationId xmlns:a16="http://schemas.microsoft.com/office/drawing/2014/main" id="{0696C796-0C87-4531-2A38-9B9A0241EDBB}"/>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sp>
        <p:nvSpPr>
          <p:cNvPr id="2" name="Прямоугольник 1">
            <a:extLst>
              <a:ext uri="{FF2B5EF4-FFF2-40B4-BE49-F238E27FC236}">
                <a16:creationId xmlns:a16="http://schemas.microsoft.com/office/drawing/2014/main" id="{0E0CC3A3-41FD-2BA9-E8BB-4B1AB81C6927}"/>
              </a:ext>
            </a:extLst>
          </p:cNvPr>
          <p:cNvSpPr/>
          <p:nvPr/>
        </p:nvSpPr>
        <p:spPr>
          <a:xfrm>
            <a:off x="323528" y="694611"/>
            <a:ext cx="8263627" cy="2031325"/>
          </a:xfrm>
          <a:prstGeom prst="rect">
            <a:avLst/>
          </a:prstGeom>
        </p:spPr>
        <p:txBody>
          <a:bodyPr wrap="square">
            <a:spAutoFit/>
          </a:bodyPr>
          <a:lstStyle/>
          <a:p>
            <a:pPr indent="431800" algn="just">
              <a:spcAft>
                <a:spcPts val="0"/>
              </a:spcAft>
            </a:pPr>
            <a:r>
              <a:rPr lang="ru-RU" sz="1400" dirty="0">
                <a:latin typeface="Times New Roman" panose="02020603050405020304" pitchFamily="18" charset="0"/>
                <a:ea typeface="Times New Roman" panose="02020603050405020304" pitchFamily="18" charset="0"/>
              </a:rPr>
              <a:t>Трубы передавливания служат для удаления жидкости из аппарата сжатым воздухом. Труба опускается как можно ниже, чтобы было более полное опорожнение аппарата. При работе аппарата с трубой передавливания в нем создается давление до 0,3 МПа[6].</a:t>
            </a:r>
          </a:p>
          <a:p>
            <a:pPr indent="431800" algn="just">
              <a:spcAft>
                <a:spcPts val="0"/>
              </a:spcAft>
            </a:pPr>
            <a:r>
              <a:rPr lang="ru-RU" sz="1400" dirty="0">
                <a:latin typeface="Times New Roman" panose="02020603050405020304" pitchFamily="18" charset="0"/>
                <a:ea typeface="Times New Roman" panose="02020603050405020304" pitchFamily="18" charset="0"/>
              </a:rPr>
              <a:t>Барботеры могут быть различной формы, но лучшее распределение газа в объеме жидкости обеспечивает кольцевой барботер со множеством мелких отверстий по периметру.</a:t>
            </a:r>
          </a:p>
          <a:p>
            <a:pPr indent="431800" algn="just">
              <a:spcAft>
                <a:spcPts val="0"/>
              </a:spcAft>
            </a:pPr>
            <a:r>
              <a:rPr lang="ru-RU" sz="1400" dirty="0">
                <a:latin typeface="Times New Roman" panose="02020603050405020304" pitchFamily="18" charset="0"/>
                <a:ea typeface="Times New Roman" panose="02020603050405020304" pitchFamily="18" charset="0"/>
              </a:rPr>
              <a:t>Перемешивающие устройства используются с целью получения равномерных смесей нескольких жидкостей (производство мягких лекарственных форм), жидкости и твердого тела (там же), жидкости и газа (при изготовлении инъекционных растворов в атмосфере инертного газа, экстрагировании), а также с целью интенсификации процессов теплообмена.</a:t>
            </a:r>
            <a:endParaRPr lang="ru-RU" sz="1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85092727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923BAB-1666-4078-8C25-6D2F3070F987}"/>
            </a:ext>
          </a:extLst>
        </p:cNvPr>
        <p:cNvGrpSpPr/>
        <p:nvPr/>
      </p:nvGrpSpPr>
      <p:grpSpPr>
        <a:xfrm>
          <a:off x="0" y="0"/>
          <a:ext cx="0" cy="0"/>
          <a:chOff x="0" y="0"/>
          <a:chExt cx="0" cy="0"/>
        </a:xfrm>
      </p:grpSpPr>
      <p:pic>
        <p:nvPicPr>
          <p:cNvPr id="3" name="Picture 5" descr="F:\WORK\АГТУ\Общая\новый бренндбук\Мокапы\доп\Безырмянный-1.png">
            <a:extLst>
              <a:ext uri="{FF2B5EF4-FFF2-40B4-BE49-F238E27FC236}">
                <a16:creationId xmlns:a16="http://schemas.microsoft.com/office/drawing/2014/main" id="{8FFD49BA-BF9C-272E-4820-85CE744076E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87126" y="267494"/>
            <a:ext cx="2001044" cy="180181"/>
          </a:xfrm>
          <a:prstGeom prst="rect">
            <a:avLst/>
          </a:prstGeom>
          <a:noFill/>
          <a:extLst>
            <a:ext uri="{909E8E84-426E-40DD-AFC4-6F175D3DCCD1}">
              <a14:hiddenFill xmlns:a14="http://schemas.microsoft.com/office/drawing/2010/main">
                <a:solidFill>
                  <a:srgbClr val="FFFFFF"/>
                </a:solidFill>
              </a14:hiddenFill>
            </a:ext>
          </a:extLst>
        </p:spPr>
      </p:pic>
      <p:grpSp>
        <p:nvGrpSpPr>
          <p:cNvPr id="4" name="Группа 3">
            <a:extLst>
              <a:ext uri="{FF2B5EF4-FFF2-40B4-BE49-F238E27FC236}">
                <a16:creationId xmlns:a16="http://schemas.microsoft.com/office/drawing/2014/main" id="{938F9A0A-7C39-2697-86FC-B442D2DE2DF2}"/>
              </a:ext>
            </a:extLst>
          </p:cNvPr>
          <p:cNvGrpSpPr/>
          <p:nvPr/>
        </p:nvGrpSpPr>
        <p:grpSpPr>
          <a:xfrm>
            <a:off x="-18589" y="2972872"/>
            <a:ext cx="9162589" cy="2191165"/>
            <a:chOff x="-18589" y="2972872"/>
            <a:chExt cx="9162589" cy="2191165"/>
          </a:xfrm>
        </p:grpSpPr>
        <p:pic>
          <p:nvPicPr>
            <p:cNvPr id="5" name="Picture 3" descr="F:\WORK\АГТУ\Общая\новый бренндбук\Мокапы\доп\BB_двАГТУ.png">
              <a:extLst>
                <a:ext uri="{FF2B5EF4-FFF2-40B4-BE49-F238E27FC236}">
                  <a16:creationId xmlns:a16="http://schemas.microsoft.com/office/drawing/2014/main" id="{F1F5B3EE-FC0C-E129-CD9E-48677D965B3A}"/>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6" name="Группа 5">
              <a:extLst>
                <a:ext uri="{FF2B5EF4-FFF2-40B4-BE49-F238E27FC236}">
                  <a16:creationId xmlns:a16="http://schemas.microsoft.com/office/drawing/2014/main" id="{C1934E87-87F7-D85E-5F74-2BB595E2B4AC}"/>
                </a:ext>
              </a:extLst>
            </p:cNvPr>
            <p:cNvGrpSpPr/>
            <p:nvPr/>
          </p:nvGrpSpPr>
          <p:grpSpPr>
            <a:xfrm>
              <a:off x="6521327" y="2972872"/>
              <a:ext cx="2622672" cy="2180762"/>
              <a:chOff x="6521327" y="2972872"/>
              <a:chExt cx="2622672" cy="2180762"/>
            </a:xfrm>
          </p:grpSpPr>
          <p:pic>
            <p:nvPicPr>
              <p:cNvPr id="7" name="Picture 3" descr="F:\WORK\АГТУ\Общая\новый бренндбук\Мокапы\доп\Безымяннный-1.png">
                <a:extLst>
                  <a:ext uri="{FF2B5EF4-FFF2-40B4-BE49-F238E27FC236}">
                    <a16:creationId xmlns:a16="http://schemas.microsoft.com/office/drawing/2014/main" id="{959EB521-4B73-D990-D010-317ECF08337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F:\WORK\АГТУ\Общая\новый бренндбук\Мокапы\доп\Безымяыынный-1.png">
                <a:extLst>
                  <a:ext uri="{FF2B5EF4-FFF2-40B4-BE49-F238E27FC236}">
                    <a16:creationId xmlns:a16="http://schemas.microsoft.com/office/drawing/2014/main" id="{844B9292-5EDE-4ACD-D11C-AB73C5F2E98B}"/>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sp>
        <p:nvSpPr>
          <p:cNvPr id="2" name="Прямоугольник 1">
            <a:extLst>
              <a:ext uri="{FF2B5EF4-FFF2-40B4-BE49-F238E27FC236}">
                <a16:creationId xmlns:a16="http://schemas.microsoft.com/office/drawing/2014/main" id="{1E90C883-DA7A-203A-B840-C1FAC0D477B4}"/>
              </a:ext>
            </a:extLst>
          </p:cNvPr>
          <p:cNvSpPr/>
          <p:nvPr/>
        </p:nvSpPr>
        <p:spPr>
          <a:xfrm>
            <a:off x="3059832" y="555526"/>
            <a:ext cx="5672287" cy="2275110"/>
          </a:xfrm>
          <a:prstGeom prst="rect">
            <a:avLst/>
          </a:prstGeom>
        </p:spPr>
        <p:txBody>
          <a:bodyPr wrap="square">
            <a:spAutoFit/>
          </a:bodyPr>
          <a:lstStyle/>
          <a:p>
            <a:pPr indent="450215" algn="just">
              <a:lnSpc>
                <a:spcPct val="150000"/>
              </a:lnSpc>
              <a:spcAft>
                <a:spcPts val="0"/>
              </a:spcAft>
            </a:pPr>
            <a:r>
              <a:rPr lang="ru-RU" sz="1200" b="1" dirty="0">
                <a:latin typeface="Times New Roman" panose="02020603050405020304" pitchFamily="18" charset="0"/>
                <a:ea typeface="Calibri" panose="020F0502020204030204" pitchFamily="34" charset="0"/>
                <a:cs typeface="Times New Roman" panose="02020603050405020304" pitchFamily="18" charset="0"/>
              </a:rPr>
              <a:t>Маслоотделители</a:t>
            </a:r>
            <a:r>
              <a:rPr lang="ru-RU" sz="1200" dirty="0">
                <a:latin typeface="Times New Roman" panose="02020603050405020304" pitchFamily="18" charset="0"/>
                <a:ea typeface="Calibri" panose="020F0502020204030204" pitchFamily="34" charset="0"/>
                <a:cs typeface="Times New Roman" panose="02020603050405020304" pitchFamily="18" charset="0"/>
              </a:rPr>
              <a:t> изготовляют вертикальной конструкции с входом газа в среднюю часть, оборудованную отбойным щитком для отделения из газа крупных частиц жидкости (масла, нефти, конденсата), которые со щитка стекают вниз. Газ затем проходит </a:t>
            </a:r>
            <a:r>
              <a:rPr lang="ru-RU" sz="1200" dirty="0" err="1">
                <a:latin typeface="Times New Roman" panose="02020603050405020304" pitchFamily="18" charset="0"/>
                <a:ea typeface="Calibri" panose="020F0502020204030204" pitchFamily="34" charset="0"/>
                <a:cs typeface="Times New Roman" panose="02020603050405020304" pitchFamily="18" charset="0"/>
              </a:rPr>
              <a:t>скруберную</a:t>
            </a:r>
            <a:r>
              <a:rPr lang="ru-RU" sz="1200" dirty="0">
                <a:latin typeface="Times New Roman" panose="02020603050405020304" pitchFamily="18" charset="0"/>
                <a:ea typeface="Calibri" panose="020F0502020204030204" pitchFamily="34" charset="0"/>
                <a:cs typeface="Times New Roman" panose="02020603050405020304" pitchFamily="18" charset="0"/>
              </a:rPr>
              <a:t> насадку, где он несколько раз меняет направление своего движения, при этом мельчайшие капли жидкости смачивают насадку, укрупняются и стекают в сегмент, служащий основанием насадки, а затем через сливную трубку поступают в низ аппарата. На рисунке 3.6 приведена схема такого маслоотделителя. </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9" name="Рисунок 8" descr="C:\Users\SNikitin\Desktop\Чудиевич\Чертеж 8.jpg">
            <a:extLst>
              <a:ext uri="{FF2B5EF4-FFF2-40B4-BE49-F238E27FC236}">
                <a16:creationId xmlns:a16="http://schemas.microsoft.com/office/drawing/2014/main" id="{43822E48-99C8-AA7F-E544-026CC6D10B02}"/>
              </a:ext>
            </a:extLst>
          </p:cNvPr>
          <p:cNvPicPr/>
          <p:nvPr/>
        </p:nvPicPr>
        <p:blipFill>
          <a:blip r:embed="rId6" cstate="print">
            <a:grayscl/>
          </a:blip>
          <a:srcRect l="24963" t="18863" r="21684" b="22275"/>
          <a:stretch>
            <a:fillRect/>
          </a:stretch>
        </p:blipFill>
        <p:spPr bwMode="auto">
          <a:xfrm>
            <a:off x="254075" y="447675"/>
            <a:ext cx="2736304" cy="3742814"/>
          </a:xfrm>
          <a:prstGeom prst="rect">
            <a:avLst/>
          </a:prstGeom>
          <a:noFill/>
          <a:ln w="9525">
            <a:noFill/>
            <a:miter lim="800000"/>
            <a:headEnd/>
            <a:tailEnd/>
          </a:ln>
        </p:spPr>
      </p:pic>
      <p:sp>
        <p:nvSpPr>
          <p:cNvPr id="10" name="Прямоугольник 9">
            <a:extLst>
              <a:ext uri="{FF2B5EF4-FFF2-40B4-BE49-F238E27FC236}">
                <a16:creationId xmlns:a16="http://schemas.microsoft.com/office/drawing/2014/main" id="{50BAC6CF-0E1F-4BF1-AEF0-8E7285E1E194}"/>
              </a:ext>
            </a:extLst>
          </p:cNvPr>
          <p:cNvSpPr/>
          <p:nvPr/>
        </p:nvSpPr>
        <p:spPr>
          <a:xfrm>
            <a:off x="3092955" y="2826139"/>
            <a:ext cx="5112568" cy="1613968"/>
          </a:xfrm>
          <a:prstGeom prst="rect">
            <a:avLst/>
          </a:prstGeom>
        </p:spPr>
        <p:txBody>
          <a:bodyPr wrap="square">
            <a:spAutoFit/>
          </a:bodyPr>
          <a:lstStyle/>
          <a:p>
            <a:pPr indent="450215" algn="just">
              <a:lnSpc>
                <a:spcPct val="115000"/>
              </a:lnSpc>
              <a:spcAft>
                <a:spcPts val="0"/>
              </a:spcAft>
            </a:pPr>
            <a:r>
              <a:rPr lang="ru-RU" sz="1200" dirty="0">
                <a:latin typeface="Times New Roman" panose="02020603050405020304" pitchFamily="18" charset="0"/>
                <a:ea typeface="Calibri" panose="020F0502020204030204" pitchFamily="34" charset="0"/>
                <a:cs typeface="Times New Roman" panose="02020603050405020304" pitchFamily="18" charset="0"/>
              </a:rPr>
              <a:t>1 – корпус; 2 – патрубок для входа газа; 3 – патрубки для установки указателя уровня; 4 – патрубок для монтажа предохранительного клапана; 5 – патрубок для выхода газа; 6 – </a:t>
            </a:r>
            <a:r>
              <a:rPr lang="ru-RU" sz="1200" dirty="0" err="1">
                <a:latin typeface="Times New Roman" panose="02020603050405020304" pitchFamily="18" charset="0"/>
                <a:ea typeface="Calibri" panose="020F0502020204030204" pitchFamily="34" charset="0"/>
                <a:cs typeface="Times New Roman" panose="02020603050405020304" pitchFamily="18" charset="0"/>
              </a:rPr>
              <a:t>скруберная</a:t>
            </a:r>
            <a:r>
              <a:rPr lang="ru-RU" sz="1200" dirty="0">
                <a:latin typeface="Times New Roman" panose="02020603050405020304" pitchFamily="18" charset="0"/>
                <a:ea typeface="Calibri" panose="020F0502020204030204" pitchFamily="34" charset="0"/>
                <a:cs typeface="Times New Roman" panose="02020603050405020304" pitchFamily="18" charset="0"/>
              </a:rPr>
              <a:t> насадка; 7 – сегмент; 8 – гидравлический затвор; 9 – патрубок для залива жидкости в гидравлический затвор; 10 – люк–лаз; 11 – патрубок для спуска масла; 12 – дренажный патрубок; 13 – отбойный щиток </a:t>
            </a:r>
            <a:endParaRPr lang="ru-RU" sz="1200" dirty="0">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50000"/>
              </a:lnSpc>
              <a:spcAft>
                <a:spcPts val="0"/>
              </a:spcAft>
            </a:pPr>
            <a:r>
              <a:rPr lang="ru-RU" sz="1200" b="1" dirty="0">
                <a:latin typeface="Times New Roman" panose="02020603050405020304" pitchFamily="18" charset="0"/>
                <a:ea typeface="Calibri" panose="020F0502020204030204" pitchFamily="34" charset="0"/>
                <a:cs typeface="Times New Roman" panose="02020603050405020304" pitchFamily="18" charset="0"/>
              </a:rPr>
              <a:t>Рисунок 3.6 – Вертикальный маслоотделитель</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020641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C2111B-2DEA-971F-AAED-2083670D7C38}"/>
            </a:ext>
          </a:extLst>
        </p:cNvPr>
        <p:cNvGrpSpPr/>
        <p:nvPr/>
      </p:nvGrpSpPr>
      <p:grpSpPr>
        <a:xfrm>
          <a:off x="0" y="0"/>
          <a:ext cx="0" cy="0"/>
          <a:chOff x="0" y="0"/>
          <a:chExt cx="0" cy="0"/>
        </a:xfrm>
      </p:grpSpPr>
      <p:pic>
        <p:nvPicPr>
          <p:cNvPr id="3" name="Picture 5" descr="F:\WORK\АГТУ\Общая\новый бренндбук\Мокапы\доп\Безырмянный-1.png">
            <a:extLst>
              <a:ext uri="{FF2B5EF4-FFF2-40B4-BE49-F238E27FC236}">
                <a16:creationId xmlns:a16="http://schemas.microsoft.com/office/drawing/2014/main" id="{89E08972-2C10-8F84-0045-CBCB0CDB9F5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87126" y="267494"/>
            <a:ext cx="2001044" cy="180181"/>
          </a:xfrm>
          <a:prstGeom prst="rect">
            <a:avLst/>
          </a:prstGeom>
          <a:noFill/>
          <a:extLst>
            <a:ext uri="{909E8E84-426E-40DD-AFC4-6F175D3DCCD1}">
              <a14:hiddenFill xmlns:a14="http://schemas.microsoft.com/office/drawing/2010/main">
                <a:solidFill>
                  <a:srgbClr val="FFFFFF"/>
                </a:solidFill>
              </a14:hiddenFill>
            </a:ext>
          </a:extLst>
        </p:spPr>
      </p:pic>
      <p:grpSp>
        <p:nvGrpSpPr>
          <p:cNvPr id="4" name="Группа 3">
            <a:extLst>
              <a:ext uri="{FF2B5EF4-FFF2-40B4-BE49-F238E27FC236}">
                <a16:creationId xmlns:a16="http://schemas.microsoft.com/office/drawing/2014/main" id="{BE0AB3A7-733A-7EAF-69A5-4EBC361280C6}"/>
              </a:ext>
            </a:extLst>
          </p:cNvPr>
          <p:cNvGrpSpPr/>
          <p:nvPr/>
        </p:nvGrpSpPr>
        <p:grpSpPr>
          <a:xfrm>
            <a:off x="-18589" y="2972872"/>
            <a:ext cx="9162589" cy="2191165"/>
            <a:chOff x="-18589" y="2972872"/>
            <a:chExt cx="9162589" cy="2191165"/>
          </a:xfrm>
        </p:grpSpPr>
        <p:pic>
          <p:nvPicPr>
            <p:cNvPr id="5" name="Picture 3" descr="F:\WORK\АГТУ\Общая\новый бренндбук\Мокапы\доп\BB_двАГТУ.png">
              <a:extLst>
                <a:ext uri="{FF2B5EF4-FFF2-40B4-BE49-F238E27FC236}">
                  <a16:creationId xmlns:a16="http://schemas.microsoft.com/office/drawing/2014/main" id="{66C6BB2A-C1FC-84D1-0D1E-42662F6D3F92}"/>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6" name="Группа 5">
              <a:extLst>
                <a:ext uri="{FF2B5EF4-FFF2-40B4-BE49-F238E27FC236}">
                  <a16:creationId xmlns:a16="http://schemas.microsoft.com/office/drawing/2014/main" id="{BBE8F2AD-E56A-7E94-765B-CC4813537212}"/>
                </a:ext>
              </a:extLst>
            </p:cNvPr>
            <p:cNvGrpSpPr/>
            <p:nvPr/>
          </p:nvGrpSpPr>
          <p:grpSpPr>
            <a:xfrm>
              <a:off x="6521327" y="2972872"/>
              <a:ext cx="2622672" cy="2180762"/>
              <a:chOff x="6521327" y="2972872"/>
              <a:chExt cx="2622672" cy="2180762"/>
            </a:xfrm>
          </p:grpSpPr>
          <p:pic>
            <p:nvPicPr>
              <p:cNvPr id="7" name="Picture 3" descr="F:\WORK\АГТУ\Общая\новый бренндбук\Мокапы\доп\Безымяннный-1.png">
                <a:extLst>
                  <a:ext uri="{FF2B5EF4-FFF2-40B4-BE49-F238E27FC236}">
                    <a16:creationId xmlns:a16="http://schemas.microsoft.com/office/drawing/2014/main" id="{3095A10C-5D0C-CFC1-BDC0-B5E80A94167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F:\WORK\АГТУ\Общая\новый бренндбук\Мокапы\доп\Безымяыынный-1.png">
                <a:extLst>
                  <a:ext uri="{FF2B5EF4-FFF2-40B4-BE49-F238E27FC236}">
                    <a16:creationId xmlns:a16="http://schemas.microsoft.com/office/drawing/2014/main" id="{364F5C07-952F-8896-A1D2-07AEAD9C4082}"/>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sp>
        <p:nvSpPr>
          <p:cNvPr id="12" name="TextBox 11">
            <a:extLst>
              <a:ext uri="{FF2B5EF4-FFF2-40B4-BE49-F238E27FC236}">
                <a16:creationId xmlns:a16="http://schemas.microsoft.com/office/drawing/2014/main" id="{171F7C55-49EC-CADA-A450-35F20FFBD241}"/>
              </a:ext>
            </a:extLst>
          </p:cNvPr>
          <p:cNvSpPr txBox="1"/>
          <p:nvPr/>
        </p:nvSpPr>
        <p:spPr>
          <a:xfrm>
            <a:off x="355830" y="123478"/>
            <a:ext cx="7942485" cy="3608488"/>
          </a:xfrm>
          <a:prstGeom prst="rect">
            <a:avLst/>
          </a:prstGeom>
          <a:noFill/>
        </p:spPr>
        <p:txBody>
          <a:bodyPr wrap="square">
            <a:spAutoFit/>
          </a:bodyPr>
          <a:lstStyle/>
          <a:p>
            <a:pPr indent="450215" algn="just">
              <a:lnSpc>
                <a:spcPct val="150000"/>
              </a:lnSpc>
              <a:spcAft>
                <a:spcPts val="0"/>
              </a:spcAft>
            </a:pPr>
            <a:r>
              <a:rPr lang="ru-RU" sz="1200" b="1" dirty="0">
                <a:solidFill>
                  <a:srgbClr val="00359E"/>
                </a:solidFill>
                <a:latin typeface="Times New Roman" panose="02020603050405020304" pitchFamily="18" charset="0"/>
                <a:ea typeface="Times New Roman" panose="02020603050405020304" pitchFamily="18" charset="0"/>
              </a:rPr>
              <a:t>ОТСТОЙНИКИ</a:t>
            </a:r>
            <a:r>
              <a:rPr lang="ru-RU" sz="1200" dirty="0">
                <a:solidFill>
                  <a:srgbClr val="00359E"/>
                </a:solidFill>
                <a:latin typeface="Times New Roman" panose="02020603050405020304" pitchFamily="18" charset="0"/>
                <a:ea typeface="Times New Roman" panose="02020603050405020304" pitchFamily="18" charset="0"/>
              </a:rPr>
              <a:t> </a:t>
            </a:r>
          </a:p>
          <a:p>
            <a:pPr indent="450215" algn="just">
              <a:lnSpc>
                <a:spcPct val="150000"/>
              </a:lnSpc>
              <a:spcAft>
                <a:spcPts val="0"/>
              </a:spcAft>
            </a:pPr>
            <a:endParaRPr lang="ru-RU" sz="1400" dirty="0">
              <a:latin typeface="Times New Roman" panose="02020603050405020304" pitchFamily="18" charset="0"/>
              <a:ea typeface="Times New Roman" panose="02020603050405020304" pitchFamily="18" charset="0"/>
            </a:endParaRPr>
          </a:p>
          <a:p>
            <a:pPr indent="450215" algn="just">
              <a:lnSpc>
                <a:spcPct val="150000"/>
              </a:lnSpc>
              <a:spcAft>
                <a:spcPts val="0"/>
              </a:spcAft>
            </a:pPr>
            <a:endParaRPr lang="ru-RU" sz="1400" dirty="0">
              <a:latin typeface="Times New Roman" panose="02020603050405020304" pitchFamily="18" charset="0"/>
              <a:ea typeface="Times New Roman" panose="02020603050405020304" pitchFamily="18" charset="0"/>
            </a:endParaRPr>
          </a:p>
          <a:p>
            <a:pPr indent="450215" algn="just">
              <a:lnSpc>
                <a:spcPct val="150000"/>
              </a:lnSpc>
              <a:spcAft>
                <a:spcPts val="0"/>
              </a:spcAft>
            </a:pPr>
            <a:r>
              <a:rPr lang="ru-RU" sz="1400" dirty="0">
                <a:latin typeface="Times New Roman" panose="02020603050405020304" pitchFamily="18" charset="0"/>
                <a:ea typeface="Times New Roman" panose="02020603050405020304" pitchFamily="18" charset="0"/>
              </a:rPr>
              <a:t>Подразделяются на аппараты непрерывного и периодического действия. В аппаратах периодического действия процесс отстаивания происходит с постепенным уплотнением осадка и осветлением жидкой фазы при одновременном снижении уровня раздела фаз. Непрерывные процессы характеризуются постоянством уровня раздела фаз или уровня зон отстаивания.</a:t>
            </a:r>
          </a:p>
          <a:p>
            <a:pPr indent="450215" algn="just">
              <a:lnSpc>
                <a:spcPct val="150000"/>
              </a:lnSpc>
              <a:spcAft>
                <a:spcPts val="0"/>
              </a:spcAft>
            </a:pPr>
            <a:r>
              <a:rPr lang="ru-RU" sz="1400" dirty="0">
                <a:latin typeface="Times New Roman" panose="02020603050405020304" pitchFamily="18" charset="0"/>
                <a:ea typeface="Times New Roman" panose="02020603050405020304" pitchFamily="18" charset="0"/>
              </a:rPr>
              <a:t>К наиболее распространённым в нефтепереработке отстойникам относятся дегидраторы. Это горизонтальные цилиндрические аппараты, предназначенные для отделения воды с взвешенными в ней частицами грязи от поступающей на переработку нефти. В дегидраторе происходит разделение трёх фаз: нефти, воды и твёрдого осадка. </a:t>
            </a:r>
          </a:p>
        </p:txBody>
      </p:sp>
      <p:pic>
        <p:nvPicPr>
          <p:cNvPr id="13" name="Рисунок 12">
            <a:extLst>
              <a:ext uri="{FF2B5EF4-FFF2-40B4-BE49-F238E27FC236}">
                <a16:creationId xmlns:a16="http://schemas.microsoft.com/office/drawing/2014/main" id="{14979740-143E-F5A8-2B83-573FDBB8941A}"/>
              </a:ext>
            </a:extLst>
          </p:cNvPr>
          <p:cNvPicPr>
            <a:picLocks noChangeAspect="1"/>
          </p:cNvPicPr>
          <p:nvPr/>
        </p:nvPicPr>
        <p:blipFill>
          <a:blip r:embed="rId6"/>
          <a:stretch>
            <a:fillRect/>
          </a:stretch>
        </p:blipFill>
        <p:spPr>
          <a:xfrm>
            <a:off x="0" y="-164554"/>
            <a:ext cx="5846571" cy="749873"/>
          </a:xfrm>
          <a:prstGeom prst="rect">
            <a:avLst/>
          </a:prstGeom>
        </p:spPr>
      </p:pic>
    </p:spTree>
    <p:extLst>
      <p:ext uri="{BB962C8B-B14F-4D97-AF65-F5344CB8AC3E}">
        <p14:creationId xmlns:p14="http://schemas.microsoft.com/office/powerpoint/2010/main" val="398405329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2E9566-9D5F-1178-7E93-F880F9E67792}"/>
            </a:ext>
          </a:extLst>
        </p:cNvPr>
        <p:cNvGrpSpPr/>
        <p:nvPr/>
      </p:nvGrpSpPr>
      <p:grpSpPr>
        <a:xfrm>
          <a:off x="0" y="0"/>
          <a:ext cx="0" cy="0"/>
          <a:chOff x="0" y="0"/>
          <a:chExt cx="0" cy="0"/>
        </a:xfrm>
      </p:grpSpPr>
      <p:pic>
        <p:nvPicPr>
          <p:cNvPr id="3" name="Picture 5" descr="F:\WORK\АГТУ\Общая\новый бренндбук\Мокапы\доп\Безырмянный-1.png">
            <a:extLst>
              <a:ext uri="{FF2B5EF4-FFF2-40B4-BE49-F238E27FC236}">
                <a16:creationId xmlns:a16="http://schemas.microsoft.com/office/drawing/2014/main" id="{A01E7C4A-A7B9-9AF4-F4F5-F3109D2C638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87126" y="267494"/>
            <a:ext cx="2001044" cy="180181"/>
          </a:xfrm>
          <a:prstGeom prst="rect">
            <a:avLst/>
          </a:prstGeom>
          <a:noFill/>
          <a:extLst>
            <a:ext uri="{909E8E84-426E-40DD-AFC4-6F175D3DCCD1}">
              <a14:hiddenFill xmlns:a14="http://schemas.microsoft.com/office/drawing/2010/main">
                <a:solidFill>
                  <a:srgbClr val="FFFFFF"/>
                </a:solidFill>
              </a14:hiddenFill>
            </a:ext>
          </a:extLst>
        </p:spPr>
      </p:pic>
      <p:grpSp>
        <p:nvGrpSpPr>
          <p:cNvPr id="4" name="Группа 3">
            <a:extLst>
              <a:ext uri="{FF2B5EF4-FFF2-40B4-BE49-F238E27FC236}">
                <a16:creationId xmlns:a16="http://schemas.microsoft.com/office/drawing/2014/main" id="{36E05D99-1E9A-C711-0193-A5C1DE68EEBE}"/>
              </a:ext>
            </a:extLst>
          </p:cNvPr>
          <p:cNvGrpSpPr/>
          <p:nvPr/>
        </p:nvGrpSpPr>
        <p:grpSpPr>
          <a:xfrm>
            <a:off x="-18589" y="2972872"/>
            <a:ext cx="9162589" cy="2191165"/>
            <a:chOff x="-18589" y="2972872"/>
            <a:chExt cx="9162589" cy="2191165"/>
          </a:xfrm>
        </p:grpSpPr>
        <p:pic>
          <p:nvPicPr>
            <p:cNvPr id="5" name="Picture 3" descr="F:\WORK\АГТУ\Общая\новый бренндбук\Мокапы\доп\BB_двАГТУ.png">
              <a:extLst>
                <a:ext uri="{FF2B5EF4-FFF2-40B4-BE49-F238E27FC236}">
                  <a16:creationId xmlns:a16="http://schemas.microsoft.com/office/drawing/2014/main" id="{0D503923-7304-7923-BF84-470EFE60758A}"/>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6" name="Группа 5">
              <a:extLst>
                <a:ext uri="{FF2B5EF4-FFF2-40B4-BE49-F238E27FC236}">
                  <a16:creationId xmlns:a16="http://schemas.microsoft.com/office/drawing/2014/main" id="{AE090C39-8A33-0BDF-F0AB-24D7BA971990}"/>
                </a:ext>
              </a:extLst>
            </p:cNvPr>
            <p:cNvGrpSpPr/>
            <p:nvPr/>
          </p:nvGrpSpPr>
          <p:grpSpPr>
            <a:xfrm>
              <a:off x="6521327" y="2972872"/>
              <a:ext cx="2622672" cy="2180762"/>
              <a:chOff x="6521327" y="2972872"/>
              <a:chExt cx="2622672" cy="2180762"/>
            </a:xfrm>
          </p:grpSpPr>
          <p:pic>
            <p:nvPicPr>
              <p:cNvPr id="7" name="Picture 3" descr="F:\WORK\АГТУ\Общая\новый бренндбук\Мокапы\доп\Безымяннный-1.png">
                <a:extLst>
                  <a:ext uri="{FF2B5EF4-FFF2-40B4-BE49-F238E27FC236}">
                    <a16:creationId xmlns:a16="http://schemas.microsoft.com/office/drawing/2014/main" id="{643F20EA-51F6-1ED3-CA6F-86E3BC9DE3C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F:\WORK\АГТУ\Общая\новый бренндбук\Мокапы\доп\Безымяыынный-1.png">
                <a:extLst>
                  <a:ext uri="{FF2B5EF4-FFF2-40B4-BE49-F238E27FC236}">
                    <a16:creationId xmlns:a16="http://schemas.microsoft.com/office/drawing/2014/main" id="{C97C280C-386E-5B12-C33D-B2B1AA062633}"/>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pic>
        <p:nvPicPr>
          <p:cNvPr id="2" name="Рисунок 1">
            <a:extLst>
              <a:ext uri="{FF2B5EF4-FFF2-40B4-BE49-F238E27FC236}">
                <a16:creationId xmlns:a16="http://schemas.microsoft.com/office/drawing/2014/main" id="{F7BA8E34-AE7A-ED22-FEEC-06A40525DF92}"/>
              </a:ext>
            </a:extLst>
          </p:cNvPr>
          <p:cNvPicPr/>
          <p:nvPr/>
        </p:nvPicPr>
        <p:blipFill rotWithShape="1">
          <a:blip r:embed="rId6"/>
          <a:srcRect l="24962" t="43466" r="23563" b="11927"/>
          <a:stretch/>
        </p:blipFill>
        <p:spPr bwMode="auto">
          <a:xfrm>
            <a:off x="1490183" y="2079650"/>
            <a:ext cx="5923482" cy="2503404"/>
          </a:xfrm>
          <a:prstGeom prst="rect">
            <a:avLst/>
          </a:prstGeom>
          <a:ln>
            <a:noFill/>
          </a:ln>
          <a:extLst>
            <a:ext uri="{53640926-AAD7-44D8-BBD7-CCE9431645EC}">
              <a14:shadowObscured xmlns:a14="http://schemas.microsoft.com/office/drawing/2010/main"/>
            </a:ext>
          </a:extLst>
        </p:spPr>
      </p:pic>
      <p:sp>
        <p:nvSpPr>
          <p:cNvPr id="9" name="Прямоугольник 8">
            <a:extLst>
              <a:ext uri="{FF2B5EF4-FFF2-40B4-BE49-F238E27FC236}">
                <a16:creationId xmlns:a16="http://schemas.microsoft.com/office/drawing/2014/main" id="{950631B4-0388-CEA9-8B09-6693EF18B4DA}"/>
              </a:ext>
            </a:extLst>
          </p:cNvPr>
          <p:cNvSpPr/>
          <p:nvPr/>
        </p:nvSpPr>
        <p:spPr>
          <a:xfrm>
            <a:off x="198243" y="560446"/>
            <a:ext cx="8728924" cy="1754326"/>
          </a:xfrm>
          <a:prstGeom prst="rect">
            <a:avLst/>
          </a:prstGeom>
        </p:spPr>
        <p:txBody>
          <a:bodyPr wrap="square">
            <a:spAutoFit/>
          </a:bodyPr>
          <a:lstStyle/>
          <a:p>
            <a:pPr algn="ctr"/>
            <a:r>
              <a:rPr lang="ru-RU" sz="1200" dirty="0">
                <a:solidFill>
                  <a:srgbClr val="000000"/>
                </a:solidFill>
                <a:latin typeface="Arial" panose="020B0604020202020204" pitchFamily="34" charset="0"/>
              </a:rPr>
              <a:t>В данном разделе каталога приведены: наименование, назначение, область применения стальных сварных аппаратов, конструктивное исполнение, основные параметры, чертежи общих видов с габаритными, присоединительными и установочными размерами.</a:t>
            </a:r>
            <a:br>
              <a:rPr lang="ru-RU" sz="1200" dirty="0">
                <a:solidFill>
                  <a:srgbClr val="000000"/>
                </a:solidFill>
                <a:latin typeface="Arial" panose="020B0604020202020204" pitchFamily="34" charset="0"/>
              </a:rPr>
            </a:br>
            <a:r>
              <a:rPr lang="ru-RU" sz="1200" dirty="0">
                <a:solidFill>
                  <a:srgbClr val="000000"/>
                </a:solidFill>
                <a:latin typeface="Arial" panose="020B0604020202020204" pitchFamily="34" charset="0"/>
              </a:rPr>
              <a:t>Условное обозначение аппаратов состоит из букв и цифр. Буквенные обозначения соответствуют </a:t>
            </a:r>
          </a:p>
          <a:p>
            <a:pPr algn="just"/>
            <a:r>
              <a:rPr lang="ru-RU" sz="1200" dirty="0">
                <a:solidFill>
                  <a:srgbClr val="000000"/>
                </a:solidFill>
                <a:latin typeface="Arial" panose="020B0604020202020204" pitchFamily="34" charset="0"/>
              </a:rPr>
              <a:t>шифру типа корпуса аппарата, принятому по ГОСТ 9931-79 </a:t>
            </a:r>
          </a:p>
          <a:p>
            <a:pPr algn="ctr"/>
            <a:r>
              <a:rPr lang="ru-RU" sz="1200" dirty="0">
                <a:solidFill>
                  <a:srgbClr val="000000"/>
                </a:solidFill>
                <a:latin typeface="Arial" panose="020B0604020202020204" pitchFamily="34" charset="0"/>
              </a:rPr>
              <a:t>«Корпуса цилиндрические стальных сварных сосудов и аппаратов».</a:t>
            </a:r>
          </a:p>
          <a:p>
            <a:pPr algn="ctr"/>
            <a:br>
              <a:rPr lang="ru-RU" sz="1200" dirty="0">
                <a:solidFill>
                  <a:srgbClr val="000000"/>
                </a:solidFill>
                <a:latin typeface="Arial" panose="020B0604020202020204" pitchFamily="34" charset="0"/>
              </a:rPr>
            </a:br>
            <a:r>
              <a:rPr lang="ru-RU" sz="1200" b="1" dirty="0">
                <a:solidFill>
                  <a:srgbClr val="000000"/>
                </a:solidFill>
                <a:latin typeface="Arial" panose="020B0604020202020204" pitchFamily="34" charset="0"/>
              </a:rPr>
              <a:t>Структурная схема условного обозначения аппаратов:</a:t>
            </a:r>
            <a:r>
              <a:rPr lang="ru-RU" sz="1200" dirty="0"/>
              <a:t> </a:t>
            </a:r>
            <a:br>
              <a:rPr lang="ru-RU" sz="1200" dirty="0"/>
            </a:br>
            <a:endParaRPr lang="ru-RU" sz="1200" dirty="0"/>
          </a:p>
        </p:txBody>
      </p:sp>
      <p:sp>
        <p:nvSpPr>
          <p:cNvPr id="11" name="TextBox 10">
            <a:extLst>
              <a:ext uri="{FF2B5EF4-FFF2-40B4-BE49-F238E27FC236}">
                <a16:creationId xmlns:a16="http://schemas.microsoft.com/office/drawing/2014/main" id="{0E91BA2E-AD0F-8588-539D-DAD4225C8300}"/>
              </a:ext>
            </a:extLst>
          </p:cNvPr>
          <p:cNvSpPr txBox="1"/>
          <p:nvPr/>
        </p:nvSpPr>
        <p:spPr>
          <a:xfrm>
            <a:off x="59246" y="192617"/>
            <a:ext cx="6513600" cy="307777"/>
          </a:xfrm>
          <a:prstGeom prst="rect">
            <a:avLst/>
          </a:prstGeom>
          <a:noFill/>
        </p:spPr>
        <p:txBody>
          <a:bodyPr wrap="square">
            <a:spAutoFit/>
          </a:bodyPr>
          <a:lstStyle/>
          <a:p>
            <a:pPr algn="ctr"/>
            <a:r>
              <a:rPr lang="ru-RU" sz="1400" b="1" dirty="0">
                <a:solidFill>
                  <a:srgbClr val="00359E"/>
                </a:solidFill>
                <a:latin typeface="Arial" panose="020B0604020202020204" pitchFamily="34" charset="0"/>
              </a:rPr>
              <a:t>Емкостные стальные сварные аппараты ТУ 3615-050-00217389-200</a:t>
            </a:r>
          </a:p>
        </p:txBody>
      </p:sp>
    </p:spTree>
    <p:extLst>
      <p:ext uri="{BB962C8B-B14F-4D97-AF65-F5344CB8AC3E}">
        <p14:creationId xmlns:p14="http://schemas.microsoft.com/office/powerpoint/2010/main" val="158362145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B23C92-C858-F48D-6FDB-0B18E2DF793F}"/>
            </a:ext>
          </a:extLst>
        </p:cNvPr>
        <p:cNvGrpSpPr/>
        <p:nvPr/>
      </p:nvGrpSpPr>
      <p:grpSpPr>
        <a:xfrm>
          <a:off x="0" y="0"/>
          <a:ext cx="0" cy="0"/>
          <a:chOff x="0" y="0"/>
          <a:chExt cx="0" cy="0"/>
        </a:xfrm>
      </p:grpSpPr>
      <p:pic>
        <p:nvPicPr>
          <p:cNvPr id="3" name="Picture 5" descr="F:\WORK\АГТУ\Общая\новый бренндбук\Мокапы\доп\Безырмянный-1.png">
            <a:extLst>
              <a:ext uri="{FF2B5EF4-FFF2-40B4-BE49-F238E27FC236}">
                <a16:creationId xmlns:a16="http://schemas.microsoft.com/office/drawing/2014/main" id="{7CF9A2AF-9623-23E8-67ED-4045F9D5971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87126" y="267494"/>
            <a:ext cx="2001044" cy="180181"/>
          </a:xfrm>
          <a:prstGeom prst="rect">
            <a:avLst/>
          </a:prstGeom>
          <a:noFill/>
          <a:extLst>
            <a:ext uri="{909E8E84-426E-40DD-AFC4-6F175D3DCCD1}">
              <a14:hiddenFill xmlns:a14="http://schemas.microsoft.com/office/drawing/2010/main">
                <a:solidFill>
                  <a:srgbClr val="FFFFFF"/>
                </a:solidFill>
              </a14:hiddenFill>
            </a:ext>
          </a:extLst>
        </p:spPr>
      </p:pic>
      <p:grpSp>
        <p:nvGrpSpPr>
          <p:cNvPr id="4" name="Группа 3">
            <a:extLst>
              <a:ext uri="{FF2B5EF4-FFF2-40B4-BE49-F238E27FC236}">
                <a16:creationId xmlns:a16="http://schemas.microsoft.com/office/drawing/2014/main" id="{24186D80-E98F-089C-1BC4-48A9DB6F6FFF}"/>
              </a:ext>
            </a:extLst>
          </p:cNvPr>
          <p:cNvGrpSpPr/>
          <p:nvPr/>
        </p:nvGrpSpPr>
        <p:grpSpPr>
          <a:xfrm>
            <a:off x="-18589" y="2972872"/>
            <a:ext cx="9162589" cy="2191165"/>
            <a:chOff x="-18589" y="2972872"/>
            <a:chExt cx="9162589" cy="2191165"/>
          </a:xfrm>
        </p:grpSpPr>
        <p:pic>
          <p:nvPicPr>
            <p:cNvPr id="5" name="Picture 3" descr="F:\WORK\АГТУ\Общая\новый бренндбук\Мокапы\доп\BB_двАГТУ.png">
              <a:extLst>
                <a:ext uri="{FF2B5EF4-FFF2-40B4-BE49-F238E27FC236}">
                  <a16:creationId xmlns:a16="http://schemas.microsoft.com/office/drawing/2014/main" id="{265B624F-4BC2-0717-5FE2-A6084DDD8ED9}"/>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6" name="Группа 5">
              <a:extLst>
                <a:ext uri="{FF2B5EF4-FFF2-40B4-BE49-F238E27FC236}">
                  <a16:creationId xmlns:a16="http://schemas.microsoft.com/office/drawing/2014/main" id="{CC20EC11-24E9-E835-899A-DE69F5EE0E28}"/>
                </a:ext>
              </a:extLst>
            </p:cNvPr>
            <p:cNvGrpSpPr/>
            <p:nvPr/>
          </p:nvGrpSpPr>
          <p:grpSpPr>
            <a:xfrm>
              <a:off x="6521327" y="2972872"/>
              <a:ext cx="2622672" cy="2180762"/>
              <a:chOff x="6521327" y="2972872"/>
              <a:chExt cx="2622672" cy="2180762"/>
            </a:xfrm>
          </p:grpSpPr>
          <p:pic>
            <p:nvPicPr>
              <p:cNvPr id="7" name="Picture 3" descr="F:\WORK\АГТУ\Общая\новый бренндбук\Мокапы\доп\Безымяннный-1.png">
                <a:extLst>
                  <a:ext uri="{FF2B5EF4-FFF2-40B4-BE49-F238E27FC236}">
                    <a16:creationId xmlns:a16="http://schemas.microsoft.com/office/drawing/2014/main" id="{35044AA5-F23F-9663-CDE0-CA02A348A7C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F:\WORK\АГТУ\Общая\новый бренндбук\Мокапы\доп\Безымяыынный-1.png">
                <a:extLst>
                  <a:ext uri="{FF2B5EF4-FFF2-40B4-BE49-F238E27FC236}">
                    <a16:creationId xmlns:a16="http://schemas.microsoft.com/office/drawing/2014/main" id="{509D22E8-A562-98CE-986B-B745AD166FA8}"/>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pic>
        <p:nvPicPr>
          <p:cNvPr id="2" name="Рисунок 1">
            <a:extLst>
              <a:ext uri="{FF2B5EF4-FFF2-40B4-BE49-F238E27FC236}">
                <a16:creationId xmlns:a16="http://schemas.microsoft.com/office/drawing/2014/main" id="{76E37B50-8586-BF74-71EA-2935F684F749}"/>
              </a:ext>
            </a:extLst>
          </p:cNvPr>
          <p:cNvPicPr/>
          <p:nvPr/>
        </p:nvPicPr>
        <p:blipFill rotWithShape="1">
          <a:blip r:embed="rId6"/>
          <a:srcRect l="26938" t="20810" r="24800" b="8210"/>
          <a:stretch/>
        </p:blipFill>
        <p:spPr bwMode="auto">
          <a:xfrm>
            <a:off x="467544" y="267494"/>
            <a:ext cx="6226157" cy="425114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54897840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B7C94F-5D28-8098-0792-8E3C8CBF2237}"/>
            </a:ext>
          </a:extLst>
        </p:cNvPr>
        <p:cNvGrpSpPr/>
        <p:nvPr/>
      </p:nvGrpSpPr>
      <p:grpSpPr>
        <a:xfrm>
          <a:off x="0" y="0"/>
          <a:ext cx="0" cy="0"/>
          <a:chOff x="0" y="0"/>
          <a:chExt cx="0" cy="0"/>
        </a:xfrm>
      </p:grpSpPr>
      <p:pic>
        <p:nvPicPr>
          <p:cNvPr id="3" name="Picture 5" descr="F:\WORK\АГТУ\Общая\новый бренндбук\Мокапы\доп\Безырмянный-1.png">
            <a:extLst>
              <a:ext uri="{FF2B5EF4-FFF2-40B4-BE49-F238E27FC236}">
                <a16:creationId xmlns:a16="http://schemas.microsoft.com/office/drawing/2014/main" id="{D1E823F8-A4F0-86BE-DB5B-E0257439604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87126" y="267494"/>
            <a:ext cx="2001044" cy="180181"/>
          </a:xfrm>
          <a:prstGeom prst="rect">
            <a:avLst/>
          </a:prstGeom>
          <a:noFill/>
          <a:extLst>
            <a:ext uri="{909E8E84-426E-40DD-AFC4-6F175D3DCCD1}">
              <a14:hiddenFill xmlns:a14="http://schemas.microsoft.com/office/drawing/2010/main">
                <a:solidFill>
                  <a:srgbClr val="FFFFFF"/>
                </a:solidFill>
              </a14:hiddenFill>
            </a:ext>
          </a:extLst>
        </p:spPr>
      </p:pic>
      <p:grpSp>
        <p:nvGrpSpPr>
          <p:cNvPr id="4" name="Группа 3">
            <a:extLst>
              <a:ext uri="{FF2B5EF4-FFF2-40B4-BE49-F238E27FC236}">
                <a16:creationId xmlns:a16="http://schemas.microsoft.com/office/drawing/2014/main" id="{E8D68104-754A-6E1A-F690-38AAECC1D171}"/>
              </a:ext>
            </a:extLst>
          </p:cNvPr>
          <p:cNvGrpSpPr/>
          <p:nvPr/>
        </p:nvGrpSpPr>
        <p:grpSpPr>
          <a:xfrm>
            <a:off x="-18589" y="2972872"/>
            <a:ext cx="9162589" cy="2191165"/>
            <a:chOff x="-18589" y="2972872"/>
            <a:chExt cx="9162589" cy="2191165"/>
          </a:xfrm>
        </p:grpSpPr>
        <p:pic>
          <p:nvPicPr>
            <p:cNvPr id="5" name="Picture 3" descr="F:\WORK\АГТУ\Общая\новый бренндбук\Мокапы\доп\BB_двАГТУ.png">
              <a:extLst>
                <a:ext uri="{FF2B5EF4-FFF2-40B4-BE49-F238E27FC236}">
                  <a16:creationId xmlns:a16="http://schemas.microsoft.com/office/drawing/2014/main" id="{2053C53E-611F-9A21-F8E5-1473D1AAB952}"/>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6" name="Группа 5">
              <a:extLst>
                <a:ext uri="{FF2B5EF4-FFF2-40B4-BE49-F238E27FC236}">
                  <a16:creationId xmlns:a16="http://schemas.microsoft.com/office/drawing/2014/main" id="{AD956766-5A04-6C87-020B-9EEBA2B65EF7}"/>
                </a:ext>
              </a:extLst>
            </p:cNvPr>
            <p:cNvGrpSpPr/>
            <p:nvPr/>
          </p:nvGrpSpPr>
          <p:grpSpPr>
            <a:xfrm>
              <a:off x="6521327" y="2972872"/>
              <a:ext cx="2622672" cy="2180762"/>
              <a:chOff x="6521327" y="2972872"/>
              <a:chExt cx="2622672" cy="2180762"/>
            </a:xfrm>
          </p:grpSpPr>
          <p:pic>
            <p:nvPicPr>
              <p:cNvPr id="7" name="Picture 3" descr="F:\WORK\АГТУ\Общая\новый бренндбук\Мокапы\доп\Безымяннный-1.png">
                <a:extLst>
                  <a:ext uri="{FF2B5EF4-FFF2-40B4-BE49-F238E27FC236}">
                    <a16:creationId xmlns:a16="http://schemas.microsoft.com/office/drawing/2014/main" id="{6D21599D-F97A-0B39-94CD-D2C372043585}"/>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F:\WORK\АГТУ\Общая\новый бренндбук\Мокапы\доп\Безымяыынный-1.png">
                <a:extLst>
                  <a:ext uri="{FF2B5EF4-FFF2-40B4-BE49-F238E27FC236}">
                    <a16:creationId xmlns:a16="http://schemas.microsoft.com/office/drawing/2014/main" id="{F1A9FB4C-B052-441D-5448-8D9B3C1ECD3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pic>
        <p:nvPicPr>
          <p:cNvPr id="2" name="Рисунок 1">
            <a:extLst>
              <a:ext uri="{FF2B5EF4-FFF2-40B4-BE49-F238E27FC236}">
                <a16:creationId xmlns:a16="http://schemas.microsoft.com/office/drawing/2014/main" id="{F0099CDA-73D3-525D-DBA1-E2AE24E04D33}"/>
              </a:ext>
            </a:extLst>
          </p:cNvPr>
          <p:cNvPicPr/>
          <p:nvPr/>
        </p:nvPicPr>
        <p:blipFill rotWithShape="1">
          <a:blip r:embed="rId6">
            <a:extLst>
              <a:ext uri="{BEBA8EAE-BF5A-486C-A8C5-ECC9F3942E4B}">
                <a14:imgProps xmlns:a14="http://schemas.microsoft.com/office/drawing/2010/main">
                  <a14:imgLayer r:embed="rId7">
                    <a14:imgEffect>
                      <a14:sharpenSoften amount="50000"/>
                    </a14:imgEffect>
                  </a14:imgLayer>
                </a14:imgProps>
              </a:ext>
            </a:extLst>
          </a:blip>
          <a:srcRect l="28541" t="40764" r="25120" b="16762"/>
          <a:stretch/>
        </p:blipFill>
        <p:spPr bwMode="auto">
          <a:xfrm>
            <a:off x="395536" y="627534"/>
            <a:ext cx="7577865" cy="3726491"/>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20558176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83DCB0-D7B4-ED5C-45A2-8CD9F5261489}"/>
            </a:ext>
          </a:extLst>
        </p:cNvPr>
        <p:cNvGrpSpPr/>
        <p:nvPr/>
      </p:nvGrpSpPr>
      <p:grpSpPr>
        <a:xfrm>
          <a:off x="0" y="0"/>
          <a:ext cx="0" cy="0"/>
          <a:chOff x="0" y="0"/>
          <a:chExt cx="0" cy="0"/>
        </a:xfrm>
      </p:grpSpPr>
      <p:pic>
        <p:nvPicPr>
          <p:cNvPr id="3" name="Picture 5" descr="F:\WORK\АГТУ\Общая\новый бренндбук\Мокапы\доп\Безырмянный-1.png">
            <a:extLst>
              <a:ext uri="{FF2B5EF4-FFF2-40B4-BE49-F238E27FC236}">
                <a16:creationId xmlns:a16="http://schemas.microsoft.com/office/drawing/2014/main" id="{86D7778A-AD00-9B2C-CDB2-5145D39BACA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87126" y="267494"/>
            <a:ext cx="2001044" cy="180181"/>
          </a:xfrm>
          <a:prstGeom prst="rect">
            <a:avLst/>
          </a:prstGeom>
          <a:noFill/>
          <a:extLst>
            <a:ext uri="{909E8E84-426E-40DD-AFC4-6F175D3DCCD1}">
              <a14:hiddenFill xmlns:a14="http://schemas.microsoft.com/office/drawing/2010/main">
                <a:solidFill>
                  <a:srgbClr val="FFFFFF"/>
                </a:solidFill>
              </a14:hiddenFill>
            </a:ext>
          </a:extLst>
        </p:spPr>
      </p:pic>
      <p:grpSp>
        <p:nvGrpSpPr>
          <p:cNvPr id="4" name="Группа 3">
            <a:extLst>
              <a:ext uri="{FF2B5EF4-FFF2-40B4-BE49-F238E27FC236}">
                <a16:creationId xmlns:a16="http://schemas.microsoft.com/office/drawing/2014/main" id="{78D938A9-0667-65F0-72ED-7CC4BC8C515F}"/>
              </a:ext>
            </a:extLst>
          </p:cNvPr>
          <p:cNvGrpSpPr/>
          <p:nvPr/>
        </p:nvGrpSpPr>
        <p:grpSpPr>
          <a:xfrm>
            <a:off x="-18589" y="2972872"/>
            <a:ext cx="9162589" cy="2191165"/>
            <a:chOff x="-18589" y="2972872"/>
            <a:chExt cx="9162589" cy="2191165"/>
          </a:xfrm>
        </p:grpSpPr>
        <p:pic>
          <p:nvPicPr>
            <p:cNvPr id="5" name="Picture 3" descr="F:\WORK\АГТУ\Общая\новый бренндбук\Мокапы\доп\BB_двАГТУ.png">
              <a:extLst>
                <a:ext uri="{FF2B5EF4-FFF2-40B4-BE49-F238E27FC236}">
                  <a16:creationId xmlns:a16="http://schemas.microsoft.com/office/drawing/2014/main" id="{45770BDC-B035-12B3-723B-10DBE8C8A4A1}"/>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6" name="Группа 5">
              <a:extLst>
                <a:ext uri="{FF2B5EF4-FFF2-40B4-BE49-F238E27FC236}">
                  <a16:creationId xmlns:a16="http://schemas.microsoft.com/office/drawing/2014/main" id="{CDB3693F-422C-C206-158C-7392634084CC}"/>
                </a:ext>
              </a:extLst>
            </p:cNvPr>
            <p:cNvGrpSpPr/>
            <p:nvPr/>
          </p:nvGrpSpPr>
          <p:grpSpPr>
            <a:xfrm>
              <a:off x="6521327" y="2972872"/>
              <a:ext cx="2622672" cy="2180762"/>
              <a:chOff x="6521327" y="2972872"/>
              <a:chExt cx="2622672" cy="2180762"/>
            </a:xfrm>
          </p:grpSpPr>
          <p:pic>
            <p:nvPicPr>
              <p:cNvPr id="7" name="Picture 3" descr="F:\WORK\АГТУ\Общая\новый бренндбук\Мокапы\доп\Безымяннный-1.png">
                <a:extLst>
                  <a:ext uri="{FF2B5EF4-FFF2-40B4-BE49-F238E27FC236}">
                    <a16:creationId xmlns:a16="http://schemas.microsoft.com/office/drawing/2014/main" id="{85B5BF2D-4B2D-EE56-1DA2-2506A9734B55}"/>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F:\WORK\АГТУ\Общая\новый бренндбук\Мокапы\доп\Безымяыынный-1.png">
                <a:extLst>
                  <a:ext uri="{FF2B5EF4-FFF2-40B4-BE49-F238E27FC236}">
                    <a16:creationId xmlns:a16="http://schemas.microsoft.com/office/drawing/2014/main" id="{EC3DE9D9-5E54-CE47-F85B-11294D548406}"/>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sp>
        <p:nvSpPr>
          <p:cNvPr id="9" name="TextBox 8">
            <a:extLst>
              <a:ext uri="{FF2B5EF4-FFF2-40B4-BE49-F238E27FC236}">
                <a16:creationId xmlns:a16="http://schemas.microsoft.com/office/drawing/2014/main" id="{CA07790B-5244-000C-9F3B-90F5B4260B05}"/>
              </a:ext>
            </a:extLst>
          </p:cNvPr>
          <p:cNvSpPr txBox="1"/>
          <p:nvPr/>
        </p:nvSpPr>
        <p:spPr>
          <a:xfrm>
            <a:off x="323528" y="771550"/>
            <a:ext cx="7992888" cy="3539137"/>
          </a:xfrm>
          <a:prstGeom prst="rect">
            <a:avLst/>
          </a:prstGeom>
          <a:noFill/>
        </p:spPr>
        <p:txBody>
          <a:bodyPr wrap="square">
            <a:spAutoFit/>
          </a:bodyPr>
          <a:lstStyle/>
          <a:p>
            <a:pPr indent="457200"/>
            <a:r>
              <a:rPr lang="ru-RU" sz="1100" dirty="0">
                <a:solidFill>
                  <a:srgbClr val="000000"/>
                </a:solidFill>
                <a:latin typeface="Times New Roman" panose="02020603050405020304" pitchFamily="18" charset="0"/>
                <a:cs typeface="Times New Roman" panose="02020603050405020304" pitchFamily="18" charset="0"/>
              </a:rPr>
              <a:t>Сепараторы нефтегазовые (в дальнейшем сепараторы), предназначены для дегазации непенистой нефти и очистки попутного газа, применяемые в установках сбора и подготовки продукции нефтяных месторождений для эксплуатации в макроклиматических районах II5 и II4 по ГОСТ 16350 в условиях умеренного холодного климата по ГОСТ 15150 с температурой воздуха при эксплуатации:</a:t>
            </a:r>
            <a:br>
              <a:rPr lang="ru-RU" sz="1100" dirty="0">
                <a:solidFill>
                  <a:srgbClr val="000000"/>
                </a:solidFill>
                <a:latin typeface="Times New Roman" panose="02020603050405020304" pitchFamily="18" charset="0"/>
                <a:cs typeface="Times New Roman" panose="02020603050405020304" pitchFamily="18" charset="0"/>
              </a:rPr>
            </a:br>
            <a:r>
              <a:rPr lang="ru-RU" sz="1100" dirty="0">
                <a:solidFill>
                  <a:srgbClr val="000000"/>
                </a:solidFill>
                <a:latin typeface="Times New Roman" panose="02020603050405020304" pitchFamily="18" charset="0"/>
                <a:cs typeface="Times New Roman" panose="02020603050405020304" pitchFamily="18" charset="0"/>
              </a:rPr>
              <a:t>- для умеренного климата - от плюс 40°С до минус 40°С.</a:t>
            </a:r>
            <a:br>
              <a:rPr lang="ru-RU" sz="1100" dirty="0">
                <a:solidFill>
                  <a:srgbClr val="000000"/>
                </a:solidFill>
                <a:latin typeface="Times New Roman" panose="02020603050405020304" pitchFamily="18" charset="0"/>
                <a:cs typeface="Times New Roman" panose="02020603050405020304" pitchFamily="18" charset="0"/>
              </a:rPr>
            </a:br>
            <a:r>
              <a:rPr lang="ru-RU" sz="1100" dirty="0">
                <a:solidFill>
                  <a:srgbClr val="000000"/>
                </a:solidFill>
                <a:latin typeface="Times New Roman" panose="02020603050405020304" pitchFamily="18" charset="0"/>
                <a:cs typeface="Times New Roman" panose="02020603050405020304" pitchFamily="18" charset="0"/>
              </a:rPr>
              <a:t>- для умеренно-холодного климата - от плюс 40°С до минус 60°С.</a:t>
            </a:r>
            <a:br>
              <a:rPr lang="ru-RU" sz="1100" dirty="0">
                <a:solidFill>
                  <a:srgbClr val="000000"/>
                </a:solidFill>
                <a:latin typeface="Times New Roman" panose="02020603050405020304" pitchFamily="18" charset="0"/>
                <a:cs typeface="Times New Roman" panose="02020603050405020304" pitchFamily="18" charset="0"/>
              </a:rPr>
            </a:br>
            <a:r>
              <a:rPr lang="ru-RU" sz="1100" dirty="0">
                <a:solidFill>
                  <a:srgbClr val="000000"/>
                </a:solidFill>
                <a:latin typeface="Times New Roman" panose="02020603050405020304" pitchFamily="18" charset="0"/>
                <a:cs typeface="Times New Roman" panose="02020603050405020304" pitchFamily="18" charset="0"/>
              </a:rPr>
              <a:t>Сепараторы предназначены для эксплуатации в районах с сейсмичностью до 6 баллов включительно по </a:t>
            </a:r>
            <a:r>
              <a:rPr lang="ru-RU" sz="1100" dirty="0" err="1">
                <a:solidFill>
                  <a:srgbClr val="000000"/>
                </a:solidFill>
                <a:latin typeface="Times New Roman" panose="02020603050405020304" pitchFamily="18" charset="0"/>
                <a:cs typeface="Times New Roman" panose="02020603050405020304" pitchFamily="18" charset="0"/>
              </a:rPr>
              <a:t>двенадцатибалльной</a:t>
            </a:r>
            <a:r>
              <a:rPr lang="ru-RU" sz="1100" dirty="0">
                <a:solidFill>
                  <a:srgbClr val="000000"/>
                </a:solidFill>
                <a:latin typeface="Times New Roman" panose="02020603050405020304" pitchFamily="18" charset="0"/>
                <a:cs typeface="Times New Roman" panose="02020603050405020304" pitchFamily="18" charset="0"/>
              </a:rPr>
              <a:t> шкале.</a:t>
            </a:r>
            <a:br>
              <a:rPr lang="ru-RU" sz="1100" dirty="0">
                <a:solidFill>
                  <a:srgbClr val="000000"/>
                </a:solidFill>
                <a:latin typeface="Times New Roman" panose="02020603050405020304" pitchFamily="18" charset="0"/>
                <a:cs typeface="Times New Roman" panose="02020603050405020304" pitchFamily="18" charset="0"/>
              </a:rPr>
            </a:br>
            <a:r>
              <a:rPr lang="ru-RU" sz="1100" dirty="0">
                <a:solidFill>
                  <a:srgbClr val="000000"/>
                </a:solidFill>
                <a:latin typeface="Times New Roman" panose="02020603050405020304" pitchFamily="18" charset="0"/>
                <a:cs typeface="Times New Roman" panose="02020603050405020304" pitchFamily="18" charset="0"/>
              </a:rPr>
              <a:t>Климатическое исполнение сепараторов У и УХЛ категории размещения 1 по ГОСТ 15150 с установкой на открытом воздухе.</a:t>
            </a:r>
            <a:br>
              <a:rPr lang="ru-RU" sz="1100" dirty="0">
                <a:solidFill>
                  <a:srgbClr val="000000"/>
                </a:solidFill>
                <a:latin typeface="Times New Roman" panose="02020603050405020304" pitchFamily="18" charset="0"/>
                <a:cs typeface="Times New Roman" panose="02020603050405020304" pitchFamily="18" charset="0"/>
              </a:rPr>
            </a:br>
            <a:r>
              <a:rPr lang="ru-RU" sz="1100" dirty="0">
                <a:solidFill>
                  <a:srgbClr val="000000"/>
                </a:solidFill>
                <a:latin typeface="Times New Roman" panose="02020603050405020304" pitchFamily="18" charset="0"/>
                <a:cs typeface="Times New Roman" panose="02020603050405020304" pitchFamily="18" charset="0"/>
              </a:rPr>
              <a:t>По конструкции сепараторы подразделяются на следующие типы:</a:t>
            </a:r>
            <a:br>
              <a:rPr lang="ru-RU" sz="1100" dirty="0">
                <a:solidFill>
                  <a:srgbClr val="000000"/>
                </a:solidFill>
                <a:latin typeface="Times New Roman" panose="02020603050405020304" pitchFamily="18" charset="0"/>
                <a:cs typeface="Times New Roman" panose="02020603050405020304" pitchFamily="18" charset="0"/>
              </a:rPr>
            </a:br>
            <a:r>
              <a:rPr lang="ru-RU" sz="1100" dirty="0">
                <a:solidFill>
                  <a:srgbClr val="000000"/>
                </a:solidFill>
                <a:latin typeface="Times New Roman" panose="02020603050405020304" pitchFamily="18" charset="0"/>
                <a:cs typeface="Times New Roman" panose="02020603050405020304" pitchFamily="18" charset="0"/>
              </a:rPr>
              <a:t>1. Тип I - применяются в компоновке с узлами предварительного отбора газа (</a:t>
            </a:r>
            <a:r>
              <a:rPr lang="ru-RU" sz="1100" dirty="0" err="1">
                <a:solidFill>
                  <a:srgbClr val="000000"/>
                </a:solidFill>
                <a:latin typeface="Times New Roman" panose="02020603050405020304" pitchFamily="18" charset="0"/>
                <a:cs typeface="Times New Roman" panose="02020603050405020304" pitchFamily="18" charset="0"/>
              </a:rPr>
              <a:t>депульсаторами</a:t>
            </a:r>
            <a:r>
              <a:rPr lang="ru-RU" sz="1100" dirty="0">
                <a:solidFill>
                  <a:srgbClr val="000000"/>
                </a:solidFill>
                <a:latin typeface="Times New Roman" panose="02020603050405020304" pitchFamily="18" charset="0"/>
                <a:cs typeface="Times New Roman" panose="02020603050405020304" pitchFamily="18" charset="0"/>
              </a:rPr>
              <a:t>);</a:t>
            </a:r>
            <a:br>
              <a:rPr lang="ru-RU" sz="1100" dirty="0">
                <a:solidFill>
                  <a:srgbClr val="000000"/>
                </a:solidFill>
                <a:latin typeface="Times New Roman" panose="02020603050405020304" pitchFamily="18" charset="0"/>
                <a:cs typeface="Times New Roman" panose="02020603050405020304" pitchFamily="18" charset="0"/>
              </a:rPr>
            </a:br>
            <a:r>
              <a:rPr lang="ru-RU" sz="1100" dirty="0">
                <a:solidFill>
                  <a:srgbClr val="000000"/>
                </a:solidFill>
                <a:latin typeface="Times New Roman" panose="02020603050405020304" pitchFamily="18" charset="0"/>
                <a:cs typeface="Times New Roman" panose="02020603050405020304" pitchFamily="18" charset="0"/>
              </a:rPr>
              <a:t>2. Тип I-II - применяются в компоновке с узлами предварительного отбора газа, с </a:t>
            </a:r>
            <a:r>
              <a:rPr lang="ru-RU" sz="1100" dirty="0" err="1">
                <a:solidFill>
                  <a:srgbClr val="000000"/>
                </a:solidFill>
                <a:latin typeface="Times New Roman" panose="02020603050405020304" pitchFamily="18" charset="0"/>
                <a:cs typeface="Times New Roman" panose="02020603050405020304" pitchFamily="18" charset="0"/>
              </a:rPr>
              <a:t>пеногасящей</a:t>
            </a:r>
            <a:r>
              <a:rPr lang="ru-RU" sz="1100" dirty="0">
                <a:solidFill>
                  <a:srgbClr val="000000"/>
                </a:solidFill>
                <a:latin typeface="Times New Roman" panose="02020603050405020304" pitchFamily="18" charset="0"/>
                <a:cs typeface="Times New Roman" panose="02020603050405020304" pitchFamily="18" charset="0"/>
              </a:rPr>
              <a:t> насадкой;</a:t>
            </a:r>
            <a:br>
              <a:rPr lang="ru-RU" sz="1100" dirty="0">
                <a:solidFill>
                  <a:srgbClr val="000000"/>
                </a:solidFill>
                <a:latin typeface="Times New Roman" panose="02020603050405020304" pitchFamily="18" charset="0"/>
                <a:cs typeface="Times New Roman" panose="02020603050405020304" pitchFamily="18" charset="0"/>
              </a:rPr>
            </a:br>
            <a:r>
              <a:rPr lang="ru-RU" sz="1100" dirty="0">
                <a:solidFill>
                  <a:srgbClr val="000000"/>
                </a:solidFill>
                <a:latin typeface="Times New Roman" panose="02020603050405020304" pitchFamily="18" charset="0"/>
                <a:cs typeface="Times New Roman" panose="02020603050405020304" pitchFamily="18" charset="0"/>
              </a:rPr>
              <a:t>3. Тип II - применяются без узлов предварительного отбора газа;</a:t>
            </a:r>
            <a:br>
              <a:rPr lang="ru-RU" sz="1100" dirty="0">
                <a:solidFill>
                  <a:srgbClr val="000000"/>
                </a:solidFill>
                <a:latin typeface="Times New Roman" panose="02020603050405020304" pitchFamily="18" charset="0"/>
                <a:cs typeface="Times New Roman" panose="02020603050405020304" pitchFamily="18" charset="0"/>
              </a:rPr>
            </a:br>
            <a:r>
              <a:rPr lang="ru-RU" sz="1100" dirty="0">
                <a:solidFill>
                  <a:srgbClr val="000000"/>
                </a:solidFill>
                <a:latin typeface="Times New Roman" panose="02020603050405020304" pitchFamily="18" charset="0"/>
                <a:cs typeface="Times New Roman" panose="02020603050405020304" pitchFamily="18" charset="0"/>
              </a:rPr>
              <a:t>4. Тип II-II - применяются без узлов предварительного отбора газа, с </a:t>
            </a:r>
            <a:r>
              <a:rPr lang="ru-RU" sz="1100" dirty="0" err="1">
                <a:solidFill>
                  <a:srgbClr val="000000"/>
                </a:solidFill>
                <a:latin typeface="Times New Roman" panose="02020603050405020304" pitchFamily="18" charset="0"/>
                <a:cs typeface="Times New Roman" panose="02020603050405020304" pitchFamily="18" charset="0"/>
              </a:rPr>
              <a:t>пеногасящей</a:t>
            </a:r>
            <a:r>
              <a:rPr lang="ru-RU" sz="1100" dirty="0">
                <a:solidFill>
                  <a:srgbClr val="000000"/>
                </a:solidFill>
                <a:latin typeface="Times New Roman" panose="02020603050405020304" pitchFamily="18" charset="0"/>
                <a:cs typeface="Times New Roman" panose="02020603050405020304" pitchFamily="18" charset="0"/>
              </a:rPr>
              <a:t> насадкой.</a:t>
            </a:r>
          </a:p>
          <a:p>
            <a:pPr indent="457200"/>
            <a:r>
              <a:rPr lang="ru-RU" sz="1100" dirty="0">
                <a:solidFill>
                  <a:srgbClr val="000000"/>
                </a:solidFill>
                <a:latin typeface="Times New Roman" panose="02020603050405020304" pitchFamily="18" charset="0"/>
                <a:cs typeface="Times New Roman" panose="02020603050405020304" pitchFamily="18" charset="0"/>
              </a:rPr>
              <a:t>В зависимости от условий работы сепараторы изготавливаются с термообработкой и без термообработки, с устройствами и без устройств для крепления теплоизоляции. При заказе сепаратора с термообработкой заказчик должен представить схему расположения накладок для крепления площадок обслуживания. Уплотнительная поверхность фланца штуцеров оговаривается при заказе сепараторов. По требованию заказчика и согласованию с проектной организацией разрешается изменение конструкции сепаратора в части установки дополнительных внутренних устройств и изменения расположения штуцеров под конкретный технологический процесс.</a:t>
            </a:r>
            <a:r>
              <a:rPr lang="ru-RU" sz="1100" dirty="0">
                <a:latin typeface="Times New Roman" panose="02020603050405020304" pitchFamily="18" charset="0"/>
                <a:cs typeface="Times New Roman" panose="02020603050405020304" pitchFamily="18" charset="0"/>
              </a:rPr>
              <a:t> </a:t>
            </a:r>
            <a:endParaRPr lang="ru-RU" sz="1100" dirty="0"/>
          </a:p>
        </p:txBody>
      </p:sp>
      <p:sp>
        <p:nvSpPr>
          <p:cNvPr id="11" name="TextBox 10">
            <a:extLst>
              <a:ext uri="{FF2B5EF4-FFF2-40B4-BE49-F238E27FC236}">
                <a16:creationId xmlns:a16="http://schemas.microsoft.com/office/drawing/2014/main" id="{7CED1A2D-D4FE-5A86-971C-BACE7B2977E8}"/>
              </a:ext>
            </a:extLst>
          </p:cNvPr>
          <p:cNvSpPr txBox="1"/>
          <p:nvPr/>
        </p:nvSpPr>
        <p:spPr>
          <a:xfrm>
            <a:off x="971600" y="203695"/>
            <a:ext cx="4583150" cy="307777"/>
          </a:xfrm>
          <a:prstGeom prst="rect">
            <a:avLst/>
          </a:prstGeom>
          <a:noFill/>
        </p:spPr>
        <p:txBody>
          <a:bodyPr wrap="square">
            <a:spAutoFit/>
          </a:bodyPr>
          <a:lstStyle/>
          <a:p>
            <a:r>
              <a:rPr lang="ru-RU" sz="1400" b="1" dirty="0">
                <a:solidFill>
                  <a:srgbClr val="00359E"/>
                </a:solidFill>
                <a:latin typeface="Times New Roman" panose="02020603050405020304" pitchFamily="18" charset="0"/>
                <a:cs typeface="Times New Roman" panose="02020603050405020304" pitchFamily="18" charset="0"/>
              </a:rPr>
              <a:t>Сепараторы нефтегазовые ТУ 3615-013-00217389-97</a:t>
            </a:r>
          </a:p>
        </p:txBody>
      </p:sp>
    </p:spTree>
    <p:extLst>
      <p:ext uri="{BB962C8B-B14F-4D97-AF65-F5344CB8AC3E}">
        <p14:creationId xmlns:p14="http://schemas.microsoft.com/office/powerpoint/2010/main" val="103888609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40C183-7C11-D3C6-A21D-BD5FC9260767}"/>
            </a:ext>
          </a:extLst>
        </p:cNvPr>
        <p:cNvGrpSpPr/>
        <p:nvPr/>
      </p:nvGrpSpPr>
      <p:grpSpPr>
        <a:xfrm>
          <a:off x="0" y="0"/>
          <a:ext cx="0" cy="0"/>
          <a:chOff x="0" y="0"/>
          <a:chExt cx="0" cy="0"/>
        </a:xfrm>
      </p:grpSpPr>
      <p:pic>
        <p:nvPicPr>
          <p:cNvPr id="3" name="Picture 5" descr="F:\WORK\АГТУ\Общая\новый бренндбук\Мокапы\доп\Безырмянный-1.png">
            <a:extLst>
              <a:ext uri="{FF2B5EF4-FFF2-40B4-BE49-F238E27FC236}">
                <a16:creationId xmlns:a16="http://schemas.microsoft.com/office/drawing/2014/main" id="{091F94C7-38E1-04FF-2942-F4AC3BC22B9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87126" y="267494"/>
            <a:ext cx="2001044" cy="180181"/>
          </a:xfrm>
          <a:prstGeom prst="rect">
            <a:avLst/>
          </a:prstGeom>
          <a:noFill/>
          <a:extLst>
            <a:ext uri="{909E8E84-426E-40DD-AFC4-6F175D3DCCD1}">
              <a14:hiddenFill xmlns:a14="http://schemas.microsoft.com/office/drawing/2010/main">
                <a:solidFill>
                  <a:srgbClr val="FFFFFF"/>
                </a:solidFill>
              </a14:hiddenFill>
            </a:ext>
          </a:extLst>
        </p:spPr>
      </p:pic>
      <p:grpSp>
        <p:nvGrpSpPr>
          <p:cNvPr id="4" name="Группа 3">
            <a:extLst>
              <a:ext uri="{FF2B5EF4-FFF2-40B4-BE49-F238E27FC236}">
                <a16:creationId xmlns:a16="http://schemas.microsoft.com/office/drawing/2014/main" id="{17113B2C-4CCB-E3A9-5CF3-8565EAF0CD47}"/>
              </a:ext>
            </a:extLst>
          </p:cNvPr>
          <p:cNvGrpSpPr/>
          <p:nvPr/>
        </p:nvGrpSpPr>
        <p:grpSpPr>
          <a:xfrm>
            <a:off x="-18589" y="2972872"/>
            <a:ext cx="9162589" cy="2191165"/>
            <a:chOff x="-18589" y="2972872"/>
            <a:chExt cx="9162589" cy="2191165"/>
          </a:xfrm>
        </p:grpSpPr>
        <p:pic>
          <p:nvPicPr>
            <p:cNvPr id="5" name="Picture 3" descr="F:\WORK\АГТУ\Общая\новый бренндбук\Мокапы\доп\BB_двАГТУ.png">
              <a:extLst>
                <a:ext uri="{FF2B5EF4-FFF2-40B4-BE49-F238E27FC236}">
                  <a16:creationId xmlns:a16="http://schemas.microsoft.com/office/drawing/2014/main" id="{5FA0C0C3-68FA-DBA1-A190-D94AD7126B8A}"/>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6" name="Группа 5">
              <a:extLst>
                <a:ext uri="{FF2B5EF4-FFF2-40B4-BE49-F238E27FC236}">
                  <a16:creationId xmlns:a16="http://schemas.microsoft.com/office/drawing/2014/main" id="{4A4E3014-D49D-5982-BF2E-6DC33204E74E}"/>
                </a:ext>
              </a:extLst>
            </p:cNvPr>
            <p:cNvGrpSpPr/>
            <p:nvPr/>
          </p:nvGrpSpPr>
          <p:grpSpPr>
            <a:xfrm>
              <a:off x="6521327" y="2972872"/>
              <a:ext cx="2622672" cy="2180762"/>
              <a:chOff x="6521327" y="2972872"/>
              <a:chExt cx="2622672" cy="2180762"/>
            </a:xfrm>
          </p:grpSpPr>
          <p:pic>
            <p:nvPicPr>
              <p:cNvPr id="7" name="Picture 3" descr="F:\WORK\АГТУ\Общая\новый бренндбук\Мокапы\доп\Безымяннный-1.png">
                <a:extLst>
                  <a:ext uri="{FF2B5EF4-FFF2-40B4-BE49-F238E27FC236}">
                    <a16:creationId xmlns:a16="http://schemas.microsoft.com/office/drawing/2014/main" id="{BBBD22F0-EF0B-E579-7819-7454438954A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F:\WORK\АГТУ\Общая\новый бренндбук\Мокапы\доп\Безымяыынный-1.png">
                <a:extLst>
                  <a:ext uri="{FF2B5EF4-FFF2-40B4-BE49-F238E27FC236}">
                    <a16:creationId xmlns:a16="http://schemas.microsoft.com/office/drawing/2014/main" id="{72215C19-599A-E1C5-3052-69AA009534A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sp>
        <p:nvSpPr>
          <p:cNvPr id="2" name="Прямоугольник 1">
            <a:extLst>
              <a:ext uri="{FF2B5EF4-FFF2-40B4-BE49-F238E27FC236}">
                <a16:creationId xmlns:a16="http://schemas.microsoft.com/office/drawing/2014/main" id="{0170A1EB-AB32-EAAE-2368-CDA8F884F967}"/>
              </a:ext>
            </a:extLst>
          </p:cNvPr>
          <p:cNvSpPr/>
          <p:nvPr/>
        </p:nvSpPr>
        <p:spPr>
          <a:xfrm>
            <a:off x="899592" y="511626"/>
            <a:ext cx="7631173" cy="1107996"/>
          </a:xfrm>
          <a:prstGeom prst="rect">
            <a:avLst/>
          </a:prstGeom>
        </p:spPr>
        <p:txBody>
          <a:bodyPr wrap="square">
            <a:spAutoFit/>
          </a:bodyPr>
          <a:lstStyle/>
          <a:p>
            <a:r>
              <a:rPr lang="ru-RU" b="1" dirty="0">
                <a:solidFill>
                  <a:srgbClr val="000000"/>
                </a:solidFill>
                <a:latin typeface="Arial" panose="020B0604020202020204" pitchFamily="34" charset="0"/>
              </a:rPr>
              <a:t>		</a:t>
            </a:r>
            <a:r>
              <a:rPr lang="ru-RU" sz="1200" b="1" dirty="0">
                <a:solidFill>
                  <a:srgbClr val="000000"/>
                </a:solidFill>
                <a:latin typeface="Arial" panose="020B0604020202020204" pitchFamily="34" charset="0"/>
              </a:rPr>
              <a:t>Исполнение по материалам</a:t>
            </a:r>
            <a:br>
              <a:rPr lang="ru-RU" sz="1200" b="1" dirty="0">
                <a:solidFill>
                  <a:srgbClr val="000000"/>
                </a:solidFill>
                <a:latin typeface="Arial" panose="020B0604020202020204" pitchFamily="34" charset="0"/>
              </a:rPr>
            </a:br>
            <a:r>
              <a:rPr lang="ru-RU" sz="1200" dirty="0">
                <a:solidFill>
                  <a:srgbClr val="000000"/>
                </a:solidFill>
                <a:latin typeface="Arial" panose="020B0604020202020204" pitchFamily="34" charset="0"/>
              </a:rPr>
              <a:t>1 - основной материал сталь 09Г2С-6 - для работы при температуре от минус 40°С.</a:t>
            </a:r>
            <a:br>
              <a:rPr lang="ru-RU" sz="1200" dirty="0">
                <a:solidFill>
                  <a:srgbClr val="000000"/>
                </a:solidFill>
                <a:latin typeface="Arial" panose="020B0604020202020204" pitchFamily="34" charset="0"/>
              </a:rPr>
            </a:br>
            <a:r>
              <a:rPr lang="ru-RU" sz="1200" dirty="0">
                <a:solidFill>
                  <a:srgbClr val="000000"/>
                </a:solidFill>
                <a:latin typeface="Arial" panose="020B0604020202020204" pitchFamily="34" charset="0"/>
              </a:rPr>
              <a:t>2 - основной материал сталь 09Г2С-8 - для работы при температуре от минус 60°С.</a:t>
            </a:r>
            <a:br>
              <a:rPr lang="ru-RU" sz="1200" dirty="0">
                <a:solidFill>
                  <a:srgbClr val="000000"/>
                </a:solidFill>
                <a:latin typeface="Arial" panose="020B0604020202020204" pitchFamily="34" charset="0"/>
              </a:rPr>
            </a:br>
            <a:endParaRPr lang="ru-RU" sz="1200" dirty="0">
              <a:solidFill>
                <a:srgbClr val="000000"/>
              </a:solidFill>
              <a:latin typeface="Arial" panose="020B0604020202020204" pitchFamily="34" charset="0"/>
            </a:endParaRPr>
          </a:p>
          <a:p>
            <a:r>
              <a:rPr lang="ru-RU" sz="1200" b="1" dirty="0">
                <a:solidFill>
                  <a:srgbClr val="000000"/>
                </a:solidFill>
                <a:latin typeface="Arial" panose="020B0604020202020204" pitchFamily="34" charset="0"/>
              </a:rPr>
              <a:t>	Структурная схема условного обозначения сепаратора</a:t>
            </a:r>
            <a:r>
              <a:rPr lang="ru-RU" sz="1200" dirty="0"/>
              <a:t> </a:t>
            </a:r>
          </a:p>
        </p:txBody>
      </p:sp>
      <p:pic>
        <p:nvPicPr>
          <p:cNvPr id="9" name="Рисунок 8">
            <a:extLst>
              <a:ext uri="{FF2B5EF4-FFF2-40B4-BE49-F238E27FC236}">
                <a16:creationId xmlns:a16="http://schemas.microsoft.com/office/drawing/2014/main" id="{6ECB25C6-3A8F-0727-2B2D-B522C0EABE59}"/>
              </a:ext>
            </a:extLst>
          </p:cNvPr>
          <p:cNvPicPr/>
          <p:nvPr/>
        </p:nvPicPr>
        <p:blipFill rotWithShape="1">
          <a:blip r:embed="rId6"/>
          <a:srcRect l="30785" t="45609" r="35062" b="25884"/>
          <a:stretch/>
        </p:blipFill>
        <p:spPr bwMode="auto">
          <a:xfrm>
            <a:off x="1115616" y="1715178"/>
            <a:ext cx="5887535" cy="270370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51413097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B48A9B-6EFF-975D-53F9-807852D6C92A}"/>
            </a:ext>
          </a:extLst>
        </p:cNvPr>
        <p:cNvGrpSpPr/>
        <p:nvPr/>
      </p:nvGrpSpPr>
      <p:grpSpPr>
        <a:xfrm>
          <a:off x="0" y="0"/>
          <a:ext cx="0" cy="0"/>
          <a:chOff x="0" y="0"/>
          <a:chExt cx="0" cy="0"/>
        </a:xfrm>
      </p:grpSpPr>
      <p:pic>
        <p:nvPicPr>
          <p:cNvPr id="3" name="Picture 5" descr="F:\WORK\АГТУ\Общая\новый бренндбук\Мокапы\доп\Безырмянный-1.png">
            <a:extLst>
              <a:ext uri="{FF2B5EF4-FFF2-40B4-BE49-F238E27FC236}">
                <a16:creationId xmlns:a16="http://schemas.microsoft.com/office/drawing/2014/main" id="{7D08BA9A-6EFA-DB14-3A96-88EB84F1A0F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87126" y="267494"/>
            <a:ext cx="2001044" cy="180181"/>
          </a:xfrm>
          <a:prstGeom prst="rect">
            <a:avLst/>
          </a:prstGeom>
          <a:noFill/>
          <a:extLst>
            <a:ext uri="{909E8E84-426E-40DD-AFC4-6F175D3DCCD1}">
              <a14:hiddenFill xmlns:a14="http://schemas.microsoft.com/office/drawing/2010/main">
                <a:solidFill>
                  <a:srgbClr val="FFFFFF"/>
                </a:solidFill>
              </a14:hiddenFill>
            </a:ext>
          </a:extLst>
        </p:spPr>
      </p:pic>
      <p:grpSp>
        <p:nvGrpSpPr>
          <p:cNvPr id="4" name="Группа 3">
            <a:extLst>
              <a:ext uri="{FF2B5EF4-FFF2-40B4-BE49-F238E27FC236}">
                <a16:creationId xmlns:a16="http://schemas.microsoft.com/office/drawing/2014/main" id="{211ABB77-7D66-8428-5AC5-168173201DA8}"/>
              </a:ext>
            </a:extLst>
          </p:cNvPr>
          <p:cNvGrpSpPr/>
          <p:nvPr/>
        </p:nvGrpSpPr>
        <p:grpSpPr>
          <a:xfrm>
            <a:off x="-18589" y="2972872"/>
            <a:ext cx="9162589" cy="2191165"/>
            <a:chOff x="-18589" y="2972872"/>
            <a:chExt cx="9162589" cy="2191165"/>
          </a:xfrm>
        </p:grpSpPr>
        <p:pic>
          <p:nvPicPr>
            <p:cNvPr id="5" name="Picture 3" descr="F:\WORK\АГТУ\Общая\новый бренндбук\Мокапы\доп\BB_двАГТУ.png">
              <a:extLst>
                <a:ext uri="{FF2B5EF4-FFF2-40B4-BE49-F238E27FC236}">
                  <a16:creationId xmlns:a16="http://schemas.microsoft.com/office/drawing/2014/main" id="{EF279EFC-0D5A-9C6A-479C-05C4A2B1B27B}"/>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6" name="Группа 5">
              <a:extLst>
                <a:ext uri="{FF2B5EF4-FFF2-40B4-BE49-F238E27FC236}">
                  <a16:creationId xmlns:a16="http://schemas.microsoft.com/office/drawing/2014/main" id="{A575399C-8EAF-3622-F8A2-A29736F4F739}"/>
                </a:ext>
              </a:extLst>
            </p:cNvPr>
            <p:cNvGrpSpPr/>
            <p:nvPr/>
          </p:nvGrpSpPr>
          <p:grpSpPr>
            <a:xfrm>
              <a:off x="6521327" y="2972872"/>
              <a:ext cx="2622672" cy="2180762"/>
              <a:chOff x="6521327" y="2972872"/>
              <a:chExt cx="2622672" cy="2180762"/>
            </a:xfrm>
          </p:grpSpPr>
          <p:pic>
            <p:nvPicPr>
              <p:cNvPr id="7" name="Picture 3" descr="F:\WORK\АГТУ\Общая\новый бренндбук\Мокапы\доп\Безымяннный-1.png">
                <a:extLst>
                  <a:ext uri="{FF2B5EF4-FFF2-40B4-BE49-F238E27FC236}">
                    <a16:creationId xmlns:a16="http://schemas.microsoft.com/office/drawing/2014/main" id="{A9796EED-655B-56D0-B86B-4B2DA046261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F:\WORK\АГТУ\Общая\новый бренндбук\Мокапы\доп\Безымяыынный-1.png">
                <a:extLst>
                  <a:ext uri="{FF2B5EF4-FFF2-40B4-BE49-F238E27FC236}">
                    <a16:creationId xmlns:a16="http://schemas.microsoft.com/office/drawing/2014/main" id="{677560AF-392B-3CCB-F281-020A6F4B8FA2}"/>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pic>
        <p:nvPicPr>
          <p:cNvPr id="2" name="Рисунок 1">
            <a:extLst>
              <a:ext uri="{FF2B5EF4-FFF2-40B4-BE49-F238E27FC236}">
                <a16:creationId xmlns:a16="http://schemas.microsoft.com/office/drawing/2014/main" id="{D771E8E4-FB72-BA9E-6714-848FD7945BA6}"/>
              </a:ext>
            </a:extLst>
          </p:cNvPr>
          <p:cNvPicPr/>
          <p:nvPr/>
        </p:nvPicPr>
        <p:blipFill rotWithShape="1">
          <a:blip r:embed="rId6"/>
          <a:srcRect l="29983" t="25334" r="24418" b="20032"/>
          <a:stretch/>
        </p:blipFill>
        <p:spPr bwMode="auto">
          <a:xfrm>
            <a:off x="539484" y="627534"/>
            <a:ext cx="7248164" cy="3793099"/>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26521766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AFDB80-B8FF-53A6-F65C-06380D2CF2EA}"/>
            </a:ext>
          </a:extLst>
        </p:cNvPr>
        <p:cNvGrpSpPr/>
        <p:nvPr/>
      </p:nvGrpSpPr>
      <p:grpSpPr>
        <a:xfrm>
          <a:off x="0" y="0"/>
          <a:ext cx="0" cy="0"/>
          <a:chOff x="0" y="0"/>
          <a:chExt cx="0" cy="0"/>
        </a:xfrm>
      </p:grpSpPr>
      <p:pic>
        <p:nvPicPr>
          <p:cNvPr id="3" name="Picture 5" descr="F:\WORK\АГТУ\Общая\новый бренндбук\Мокапы\доп\Безырмянный-1.png">
            <a:extLst>
              <a:ext uri="{FF2B5EF4-FFF2-40B4-BE49-F238E27FC236}">
                <a16:creationId xmlns:a16="http://schemas.microsoft.com/office/drawing/2014/main" id="{BCA9505C-81B9-C908-D8EB-2512D37BFAC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87126" y="267494"/>
            <a:ext cx="2001044" cy="180181"/>
          </a:xfrm>
          <a:prstGeom prst="rect">
            <a:avLst/>
          </a:prstGeom>
          <a:noFill/>
          <a:extLst>
            <a:ext uri="{909E8E84-426E-40DD-AFC4-6F175D3DCCD1}">
              <a14:hiddenFill xmlns:a14="http://schemas.microsoft.com/office/drawing/2010/main">
                <a:solidFill>
                  <a:srgbClr val="FFFFFF"/>
                </a:solidFill>
              </a14:hiddenFill>
            </a:ext>
          </a:extLst>
        </p:spPr>
      </p:pic>
      <p:grpSp>
        <p:nvGrpSpPr>
          <p:cNvPr id="4" name="Группа 3">
            <a:extLst>
              <a:ext uri="{FF2B5EF4-FFF2-40B4-BE49-F238E27FC236}">
                <a16:creationId xmlns:a16="http://schemas.microsoft.com/office/drawing/2014/main" id="{40B93F20-6338-E96D-8710-16C98B7051B6}"/>
              </a:ext>
            </a:extLst>
          </p:cNvPr>
          <p:cNvGrpSpPr/>
          <p:nvPr/>
        </p:nvGrpSpPr>
        <p:grpSpPr>
          <a:xfrm>
            <a:off x="-18589" y="2972872"/>
            <a:ext cx="9162589" cy="2191165"/>
            <a:chOff x="-18589" y="2972872"/>
            <a:chExt cx="9162589" cy="2191165"/>
          </a:xfrm>
        </p:grpSpPr>
        <p:pic>
          <p:nvPicPr>
            <p:cNvPr id="5" name="Picture 3" descr="F:\WORK\АГТУ\Общая\новый бренндбук\Мокапы\доп\BB_двАГТУ.png">
              <a:extLst>
                <a:ext uri="{FF2B5EF4-FFF2-40B4-BE49-F238E27FC236}">
                  <a16:creationId xmlns:a16="http://schemas.microsoft.com/office/drawing/2014/main" id="{EF880310-FE5F-1C95-4EB3-3CBA09D3C6C6}"/>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6" name="Группа 5">
              <a:extLst>
                <a:ext uri="{FF2B5EF4-FFF2-40B4-BE49-F238E27FC236}">
                  <a16:creationId xmlns:a16="http://schemas.microsoft.com/office/drawing/2014/main" id="{9F268CB8-9DFE-77D2-E7F4-57412C047228}"/>
                </a:ext>
              </a:extLst>
            </p:cNvPr>
            <p:cNvGrpSpPr/>
            <p:nvPr/>
          </p:nvGrpSpPr>
          <p:grpSpPr>
            <a:xfrm>
              <a:off x="6521327" y="2972872"/>
              <a:ext cx="2622672" cy="2180762"/>
              <a:chOff x="6521327" y="2972872"/>
              <a:chExt cx="2622672" cy="2180762"/>
            </a:xfrm>
          </p:grpSpPr>
          <p:pic>
            <p:nvPicPr>
              <p:cNvPr id="7" name="Picture 3" descr="F:\WORK\АГТУ\Общая\новый бренндбук\Мокапы\доп\Безымяннный-1.png">
                <a:extLst>
                  <a:ext uri="{FF2B5EF4-FFF2-40B4-BE49-F238E27FC236}">
                    <a16:creationId xmlns:a16="http://schemas.microsoft.com/office/drawing/2014/main" id="{06BA10BA-9490-B8E0-1818-75FC07EAD5E6}"/>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F:\WORK\АГТУ\Общая\новый бренндбук\Мокапы\доп\Безымяыынный-1.png">
                <a:extLst>
                  <a:ext uri="{FF2B5EF4-FFF2-40B4-BE49-F238E27FC236}">
                    <a16:creationId xmlns:a16="http://schemas.microsoft.com/office/drawing/2014/main" id="{A2CB1F49-36F7-9D97-C21B-64F4BBD9227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pic>
        <p:nvPicPr>
          <p:cNvPr id="2" name="Рисунок 1">
            <a:extLst>
              <a:ext uri="{FF2B5EF4-FFF2-40B4-BE49-F238E27FC236}">
                <a16:creationId xmlns:a16="http://schemas.microsoft.com/office/drawing/2014/main" id="{F947042C-3F5B-2980-1E77-4D1AC87B5D86}"/>
              </a:ext>
            </a:extLst>
          </p:cNvPr>
          <p:cNvPicPr/>
          <p:nvPr/>
        </p:nvPicPr>
        <p:blipFill rotWithShape="1">
          <a:blip r:embed="rId6"/>
          <a:srcRect l="31587" t="24231" r="26244" b="11345"/>
          <a:stretch/>
        </p:blipFill>
        <p:spPr bwMode="auto">
          <a:xfrm>
            <a:off x="844523" y="237737"/>
            <a:ext cx="5832648" cy="4330521"/>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9942994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8" descr="Чертеж 10">
            <a:extLst>
              <a:ext uri="{FF2B5EF4-FFF2-40B4-BE49-F238E27FC236}">
                <a16:creationId xmlns:a16="http://schemas.microsoft.com/office/drawing/2014/main" id="{C3016F0A-948A-A255-5DAE-2D844C9EB184}"/>
              </a:ext>
            </a:extLst>
          </p:cNvPr>
          <p:cNvPicPr>
            <a:picLocks noChangeAspect="1" noChangeArrowheads="1"/>
          </p:cNvPicPr>
          <p:nvPr/>
        </p:nvPicPr>
        <p:blipFill>
          <a:blip r:embed="rId2">
            <a:grayscl/>
            <a:extLst>
              <a:ext uri="{28A0092B-C50C-407E-A947-70E740481C1C}">
                <a14:useLocalDpi xmlns:a14="http://schemas.microsoft.com/office/drawing/2010/main" val="0"/>
              </a:ext>
            </a:extLst>
          </a:blip>
          <a:srcRect l="10114" t="30331" r="23555" b="34787"/>
          <a:stretch>
            <a:fillRect/>
          </a:stretch>
        </p:blipFill>
        <p:spPr bwMode="auto">
          <a:xfrm>
            <a:off x="5949017" y="2746511"/>
            <a:ext cx="2275390" cy="1765603"/>
          </a:xfrm>
          <a:prstGeom prst="rect">
            <a:avLst/>
          </a:prstGeom>
          <a:noFill/>
          <a:extLst>
            <a:ext uri="{909E8E84-426E-40DD-AFC4-6F175D3DCCD1}">
              <a14:hiddenFill xmlns:a14="http://schemas.microsoft.com/office/drawing/2010/main">
                <a:solidFill>
                  <a:srgbClr val="FFFFFF"/>
                </a:solidFill>
              </a14:hiddenFill>
            </a:ext>
          </a:extLst>
        </p:spPr>
      </p:pic>
      <p:grpSp>
        <p:nvGrpSpPr>
          <p:cNvPr id="2" name="Группа 1"/>
          <p:cNvGrpSpPr/>
          <p:nvPr/>
        </p:nvGrpSpPr>
        <p:grpSpPr>
          <a:xfrm>
            <a:off x="-18589" y="2972872"/>
            <a:ext cx="9162589" cy="2191165"/>
            <a:chOff x="-18589" y="2972872"/>
            <a:chExt cx="9162589" cy="2191165"/>
          </a:xfrm>
        </p:grpSpPr>
        <p:pic>
          <p:nvPicPr>
            <p:cNvPr id="3" name="Picture 3" descr="F:\WORK\АГТУ\Общая\новый бренндбук\Мокапы\доп\BB_двАГТУ.pn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4" name="Группа 3"/>
            <p:cNvGrpSpPr/>
            <p:nvPr/>
          </p:nvGrpSpPr>
          <p:grpSpPr>
            <a:xfrm>
              <a:off x="6521327" y="2972872"/>
              <a:ext cx="2622672" cy="2180762"/>
              <a:chOff x="6521327" y="2972872"/>
              <a:chExt cx="2622672" cy="2180762"/>
            </a:xfrm>
          </p:grpSpPr>
          <p:pic>
            <p:nvPicPr>
              <p:cNvPr id="5" name="Picture 3" descr="F:\WORK\АГТУ\Общая\новый бренндбук\Мокапы\доп\Безымяннный-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F:\WORK\АГТУ\Общая\новый бренндбук\Мокапы\доп\Безымяыынный-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pic>
        <p:nvPicPr>
          <p:cNvPr id="8" name="Picture 5" descr="F:\WORK\АГТУ\Общая\новый бренндбук\Мокапы\доп\Безырмянный-1.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804248" y="163573"/>
            <a:ext cx="2001044" cy="180181"/>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3">
            <a:extLst>
              <a:ext uri="{FF2B5EF4-FFF2-40B4-BE49-F238E27FC236}">
                <a16:creationId xmlns:a16="http://schemas.microsoft.com/office/drawing/2014/main" id="{67AEF54F-372A-1FA3-088A-095EBC11DE3C}"/>
              </a:ext>
            </a:extLst>
          </p:cNvPr>
          <p:cNvSpPr>
            <a:spLocks noChangeArrowheads="1"/>
          </p:cNvSpPr>
          <p:nvPr/>
        </p:nvSpPr>
        <p:spPr bwMode="auto">
          <a:xfrm>
            <a:off x="2051720" y="510659"/>
            <a:ext cx="6753572" cy="2462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45085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Сепараторы оборудуются приборами контроля давления, температуры, уровня жидкости; имеют люк для внутреннего осмотра и очистки; входной и выходные патрубки для газа и жидкости. </a:t>
            </a: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Входной патрубок, как правило, имеет тангенциальное сечение (направление потока газа под острым углом к аппарату), выходной газовый патрубок имеет трубное устройство для отделения капельной жидкости. </a:t>
            </a: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Газ, входя по тангенциальному патрубку в сепаратор, приобретает вращательное движение, в результате чего капли жидкости под действием центробежных сил отбрасываются к стенке аппарата и стекают вниз.</a:t>
            </a:r>
            <a:endParaRPr kumimoji="0" lang="ru-RU" altLang="ru-RU" sz="1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На рисунке 3.5 представлена схема работы сепараторов а) – вертикального, б) – горизонтального.</a:t>
            </a:r>
            <a:endParaRPr kumimoji="0" lang="ru-RU" altLang="ru-RU" sz="1400" b="0" i="0" u="none" strike="noStrike" cap="none" normalizeH="0" baseline="0" dirty="0">
              <a:ln>
                <a:noFill/>
              </a:ln>
              <a:solidFill>
                <a:schemeClr val="tx1"/>
              </a:solidFill>
              <a:effectLst/>
            </a:endParaRPr>
          </a:p>
        </p:txBody>
      </p:sp>
      <p:pic>
        <p:nvPicPr>
          <p:cNvPr id="12" name="Рисунок 11" descr="Чертеж 9">
            <a:extLst>
              <a:ext uri="{FF2B5EF4-FFF2-40B4-BE49-F238E27FC236}">
                <a16:creationId xmlns:a16="http://schemas.microsoft.com/office/drawing/2014/main" id="{7FD0EB93-9714-AFF2-BA56-0F9864F040D0}"/>
              </a:ext>
            </a:extLst>
          </p:cNvPr>
          <p:cNvPicPr>
            <a:picLocks noChangeAspect="1" noChangeArrowheads="1"/>
          </p:cNvPicPr>
          <p:nvPr/>
        </p:nvPicPr>
        <p:blipFill>
          <a:blip r:embed="rId7">
            <a:grayscl/>
            <a:extLst>
              <a:ext uri="{28A0092B-C50C-407E-A947-70E740481C1C}">
                <a14:useLocalDpi xmlns:a14="http://schemas.microsoft.com/office/drawing/2010/main" val="0"/>
              </a:ext>
            </a:extLst>
          </a:blip>
          <a:srcRect l="30989" t="20000" r="20477" b="24928"/>
          <a:stretch>
            <a:fillRect/>
          </a:stretch>
        </p:blipFill>
        <p:spPr bwMode="auto">
          <a:xfrm>
            <a:off x="174018" y="1282844"/>
            <a:ext cx="1877702" cy="3010530"/>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D586288F-967C-C9A3-7FBE-47715E310D3D}"/>
              </a:ext>
            </a:extLst>
          </p:cNvPr>
          <p:cNvSpPr txBox="1"/>
          <p:nvPr/>
        </p:nvSpPr>
        <p:spPr>
          <a:xfrm>
            <a:off x="1619672" y="3263791"/>
            <a:ext cx="4579620" cy="738664"/>
          </a:xfrm>
          <a:prstGeom prst="rect">
            <a:avLst/>
          </a:prstGeom>
          <a:noFill/>
        </p:spPr>
        <p:txBody>
          <a:bodyPr wrap="square">
            <a:spAutoFit/>
          </a:bodyPr>
          <a:lstStyle/>
          <a:p>
            <a:pPr lvl="0" indent="450850" algn="just" defTabSz="914400" eaLnBrk="0" fontAlgn="base" hangingPunct="0">
              <a:spcBef>
                <a:spcPct val="0"/>
              </a:spcBef>
              <a:spcAft>
                <a:spcPct val="0"/>
              </a:spcAft>
            </a:pPr>
            <a:r>
              <a:rPr lang="ru-RU" altLang="ru-RU" sz="1400" dirty="0">
                <a:latin typeface="Times New Roman" panose="02020603050405020304" pitchFamily="18" charset="0"/>
                <a:ea typeface="Calibri" panose="020F0502020204030204" pitchFamily="34" charset="0"/>
                <a:cs typeface="Times New Roman" panose="02020603050405020304" pitchFamily="18" charset="0"/>
              </a:rPr>
              <a:t>1 </a:t>
            </a:r>
            <a:r>
              <a:rPr lang="ru-RU" altLang="ru-RU" sz="1400" dirty="0">
                <a:latin typeface="Calibri" panose="020F0502020204030204" pitchFamily="34" charset="0"/>
                <a:ea typeface="Calibri" panose="020F0502020204030204" pitchFamily="34" charset="0"/>
                <a:cs typeface="Times New Roman" panose="02020603050405020304" pitchFamily="18" charset="0"/>
              </a:rPr>
              <a:t>–</a:t>
            </a:r>
            <a:r>
              <a:rPr lang="ru-RU" altLang="ru-RU" sz="1400" dirty="0">
                <a:latin typeface="Times New Roman" panose="02020603050405020304" pitchFamily="18" charset="0"/>
                <a:ea typeface="Calibri" panose="020F0502020204030204" pitchFamily="34" charset="0"/>
                <a:cs typeface="Times New Roman" panose="02020603050405020304" pitchFamily="18" charset="0"/>
              </a:rPr>
              <a:t> вход газа; 2 </a:t>
            </a:r>
            <a:r>
              <a:rPr lang="ru-RU" altLang="ru-RU" sz="1400" dirty="0">
                <a:latin typeface="Calibri" panose="020F0502020204030204" pitchFamily="34" charset="0"/>
                <a:ea typeface="Calibri" panose="020F0502020204030204" pitchFamily="34" charset="0"/>
                <a:cs typeface="Times New Roman" panose="02020603050405020304" pitchFamily="18" charset="0"/>
              </a:rPr>
              <a:t>–</a:t>
            </a:r>
            <a:r>
              <a:rPr lang="ru-RU" altLang="ru-RU" sz="1400" dirty="0">
                <a:latin typeface="Times New Roman" panose="02020603050405020304" pitchFamily="18" charset="0"/>
                <a:ea typeface="Calibri" panose="020F0502020204030204" pitchFamily="34" charset="0"/>
                <a:cs typeface="Times New Roman" panose="02020603050405020304" pitchFamily="18" charset="0"/>
              </a:rPr>
              <a:t> выход газа; 3 </a:t>
            </a:r>
            <a:r>
              <a:rPr lang="ru-RU" altLang="ru-RU" sz="1400" dirty="0">
                <a:latin typeface="Calibri" panose="020F0502020204030204" pitchFamily="34" charset="0"/>
                <a:ea typeface="Calibri" panose="020F0502020204030204" pitchFamily="34" charset="0"/>
                <a:cs typeface="Times New Roman" panose="02020603050405020304" pitchFamily="18" charset="0"/>
              </a:rPr>
              <a:t>–</a:t>
            </a:r>
            <a:r>
              <a:rPr lang="ru-RU" altLang="ru-RU" sz="1400" dirty="0">
                <a:latin typeface="Times New Roman" panose="02020603050405020304" pitchFamily="18" charset="0"/>
                <a:ea typeface="Calibri" panose="020F0502020204030204" pitchFamily="34" charset="0"/>
                <a:cs typeface="Times New Roman" panose="02020603050405020304" pitchFamily="18" charset="0"/>
              </a:rPr>
              <a:t> выход жидкости</a:t>
            </a:r>
          </a:p>
          <a:p>
            <a:pPr lvl="0" indent="450850" algn="just" defTabSz="914400" eaLnBrk="0" fontAlgn="base" hangingPunct="0">
              <a:spcBef>
                <a:spcPct val="0"/>
              </a:spcBef>
              <a:spcAft>
                <a:spcPct val="0"/>
              </a:spcAft>
            </a:pPr>
            <a:r>
              <a:rPr lang="ru-RU" altLang="ru-RU" sz="1400" b="1" dirty="0">
                <a:latin typeface="Times New Roman" panose="02020603050405020304" pitchFamily="18" charset="0"/>
                <a:ea typeface="Calibri" panose="020F0502020204030204" pitchFamily="34" charset="0"/>
                <a:cs typeface="Times New Roman" panose="02020603050405020304" pitchFamily="18" charset="0"/>
              </a:rPr>
              <a:t>Рисунок 3.5 </a:t>
            </a:r>
            <a:r>
              <a:rPr lang="ru-RU" altLang="ru-RU" sz="1400" b="1" dirty="0">
                <a:latin typeface="Calibri" panose="020F0502020204030204" pitchFamily="34" charset="0"/>
                <a:ea typeface="Calibri" panose="020F0502020204030204" pitchFamily="34" charset="0"/>
                <a:cs typeface="Times New Roman" panose="02020603050405020304" pitchFamily="18" charset="0"/>
              </a:rPr>
              <a:t>–</a:t>
            </a:r>
            <a:r>
              <a:rPr lang="ru-RU" altLang="ru-RU" sz="1400" b="1" dirty="0">
                <a:latin typeface="Times New Roman" panose="02020603050405020304" pitchFamily="18" charset="0"/>
                <a:ea typeface="Calibri" panose="020F0502020204030204" pitchFamily="34" charset="0"/>
                <a:cs typeface="Times New Roman" panose="02020603050405020304" pitchFamily="18" charset="0"/>
              </a:rPr>
              <a:t> Схема сепараторов: </a:t>
            </a:r>
          </a:p>
          <a:p>
            <a:pPr lvl="0" indent="450850" algn="just" defTabSz="914400" eaLnBrk="0" fontAlgn="base" hangingPunct="0">
              <a:spcBef>
                <a:spcPct val="0"/>
              </a:spcBef>
              <a:spcAft>
                <a:spcPct val="0"/>
              </a:spcAft>
            </a:pPr>
            <a:r>
              <a:rPr lang="ru-RU" altLang="ru-RU" sz="1400" b="1" dirty="0">
                <a:latin typeface="Times New Roman" panose="02020603050405020304" pitchFamily="18" charset="0"/>
                <a:ea typeface="Calibri" panose="020F0502020204030204" pitchFamily="34" charset="0"/>
                <a:cs typeface="Times New Roman" panose="02020603050405020304" pitchFamily="18" charset="0"/>
              </a:rPr>
              <a:t>а </a:t>
            </a:r>
            <a:r>
              <a:rPr lang="ru-RU" altLang="ru-RU" sz="1400" b="1" dirty="0">
                <a:latin typeface="Calibri" panose="020F0502020204030204" pitchFamily="34" charset="0"/>
                <a:ea typeface="Calibri" panose="020F0502020204030204" pitchFamily="34" charset="0"/>
                <a:cs typeface="Times New Roman" panose="02020603050405020304" pitchFamily="18" charset="0"/>
              </a:rPr>
              <a:t>–</a:t>
            </a:r>
            <a:r>
              <a:rPr lang="ru-RU" altLang="ru-RU" sz="1400" b="1" dirty="0">
                <a:latin typeface="Times New Roman" panose="02020603050405020304" pitchFamily="18" charset="0"/>
                <a:ea typeface="Calibri" panose="020F0502020204030204" pitchFamily="34" charset="0"/>
                <a:cs typeface="Times New Roman" panose="02020603050405020304" pitchFamily="18" charset="0"/>
              </a:rPr>
              <a:t> вертикальный, б </a:t>
            </a:r>
            <a:r>
              <a:rPr lang="ru-RU" altLang="ru-RU" sz="1400" b="1" dirty="0">
                <a:latin typeface="Calibri" panose="020F0502020204030204" pitchFamily="34" charset="0"/>
                <a:ea typeface="Calibri" panose="020F0502020204030204" pitchFamily="34" charset="0"/>
                <a:cs typeface="Times New Roman" panose="02020603050405020304" pitchFamily="18" charset="0"/>
              </a:rPr>
              <a:t>–</a:t>
            </a:r>
            <a:r>
              <a:rPr lang="ru-RU" altLang="ru-RU" sz="1400" b="1" dirty="0">
                <a:latin typeface="Times New Roman" panose="02020603050405020304" pitchFamily="18" charset="0"/>
                <a:ea typeface="Calibri" panose="020F0502020204030204" pitchFamily="34" charset="0"/>
                <a:cs typeface="Times New Roman" panose="02020603050405020304" pitchFamily="18" charset="0"/>
              </a:rPr>
              <a:t> горизонтальный</a:t>
            </a:r>
            <a:endParaRPr lang="ru-RU" altLang="ru-RU" dirty="0">
              <a:latin typeface="Arial" panose="020B0604020202020204" pitchFamily="34" charset="0"/>
            </a:endParaRPr>
          </a:p>
        </p:txBody>
      </p:sp>
    </p:spTree>
    <p:extLst>
      <p:ext uri="{BB962C8B-B14F-4D97-AF65-F5344CB8AC3E}">
        <p14:creationId xmlns:p14="http://schemas.microsoft.com/office/powerpoint/2010/main" val="324852865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69E6E0-D91C-45D7-EE1F-6EB41156236E}"/>
            </a:ext>
          </a:extLst>
        </p:cNvPr>
        <p:cNvGrpSpPr/>
        <p:nvPr/>
      </p:nvGrpSpPr>
      <p:grpSpPr>
        <a:xfrm>
          <a:off x="0" y="0"/>
          <a:ext cx="0" cy="0"/>
          <a:chOff x="0" y="0"/>
          <a:chExt cx="0" cy="0"/>
        </a:xfrm>
      </p:grpSpPr>
      <p:pic>
        <p:nvPicPr>
          <p:cNvPr id="3" name="Picture 5" descr="F:\WORK\АГТУ\Общая\новый бренндбук\Мокапы\доп\Безырмянный-1.png">
            <a:extLst>
              <a:ext uri="{FF2B5EF4-FFF2-40B4-BE49-F238E27FC236}">
                <a16:creationId xmlns:a16="http://schemas.microsoft.com/office/drawing/2014/main" id="{BFA0AE63-A726-2AC1-7B41-99C9AC41D7A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87126" y="267494"/>
            <a:ext cx="2001044" cy="180181"/>
          </a:xfrm>
          <a:prstGeom prst="rect">
            <a:avLst/>
          </a:prstGeom>
          <a:noFill/>
          <a:extLst>
            <a:ext uri="{909E8E84-426E-40DD-AFC4-6F175D3DCCD1}">
              <a14:hiddenFill xmlns:a14="http://schemas.microsoft.com/office/drawing/2010/main">
                <a:solidFill>
                  <a:srgbClr val="FFFFFF"/>
                </a:solidFill>
              </a14:hiddenFill>
            </a:ext>
          </a:extLst>
        </p:spPr>
      </p:pic>
      <p:grpSp>
        <p:nvGrpSpPr>
          <p:cNvPr id="4" name="Группа 3">
            <a:extLst>
              <a:ext uri="{FF2B5EF4-FFF2-40B4-BE49-F238E27FC236}">
                <a16:creationId xmlns:a16="http://schemas.microsoft.com/office/drawing/2014/main" id="{EC0F1335-3D36-00A6-9FFB-DD0032731CEF}"/>
              </a:ext>
            </a:extLst>
          </p:cNvPr>
          <p:cNvGrpSpPr/>
          <p:nvPr/>
        </p:nvGrpSpPr>
        <p:grpSpPr>
          <a:xfrm>
            <a:off x="-18589" y="2972872"/>
            <a:ext cx="9162589" cy="2191165"/>
            <a:chOff x="-18589" y="2972872"/>
            <a:chExt cx="9162589" cy="2191165"/>
          </a:xfrm>
        </p:grpSpPr>
        <p:pic>
          <p:nvPicPr>
            <p:cNvPr id="5" name="Picture 3" descr="F:\WORK\АГТУ\Общая\новый бренндбук\Мокапы\доп\BB_двАГТУ.png">
              <a:extLst>
                <a:ext uri="{FF2B5EF4-FFF2-40B4-BE49-F238E27FC236}">
                  <a16:creationId xmlns:a16="http://schemas.microsoft.com/office/drawing/2014/main" id="{3A436C15-6232-BD80-27F4-B7E797F4D36C}"/>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6" name="Группа 5">
              <a:extLst>
                <a:ext uri="{FF2B5EF4-FFF2-40B4-BE49-F238E27FC236}">
                  <a16:creationId xmlns:a16="http://schemas.microsoft.com/office/drawing/2014/main" id="{2B788E37-7CEB-183C-1C6E-3851B8F06150}"/>
                </a:ext>
              </a:extLst>
            </p:cNvPr>
            <p:cNvGrpSpPr/>
            <p:nvPr/>
          </p:nvGrpSpPr>
          <p:grpSpPr>
            <a:xfrm>
              <a:off x="6521327" y="2972872"/>
              <a:ext cx="2622672" cy="2180762"/>
              <a:chOff x="6521327" y="2972872"/>
              <a:chExt cx="2622672" cy="2180762"/>
            </a:xfrm>
          </p:grpSpPr>
          <p:pic>
            <p:nvPicPr>
              <p:cNvPr id="7" name="Picture 3" descr="F:\WORK\АГТУ\Общая\новый бренндбук\Мокапы\доп\Безымяннный-1.png">
                <a:extLst>
                  <a:ext uri="{FF2B5EF4-FFF2-40B4-BE49-F238E27FC236}">
                    <a16:creationId xmlns:a16="http://schemas.microsoft.com/office/drawing/2014/main" id="{5E273623-4457-7CCA-C515-2908AB85850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F:\WORK\АГТУ\Общая\новый бренндбук\Мокапы\доп\Безымяыынный-1.png">
                <a:extLst>
                  <a:ext uri="{FF2B5EF4-FFF2-40B4-BE49-F238E27FC236}">
                    <a16:creationId xmlns:a16="http://schemas.microsoft.com/office/drawing/2014/main" id="{9F7A5C80-6F95-E2DF-AC39-CF31BFB870DC}"/>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pic>
        <p:nvPicPr>
          <p:cNvPr id="2" name="Рисунок 1">
            <a:extLst>
              <a:ext uri="{FF2B5EF4-FFF2-40B4-BE49-F238E27FC236}">
                <a16:creationId xmlns:a16="http://schemas.microsoft.com/office/drawing/2014/main" id="{E9B12F79-F119-D1F6-271C-7749CD8BF990}"/>
              </a:ext>
            </a:extLst>
          </p:cNvPr>
          <p:cNvPicPr/>
          <p:nvPr/>
        </p:nvPicPr>
        <p:blipFill rotWithShape="1">
          <a:blip r:embed="rId6"/>
          <a:srcRect l="16355" t="19669" r="14858" b="7070"/>
          <a:stretch/>
        </p:blipFill>
        <p:spPr bwMode="auto">
          <a:xfrm>
            <a:off x="465417" y="484739"/>
            <a:ext cx="7724730" cy="403244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98262992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EB5E05-7455-510A-58F5-5264AE54CD36}"/>
            </a:ext>
          </a:extLst>
        </p:cNvPr>
        <p:cNvGrpSpPr/>
        <p:nvPr/>
      </p:nvGrpSpPr>
      <p:grpSpPr>
        <a:xfrm>
          <a:off x="0" y="0"/>
          <a:ext cx="0" cy="0"/>
          <a:chOff x="0" y="0"/>
          <a:chExt cx="0" cy="0"/>
        </a:xfrm>
      </p:grpSpPr>
      <p:pic>
        <p:nvPicPr>
          <p:cNvPr id="3" name="Picture 5" descr="F:\WORK\АГТУ\Общая\новый бренндбук\Мокапы\доп\Безырмянный-1.png">
            <a:extLst>
              <a:ext uri="{FF2B5EF4-FFF2-40B4-BE49-F238E27FC236}">
                <a16:creationId xmlns:a16="http://schemas.microsoft.com/office/drawing/2014/main" id="{7E8B0445-CE67-E471-7C3E-2A25C9B97DF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87126" y="267494"/>
            <a:ext cx="2001044" cy="180181"/>
          </a:xfrm>
          <a:prstGeom prst="rect">
            <a:avLst/>
          </a:prstGeom>
          <a:noFill/>
          <a:extLst>
            <a:ext uri="{909E8E84-426E-40DD-AFC4-6F175D3DCCD1}">
              <a14:hiddenFill xmlns:a14="http://schemas.microsoft.com/office/drawing/2010/main">
                <a:solidFill>
                  <a:srgbClr val="FFFFFF"/>
                </a:solidFill>
              </a14:hiddenFill>
            </a:ext>
          </a:extLst>
        </p:spPr>
      </p:pic>
      <p:grpSp>
        <p:nvGrpSpPr>
          <p:cNvPr id="4" name="Группа 3">
            <a:extLst>
              <a:ext uri="{FF2B5EF4-FFF2-40B4-BE49-F238E27FC236}">
                <a16:creationId xmlns:a16="http://schemas.microsoft.com/office/drawing/2014/main" id="{261F50C5-DDFD-ECD3-FC52-ED47734477E3}"/>
              </a:ext>
            </a:extLst>
          </p:cNvPr>
          <p:cNvGrpSpPr/>
          <p:nvPr/>
        </p:nvGrpSpPr>
        <p:grpSpPr>
          <a:xfrm>
            <a:off x="-18589" y="2972872"/>
            <a:ext cx="9162589" cy="2191165"/>
            <a:chOff x="-18589" y="2972872"/>
            <a:chExt cx="9162589" cy="2191165"/>
          </a:xfrm>
        </p:grpSpPr>
        <p:pic>
          <p:nvPicPr>
            <p:cNvPr id="5" name="Picture 3" descr="F:\WORK\АГТУ\Общая\новый бренндбук\Мокапы\доп\BB_двАГТУ.png">
              <a:extLst>
                <a:ext uri="{FF2B5EF4-FFF2-40B4-BE49-F238E27FC236}">
                  <a16:creationId xmlns:a16="http://schemas.microsoft.com/office/drawing/2014/main" id="{D97FB1F7-F1C3-CFA8-185C-4A9FD975675D}"/>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6" name="Группа 5">
              <a:extLst>
                <a:ext uri="{FF2B5EF4-FFF2-40B4-BE49-F238E27FC236}">
                  <a16:creationId xmlns:a16="http://schemas.microsoft.com/office/drawing/2014/main" id="{1FBD2A8B-4AE2-AC2B-F2C7-1F552C433DB4}"/>
                </a:ext>
              </a:extLst>
            </p:cNvPr>
            <p:cNvGrpSpPr/>
            <p:nvPr/>
          </p:nvGrpSpPr>
          <p:grpSpPr>
            <a:xfrm>
              <a:off x="6521327" y="2972872"/>
              <a:ext cx="2622672" cy="2180762"/>
              <a:chOff x="6521327" y="2972872"/>
              <a:chExt cx="2622672" cy="2180762"/>
            </a:xfrm>
          </p:grpSpPr>
          <p:pic>
            <p:nvPicPr>
              <p:cNvPr id="7" name="Picture 3" descr="F:\WORK\АГТУ\Общая\новый бренндбук\Мокапы\доп\Безымяннный-1.png">
                <a:extLst>
                  <a:ext uri="{FF2B5EF4-FFF2-40B4-BE49-F238E27FC236}">
                    <a16:creationId xmlns:a16="http://schemas.microsoft.com/office/drawing/2014/main" id="{B4D26F0A-1F3B-E58A-B6B6-DE22BD54C8E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F:\WORK\АГТУ\Общая\новый бренндбук\Мокапы\доп\Безымяыынный-1.png">
                <a:extLst>
                  <a:ext uri="{FF2B5EF4-FFF2-40B4-BE49-F238E27FC236}">
                    <a16:creationId xmlns:a16="http://schemas.microsoft.com/office/drawing/2014/main" id="{A32A9C58-AD5F-519E-4FDE-8E08A58AE879}"/>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pic>
        <p:nvPicPr>
          <p:cNvPr id="2" name="Рисунок 1">
            <a:extLst>
              <a:ext uri="{FF2B5EF4-FFF2-40B4-BE49-F238E27FC236}">
                <a16:creationId xmlns:a16="http://schemas.microsoft.com/office/drawing/2014/main" id="{DD1D3CD2-B206-D14F-8D13-1CC3E88479F2}"/>
              </a:ext>
            </a:extLst>
          </p:cNvPr>
          <p:cNvPicPr/>
          <p:nvPr/>
        </p:nvPicPr>
        <p:blipFill rotWithShape="1">
          <a:blip r:embed="rId6">
            <a:extLst>
              <a:ext uri="{BEBA8EAE-BF5A-486C-A8C5-ECC9F3942E4B}">
                <a14:imgProps xmlns:a14="http://schemas.microsoft.com/office/drawing/2010/main">
                  <a14:imgLayer r:embed="rId7">
                    <a14:imgEffect>
                      <a14:sharpenSoften amount="50000"/>
                    </a14:imgEffect>
                  </a14:imgLayer>
                </a14:imgProps>
              </a:ext>
            </a:extLst>
          </a:blip>
          <a:srcRect l="31748" t="17389" r="31213" b="12771"/>
          <a:stretch/>
        </p:blipFill>
        <p:spPr bwMode="auto">
          <a:xfrm>
            <a:off x="210645" y="148293"/>
            <a:ext cx="4292459" cy="4500661"/>
          </a:xfrm>
          <a:prstGeom prst="rect">
            <a:avLst/>
          </a:prstGeom>
          <a:ln>
            <a:noFill/>
          </a:ln>
          <a:extLst>
            <a:ext uri="{53640926-AAD7-44D8-BBD7-CCE9431645EC}">
              <a14:shadowObscured xmlns:a14="http://schemas.microsoft.com/office/drawing/2010/main"/>
            </a:ext>
          </a:extLst>
        </p:spPr>
      </p:pic>
      <p:sp>
        <p:nvSpPr>
          <p:cNvPr id="9" name="Прямоугольник 8">
            <a:extLst>
              <a:ext uri="{FF2B5EF4-FFF2-40B4-BE49-F238E27FC236}">
                <a16:creationId xmlns:a16="http://schemas.microsoft.com/office/drawing/2014/main" id="{ABA59B88-E226-C69F-A2C8-4B9787C60BC4}"/>
              </a:ext>
            </a:extLst>
          </p:cNvPr>
          <p:cNvSpPr/>
          <p:nvPr/>
        </p:nvSpPr>
        <p:spPr>
          <a:xfrm>
            <a:off x="4441304" y="586591"/>
            <a:ext cx="4163402" cy="3970318"/>
          </a:xfrm>
          <a:prstGeom prst="rect">
            <a:avLst/>
          </a:prstGeom>
        </p:spPr>
        <p:txBody>
          <a:bodyPr wrap="square">
            <a:spAutoFit/>
          </a:bodyPr>
          <a:lstStyle/>
          <a:p>
            <a:pPr indent="457200" algn="just"/>
            <a:r>
              <a:rPr lang="ru-RU" sz="1200" dirty="0">
                <a:solidFill>
                  <a:srgbClr val="000000"/>
                </a:solidFill>
                <a:latin typeface="Times New Roman" panose="02020603050405020304" pitchFamily="18" charset="0"/>
                <a:cs typeface="Times New Roman" panose="02020603050405020304" pitchFamily="18" charset="0"/>
              </a:rPr>
              <a:t>Допускается применение других марок сталей с пределами применения по ОСТ 26-291-94.</a:t>
            </a:r>
            <a:br>
              <a:rPr lang="ru-RU" sz="1200" dirty="0">
                <a:solidFill>
                  <a:srgbClr val="000000"/>
                </a:solidFill>
                <a:latin typeface="Times New Roman" panose="02020603050405020304" pitchFamily="18" charset="0"/>
                <a:cs typeface="Times New Roman" panose="02020603050405020304" pitchFamily="18" charset="0"/>
              </a:rPr>
            </a:br>
            <a:endParaRPr lang="ru-RU" sz="1200" dirty="0">
              <a:solidFill>
                <a:srgbClr val="000000"/>
              </a:solidFill>
              <a:latin typeface="Times New Roman" panose="02020603050405020304" pitchFamily="18" charset="0"/>
              <a:cs typeface="Times New Roman" panose="02020603050405020304" pitchFamily="18" charset="0"/>
            </a:endParaRPr>
          </a:p>
          <a:p>
            <a:pPr indent="457200" algn="just"/>
            <a:r>
              <a:rPr lang="ru-RU" sz="1200" dirty="0">
                <a:solidFill>
                  <a:srgbClr val="000000"/>
                </a:solidFill>
                <a:latin typeface="Times New Roman" panose="02020603050405020304" pitchFamily="18" charset="0"/>
                <a:cs typeface="Times New Roman" panose="02020603050405020304" pitchFamily="18" charset="0"/>
              </a:rPr>
              <a:t>Выбор марки </a:t>
            </a:r>
            <a:r>
              <a:rPr lang="ru-RU" sz="1200" dirty="0" err="1">
                <a:solidFill>
                  <a:srgbClr val="000000"/>
                </a:solidFill>
                <a:latin typeface="Times New Roman" panose="02020603050405020304" pitchFamily="18" charset="0"/>
                <a:cs typeface="Times New Roman" panose="02020603050405020304" pitchFamily="18" charset="0"/>
              </a:rPr>
              <a:t>паронита</a:t>
            </a:r>
            <a:r>
              <a:rPr lang="ru-RU" sz="1200" dirty="0">
                <a:solidFill>
                  <a:srgbClr val="000000"/>
                </a:solidFill>
                <a:latin typeface="Times New Roman" panose="02020603050405020304" pitchFamily="18" charset="0"/>
                <a:cs typeface="Times New Roman" panose="02020603050405020304" pitchFamily="18" charset="0"/>
              </a:rPr>
              <a:t>, материала наполнителя спирально-навитых прокладок, материала</a:t>
            </a:r>
            <a:br>
              <a:rPr lang="ru-RU" sz="1200" dirty="0">
                <a:solidFill>
                  <a:srgbClr val="000000"/>
                </a:solidFill>
                <a:latin typeface="Times New Roman" panose="02020603050405020304" pitchFamily="18" charset="0"/>
                <a:cs typeface="Times New Roman" panose="02020603050405020304" pitchFamily="18" charset="0"/>
              </a:rPr>
            </a:br>
            <a:r>
              <a:rPr lang="ru-RU" sz="1200" dirty="0">
                <a:solidFill>
                  <a:srgbClr val="000000"/>
                </a:solidFill>
                <a:latin typeface="Times New Roman" panose="02020603050405020304" pitchFamily="18" charset="0"/>
                <a:cs typeface="Times New Roman" panose="02020603050405020304" pitchFamily="18" charset="0"/>
              </a:rPr>
              <a:t>оболочек асбометаллических прокладок производится в зависимости от условий эксплуатации (рабочая среда, расчетное давление, температура).</a:t>
            </a:r>
            <a:br>
              <a:rPr lang="ru-RU" sz="1200" dirty="0">
                <a:solidFill>
                  <a:srgbClr val="000000"/>
                </a:solidFill>
                <a:latin typeface="Times New Roman" panose="02020603050405020304" pitchFamily="18" charset="0"/>
                <a:cs typeface="Times New Roman" panose="02020603050405020304" pitchFamily="18" charset="0"/>
              </a:rPr>
            </a:br>
            <a:endParaRPr lang="ru-RU" sz="1200" dirty="0">
              <a:solidFill>
                <a:srgbClr val="000000"/>
              </a:solidFill>
              <a:latin typeface="Times New Roman" panose="02020603050405020304" pitchFamily="18" charset="0"/>
              <a:cs typeface="Times New Roman" panose="02020603050405020304" pitchFamily="18" charset="0"/>
            </a:endParaRPr>
          </a:p>
          <a:p>
            <a:pPr indent="457200" algn="just"/>
            <a:r>
              <a:rPr lang="ru-RU" sz="1200" dirty="0">
                <a:solidFill>
                  <a:srgbClr val="000000"/>
                </a:solidFill>
                <a:latin typeface="Times New Roman" panose="02020603050405020304" pitchFamily="18" charset="0"/>
                <a:cs typeface="Times New Roman" panose="02020603050405020304" pitchFamily="18" charset="0"/>
              </a:rPr>
              <a:t>Минимальная допустимая температура стенки сепаратора, находящегося под давлением: </a:t>
            </a:r>
          </a:p>
          <a:p>
            <a:pPr indent="457200" algn="just"/>
            <a:r>
              <a:rPr lang="ru-RU" sz="1200" dirty="0">
                <a:solidFill>
                  <a:srgbClr val="000000"/>
                </a:solidFill>
                <a:latin typeface="Times New Roman" panose="02020603050405020304" pitchFamily="18" charset="0"/>
                <a:cs typeface="Times New Roman" panose="02020603050405020304" pitchFamily="18" charset="0"/>
              </a:rPr>
              <a:t>для исполнения 1 - минус 30° С </a:t>
            </a:r>
          </a:p>
          <a:p>
            <a:pPr indent="457200" algn="just"/>
            <a:r>
              <a:rPr lang="ru-RU" sz="1200" dirty="0">
                <a:solidFill>
                  <a:srgbClr val="000000"/>
                </a:solidFill>
                <a:latin typeface="Times New Roman" panose="02020603050405020304" pitchFamily="18" charset="0"/>
                <a:cs typeface="Times New Roman" panose="02020603050405020304" pitchFamily="18" charset="0"/>
              </a:rPr>
              <a:t>для исполнения 2 - минус 60° С.</a:t>
            </a:r>
          </a:p>
          <a:p>
            <a:pPr indent="457200" algn="just"/>
            <a:endParaRPr lang="ru-RU" sz="1200" dirty="0">
              <a:solidFill>
                <a:srgbClr val="000000"/>
              </a:solidFill>
              <a:latin typeface="Times New Roman" panose="02020603050405020304" pitchFamily="18" charset="0"/>
              <a:cs typeface="Times New Roman" panose="02020603050405020304" pitchFamily="18" charset="0"/>
            </a:endParaRPr>
          </a:p>
          <a:p>
            <a:pPr indent="457200" algn="just"/>
            <a:r>
              <a:rPr lang="ru-RU" sz="1200" dirty="0">
                <a:solidFill>
                  <a:srgbClr val="000000"/>
                </a:solidFill>
                <a:latin typeface="Times New Roman" panose="02020603050405020304" pitchFamily="18" charset="0"/>
                <a:cs typeface="Times New Roman" panose="02020603050405020304" pitchFamily="18" charset="0"/>
              </a:rPr>
              <a:t>Крепежные детали из стали 35Х для материального исполнения 2 должны быть испытаны на ударный изгиб на образцах с острым надрезом при температуре минус 60° С. </a:t>
            </a:r>
          </a:p>
          <a:p>
            <a:pPr indent="457200" algn="just"/>
            <a:endParaRPr lang="ru-RU" sz="1200" dirty="0">
              <a:solidFill>
                <a:srgbClr val="000000"/>
              </a:solidFill>
              <a:latin typeface="Times New Roman" panose="02020603050405020304" pitchFamily="18" charset="0"/>
              <a:cs typeface="Times New Roman" panose="02020603050405020304" pitchFamily="18" charset="0"/>
            </a:endParaRPr>
          </a:p>
          <a:p>
            <a:pPr indent="457200" algn="just"/>
            <a:r>
              <a:rPr lang="ru-RU" sz="1200" dirty="0">
                <a:solidFill>
                  <a:srgbClr val="000000"/>
                </a:solidFill>
                <a:latin typeface="Times New Roman" panose="02020603050405020304" pitchFamily="18" charset="0"/>
                <a:cs typeface="Times New Roman" panose="02020603050405020304" pitchFamily="18" charset="0"/>
              </a:rPr>
              <a:t>Значение ударной вязкости на всех образцах должно быть не менее 30 Дж/см" (3 кгс/см2). </a:t>
            </a:r>
          </a:p>
          <a:p>
            <a:pPr indent="457200" algn="just"/>
            <a:r>
              <a:rPr lang="ru-RU" sz="1200" dirty="0">
                <a:solidFill>
                  <a:srgbClr val="000000"/>
                </a:solidFill>
                <a:latin typeface="Times New Roman" panose="02020603050405020304" pitchFamily="18" charset="0"/>
                <a:cs typeface="Times New Roman" panose="02020603050405020304" pitchFamily="18" charset="0"/>
              </a:rPr>
              <a:t>Объем испытаний – по ГОСТ 20700.</a:t>
            </a:r>
          </a:p>
        </p:txBody>
      </p:sp>
    </p:spTree>
    <p:extLst>
      <p:ext uri="{BB962C8B-B14F-4D97-AF65-F5344CB8AC3E}">
        <p14:creationId xmlns:p14="http://schemas.microsoft.com/office/powerpoint/2010/main" val="357755879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2E0D99-1A10-9882-5441-808722A42DDB}"/>
            </a:ext>
          </a:extLst>
        </p:cNvPr>
        <p:cNvGrpSpPr/>
        <p:nvPr/>
      </p:nvGrpSpPr>
      <p:grpSpPr>
        <a:xfrm>
          <a:off x="0" y="0"/>
          <a:ext cx="0" cy="0"/>
          <a:chOff x="0" y="0"/>
          <a:chExt cx="0" cy="0"/>
        </a:xfrm>
      </p:grpSpPr>
      <p:pic>
        <p:nvPicPr>
          <p:cNvPr id="3" name="Picture 5" descr="F:\WORK\АГТУ\Общая\новый бренндбук\Мокапы\доп\Безырмянный-1.png">
            <a:extLst>
              <a:ext uri="{FF2B5EF4-FFF2-40B4-BE49-F238E27FC236}">
                <a16:creationId xmlns:a16="http://schemas.microsoft.com/office/drawing/2014/main" id="{69D56E7C-1AFE-FAFA-4001-A7F400925CC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87126" y="267494"/>
            <a:ext cx="2001044" cy="180181"/>
          </a:xfrm>
          <a:prstGeom prst="rect">
            <a:avLst/>
          </a:prstGeom>
          <a:noFill/>
          <a:extLst>
            <a:ext uri="{909E8E84-426E-40DD-AFC4-6F175D3DCCD1}">
              <a14:hiddenFill xmlns:a14="http://schemas.microsoft.com/office/drawing/2010/main">
                <a:solidFill>
                  <a:srgbClr val="FFFFFF"/>
                </a:solidFill>
              </a14:hiddenFill>
            </a:ext>
          </a:extLst>
        </p:spPr>
      </p:pic>
      <p:grpSp>
        <p:nvGrpSpPr>
          <p:cNvPr id="4" name="Группа 3">
            <a:extLst>
              <a:ext uri="{FF2B5EF4-FFF2-40B4-BE49-F238E27FC236}">
                <a16:creationId xmlns:a16="http://schemas.microsoft.com/office/drawing/2014/main" id="{F22EC074-9CEB-C890-A4A0-1266D6E70A1A}"/>
              </a:ext>
            </a:extLst>
          </p:cNvPr>
          <p:cNvGrpSpPr/>
          <p:nvPr/>
        </p:nvGrpSpPr>
        <p:grpSpPr>
          <a:xfrm>
            <a:off x="-18589" y="2972872"/>
            <a:ext cx="9162589" cy="2191165"/>
            <a:chOff x="-18589" y="2972872"/>
            <a:chExt cx="9162589" cy="2191165"/>
          </a:xfrm>
        </p:grpSpPr>
        <p:pic>
          <p:nvPicPr>
            <p:cNvPr id="5" name="Picture 3" descr="F:\WORK\АГТУ\Общая\новый бренндбук\Мокапы\доп\BB_двАГТУ.png">
              <a:extLst>
                <a:ext uri="{FF2B5EF4-FFF2-40B4-BE49-F238E27FC236}">
                  <a16:creationId xmlns:a16="http://schemas.microsoft.com/office/drawing/2014/main" id="{6E05CE80-4F0C-5E0F-042F-AF2751EE9130}"/>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6" name="Группа 5">
              <a:extLst>
                <a:ext uri="{FF2B5EF4-FFF2-40B4-BE49-F238E27FC236}">
                  <a16:creationId xmlns:a16="http://schemas.microsoft.com/office/drawing/2014/main" id="{49363ADE-C9FA-4AA3-2712-5725C51074B0}"/>
                </a:ext>
              </a:extLst>
            </p:cNvPr>
            <p:cNvGrpSpPr/>
            <p:nvPr/>
          </p:nvGrpSpPr>
          <p:grpSpPr>
            <a:xfrm>
              <a:off x="6521327" y="2972872"/>
              <a:ext cx="2622672" cy="2180762"/>
              <a:chOff x="6521327" y="2972872"/>
              <a:chExt cx="2622672" cy="2180762"/>
            </a:xfrm>
          </p:grpSpPr>
          <p:pic>
            <p:nvPicPr>
              <p:cNvPr id="7" name="Picture 3" descr="F:\WORK\АГТУ\Общая\новый бренндбук\Мокапы\доп\Безымяннный-1.png">
                <a:extLst>
                  <a:ext uri="{FF2B5EF4-FFF2-40B4-BE49-F238E27FC236}">
                    <a16:creationId xmlns:a16="http://schemas.microsoft.com/office/drawing/2014/main" id="{7E6DC09F-5F38-26F4-1A7E-BB394FF70D96}"/>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F:\WORK\АГТУ\Общая\новый бренндбук\Мокапы\доп\Безымяыынный-1.png">
                <a:extLst>
                  <a:ext uri="{FF2B5EF4-FFF2-40B4-BE49-F238E27FC236}">
                    <a16:creationId xmlns:a16="http://schemas.microsoft.com/office/drawing/2014/main" id="{E80C63F4-43B3-EBA8-6EBC-39D16F6C4BAE}"/>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pic>
        <p:nvPicPr>
          <p:cNvPr id="2" name="Рисунок 1">
            <a:extLst>
              <a:ext uri="{FF2B5EF4-FFF2-40B4-BE49-F238E27FC236}">
                <a16:creationId xmlns:a16="http://schemas.microsoft.com/office/drawing/2014/main" id="{FC94881C-9154-4EE0-93E4-DFD6048690B7}"/>
              </a:ext>
            </a:extLst>
          </p:cNvPr>
          <p:cNvPicPr/>
          <p:nvPr/>
        </p:nvPicPr>
        <p:blipFill rotWithShape="1">
          <a:blip r:embed="rId6">
            <a:extLst>
              <a:ext uri="{BEBA8EAE-BF5A-486C-A8C5-ECC9F3942E4B}">
                <a14:imgProps xmlns:a14="http://schemas.microsoft.com/office/drawing/2010/main">
                  <a14:imgLayer r:embed="rId7">
                    <a14:imgEffect>
                      <a14:sharpenSoften amount="50000"/>
                    </a14:imgEffect>
                  </a14:imgLayer>
                </a14:imgProps>
              </a:ext>
            </a:extLst>
          </a:blip>
          <a:srcRect l="22769" t="28221" r="21432" b="9065"/>
          <a:stretch/>
        </p:blipFill>
        <p:spPr bwMode="auto">
          <a:xfrm>
            <a:off x="611560" y="483518"/>
            <a:ext cx="7436657" cy="406420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07135085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B8F84D-8CB3-77D0-9CBA-BA1151189A0A}"/>
            </a:ext>
          </a:extLst>
        </p:cNvPr>
        <p:cNvGrpSpPr/>
        <p:nvPr/>
      </p:nvGrpSpPr>
      <p:grpSpPr>
        <a:xfrm>
          <a:off x="0" y="0"/>
          <a:ext cx="0" cy="0"/>
          <a:chOff x="0" y="0"/>
          <a:chExt cx="0" cy="0"/>
        </a:xfrm>
      </p:grpSpPr>
      <p:pic>
        <p:nvPicPr>
          <p:cNvPr id="3" name="Picture 5" descr="F:\WORK\АГТУ\Общая\новый бренндбук\Мокапы\доп\Безырмянный-1.png">
            <a:extLst>
              <a:ext uri="{FF2B5EF4-FFF2-40B4-BE49-F238E27FC236}">
                <a16:creationId xmlns:a16="http://schemas.microsoft.com/office/drawing/2014/main" id="{4C87E7AB-A6FA-B42E-A779-61EAE6397CD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87126" y="267494"/>
            <a:ext cx="2001044" cy="180181"/>
          </a:xfrm>
          <a:prstGeom prst="rect">
            <a:avLst/>
          </a:prstGeom>
          <a:noFill/>
          <a:extLst>
            <a:ext uri="{909E8E84-426E-40DD-AFC4-6F175D3DCCD1}">
              <a14:hiddenFill xmlns:a14="http://schemas.microsoft.com/office/drawing/2010/main">
                <a:solidFill>
                  <a:srgbClr val="FFFFFF"/>
                </a:solidFill>
              </a14:hiddenFill>
            </a:ext>
          </a:extLst>
        </p:spPr>
      </p:pic>
      <p:grpSp>
        <p:nvGrpSpPr>
          <p:cNvPr id="4" name="Группа 3">
            <a:extLst>
              <a:ext uri="{FF2B5EF4-FFF2-40B4-BE49-F238E27FC236}">
                <a16:creationId xmlns:a16="http://schemas.microsoft.com/office/drawing/2014/main" id="{CD8FF1AA-FA5E-A9F7-7A26-61EEFBBC9ECB}"/>
              </a:ext>
            </a:extLst>
          </p:cNvPr>
          <p:cNvGrpSpPr/>
          <p:nvPr/>
        </p:nvGrpSpPr>
        <p:grpSpPr>
          <a:xfrm>
            <a:off x="-18589" y="2972872"/>
            <a:ext cx="9162589" cy="2191165"/>
            <a:chOff x="-18589" y="2972872"/>
            <a:chExt cx="9162589" cy="2191165"/>
          </a:xfrm>
        </p:grpSpPr>
        <p:pic>
          <p:nvPicPr>
            <p:cNvPr id="5" name="Picture 3" descr="F:\WORK\АГТУ\Общая\новый бренндбук\Мокапы\доп\BB_двАГТУ.png">
              <a:extLst>
                <a:ext uri="{FF2B5EF4-FFF2-40B4-BE49-F238E27FC236}">
                  <a16:creationId xmlns:a16="http://schemas.microsoft.com/office/drawing/2014/main" id="{A4981434-8D44-BEBB-46E7-326D2B5DB110}"/>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6" name="Группа 5">
              <a:extLst>
                <a:ext uri="{FF2B5EF4-FFF2-40B4-BE49-F238E27FC236}">
                  <a16:creationId xmlns:a16="http://schemas.microsoft.com/office/drawing/2014/main" id="{F71D967E-FD3D-FDA0-D60D-B72F9992FF70}"/>
                </a:ext>
              </a:extLst>
            </p:cNvPr>
            <p:cNvGrpSpPr/>
            <p:nvPr/>
          </p:nvGrpSpPr>
          <p:grpSpPr>
            <a:xfrm>
              <a:off x="6521327" y="2972872"/>
              <a:ext cx="2622672" cy="2180762"/>
              <a:chOff x="6521327" y="2972872"/>
              <a:chExt cx="2622672" cy="2180762"/>
            </a:xfrm>
          </p:grpSpPr>
          <p:pic>
            <p:nvPicPr>
              <p:cNvPr id="7" name="Picture 3" descr="F:\WORK\АГТУ\Общая\новый бренндбук\Мокапы\доп\Безымяннный-1.png">
                <a:extLst>
                  <a:ext uri="{FF2B5EF4-FFF2-40B4-BE49-F238E27FC236}">
                    <a16:creationId xmlns:a16="http://schemas.microsoft.com/office/drawing/2014/main" id="{8FDBBBB7-7784-6AEF-3C51-2E63045E3E5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F:\WORK\АГТУ\Общая\новый бренндбук\Мокапы\доп\Безымяыынный-1.png">
                <a:extLst>
                  <a:ext uri="{FF2B5EF4-FFF2-40B4-BE49-F238E27FC236}">
                    <a16:creationId xmlns:a16="http://schemas.microsoft.com/office/drawing/2014/main" id="{86B9A399-7DB0-7714-51CD-C92E352F391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pic>
        <p:nvPicPr>
          <p:cNvPr id="2" name="Рисунок 1">
            <a:extLst>
              <a:ext uri="{FF2B5EF4-FFF2-40B4-BE49-F238E27FC236}">
                <a16:creationId xmlns:a16="http://schemas.microsoft.com/office/drawing/2014/main" id="{9A348912-3321-3D99-6027-B09412DF53DF}"/>
              </a:ext>
            </a:extLst>
          </p:cNvPr>
          <p:cNvPicPr/>
          <p:nvPr/>
        </p:nvPicPr>
        <p:blipFill rotWithShape="1">
          <a:blip r:embed="rId6">
            <a:extLst>
              <a:ext uri="{BEBA8EAE-BF5A-486C-A8C5-ECC9F3942E4B}">
                <a14:imgProps xmlns:a14="http://schemas.microsoft.com/office/drawing/2010/main">
                  <a14:imgLayer r:embed="rId7">
                    <a14:imgEffect>
                      <a14:sharpenSoften amount="50000"/>
                    </a14:imgEffect>
                  </a14:imgLayer>
                </a14:imgProps>
              </a:ext>
            </a:extLst>
          </a:blip>
          <a:srcRect l="36718" t="32781" r="34581" b="8210"/>
          <a:stretch/>
        </p:blipFill>
        <p:spPr bwMode="auto">
          <a:xfrm>
            <a:off x="539552" y="0"/>
            <a:ext cx="3811924" cy="4584535"/>
          </a:xfrm>
          <a:prstGeom prst="rect">
            <a:avLst/>
          </a:prstGeom>
          <a:ln>
            <a:noFill/>
          </a:ln>
          <a:extLst>
            <a:ext uri="{53640926-AAD7-44D8-BBD7-CCE9431645EC}">
              <a14:shadowObscured xmlns:a14="http://schemas.microsoft.com/office/drawing/2010/main"/>
            </a:ext>
          </a:extLst>
        </p:spPr>
      </p:pic>
      <p:pic>
        <p:nvPicPr>
          <p:cNvPr id="9" name="Рисунок 8">
            <a:extLst>
              <a:ext uri="{FF2B5EF4-FFF2-40B4-BE49-F238E27FC236}">
                <a16:creationId xmlns:a16="http://schemas.microsoft.com/office/drawing/2014/main" id="{FD565412-B14E-0996-0ACE-4A6245E6436D}"/>
              </a:ext>
            </a:extLst>
          </p:cNvPr>
          <p:cNvPicPr/>
          <p:nvPr/>
        </p:nvPicPr>
        <p:blipFill rotWithShape="1">
          <a:blip r:embed="rId8">
            <a:extLst>
              <a:ext uri="{BEBA8EAE-BF5A-486C-A8C5-ECC9F3942E4B}">
                <a14:imgProps xmlns:a14="http://schemas.microsoft.com/office/drawing/2010/main">
                  <a14:imgLayer r:embed="rId9">
                    <a14:imgEffect>
                      <a14:sharpenSoften amount="50000"/>
                    </a14:imgEffect>
                  </a14:imgLayer>
                </a14:imgProps>
              </a:ext>
            </a:extLst>
          </a:blip>
          <a:srcRect l="36397" t="18814" r="35222" b="7924"/>
          <a:stretch/>
        </p:blipFill>
        <p:spPr bwMode="auto">
          <a:xfrm>
            <a:off x="4427984" y="600701"/>
            <a:ext cx="3630087" cy="3885633"/>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4644561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F:\WORK\АГТУ\Общая\ФОН РОМБЫ\Обложка темн..jpg"/>
          <p:cNvPicPr>
            <a:picLocks noChangeAspect="1" noChangeArrowheads="1"/>
          </p:cNvPicPr>
          <p:nvPr/>
        </p:nvPicPr>
        <p:blipFill rotWithShape="1">
          <a:blip r:embed="rId2">
            <a:extLst>
              <a:ext uri="{28A0092B-C50C-407E-A947-70E740481C1C}">
                <a14:useLocalDpi xmlns:a14="http://schemas.microsoft.com/office/drawing/2010/main" val="0"/>
              </a:ext>
            </a:extLst>
          </a:blip>
          <a:srcRect l="1361" t="23806" r="43588"/>
          <a:stretch/>
        </p:blipFill>
        <p:spPr bwMode="auto">
          <a:xfrm rot="5400000">
            <a:off x="36617" y="-39241"/>
            <a:ext cx="5143503" cy="5221983"/>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rot="5400000">
            <a:off x="37930" y="-37932"/>
            <a:ext cx="5143502" cy="5219362"/>
          </a:xfrm>
          <a:prstGeom prst="rect">
            <a:avLst/>
          </a:prstGeom>
          <a:solidFill>
            <a:srgbClr val="00359E">
              <a:alpha val="5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Прямоугольник 4"/>
          <p:cNvSpPr/>
          <p:nvPr/>
        </p:nvSpPr>
        <p:spPr>
          <a:xfrm>
            <a:off x="955273" y="2229347"/>
            <a:ext cx="3306189" cy="684803"/>
          </a:xfrm>
          <a:prstGeom prst="rect">
            <a:avLst/>
          </a:prstGeom>
        </p:spPr>
        <p:txBody>
          <a:bodyPr wrap="square" lIns="68580" tIns="34290" rIns="68580" bIns="34290">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defTabSz="1219170">
              <a:spcBef>
                <a:spcPts val="1333"/>
              </a:spcBef>
              <a:defRPr/>
            </a:pPr>
            <a:r>
              <a:rPr lang="ru-RU" sz="2000" b="1" dirty="0">
                <a:solidFill>
                  <a:schemeClr val="bg1"/>
                </a:solidFill>
                <a:latin typeface="Times New Roman" panose="02020603050405020304" pitchFamily="18" charset="0"/>
                <a:cs typeface="Times New Roman" panose="02020603050405020304" pitchFamily="18" charset="0"/>
              </a:rPr>
              <a:t>СЕПАРАЦИОННОЕ ОБОРУДОВАНИЕ</a:t>
            </a:r>
          </a:p>
        </p:txBody>
      </p:sp>
      <p:pic>
        <p:nvPicPr>
          <p:cNvPr id="1029" name="Picture 5" descr="C:\Users\Tolkanev\Downloads\IMG_4717.jpg"/>
          <p:cNvPicPr>
            <a:picLocks noChangeAspect="1" noChangeArrowheads="1"/>
          </p:cNvPicPr>
          <p:nvPr/>
        </p:nvPicPr>
        <p:blipFill rotWithShape="1">
          <a:blip r:embed="rId3">
            <a:extLst>
              <a:ext uri="{28A0092B-C50C-407E-A947-70E740481C1C}">
                <a14:useLocalDpi xmlns:a14="http://schemas.microsoft.com/office/drawing/2010/main" val="0"/>
              </a:ext>
            </a:extLst>
          </a:blip>
          <a:srcRect l="26055" r="23075"/>
          <a:stretch/>
        </p:blipFill>
        <p:spPr bwMode="auto">
          <a:xfrm>
            <a:off x="5219362" y="0"/>
            <a:ext cx="3924638" cy="514350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F:\WORK\АГТУ\Общая\новый бренндбук\Мокапы\доп\Безымяннный-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19362" y="0"/>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F:\WORK\АГТУ\Общая\новый бренндбук\Мокапы\доп\Безымяыынный-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16200000" flipH="1">
            <a:off x="6774005" y="2773506"/>
            <a:ext cx="2211709" cy="2528282"/>
          </a:xfrm>
          <a:prstGeom prst="rect">
            <a:avLst/>
          </a:prstGeom>
          <a:noFill/>
          <a:extLst>
            <a:ext uri="{909E8E84-426E-40DD-AFC4-6F175D3DCCD1}">
              <a14:hiddenFill xmlns:a14="http://schemas.microsoft.com/office/drawing/2010/main">
                <a:solidFill>
                  <a:srgbClr val="FFFFFF"/>
                </a:solidFill>
              </a14:hiddenFill>
            </a:ext>
          </a:extLst>
        </p:spPr>
      </p:pic>
      <p:sp>
        <p:nvSpPr>
          <p:cNvPr id="8" name="Равнобедренный треугольник 7"/>
          <p:cNvSpPr/>
          <p:nvPr/>
        </p:nvSpPr>
        <p:spPr>
          <a:xfrm rot="10800000">
            <a:off x="4705071" y="-1"/>
            <a:ext cx="1028582" cy="430128"/>
          </a:xfrm>
          <a:prstGeom prst="triangle">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030" name="Picture 6" descr="F:\WORK\АГТУ\Общая\новый бренндбук\Мокапы\доп\ыыыы1 — копия.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88163" y="515506"/>
            <a:ext cx="2839031" cy="4720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614061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D9D54E-7323-6E9F-81E3-1ED67EFCB321}"/>
            </a:ext>
          </a:extLst>
        </p:cNvPr>
        <p:cNvGrpSpPr/>
        <p:nvPr/>
      </p:nvGrpSpPr>
      <p:grpSpPr>
        <a:xfrm>
          <a:off x="0" y="0"/>
          <a:ext cx="0" cy="0"/>
          <a:chOff x="0" y="0"/>
          <a:chExt cx="0" cy="0"/>
        </a:xfrm>
      </p:grpSpPr>
      <p:pic>
        <p:nvPicPr>
          <p:cNvPr id="3" name="Picture 5" descr="F:\WORK\АГТУ\Общая\новый бренндбук\Мокапы\доп\Безырмянный-1.png">
            <a:extLst>
              <a:ext uri="{FF2B5EF4-FFF2-40B4-BE49-F238E27FC236}">
                <a16:creationId xmlns:a16="http://schemas.microsoft.com/office/drawing/2014/main" id="{0991C471-8DED-D212-5929-26FD7C50DF7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87126" y="267494"/>
            <a:ext cx="2001044" cy="180181"/>
          </a:xfrm>
          <a:prstGeom prst="rect">
            <a:avLst/>
          </a:prstGeom>
          <a:noFill/>
          <a:extLst>
            <a:ext uri="{909E8E84-426E-40DD-AFC4-6F175D3DCCD1}">
              <a14:hiddenFill xmlns:a14="http://schemas.microsoft.com/office/drawing/2010/main">
                <a:solidFill>
                  <a:srgbClr val="FFFFFF"/>
                </a:solidFill>
              </a14:hiddenFill>
            </a:ext>
          </a:extLst>
        </p:spPr>
      </p:pic>
      <p:grpSp>
        <p:nvGrpSpPr>
          <p:cNvPr id="4" name="Группа 3">
            <a:extLst>
              <a:ext uri="{FF2B5EF4-FFF2-40B4-BE49-F238E27FC236}">
                <a16:creationId xmlns:a16="http://schemas.microsoft.com/office/drawing/2014/main" id="{80C88615-43CD-7D72-53B7-FFACBF5670E0}"/>
              </a:ext>
            </a:extLst>
          </p:cNvPr>
          <p:cNvGrpSpPr/>
          <p:nvPr/>
        </p:nvGrpSpPr>
        <p:grpSpPr>
          <a:xfrm>
            <a:off x="-18589" y="2972872"/>
            <a:ext cx="9162589" cy="2191165"/>
            <a:chOff x="-18589" y="2972872"/>
            <a:chExt cx="9162589" cy="2191165"/>
          </a:xfrm>
        </p:grpSpPr>
        <p:pic>
          <p:nvPicPr>
            <p:cNvPr id="5" name="Picture 3" descr="F:\WORK\АГТУ\Общая\новый бренндбук\Мокапы\доп\BB_двАГТУ.png">
              <a:extLst>
                <a:ext uri="{FF2B5EF4-FFF2-40B4-BE49-F238E27FC236}">
                  <a16:creationId xmlns:a16="http://schemas.microsoft.com/office/drawing/2014/main" id="{6AD20E61-74C5-3DC0-39F7-9DACDC935A84}"/>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6" name="Группа 5">
              <a:extLst>
                <a:ext uri="{FF2B5EF4-FFF2-40B4-BE49-F238E27FC236}">
                  <a16:creationId xmlns:a16="http://schemas.microsoft.com/office/drawing/2014/main" id="{4AD51149-5A21-AB3F-A042-D8AEE1F9BC7E}"/>
                </a:ext>
              </a:extLst>
            </p:cNvPr>
            <p:cNvGrpSpPr/>
            <p:nvPr/>
          </p:nvGrpSpPr>
          <p:grpSpPr>
            <a:xfrm>
              <a:off x="6521327" y="2972872"/>
              <a:ext cx="2622672" cy="2180762"/>
              <a:chOff x="6521327" y="2972872"/>
              <a:chExt cx="2622672" cy="2180762"/>
            </a:xfrm>
          </p:grpSpPr>
          <p:pic>
            <p:nvPicPr>
              <p:cNvPr id="7" name="Picture 3" descr="F:\WORK\АГТУ\Общая\новый бренндбук\Мокапы\доп\Безымяннный-1.png">
                <a:extLst>
                  <a:ext uri="{FF2B5EF4-FFF2-40B4-BE49-F238E27FC236}">
                    <a16:creationId xmlns:a16="http://schemas.microsoft.com/office/drawing/2014/main" id="{4FE688DC-A277-F252-1A9D-FE755B48BAC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F:\WORK\АГТУ\Общая\новый бренндбук\Мокапы\доп\Безымяыынный-1.png">
                <a:extLst>
                  <a:ext uri="{FF2B5EF4-FFF2-40B4-BE49-F238E27FC236}">
                    <a16:creationId xmlns:a16="http://schemas.microsoft.com/office/drawing/2014/main" id="{C6E4AA4F-EAE5-5A57-0103-F8953C3F9B5D}"/>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sp>
        <p:nvSpPr>
          <p:cNvPr id="9" name="TextBox 8">
            <a:extLst>
              <a:ext uri="{FF2B5EF4-FFF2-40B4-BE49-F238E27FC236}">
                <a16:creationId xmlns:a16="http://schemas.microsoft.com/office/drawing/2014/main" id="{7375A4E6-D24B-7E2E-BB16-B6C4190E6F81}"/>
              </a:ext>
            </a:extLst>
          </p:cNvPr>
          <p:cNvSpPr txBox="1"/>
          <p:nvPr/>
        </p:nvSpPr>
        <p:spPr>
          <a:xfrm>
            <a:off x="421543" y="665459"/>
            <a:ext cx="4798529" cy="1200329"/>
          </a:xfrm>
          <a:prstGeom prst="rect">
            <a:avLst/>
          </a:prstGeom>
          <a:noFill/>
        </p:spPr>
        <p:txBody>
          <a:bodyPr wrap="square">
            <a:spAutoFit/>
          </a:bodyPr>
          <a:lstStyle/>
          <a:p>
            <a:r>
              <a:rPr lang="ru-RU" dirty="0">
                <a:solidFill>
                  <a:srgbClr val="00359E"/>
                </a:solidFill>
                <a:latin typeface="Times New Roman" panose="02020603050405020304" pitchFamily="18" charset="0"/>
                <a:cs typeface="Times New Roman" panose="02020603050405020304" pitchFamily="18" charset="0"/>
              </a:rPr>
              <a:t>Сепаратор</a:t>
            </a:r>
            <a:r>
              <a:rPr lang="ru-RU" sz="1600" dirty="0">
                <a:latin typeface="Times New Roman" panose="02020603050405020304" pitchFamily="18" charset="0"/>
                <a:cs typeface="Times New Roman" panose="02020603050405020304" pitchFamily="18" charset="0"/>
              </a:rPr>
              <a:t> </a:t>
            </a:r>
            <a:r>
              <a:rPr lang="ru-RU" sz="1800" dirty="0">
                <a:latin typeface="Times New Roman" panose="02020603050405020304" pitchFamily="18" charset="0"/>
                <a:cs typeface="Times New Roman" panose="02020603050405020304" pitchFamily="18" charset="0"/>
              </a:rPr>
              <a:t>- устройство, в котором нефть отделяется от газа (или вода отделяется от нефти) за счёт разницы плотностей и термобарических условий процесса.</a:t>
            </a:r>
            <a:endParaRPr lang="ru-RU" dirty="0">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43EAC8B9-2195-B3B7-47EA-2DBCC23D1AE6}"/>
              </a:ext>
            </a:extLst>
          </p:cNvPr>
          <p:cNvSpPr txBox="1"/>
          <p:nvPr/>
        </p:nvSpPr>
        <p:spPr>
          <a:xfrm>
            <a:off x="438849" y="1956212"/>
            <a:ext cx="4583150" cy="584775"/>
          </a:xfrm>
          <a:prstGeom prst="rect">
            <a:avLst/>
          </a:prstGeom>
          <a:noFill/>
        </p:spPr>
        <p:txBody>
          <a:bodyPr wrap="square">
            <a:spAutoFit/>
          </a:bodyPr>
          <a:lstStyle/>
          <a:p>
            <a:pPr algn="l" defTabSz="1219170"/>
            <a:r>
              <a:rPr lang="ru-RU" sz="1600" dirty="0">
                <a:latin typeface="Times New Roman" panose="02020603050405020304" pitchFamily="18" charset="0"/>
                <a:cs typeface="Times New Roman" panose="02020603050405020304" pitchFamily="18" charset="0"/>
              </a:rPr>
              <a:t>На текущий момент</a:t>
            </a:r>
            <a:r>
              <a:rPr lang="en-US" sz="1600" dirty="0">
                <a:latin typeface="Times New Roman" panose="02020603050405020304" pitchFamily="18" charset="0"/>
                <a:cs typeface="Times New Roman" panose="02020603050405020304" pitchFamily="18" charset="0"/>
              </a:rPr>
              <a:t>, </a:t>
            </a:r>
            <a:r>
              <a:rPr lang="ru-RU" sz="1600" dirty="0">
                <a:latin typeface="Times New Roman" panose="02020603050405020304" pitchFamily="18" charset="0"/>
                <a:cs typeface="Times New Roman" panose="02020603050405020304" pitchFamily="18" charset="0"/>
              </a:rPr>
              <a:t>в производстве применяются следующие типы сепараторов:</a:t>
            </a:r>
            <a:r>
              <a:rPr lang="en-US" sz="1600" dirty="0">
                <a:latin typeface="Times New Roman" panose="02020603050405020304" pitchFamily="18" charset="0"/>
                <a:cs typeface="Times New Roman" panose="02020603050405020304" pitchFamily="18" charset="0"/>
              </a:rPr>
              <a:t> </a:t>
            </a:r>
            <a:endParaRPr lang="ru-RU" sz="1600" dirty="0">
              <a:latin typeface="Times New Roman" panose="02020603050405020304" pitchFamily="18" charset="0"/>
              <a:cs typeface="Times New Roman" panose="02020603050405020304" pitchFamily="18" charset="0"/>
            </a:endParaRPr>
          </a:p>
        </p:txBody>
      </p:sp>
      <p:sp>
        <p:nvSpPr>
          <p:cNvPr id="13" name="TextBox 12">
            <a:extLst>
              <a:ext uri="{FF2B5EF4-FFF2-40B4-BE49-F238E27FC236}">
                <a16:creationId xmlns:a16="http://schemas.microsoft.com/office/drawing/2014/main" id="{308C9A51-DC17-A37B-F8BD-F8CBA4097C18}"/>
              </a:ext>
            </a:extLst>
          </p:cNvPr>
          <p:cNvSpPr txBox="1"/>
          <p:nvPr/>
        </p:nvSpPr>
        <p:spPr>
          <a:xfrm>
            <a:off x="421543" y="2646770"/>
            <a:ext cx="4583150" cy="1354217"/>
          </a:xfrm>
          <a:prstGeom prst="rect">
            <a:avLst/>
          </a:prstGeom>
          <a:noFill/>
        </p:spPr>
        <p:txBody>
          <a:bodyPr wrap="square">
            <a:spAutoFit/>
          </a:bodyPr>
          <a:lstStyle/>
          <a:p>
            <a:pPr marL="285750" indent="-285750" defTabSz="1219170">
              <a:buFont typeface="Wingdings" panose="05000000000000000000" pitchFamily="2" charset="2"/>
              <a:buChar char="Ø"/>
            </a:pPr>
            <a:r>
              <a:rPr lang="ru-RU" sz="1600" b="1" dirty="0">
                <a:latin typeface="Times New Roman" panose="02020603050405020304" pitchFamily="18" charset="0"/>
                <a:cs typeface="Times New Roman" panose="02020603050405020304" pitchFamily="18" charset="0"/>
              </a:rPr>
              <a:t>Отстойники</a:t>
            </a:r>
          </a:p>
          <a:p>
            <a:pPr marL="380990" indent="-380990" defTabSz="1219170">
              <a:buClr>
                <a:srgbClr val="00359E"/>
              </a:buClr>
              <a:buFont typeface="Wingdings" panose="05000000000000000000" pitchFamily="2" charset="2"/>
              <a:buChar char="§"/>
            </a:pPr>
            <a:r>
              <a:rPr lang="ru-RU" sz="1600" dirty="0">
                <a:latin typeface="Times New Roman" panose="02020603050405020304" pitchFamily="18" charset="0"/>
                <a:cs typeface="Times New Roman" panose="02020603050405020304" pitchFamily="18" charset="0"/>
              </a:rPr>
              <a:t>Вертикальные</a:t>
            </a:r>
          </a:p>
          <a:p>
            <a:pPr marL="380990" indent="-380990" defTabSz="1219170">
              <a:buClr>
                <a:srgbClr val="00359E"/>
              </a:buClr>
              <a:buFont typeface="Wingdings" panose="05000000000000000000" pitchFamily="2" charset="2"/>
              <a:buChar char="§"/>
            </a:pPr>
            <a:r>
              <a:rPr lang="ru-RU" sz="1600" dirty="0">
                <a:latin typeface="Times New Roman" panose="02020603050405020304" pitchFamily="18" charset="0"/>
                <a:cs typeface="Times New Roman" panose="02020603050405020304" pitchFamily="18" charset="0"/>
              </a:rPr>
              <a:t>Горизонтальные</a:t>
            </a:r>
          </a:p>
          <a:p>
            <a:pPr marL="285750" indent="-285750" defTabSz="1219170">
              <a:buFont typeface="Wingdings" panose="05000000000000000000" pitchFamily="2" charset="2"/>
              <a:buChar char="Ø"/>
            </a:pPr>
            <a:r>
              <a:rPr lang="ru-RU" sz="1600" b="1" dirty="0">
                <a:latin typeface="Times New Roman" panose="02020603050405020304" pitchFamily="18" charset="0"/>
                <a:cs typeface="Times New Roman" panose="02020603050405020304" pitchFamily="18" charset="0"/>
              </a:rPr>
              <a:t>Центробежные</a:t>
            </a:r>
          </a:p>
          <a:p>
            <a:pPr defTabSz="1219170"/>
            <a:endParaRPr lang="ru-RU" sz="1800" b="1" dirty="0">
              <a:solidFill>
                <a:schemeClr val="bg2">
                  <a:lumMod val="50000"/>
                </a:schemeClr>
              </a:solidFill>
              <a:latin typeface="Segoe UI Light" pitchFamily="34" charset="0"/>
              <a:cs typeface="Segoe UI Light" pitchFamily="34" charset="0"/>
            </a:endParaRPr>
          </a:p>
        </p:txBody>
      </p:sp>
      <p:pic>
        <p:nvPicPr>
          <p:cNvPr id="14" name="Picture 4" descr="Seperation - Becdaf Fahgon">
            <a:extLst>
              <a:ext uri="{FF2B5EF4-FFF2-40B4-BE49-F238E27FC236}">
                <a16:creationId xmlns:a16="http://schemas.microsoft.com/office/drawing/2014/main" id="{6C93BD7D-4924-073E-BB8B-2618A75B476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105017" y="940402"/>
            <a:ext cx="3547588" cy="2916533"/>
          </a:xfrm>
          <a:prstGeom prst="decagon">
            <a:avLst/>
          </a:prstGeom>
          <a:noFill/>
          <a:ln w="57150">
            <a:solidFill>
              <a:srgbClr val="529DDD"/>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846386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D3DD61-0E32-465E-74F8-88FB9A9CD441}"/>
            </a:ext>
          </a:extLst>
        </p:cNvPr>
        <p:cNvGrpSpPr/>
        <p:nvPr/>
      </p:nvGrpSpPr>
      <p:grpSpPr>
        <a:xfrm>
          <a:off x="0" y="0"/>
          <a:ext cx="0" cy="0"/>
          <a:chOff x="0" y="0"/>
          <a:chExt cx="0" cy="0"/>
        </a:xfrm>
      </p:grpSpPr>
      <p:pic>
        <p:nvPicPr>
          <p:cNvPr id="3" name="Picture 5" descr="F:\WORK\АГТУ\Общая\новый бренндбук\Мокапы\доп\Безырмянный-1.png">
            <a:extLst>
              <a:ext uri="{FF2B5EF4-FFF2-40B4-BE49-F238E27FC236}">
                <a16:creationId xmlns:a16="http://schemas.microsoft.com/office/drawing/2014/main" id="{DB0BB3E6-4864-449E-8577-7A032F63357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87126" y="267494"/>
            <a:ext cx="2001044" cy="180181"/>
          </a:xfrm>
          <a:prstGeom prst="rect">
            <a:avLst/>
          </a:prstGeom>
          <a:noFill/>
          <a:extLst>
            <a:ext uri="{909E8E84-426E-40DD-AFC4-6F175D3DCCD1}">
              <a14:hiddenFill xmlns:a14="http://schemas.microsoft.com/office/drawing/2010/main">
                <a:solidFill>
                  <a:srgbClr val="FFFFFF"/>
                </a:solidFill>
              </a14:hiddenFill>
            </a:ext>
          </a:extLst>
        </p:spPr>
      </p:pic>
      <p:grpSp>
        <p:nvGrpSpPr>
          <p:cNvPr id="4" name="Группа 3">
            <a:extLst>
              <a:ext uri="{FF2B5EF4-FFF2-40B4-BE49-F238E27FC236}">
                <a16:creationId xmlns:a16="http://schemas.microsoft.com/office/drawing/2014/main" id="{727C7F74-2370-664C-8B87-C1CA8779001D}"/>
              </a:ext>
            </a:extLst>
          </p:cNvPr>
          <p:cNvGrpSpPr/>
          <p:nvPr/>
        </p:nvGrpSpPr>
        <p:grpSpPr>
          <a:xfrm>
            <a:off x="-18589" y="2972872"/>
            <a:ext cx="9162589" cy="2191165"/>
            <a:chOff x="-18589" y="2972872"/>
            <a:chExt cx="9162589" cy="2191165"/>
          </a:xfrm>
        </p:grpSpPr>
        <p:pic>
          <p:nvPicPr>
            <p:cNvPr id="5" name="Picture 3" descr="F:\WORK\АГТУ\Общая\новый бренндбук\Мокапы\доп\BB_двАГТУ.png">
              <a:extLst>
                <a:ext uri="{FF2B5EF4-FFF2-40B4-BE49-F238E27FC236}">
                  <a16:creationId xmlns:a16="http://schemas.microsoft.com/office/drawing/2014/main" id="{C70281D5-8E33-36FE-F7B5-0FCA4A85D691}"/>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6" name="Группа 5">
              <a:extLst>
                <a:ext uri="{FF2B5EF4-FFF2-40B4-BE49-F238E27FC236}">
                  <a16:creationId xmlns:a16="http://schemas.microsoft.com/office/drawing/2014/main" id="{0C396406-032A-ADC9-C83E-CA990F014572}"/>
                </a:ext>
              </a:extLst>
            </p:cNvPr>
            <p:cNvGrpSpPr/>
            <p:nvPr/>
          </p:nvGrpSpPr>
          <p:grpSpPr>
            <a:xfrm>
              <a:off x="6521327" y="2972872"/>
              <a:ext cx="2622672" cy="2180762"/>
              <a:chOff x="6521327" y="2972872"/>
              <a:chExt cx="2622672" cy="2180762"/>
            </a:xfrm>
          </p:grpSpPr>
          <p:pic>
            <p:nvPicPr>
              <p:cNvPr id="7" name="Picture 3" descr="F:\WORK\АГТУ\Общая\новый бренндбук\Мокапы\доп\Безымяннный-1.png">
                <a:extLst>
                  <a:ext uri="{FF2B5EF4-FFF2-40B4-BE49-F238E27FC236}">
                    <a16:creationId xmlns:a16="http://schemas.microsoft.com/office/drawing/2014/main" id="{CC5E4A8F-F9EA-EFF8-BD0F-1563AD8FE3A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F:\WORK\АГТУ\Общая\новый бренндбук\Мокапы\доп\Безымяыынный-1.png">
                <a:extLst>
                  <a:ext uri="{FF2B5EF4-FFF2-40B4-BE49-F238E27FC236}">
                    <a16:creationId xmlns:a16="http://schemas.microsoft.com/office/drawing/2014/main" id="{A1FCAA27-F1D3-D284-5746-11A615B25AD4}"/>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sp>
        <p:nvSpPr>
          <p:cNvPr id="9" name="TextBox 8">
            <a:extLst>
              <a:ext uri="{FF2B5EF4-FFF2-40B4-BE49-F238E27FC236}">
                <a16:creationId xmlns:a16="http://schemas.microsoft.com/office/drawing/2014/main" id="{7F102B6D-2FF7-78DC-F75C-93B1C6E90838}"/>
              </a:ext>
            </a:extLst>
          </p:cNvPr>
          <p:cNvSpPr txBox="1"/>
          <p:nvPr/>
        </p:nvSpPr>
        <p:spPr>
          <a:xfrm>
            <a:off x="539552" y="203695"/>
            <a:ext cx="4583150" cy="307777"/>
          </a:xfrm>
          <a:prstGeom prst="rect">
            <a:avLst/>
          </a:prstGeom>
          <a:noFill/>
        </p:spPr>
        <p:txBody>
          <a:bodyPr wrap="square">
            <a:spAutoFit/>
          </a:bodyPr>
          <a:lstStyle/>
          <a:p>
            <a:r>
              <a:rPr lang="ru-RU" sz="1400" b="1" dirty="0">
                <a:solidFill>
                  <a:srgbClr val="00359E"/>
                </a:solidFill>
                <a:latin typeface="Times New Roman" panose="02020603050405020304" pitchFamily="18" charset="0"/>
                <a:cs typeface="Times New Roman" panose="02020603050405020304" pitchFamily="18" charset="0"/>
              </a:rPr>
              <a:t>ГРАВИТАЦИОННЫЙ СЕПАРАТОР</a:t>
            </a:r>
          </a:p>
        </p:txBody>
      </p:sp>
      <p:pic>
        <p:nvPicPr>
          <p:cNvPr id="10" name="Рисунок 9">
            <a:extLst>
              <a:ext uri="{FF2B5EF4-FFF2-40B4-BE49-F238E27FC236}">
                <a16:creationId xmlns:a16="http://schemas.microsoft.com/office/drawing/2014/main" id="{05E57B37-EE2D-2FB4-03AB-5DAAB6AB0B20}"/>
              </a:ext>
            </a:extLst>
          </p:cNvPr>
          <p:cNvPicPr>
            <a:picLocks noChangeAspect="1"/>
          </p:cNvPicPr>
          <p:nvPr/>
        </p:nvPicPr>
        <p:blipFill>
          <a:blip r:embed="rId6"/>
          <a:stretch>
            <a:fillRect/>
          </a:stretch>
        </p:blipFill>
        <p:spPr>
          <a:xfrm>
            <a:off x="0" y="-155963"/>
            <a:ext cx="5846571" cy="749873"/>
          </a:xfrm>
          <a:prstGeom prst="rect">
            <a:avLst/>
          </a:prstGeom>
        </p:spPr>
      </p:pic>
      <p:sp>
        <p:nvSpPr>
          <p:cNvPr id="11" name="Текст 7">
            <a:extLst>
              <a:ext uri="{FF2B5EF4-FFF2-40B4-BE49-F238E27FC236}">
                <a16:creationId xmlns:a16="http://schemas.microsoft.com/office/drawing/2014/main" id="{F28CF12E-7F5D-9BF8-8432-A8A10540EF41}"/>
              </a:ext>
            </a:extLst>
          </p:cNvPr>
          <p:cNvSpPr txBox="1">
            <a:spLocks/>
          </p:cNvSpPr>
          <p:nvPr/>
        </p:nvSpPr>
        <p:spPr>
          <a:xfrm>
            <a:off x="395536" y="1324640"/>
            <a:ext cx="4032448" cy="1181385"/>
          </a:xfrm>
          <a:prstGeom prst="rect">
            <a:avLst/>
          </a:prstGeom>
        </p:spPr>
        <p:txBody>
          <a:bodyPr vert="horz" lIns="121920" tIns="60960" rIns="121920" bIns="60960" rtlCol="0" anchor="ctr">
            <a:noAutofit/>
          </a:bodyPr>
          <a:lstStyle>
            <a:defPPr>
              <a:defRPr lang="ru-RU"/>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indent="457200" algn="ctr" defTabSz="1219170"/>
            <a:r>
              <a:rPr lang="ru-RU" sz="1400" dirty="0">
                <a:solidFill>
                  <a:schemeClr val="tx1"/>
                </a:solidFill>
                <a:latin typeface="Times New Roman" panose="02020603050405020304" pitchFamily="18" charset="0"/>
                <a:cs typeface="Times New Roman" panose="02020603050405020304" pitchFamily="18" charset="0"/>
              </a:rPr>
              <a:t>Принцип работы данного вида сепаратора:</a:t>
            </a:r>
            <a:endParaRPr lang="en-US" sz="1400" dirty="0">
              <a:solidFill>
                <a:schemeClr val="tx1"/>
              </a:solidFill>
              <a:latin typeface="Times New Roman" panose="02020603050405020304" pitchFamily="18" charset="0"/>
              <a:cs typeface="Times New Roman" panose="02020603050405020304" pitchFamily="18" charset="0"/>
            </a:endParaRPr>
          </a:p>
          <a:p>
            <a:pPr algn="just" defTabSz="1219170"/>
            <a:r>
              <a:rPr lang="ru-RU" sz="1400" dirty="0">
                <a:solidFill>
                  <a:schemeClr val="tx1"/>
                </a:solidFill>
                <a:latin typeface="Times New Roman" panose="02020603050405020304" pitchFamily="18" charset="0"/>
                <a:cs typeface="Times New Roman" panose="02020603050405020304" pitchFamily="18" charset="0"/>
              </a:rPr>
              <a:t>За счёт силы тяжести и разницы плотностей</a:t>
            </a:r>
            <a:r>
              <a:rPr lang="en-US" sz="1400" dirty="0">
                <a:solidFill>
                  <a:schemeClr val="tx1"/>
                </a:solidFill>
                <a:latin typeface="Times New Roman" panose="02020603050405020304" pitchFamily="18" charset="0"/>
                <a:cs typeface="Times New Roman" panose="02020603050405020304" pitchFamily="18" charset="0"/>
              </a:rPr>
              <a:t> </a:t>
            </a:r>
            <a:r>
              <a:rPr lang="ru-RU" sz="1400" dirty="0">
                <a:solidFill>
                  <a:schemeClr val="tx1"/>
                </a:solidFill>
                <a:latin typeface="Times New Roman" panose="02020603050405020304" pitchFamily="18" charset="0"/>
                <a:cs typeface="Times New Roman" panose="02020603050405020304" pitchFamily="18" charset="0"/>
              </a:rPr>
              <a:t>происходит разделение продукции на фазы (нефть – вода – газ</a:t>
            </a:r>
            <a:r>
              <a:rPr lang="en-US" sz="1400" dirty="0">
                <a:solidFill>
                  <a:schemeClr val="tx1"/>
                </a:solidFill>
                <a:latin typeface="Times New Roman" panose="02020603050405020304" pitchFamily="18" charset="0"/>
                <a:cs typeface="Times New Roman" panose="02020603050405020304" pitchFamily="18" charset="0"/>
              </a:rPr>
              <a:t>, </a:t>
            </a:r>
            <a:r>
              <a:rPr lang="ru-RU" sz="1400" dirty="0">
                <a:solidFill>
                  <a:schemeClr val="tx1"/>
                </a:solidFill>
                <a:latin typeface="Times New Roman" panose="02020603050405020304" pitchFamily="18" charset="0"/>
                <a:cs typeface="Times New Roman" panose="02020603050405020304" pitchFamily="18" charset="0"/>
              </a:rPr>
              <a:t>нефть – газ</a:t>
            </a:r>
            <a:r>
              <a:rPr lang="en-US" sz="1400" dirty="0">
                <a:solidFill>
                  <a:schemeClr val="tx1"/>
                </a:solidFill>
                <a:latin typeface="Times New Roman" panose="02020603050405020304" pitchFamily="18" charset="0"/>
                <a:cs typeface="Times New Roman" panose="02020603050405020304" pitchFamily="18" charset="0"/>
              </a:rPr>
              <a:t>, </a:t>
            </a:r>
            <a:r>
              <a:rPr lang="ru-RU" sz="1400" dirty="0">
                <a:solidFill>
                  <a:schemeClr val="tx1"/>
                </a:solidFill>
                <a:latin typeface="Times New Roman" panose="02020603050405020304" pitchFamily="18" charset="0"/>
                <a:cs typeface="Times New Roman" panose="02020603050405020304" pitchFamily="18" charset="0"/>
              </a:rPr>
              <a:t>или</a:t>
            </a:r>
            <a:r>
              <a:rPr lang="en-US" sz="1400" dirty="0">
                <a:solidFill>
                  <a:schemeClr val="tx1"/>
                </a:solidFill>
                <a:latin typeface="Times New Roman" panose="02020603050405020304" pitchFamily="18" charset="0"/>
                <a:cs typeface="Times New Roman" panose="02020603050405020304" pitchFamily="18" charset="0"/>
              </a:rPr>
              <a:t>, </a:t>
            </a:r>
            <a:r>
              <a:rPr lang="ru-RU" sz="1400" dirty="0">
                <a:solidFill>
                  <a:schemeClr val="tx1"/>
                </a:solidFill>
                <a:latin typeface="Times New Roman" panose="02020603050405020304" pitchFamily="18" charset="0"/>
                <a:cs typeface="Times New Roman" panose="02020603050405020304" pitchFamily="18" charset="0"/>
              </a:rPr>
              <a:t>к примеру</a:t>
            </a:r>
            <a:r>
              <a:rPr lang="en-US" sz="1400" dirty="0">
                <a:solidFill>
                  <a:schemeClr val="tx1"/>
                </a:solidFill>
                <a:latin typeface="Times New Roman" panose="02020603050405020304" pitchFamily="18" charset="0"/>
                <a:cs typeface="Times New Roman" panose="02020603050405020304" pitchFamily="18" charset="0"/>
              </a:rPr>
              <a:t>, </a:t>
            </a:r>
            <a:r>
              <a:rPr lang="ru-RU" sz="1400" dirty="0">
                <a:solidFill>
                  <a:schemeClr val="tx1"/>
                </a:solidFill>
                <a:latin typeface="Times New Roman" panose="02020603050405020304" pitchFamily="18" charset="0"/>
                <a:cs typeface="Times New Roman" panose="02020603050405020304" pitchFamily="18" charset="0"/>
              </a:rPr>
              <a:t>бензиновая фракция – лёгкие углеводороды).</a:t>
            </a:r>
          </a:p>
          <a:p>
            <a:pPr algn="l" defTabSz="1219170"/>
            <a:endParaRPr lang="ru-RU" sz="2133" dirty="0">
              <a:solidFill>
                <a:prstClr val="white"/>
              </a:solidFill>
              <a:latin typeface="Segoe UI Light" pitchFamily="34" charset="0"/>
              <a:cs typeface="Segoe UI Light" pitchFamily="34" charset="0"/>
            </a:endParaRPr>
          </a:p>
        </p:txBody>
      </p:sp>
      <p:pic>
        <p:nvPicPr>
          <p:cNvPr id="12" name="Picture 6" descr="Виды сепараторов по принципу действия - ООО «РезервуарСтройМаш»">
            <a:extLst>
              <a:ext uri="{FF2B5EF4-FFF2-40B4-BE49-F238E27FC236}">
                <a16:creationId xmlns:a16="http://schemas.microsoft.com/office/drawing/2014/main" id="{AF47D733-4CD3-FA4C-BC8C-A7ECBD757D8D}"/>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860032" y="857798"/>
            <a:ext cx="3454076" cy="2115071"/>
          </a:xfrm>
          <a:prstGeom prst="round2DiagRect">
            <a:avLst>
              <a:gd name="adj1" fmla="val 16667"/>
              <a:gd name="adj2" fmla="val 34924"/>
            </a:avLst>
          </a:prstGeom>
          <a:ln w="57150" cap="sq">
            <a:solidFill>
              <a:srgbClr val="529DDD"/>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13" name="Текст 7">
            <a:extLst>
              <a:ext uri="{FF2B5EF4-FFF2-40B4-BE49-F238E27FC236}">
                <a16:creationId xmlns:a16="http://schemas.microsoft.com/office/drawing/2014/main" id="{FA93D838-38F6-D9A6-D4ED-F46FD65E1197}"/>
              </a:ext>
            </a:extLst>
          </p:cNvPr>
          <p:cNvSpPr txBox="1">
            <a:spLocks/>
          </p:cNvSpPr>
          <p:nvPr/>
        </p:nvSpPr>
        <p:spPr>
          <a:xfrm>
            <a:off x="179512" y="3137491"/>
            <a:ext cx="7776864" cy="1181385"/>
          </a:xfrm>
          <a:prstGeom prst="rect">
            <a:avLst/>
          </a:prstGeom>
        </p:spPr>
        <p:txBody>
          <a:bodyPr vert="horz" lIns="121920" tIns="60960" rIns="121920" bIns="60960" rtlCol="0" anchor="ctr">
            <a:noAutofit/>
          </a:bodyPr>
          <a:lstStyle>
            <a:defPPr>
              <a:defRPr lang="ru-RU"/>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indent="457200" algn="just" defTabSz="1219170"/>
            <a:r>
              <a:rPr lang="ru-RU" sz="1400" dirty="0">
                <a:solidFill>
                  <a:schemeClr val="tx1"/>
                </a:solidFill>
                <a:latin typeface="Times New Roman" panose="02020603050405020304" pitchFamily="18" charset="0"/>
                <a:cs typeface="Times New Roman" panose="02020603050405020304" pitchFamily="18" charset="0"/>
              </a:rPr>
              <a:t>Если говорить про </a:t>
            </a:r>
            <a:r>
              <a:rPr lang="ru-RU" sz="1400" dirty="0" err="1">
                <a:solidFill>
                  <a:schemeClr val="tx1"/>
                </a:solidFill>
                <a:latin typeface="Times New Roman" panose="02020603050405020304" pitchFamily="18" charset="0"/>
                <a:cs typeface="Times New Roman" panose="02020603050405020304" pitchFamily="18" charset="0"/>
              </a:rPr>
              <a:t>водонефтегазовый</a:t>
            </a:r>
            <a:r>
              <a:rPr lang="ru-RU" sz="1400" dirty="0">
                <a:solidFill>
                  <a:schemeClr val="tx1"/>
                </a:solidFill>
                <a:latin typeface="Times New Roman" panose="02020603050405020304" pitchFamily="18" charset="0"/>
                <a:cs typeface="Times New Roman" panose="02020603050405020304" pitchFamily="18" charset="0"/>
              </a:rPr>
              <a:t> флюид</a:t>
            </a:r>
            <a:r>
              <a:rPr lang="en-US" sz="1400" dirty="0">
                <a:solidFill>
                  <a:schemeClr val="tx1"/>
                </a:solidFill>
                <a:latin typeface="Times New Roman" panose="02020603050405020304" pitchFamily="18" charset="0"/>
                <a:cs typeface="Times New Roman" panose="02020603050405020304" pitchFamily="18" charset="0"/>
              </a:rPr>
              <a:t>, </a:t>
            </a:r>
            <a:r>
              <a:rPr lang="ru-RU" sz="1400" dirty="0">
                <a:solidFill>
                  <a:schemeClr val="tx1"/>
                </a:solidFill>
                <a:latin typeface="Times New Roman" panose="02020603050405020304" pitchFamily="18" charset="0"/>
                <a:cs typeface="Times New Roman" panose="02020603050405020304" pitchFamily="18" charset="0"/>
              </a:rPr>
              <a:t>то</a:t>
            </a:r>
          </a:p>
          <a:p>
            <a:pPr indent="457200" algn="just" defTabSz="1219170"/>
            <a:r>
              <a:rPr lang="ru-RU" sz="1400" dirty="0">
                <a:solidFill>
                  <a:schemeClr val="tx1"/>
                </a:solidFill>
                <a:latin typeface="Times New Roman" panose="02020603050405020304" pitchFamily="18" charset="0"/>
                <a:cs typeface="Times New Roman" panose="02020603050405020304" pitchFamily="18" charset="0"/>
              </a:rPr>
              <a:t>Разделение между фазами вода – нефть происходит за счёт того</a:t>
            </a:r>
            <a:r>
              <a:rPr lang="en-US" sz="1400" dirty="0">
                <a:solidFill>
                  <a:schemeClr val="tx1"/>
                </a:solidFill>
                <a:latin typeface="Times New Roman" panose="02020603050405020304" pitchFamily="18" charset="0"/>
                <a:cs typeface="Times New Roman" panose="02020603050405020304" pitchFamily="18" charset="0"/>
              </a:rPr>
              <a:t>, </a:t>
            </a:r>
            <a:r>
              <a:rPr lang="ru-RU" sz="1400" dirty="0">
                <a:solidFill>
                  <a:schemeClr val="tx1"/>
                </a:solidFill>
                <a:latin typeface="Times New Roman" panose="02020603050405020304" pitchFamily="18" charset="0"/>
                <a:cs typeface="Times New Roman" panose="02020603050405020304" pitchFamily="18" charset="0"/>
              </a:rPr>
              <a:t>что устанавливается перегородка</a:t>
            </a:r>
            <a:r>
              <a:rPr lang="en-US" sz="1400" dirty="0">
                <a:solidFill>
                  <a:schemeClr val="tx1"/>
                </a:solidFill>
                <a:latin typeface="Times New Roman" panose="02020603050405020304" pitchFamily="18" charset="0"/>
                <a:cs typeface="Times New Roman" panose="02020603050405020304" pitchFamily="18" charset="0"/>
              </a:rPr>
              <a:t>, </a:t>
            </a:r>
            <a:r>
              <a:rPr lang="ru-RU" sz="1400" dirty="0">
                <a:solidFill>
                  <a:schemeClr val="tx1"/>
                </a:solidFill>
                <a:latin typeface="Times New Roman" panose="02020603050405020304" pitchFamily="18" charset="0"/>
                <a:cs typeface="Times New Roman" panose="02020603050405020304" pitchFamily="18" charset="0"/>
              </a:rPr>
              <a:t>и более лёгкая жидкая фаза (нефть)</a:t>
            </a:r>
            <a:r>
              <a:rPr lang="en-US" sz="1400" dirty="0">
                <a:solidFill>
                  <a:schemeClr val="tx1"/>
                </a:solidFill>
                <a:latin typeface="Times New Roman" panose="02020603050405020304" pitchFamily="18" charset="0"/>
                <a:cs typeface="Times New Roman" panose="02020603050405020304" pitchFamily="18" charset="0"/>
              </a:rPr>
              <a:t>, </a:t>
            </a:r>
            <a:r>
              <a:rPr lang="ru-RU" sz="1400" dirty="0">
                <a:solidFill>
                  <a:schemeClr val="tx1"/>
                </a:solidFill>
                <a:latin typeface="Times New Roman" panose="02020603050405020304" pitchFamily="18" charset="0"/>
                <a:cs typeface="Times New Roman" panose="02020603050405020304" pitchFamily="18" charset="0"/>
              </a:rPr>
              <a:t>будет расслаиваться сверху</a:t>
            </a:r>
            <a:r>
              <a:rPr lang="en-US" sz="1400" dirty="0">
                <a:solidFill>
                  <a:schemeClr val="tx1"/>
                </a:solidFill>
                <a:latin typeface="Times New Roman" panose="02020603050405020304" pitchFamily="18" charset="0"/>
                <a:cs typeface="Times New Roman" panose="02020603050405020304" pitchFamily="18" charset="0"/>
              </a:rPr>
              <a:t>, </a:t>
            </a:r>
            <a:r>
              <a:rPr lang="ru-RU" sz="1400" dirty="0">
                <a:solidFill>
                  <a:schemeClr val="tx1"/>
                </a:solidFill>
                <a:latin typeface="Times New Roman" panose="02020603050405020304" pitchFamily="18" charset="0"/>
                <a:cs typeface="Times New Roman" panose="02020603050405020304" pitchFamily="18" charset="0"/>
              </a:rPr>
              <a:t>и вытекать через перегородку</a:t>
            </a:r>
            <a:r>
              <a:rPr lang="en-US" sz="1400" dirty="0">
                <a:solidFill>
                  <a:schemeClr val="tx1"/>
                </a:solidFill>
                <a:latin typeface="Times New Roman" panose="02020603050405020304" pitchFamily="18" charset="0"/>
                <a:cs typeface="Times New Roman" panose="02020603050405020304" pitchFamily="18" charset="0"/>
              </a:rPr>
              <a:t>, </a:t>
            </a:r>
            <a:r>
              <a:rPr lang="ru-RU" sz="1400" dirty="0">
                <a:solidFill>
                  <a:schemeClr val="tx1"/>
                </a:solidFill>
                <a:latin typeface="Times New Roman" panose="02020603050405020304" pitchFamily="18" charset="0"/>
                <a:cs typeface="Times New Roman" panose="02020603050405020304" pitchFamily="18" charset="0"/>
              </a:rPr>
              <a:t>и выходить из патрубка выхода нефти</a:t>
            </a:r>
            <a:r>
              <a:rPr lang="en-US" sz="1400" dirty="0">
                <a:solidFill>
                  <a:schemeClr val="tx1"/>
                </a:solidFill>
                <a:latin typeface="Times New Roman" panose="02020603050405020304" pitchFamily="18" charset="0"/>
                <a:cs typeface="Times New Roman" panose="02020603050405020304" pitchFamily="18" charset="0"/>
              </a:rPr>
              <a:t>, </a:t>
            </a:r>
            <a:r>
              <a:rPr lang="ru-RU" sz="1400" dirty="0">
                <a:solidFill>
                  <a:schemeClr val="tx1"/>
                </a:solidFill>
                <a:latin typeface="Times New Roman" panose="02020603050405020304" pitchFamily="18" charset="0"/>
                <a:cs typeface="Times New Roman" panose="02020603050405020304" pitchFamily="18" charset="0"/>
              </a:rPr>
              <a:t>а вода – по своему патрубку. Газ же</a:t>
            </a:r>
            <a:r>
              <a:rPr lang="en-US" sz="1400" dirty="0">
                <a:solidFill>
                  <a:schemeClr val="tx1"/>
                </a:solidFill>
                <a:latin typeface="Times New Roman" panose="02020603050405020304" pitchFamily="18" charset="0"/>
                <a:cs typeface="Times New Roman" panose="02020603050405020304" pitchFamily="18" charset="0"/>
              </a:rPr>
              <a:t>, </a:t>
            </a:r>
            <a:r>
              <a:rPr lang="ru-RU" sz="1400" dirty="0">
                <a:solidFill>
                  <a:schemeClr val="tx1"/>
                </a:solidFill>
                <a:latin typeface="Times New Roman" panose="02020603050405020304" pitchFamily="18" charset="0"/>
                <a:cs typeface="Times New Roman" panose="02020603050405020304" pitchFamily="18" charset="0"/>
              </a:rPr>
              <a:t>будет выходить из верхнего патрубка.</a:t>
            </a:r>
          </a:p>
        </p:txBody>
      </p:sp>
    </p:spTree>
    <p:extLst>
      <p:ext uri="{BB962C8B-B14F-4D97-AF65-F5344CB8AC3E}">
        <p14:creationId xmlns:p14="http://schemas.microsoft.com/office/powerpoint/2010/main" val="413149439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F179CD-2D67-9D46-38F6-6CE3566182E6}"/>
            </a:ext>
          </a:extLst>
        </p:cNvPr>
        <p:cNvGrpSpPr/>
        <p:nvPr/>
      </p:nvGrpSpPr>
      <p:grpSpPr>
        <a:xfrm>
          <a:off x="0" y="0"/>
          <a:ext cx="0" cy="0"/>
          <a:chOff x="0" y="0"/>
          <a:chExt cx="0" cy="0"/>
        </a:xfrm>
      </p:grpSpPr>
      <p:pic>
        <p:nvPicPr>
          <p:cNvPr id="3" name="Picture 5" descr="F:\WORK\АГТУ\Общая\новый бренндбук\Мокапы\доп\Безырмянный-1.png">
            <a:extLst>
              <a:ext uri="{FF2B5EF4-FFF2-40B4-BE49-F238E27FC236}">
                <a16:creationId xmlns:a16="http://schemas.microsoft.com/office/drawing/2014/main" id="{80875CD8-69BA-73D9-41CB-DADD59ABA55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87126" y="267494"/>
            <a:ext cx="2001044" cy="180181"/>
          </a:xfrm>
          <a:prstGeom prst="rect">
            <a:avLst/>
          </a:prstGeom>
          <a:noFill/>
          <a:extLst>
            <a:ext uri="{909E8E84-426E-40DD-AFC4-6F175D3DCCD1}">
              <a14:hiddenFill xmlns:a14="http://schemas.microsoft.com/office/drawing/2010/main">
                <a:solidFill>
                  <a:srgbClr val="FFFFFF"/>
                </a:solidFill>
              </a14:hiddenFill>
            </a:ext>
          </a:extLst>
        </p:spPr>
      </p:pic>
      <p:grpSp>
        <p:nvGrpSpPr>
          <p:cNvPr id="4" name="Группа 3">
            <a:extLst>
              <a:ext uri="{FF2B5EF4-FFF2-40B4-BE49-F238E27FC236}">
                <a16:creationId xmlns:a16="http://schemas.microsoft.com/office/drawing/2014/main" id="{6F1CA7E6-CE1B-5B74-CDD0-DA63ADBF4501}"/>
              </a:ext>
            </a:extLst>
          </p:cNvPr>
          <p:cNvGrpSpPr/>
          <p:nvPr/>
        </p:nvGrpSpPr>
        <p:grpSpPr>
          <a:xfrm>
            <a:off x="-18589" y="2972872"/>
            <a:ext cx="9162589" cy="2191165"/>
            <a:chOff x="-18589" y="2972872"/>
            <a:chExt cx="9162589" cy="2191165"/>
          </a:xfrm>
        </p:grpSpPr>
        <p:pic>
          <p:nvPicPr>
            <p:cNvPr id="5" name="Picture 3" descr="F:\WORK\АГТУ\Общая\новый бренндбук\Мокапы\доп\BB_двАГТУ.png">
              <a:extLst>
                <a:ext uri="{FF2B5EF4-FFF2-40B4-BE49-F238E27FC236}">
                  <a16:creationId xmlns:a16="http://schemas.microsoft.com/office/drawing/2014/main" id="{EA62BFEA-B56C-1F4C-160F-40298777A23B}"/>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6" name="Группа 5">
              <a:extLst>
                <a:ext uri="{FF2B5EF4-FFF2-40B4-BE49-F238E27FC236}">
                  <a16:creationId xmlns:a16="http://schemas.microsoft.com/office/drawing/2014/main" id="{0D9F1276-B5BB-9D69-4D47-6691FC944B74}"/>
                </a:ext>
              </a:extLst>
            </p:cNvPr>
            <p:cNvGrpSpPr/>
            <p:nvPr/>
          </p:nvGrpSpPr>
          <p:grpSpPr>
            <a:xfrm>
              <a:off x="6521327" y="2972872"/>
              <a:ext cx="2622672" cy="2180762"/>
              <a:chOff x="6521327" y="2972872"/>
              <a:chExt cx="2622672" cy="2180762"/>
            </a:xfrm>
          </p:grpSpPr>
          <p:pic>
            <p:nvPicPr>
              <p:cNvPr id="7" name="Picture 3" descr="F:\WORK\АГТУ\Общая\новый бренндбук\Мокапы\доп\Безымяннный-1.png">
                <a:extLst>
                  <a:ext uri="{FF2B5EF4-FFF2-40B4-BE49-F238E27FC236}">
                    <a16:creationId xmlns:a16="http://schemas.microsoft.com/office/drawing/2014/main" id="{DE7F4B4C-64F1-4468-891F-1DD605C5159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F:\WORK\АГТУ\Общая\новый бренндбук\Мокапы\доп\Безымяыынный-1.png">
                <a:extLst>
                  <a:ext uri="{FF2B5EF4-FFF2-40B4-BE49-F238E27FC236}">
                    <a16:creationId xmlns:a16="http://schemas.microsoft.com/office/drawing/2014/main" id="{6EF6F134-A9F6-ECB6-DD5C-962ABAC40407}"/>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sp>
        <p:nvSpPr>
          <p:cNvPr id="9" name="TextBox 8">
            <a:extLst>
              <a:ext uri="{FF2B5EF4-FFF2-40B4-BE49-F238E27FC236}">
                <a16:creationId xmlns:a16="http://schemas.microsoft.com/office/drawing/2014/main" id="{B68102E3-23F2-9952-9527-81BFA5175A9E}"/>
              </a:ext>
            </a:extLst>
          </p:cNvPr>
          <p:cNvSpPr txBox="1"/>
          <p:nvPr/>
        </p:nvSpPr>
        <p:spPr>
          <a:xfrm>
            <a:off x="539552" y="186293"/>
            <a:ext cx="4583150" cy="307777"/>
          </a:xfrm>
          <a:prstGeom prst="rect">
            <a:avLst/>
          </a:prstGeom>
          <a:noFill/>
        </p:spPr>
        <p:txBody>
          <a:bodyPr wrap="square">
            <a:spAutoFit/>
          </a:bodyPr>
          <a:lstStyle/>
          <a:p>
            <a:pPr defTabSz="1219170"/>
            <a:r>
              <a:rPr lang="ru-RU" sz="1400" dirty="0">
                <a:solidFill>
                  <a:srgbClr val="00359E"/>
                </a:solidFill>
                <a:latin typeface="Times New Roman" panose="02020603050405020304" pitchFamily="18" charset="0"/>
                <a:cs typeface="Times New Roman" panose="02020603050405020304" pitchFamily="18" charset="0"/>
              </a:rPr>
              <a:t>ОПИСАНИЕ РАБОТЫ ДВУХФАЗНОГО СЕПАРАТОРА</a:t>
            </a:r>
          </a:p>
        </p:txBody>
      </p:sp>
      <p:pic>
        <p:nvPicPr>
          <p:cNvPr id="10" name="Рисунок 9">
            <a:extLst>
              <a:ext uri="{FF2B5EF4-FFF2-40B4-BE49-F238E27FC236}">
                <a16:creationId xmlns:a16="http://schemas.microsoft.com/office/drawing/2014/main" id="{A96C7F0A-C24A-BB48-FE5A-E93F4DE58D55}"/>
              </a:ext>
            </a:extLst>
          </p:cNvPr>
          <p:cNvPicPr>
            <a:picLocks noChangeAspect="1"/>
          </p:cNvPicPr>
          <p:nvPr/>
        </p:nvPicPr>
        <p:blipFill>
          <a:blip r:embed="rId6"/>
          <a:stretch>
            <a:fillRect/>
          </a:stretch>
        </p:blipFill>
        <p:spPr>
          <a:xfrm>
            <a:off x="0" y="-107443"/>
            <a:ext cx="5846571" cy="749873"/>
          </a:xfrm>
          <a:prstGeom prst="rect">
            <a:avLst/>
          </a:prstGeom>
        </p:spPr>
      </p:pic>
      <p:sp>
        <p:nvSpPr>
          <p:cNvPr id="11" name="Прямоугольник 10">
            <a:extLst>
              <a:ext uri="{FF2B5EF4-FFF2-40B4-BE49-F238E27FC236}">
                <a16:creationId xmlns:a16="http://schemas.microsoft.com/office/drawing/2014/main" id="{DFBFC52E-B34C-9F6D-C156-2D9C4EA05808}"/>
              </a:ext>
            </a:extLst>
          </p:cNvPr>
          <p:cNvSpPr/>
          <p:nvPr/>
        </p:nvSpPr>
        <p:spPr>
          <a:xfrm>
            <a:off x="256332" y="877054"/>
            <a:ext cx="4819724" cy="3785652"/>
          </a:xfrm>
          <a:prstGeom prst="rect">
            <a:avLst/>
          </a:prstGeom>
        </p:spPr>
        <p:txBody>
          <a:bodyPr wrap="square">
            <a:spAutoFit/>
          </a:bodyPr>
          <a:lstStyle/>
          <a:p>
            <a:pPr indent="457200" algn="just" defTabSz="1219170"/>
            <a:r>
              <a:rPr lang="ru-RU" sz="1200" dirty="0">
                <a:latin typeface="Times New Roman" panose="02020603050405020304" pitchFamily="18" charset="0"/>
                <a:cs typeface="Times New Roman" panose="02020603050405020304" pitchFamily="18" charset="0"/>
              </a:rPr>
              <a:t>Сепаратор типа НГС состоит из горизонтальной емкости </a:t>
            </a:r>
            <a:r>
              <a:rPr lang="ru-RU" sz="1200" i="1" dirty="0">
                <a:latin typeface="Times New Roman" panose="02020603050405020304" pitchFamily="18" charset="0"/>
                <a:cs typeface="Times New Roman" panose="02020603050405020304" pitchFamily="18" charset="0"/>
              </a:rPr>
              <a:t>1</a:t>
            </a:r>
            <a:r>
              <a:rPr lang="ru-RU" sz="1200" dirty="0">
                <a:latin typeface="Times New Roman" panose="02020603050405020304" pitchFamily="18" charset="0"/>
                <a:cs typeface="Times New Roman" panose="02020603050405020304" pitchFamily="18" charset="0"/>
              </a:rPr>
              <a:t>, оснащенной патрубками для входа продукции </a:t>
            </a:r>
            <a:r>
              <a:rPr lang="ru-RU" sz="1200" i="1" dirty="0">
                <a:latin typeface="Times New Roman" panose="02020603050405020304" pitchFamily="18" charset="0"/>
                <a:cs typeface="Times New Roman" panose="02020603050405020304" pitchFamily="18" charset="0"/>
              </a:rPr>
              <a:t>2</a:t>
            </a:r>
            <a:r>
              <a:rPr lang="ru-RU" sz="1200" dirty="0">
                <a:latin typeface="Times New Roman" panose="02020603050405020304" pitchFamily="18" charset="0"/>
                <a:cs typeface="Times New Roman" panose="02020603050405020304" pitchFamily="18" charset="0"/>
              </a:rPr>
              <a:t>, для выхода нефти </a:t>
            </a:r>
            <a:r>
              <a:rPr lang="ru-RU" sz="1200" i="1" dirty="0">
                <a:latin typeface="Times New Roman" panose="02020603050405020304" pitchFamily="18" charset="0"/>
                <a:cs typeface="Times New Roman" panose="02020603050405020304" pitchFamily="18" charset="0"/>
              </a:rPr>
              <a:t>10</a:t>
            </a:r>
            <a:r>
              <a:rPr lang="ru-RU" sz="1200" dirty="0">
                <a:latin typeface="Times New Roman" panose="02020603050405020304" pitchFamily="18" charset="0"/>
                <a:cs typeface="Times New Roman" panose="02020603050405020304" pitchFamily="18" charset="0"/>
              </a:rPr>
              <a:t> и газа </a:t>
            </a:r>
            <a:r>
              <a:rPr lang="ru-RU" sz="1200" i="1" dirty="0">
                <a:latin typeface="Times New Roman" panose="02020603050405020304" pitchFamily="18" charset="0"/>
                <a:cs typeface="Times New Roman" panose="02020603050405020304" pitchFamily="18" charset="0"/>
              </a:rPr>
              <a:t>7</a:t>
            </a:r>
            <a:r>
              <a:rPr lang="ru-RU" sz="1200" dirty="0">
                <a:latin typeface="Times New Roman" panose="02020603050405020304" pitchFamily="18" charset="0"/>
                <a:cs typeface="Times New Roman" panose="02020603050405020304" pitchFamily="18" charset="0"/>
              </a:rPr>
              <a:t>. Внутри емкости непосредственно у патрубка для входа нефтегазовой смеси смонтированы распределительное устройство </a:t>
            </a:r>
            <a:r>
              <a:rPr lang="ru-RU" sz="1200" i="1" dirty="0">
                <a:latin typeface="Times New Roman" panose="02020603050405020304" pitchFamily="18" charset="0"/>
                <a:cs typeface="Times New Roman" panose="02020603050405020304" pitchFamily="18" charset="0"/>
              </a:rPr>
              <a:t>3</a:t>
            </a:r>
            <a:r>
              <a:rPr lang="ru-RU" sz="1200" dirty="0">
                <a:latin typeface="Times New Roman" panose="02020603050405020304" pitchFamily="18" charset="0"/>
                <a:cs typeface="Times New Roman" panose="02020603050405020304" pitchFamily="18" charset="0"/>
              </a:rPr>
              <a:t> и наклонные желоба (дефлекторы) </a:t>
            </a:r>
            <a:r>
              <a:rPr lang="ru-RU" sz="1200" i="1" dirty="0">
                <a:latin typeface="Times New Roman" panose="02020603050405020304" pitchFamily="18" charset="0"/>
                <a:cs typeface="Times New Roman" panose="02020603050405020304" pitchFamily="18" charset="0"/>
              </a:rPr>
              <a:t>4</a:t>
            </a:r>
            <a:r>
              <a:rPr lang="ru-RU" sz="1200" dirty="0">
                <a:latin typeface="Times New Roman" panose="02020603050405020304" pitchFamily="18" charset="0"/>
                <a:cs typeface="Times New Roman" panose="02020603050405020304" pitchFamily="18" charset="0"/>
              </a:rPr>
              <a:t> и </a:t>
            </a:r>
            <a:r>
              <a:rPr lang="ru-RU" sz="1200" i="1" dirty="0">
                <a:latin typeface="Times New Roman" panose="02020603050405020304" pitchFamily="18" charset="0"/>
                <a:cs typeface="Times New Roman" panose="02020603050405020304" pitchFamily="18" charset="0"/>
              </a:rPr>
              <a:t>5</a:t>
            </a:r>
            <a:r>
              <a:rPr lang="ru-RU" sz="1200" dirty="0">
                <a:latin typeface="Times New Roman" panose="02020603050405020304" pitchFamily="18" charset="0"/>
                <a:cs typeface="Times New Roman" panose="02020603050405020304" pitchFamily="18" charset="0"/>
              </a:rPr>
              <a:t>. Возле патрубка, через который осуществляется выход газа, установлены горизонтальный </a:t>
            </a:r>
            <a:r>
              <a:rPr lang="ru-RU" sz="1200" i="1" dirty="0">
                <a:latin typeface="Times New Roman" panose="02020603050405020304" pitchFamily="18" charset="0"/>
                <a:cs typeface="Times New Roman" panose="02020603050405020304" pitchFamily="18" charset="0"/>
              </a:rPr>
              <a:t>8</a:t>
            </a:r>
            <a:r>
              <a:rPr lang="ru-RU" sz="1200" dirty="0">
                <a:latin typeface="Times New Roman" panose="02020603050405020304" pitchFamily="18" charset="0"/>
                <a:cs typeface="Times New Roman" panose="02020603050405020304" pitchFamily="18" charset="0"/>
              </a:rPr>
              <a:t> и вертикальный </a:t>
            </a:r>
            <a:r>
              <a:rPr lang="ru-RU" sz="1200" i="1" dirty="0">
                <a:latin typeface="Times New Roman" panose="02020603050405020304" pitchFamily="18" charset="0"/>
                <a:cs typeface="Times New Roman" panose="02020603050405020304" pitchFamily="18" charset="0"/>
              </a:rPr>
              <a:t>6</a:t>
            </a:r>
            <a:r>
              <a:rPr lang="ru-RU" sz="1200" dirty="0">
                <a:latin typeface="Times New Roman" panose="02020603050405020304" pitchFamily="18" charset="0"/>
                <a:cs typeface="Times New Roman" panose="02020603050405020304" pitchFamily="18" charset="0"/>
              </a:rPr>
              <a:t> сетчатые отбойники. Кроме того, аппарат снабжен штуцерами и муфтами для монтажа приборов сигнализации и автоматического регулирования режима работы.</a:t>
            </a:r>
          </a:p>
          <a:p>
            <a:pPr indent="457200" algn="just" defTabSz="1219170"/>
            <a:r>
              <a:rPr lang="ru-RU" sz="1200" dirty="0">
                <a:latin typeface="Times New Roman" panose="02020603050405020304" pitchFamily="18" charset="0"/>
                <a:cs typeface="Times New Roman" panose="02020603050405020304" pitchFamily="18" charset="0"/>
              </a:rPr>
              <a:t>Газонефтяная смесь поступает в аппарат через входной патрубок </a:t>
            </a:r>
            <a:r>
              <a:rPr lang="ru-RU" sz="1200" i="1" dirty="0">
                <a:latin typeface="Times New Roman" panose="02020603050405020304" pitchFamily="18" charset="0"/>
                <a:cs typeface="Times New Roman" panose="02020603050405020304" pitchFamily="18" charset="0"/>
              </a:rPr>
              <a:t>3</a:t>
            </a:r>
            <a:r>
              <a:rPr lang="ru-RU" sz="1200" dirty="0">
                <a:latin typeface="Times New Roman" panose="02020603050405020304" pitchFamily="18" charset="0"/>
                <a:cs typeface="Times New Roman" panose="02020603050405020304" pitchFamily="18" charset="0"/>
              </a:rPr>
              <a:t>, изменяет свое направление на 90°, и при помощи распределительного устройства нефть вместе с остаточным газом направляется сначала в верхние наклонные желоба </a:t>
            </a:r>
            <a:r>
              <a:rPr lang="ru-RU" sz="1200" i="1" dirty="0">
                <a:latin typeface="Times New Roman" panose="02020603050405020304" pitchFamily="18" charset="0"/>
                <a:cs typeface="Times New Roman" panose="02020603050405020304" pitchFamily="18" charset="0"/>
              </a:rPr>
              <a:t>4</a:t>
            </a:r>
            <a:r>
              <a:rPr lang="ru-RU" sz="1200" dirty="0">
                <a:latin typeface="Times New Roman" panose="02020603050405020304" pitchFamily="18" charset="0"/>
                <a:cs typeface="Times New Roman" panose="02020603050405020304" pitchFamily="18" charset="0"/>
              </a:rPr>
              <a:t>, а затем в нижние </a:t>
            </a:r>
            <a:r>
              <a:rPr lang="ru-RU" sz="1200" i="1" dirty="0">
                <a:latin typeface="Times New Roman" panose="02020603050405020304" pitchFamily="18" charset="0"/>
                <a:cs typeface="Times New Roman" panose="02020603050405020304" pitchFamily="18" charset="0"/>
              </a:rPr>
              <a:t>5</a:t>
            </a:r>
            <a:r>
              <a:rPr lang="ru-RU" sz="1200" dirty="0">
                <a:latin typeface="Times New Roman" panose="02020603050405020304" pitchFamily="18" charset="0"/>
                <a:cs typeface="Times New Roman" panose="02020603050405020304" pitchFamily="18" charset="0"/>
              </a:rPr>
              <a:t>. Отделившийся из нефти газ проходит сначала вертикальный </a:t>
            </a:r>
            <a:r>
              <a:rPr lang="ru-RU" sz="1200" dirty="0" err="1">
                <a:latin typeface="Times New Roman" panose="02020603050405020304" pitchFamily="18" charset="0"/>
                <a:cs typeface="Times New Roman" panose="02020603050405020304" pitchFamily="18" charset="0"/>
              </a:rPr>
              <a:t>каплеотбойник</a:t>
            </a:r>
            <a:r>
              <a:rPr lang="ru-RU" sz="1200" dirty="0">
                <a:latin typeface="Times New Roman" panose="02020603050405020304" pitchFamily="18" charset="0"/>
                <a:cs typeface="Times New Roman" panose="02020603050405020304" pitchFamily="18" charset="0"/>
              </a:rPr>
              <a:t> </a:t>
            </a:r>
            <a:r>
              <a:rPr lang="ru-RU" sz="1200" i="1" dirty="0">
                <a:latin typeface="Times New Roman" panose="02020603050405020304" pitchFamily="18" charset="0"/>
                <a:cs typeface="Times New Roman" panose="02020603050405020304" pitchFamily="18" charset="0"/>
              </a:rPr>
              <a:t>6</a:t>
            </a:r>
            <a:r>
              <a:rPr lang="ru-RU" sz="1200" dirty="0">
                <a:latin typeface="Times New Roman" panose="02020603050405020304" pitchFamily="18" charset="0"/>
                <a:cs typeface="Times New Roman" panose="02020603050405020304" pitchFamily="18" charset="0"/>
              </a:rPr>
              <a:t>, а затем горизонтальный </a:t>
            </a:r>
            <a:r>
              <a:rPr lang="ru-RU" sz="1200" i="1" dirty="0">
                <a:latin typeface="Times New Roman" panose="02020603050405020304" pitchFamily="18" charset="0"/>
                <a:cs typeface="Times New Roman" panose="02020603050405020304" pitchFamily="18" charset="0"/>
              </a:rPr>
              <a:t>8</a:t>
            </a:r>
            <a:r>
              <a:rPr lang="ru-RU" sz="1200" dirty="0">
                <a:latin typeface="Times New Roman" panose="02020603050405020304" pitchFamily="18" charset="0"/>
                <a:cs typeface="Times New Roman" panose="02020603050405020304" pitchFamily="18" charset="0"/>
              </a:rPr>
              <a:t>. Эти </a:t>
            </a:r>
            <a:r>
              <a:rPr lang="ru-RU" sz="1200" dirty="0" err="1">
                <a:latin typeface="Times New Roman" panose="02020603050405020304" pitchFamily="18" charset="0"/>
                <a:cs typeface="Times New Roman" panose="02020603050405020304" pitchFamily="18" charset="0"/>
              </a:rPr>
              <a:t>каплеотбойники</a:t>
            </a:r>
            <a:r>
              <a:rPr lang="ru-RU" sz="1200" dirty="0">
                <a:latin typeface="Times New Roman" panose="02020603050405020304" pitchFamily="18" charset="0"/>
                <a:cs typeface="Times New Roman" panose="02020603050405020304" pitchFamily="18" charset="0"/>
              </a:rPr>
              <a:t> осуществляют тонкую очистку газа от капельной жидкости (эффективность свыше 99%), что позволяет отказаться от установки дополнительного сепаратора газа. Выделившийся в сепараторе газ через патрубок </a:t>
            </a:r>
            <a:r>
              <a:rPr lang="ru-RU" sz="1200" i="1" dirty="0">
                <a:latin typeface="Times New Roman" panose="02020603050405020304" pitchFamily="18" charset="0"/>
                <a:cs typeface="Times New Roman" panose="02020603050405020304" pitchFamily="18" charset="0"/>
              </a:rPr>
              <a:t>7</a:t>
            </a:r>
            <a:r>
              <a:rPr lang="ru-RU" sz="1200" dirty="0">
                <a:latin typeface="Times New Roman" panose="02020603050405020304" pitchFamily="18" charset="0"/>
                <a:cs typeface="Times New Roman" panose="02020603050405020304" pitchFamily="18" charset="0"/>
              </a:rPr>
              <a:t>, задвижку и регулирующий клапан поступает в газосборную сеть. </a:t>
            </a:r>
          </a:p>
        </p:txBody>
      </p:sp>
      <p:pic>
        <p:nvPicPr>
          <p:cNvPr id="12" name="Picture 2" descr="https://poznayka.org/baza1/1947280910635.files/image115.png">
            <a:extLst>
              <a:ext uri="{FF2B5EF4-FFF2-40B4-BE49-F238E27FC236}">
                <a16:creationId xmlns:a16="http://schemas.microsoft.com/office/drawing/2014/main" id="{AB081088-839E-B643-2C29-9A1B1035749A}"/>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090161" y="814428"/>
            <a:ext cx="3775203" cy="2358867"/>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8E38AEE3-B4D7-8C4B-DB10-89B1A2647358}"/>
              </a:ext>
            </a:extLst>
          </p:cNvPr>
          <p:cNvSpPr txBox="1"/>
          <p:nvPr/>
        </p:nvSpPr>
        <p:spPr>
          <a:xfrm>
            <a:off x="5363922" y="3097699"/>
            <a:ext cx="3227679" cy="307777"/>
          </a:xfrm>
          <a:prstGeom prst="rect">
            <a:avLst/>
          </a:prstGeom>
          <a:noFill/>
        </p:spPr>
        <p:txBody>
          <a:bodyPr wrap="square">
            <a:spAutoFit/>
          </a:bodyPr>
          <a:lstStyle/>
          <a:p>
            <a:pPr algn="l" defTabSz="1219170"/>
            <a:r>
              <a:rPr lang="ru-RU" sz="1400" dirty="0">
                <a:solidFill>
                  <a:srgbClr val="00359E"/>
                </a:solidFill>
                <a:latin typeface="Times New Roman" panose="02020603050405020304" pitchFamily="18" charset="0"/>
                <a:cs typeface="Times New Roman" panose="02020603050405020304" pitchFamily="18" charset="0"/>
              </a:rPr>
              <a:t>Горизонтальный двухфазный сепаратор</a:t>
            </a:r>
          </a:p>
        </p:txBody>
      </p:sp>
    </p:spTree>
    <p:extLst>
      <p:ext uri="{BB962C8B-B14F-4D97-AF65-F5344CB8AC3E}">
        <p14:creationId xmlns:p14="http://schemas.microsoft.com/office/powerpoint/2010/main" val="201888548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EFD00D-0688-891A-C157-6CE70D67D3E0}"/>
            </a:ext>
          </a:extLst>
        </p:cNvPr>
        <p:cNvGrpSpPr/>
        <p:nvPr/>
      </p:nvGrpSpPr>
      <p:grpSpPr>
        <a:xfrm>
          <a:off x="0" y="0"/>
          <a:ext cx="0" cy="0"/>
          <a:chOff x="0" y="0"/>
          <a:chExt cx="0" cy="0"/>
        </a:xfrm>
      </p:grpSpPr>
      <p:pic>
        <p:nvPicPr>
          <p:cNvPr id="3" name="Picture 5" descr="F:\WORK\АГТУ\Общая\новый бренндбук\Мокапы\доп\Безырмянный-1.png">
            <a:extLst>
              <a:ext uri="{FF2B5EF4-FFF2-40B4-BE49-F238E27FC236}">
                <a16:creationId xmlns:a16="http://schemas.microsoft.com/office/drawing/2014/main" id="{89E1D559-D823-765E-8462-20CCB674EAF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87126" y="267494"/>
            <a:ext cx="2001044" cy="180181"/>
          </a:xfrm>
          <a:prstGeom prst="rect">
            <a:avLst/>
          </a:prstGeom>
          <a:noFill/>
          <a:extLst>
            <a:ext uri="{909E8E84-426E-40DD-AFC4-6F175D3DCCD1}">
              <a14:hiddenFill xmlns:a14="http://schemas.microsoft.com/office/drawing/2010/main">
                <a:solidFill>
                  <a:srgbClr val="FFFFFF"/>
                </a:solidFill>
              </a14:hiddenFill>
            </a:ext>
          </a:extLst>
        </p:spPr>
      </p:pic>
      <p:grpSp>
        <p:nvGrpSpPr>
          <p:cNvPr id="4" name="Группа 3">
            <a:extLst>
              <a:ext uri="{FF2B5EF4-FFF2-40B4-BE49-F238E27FC236}">
                <a16:creationId xmlns:a16="http://schemas.microsoft.com/office/drawing/2014/main" id="{C9A2AAAC-9D92-DA57-DE8C-4486029FE6B4}"/>
              </a:ext>
            </a:extLst>
          </p:cNvPr>
          <p:cNvGrpSpPr/>
          <p:nvPr/>
        </p:nvGrpSpPr>
        <p:grpSpPr>
          <a:xfrm>
            <a:off x="-18589" y="2972872"/>
            <a:ext cx="9162589" cy="2191165"/>
            <a:chOff x="-18589" y="2972872"/>
            <a:chExt cx="9162589" cy="2191165"/>
          </a:xfrm>
        </p:grpSpPr>
        <p:pic>
          <p:nvPicPr>
            <p:cNvPr id="5" name="Picture 3" descr="F:\WORK\АГТУ\Общая\новый бренндбук\Мокапы\доп\BB_двАГТУ.png">
              <a:extLst>
                <a:ext uri="{FF2B5EF4-FFF2-40B4-BE49-F238E27FC236}">
                  <a16:creationId xmlns:a16="http://schemas.microsoft.com/office/drawing/2014/main" id="{417A5C6C-4938-478A-4BCB-0C7F69D10A8B}"/>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6" name="Группа 5">
              <a:extLst>
                <a:ext uri="{FF2B5EF4-FFF2-40B4-BE49-F238E27FC236}">
                  <a16:creationId xmlns:a16="http://schemas.microsoft.com/office/drawing/2014/main" id="{7CFAA3AA-2AA1-7231-0BCA-B66ADD68EBD2}"/>
                </a:ext>
              </a:extLst>
            </p:cNvPr>
            <p:cNvGrpSpPr/>
            <p:nvPr/>
          </p:nvGrpSpPr>
          <p:grpSpPr>
            <a:xfrm>
              <a:off x="6521327" y="2972872"/>
              <a:ext cx="2622672" cy="2180762"/>
              <a:chOff x="6521327" y="2972872"/>
              <a:chExt cx="2622672" cy="2180762"/>
            </a:xfrm>
          </p:grpSpPr>
          <p:pic>
            <p:nvPicPr>
              <p:cNvPr id="7" name="Picture 3" descr="F:\WORK\АГТУ\Общая\новый бренндбук\Мокапы\доп\Безымяннный-1.png">
                <a:extLst>
                  <a:ext uri="{FF2B5EF4-FFF2-40B4-BE49-F238E27FC236}">
                    <a16:creationId xmlns:a16="http://schemas.microsoft.com/office/drawing/2014/main" id="{1D3814BB-BF48-412B-C912-FD9F071F3836}"/>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F:\WORK\АГТУ\Общая\новый бренндбук\Мокапы\доп\Безымяыынный-1.png">
                <a:extLst>
                  <a:ext uri="{FF2B5EF4-FFF2-40B4-BE49-F238E27FC236}">
                    <a16:creationId xmlns:a16="http://schemas.microsoft.com/office/drawing/2014/main" id="{DFBFABAA-F8C4-9CBF-8D91-BB245DE5124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sp>
        <p:nvSpPr>
          <p:cNvPr id="9" name="TextBox 8">
            <a:extLst>
              <a:ext uri="{FF2B5EF4-FFF2-40B4-BE49-F238E27FC236}">
                <a16:creationId xmlns:a16="http://schemas.microsoft.com/office/drawing/2014/main" id="{2479E4EC-EF51-8CF9-04CF-AD810F67D2F2}"/>
              </a:ext>
            </a:extLst>
          </p:cNvPr>
          <p:cNvSpPr txBox="1"/>
          <p:nvPr/>
        </p:nvSpPr>
        <p:spPr>
          <a:xfrm>
            <a:off x="755576" y="203695"/>
            <a:ext cx="4583150" cy="307777"/>
          </a:xfrm>
          <a:prstGeom prst="rect">
            <a:avLst/>
          </a:prstGeom>
          <a:noFill/>
        </p:spPr>
        <p:txBody>
          <a:bodyPr wrap="square">
            <a:spAutoFit/>
          </a:bodyPr>
          <a:lstStyle/>
          <a:p>
            <a:pPr marL="0" indent="0" defTabSz="1219170">
              <a:spcBef>
                <a:spcPts val="1333"/>
              </a:spcBef>
              <a:buNone/>
            </a:pPr>
            <a:r>
              <a:rPr lang="ru-RU" sz="1400" b="1" dirty="0">
                <a:solidFill>
                  <a:srgbClr val="00359E"/>
                </a:solidFill>
                <a:latin typeface="Times New Roman" panose="02020603050405020304" pitchFamily="18" charset="0"/>
                <a:cs typeface="Times New Roman" panose="02020603050405020304" pitchFamily="18" charset="0"/>
              </a:rPr>
              <a:t>ГРАВИТАЦИОННЫЙ СЕПАРАТОР</a:t>
            </a:r>
          </a:p>
        </p:txBody>
      </p:sp>
      <p:pic>
        <p:nvPicPr>
          <p:cNvPr id="10" name="Рисунок 9">
            <a:extLst>
              <a:ext uri="{FF2B5EF4-FFF2-40B4-BE49-F238E27FC236}">
                <a16:creationId xmlns:a16="http://schemas.microsoft.com/office/drawing/2014/main" id="{A35C260E-8BC1-9BB0-834C-AC6514DC64E0}"/>
              </a:ext>
            </a:extLst>
          </p:cNvPr>
          <p:cNvPicPr>
            <a:picLocks noChangeAspect="1"/>
          </p:cNvPicPr>
          <p:nvPr/>
        </p:nvPicPr>
        <p:blipFill>
          <a:blip r:embed="rId6"/>
          <a:stretch>
            <a:fillRect/>
          </a:stretch>
        </p:blipFill>
        <p:spPr>
          <a:xfrm>
            <a:off x="0" y="-107443"/>
            <a:ext cx="5846571" cy="749873"/>
          </a:xfrm>
          <a:prstGeom prst="rect">
            <a:avLst/>
          </a:prstGeom>
        </p:spPr>
      </p:pic>
      <p:sp>
        <p:nvSpPr>
          <p:cNvPr id="11" name="Текст 7">
            <a:extLst>
              <a:ext uri="{FF2B5EF4-FFF2-40B4-BE49-F238E27FC236}">
                <a16:creationId xmlns:a16="http://schemas.microsoft.com/office/drawing/2014/main" id="{EDB01919-AD55-CA59-43D6-3EB06256C157}"/>
              </a:ext>
            </a:extLst>
          </p:cNvPr>
          <p:cNvSpPr txBox="1">
            <a:spLocks/>
          </p:cNvSpPr>
          <p:nvPr/>
        </p:nvSpPr>
        <p:spPr>
          <a:xfrm>
            <a:off x="107504" y="447675"/>
            <a:ext cx="3816424" cy="1181385"/>
          </a:xfrm>
          <a:prstGeom prst="rect">
            <a:avLst/>
          </a:prstGeom>
        </p:spPr>
        <p:txBody>
          <a:bodyPr vert="horz" lIns="121920" tIns="60960" rIns="121920" bIns="60960" rtlCol="0" anchor="ctr">
            <a:noAutofit/>
          </a:bodyPr>
          <a:lstStyle>
            <a:defPPr>
              <a:defRPr lang="ru-RU"/>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defTabSz="1219170"/>
            <a:r>
              <a:rPr lang="ru-RU" sz="1400" dirty="0">
                <a:solidFill>
                  <a:schemeClr val="tx1"/>
                </a:solidFill>
                <a:latin typeface="Times New Roman" panose="02020603050405020304" pitchFamily="18" charset="0"/>
                <a:cs typeface="Times New Roman" panose="02020603050405020304" pitchFamily="18" charset="0"/>
              </a:rPr>
              <a:t>Основным законом</a:t>
            </a:r>
            <a:r>
              <a:rPr lang="en-US" sz="1400" dirty="0">
                <a:solidFill>
                  <a:schemeClr val="tx1"/>
                </a:solidFill>
                <a:latin typeface="Times New Roman" panose="02020603050405020304" pitchFamily="18" charset="0"/>
                <a:cs typeface="Times New Roman" panose="02020603050405020304" pitchFamily="18" charset="0"/>
              </a:rPr>
              <a:t>, </a:t>
            </a:r>
            <a:r>
              <a:rPr lang="ru-RU" sz="1400" dirty="0">
                <a:solidFill>
                  <a:schemeClr val="tx1"/>
                </a:solidFill>
                <a:latin typeface="Times New Roman" panose="02020603050405020304" pitchFamily="18" charset="0"/>
                <a:cs typeface="Times New Roman" panose="02020603050405020304" pitchFamily="18" charset="0"/>
              </a:rPr>
              <a:t>описывающим процесс разделения фаз</a:t>
            </a:r>
            <a:r>
              <a:rPr lang="en-US" sz="1400" dirty="0">
                <a:solidFill>
                  <a:schemeClr val="tx1"/>
                </a:solidFill>
                <a:latin typeface="Times New Roman" panose="02020603050405020304" pitchFamily="18" charset="0"/>
                <a:cs typeface="Times New Roman" panose="02020603050405020304" pitchFamily="18" charset="0"/>
              </a:rPr>
              <a:t>, </a:t>
            </a:r>
            <a:r>
              <a:rPr lang="ru-RU" sz="1400" dirty="0">
                <a:solidFill>
                  <a:schemeClr val="tx1"/>
                </a:solidFill>
                <a:latin typeface="Times New Roman" panose="02020603050405020304" pitchFamily="18" charset="0"/>
                <a:cs typeface="Times New Roman" panose="02020603050405020304" pitchFamily="18" charset="0"/>
              </a:rPr>
              <a:t>является закон Стокса</a:t>
            </a:r>
          </a:p>
        </p:txBody>
      </p:sp>
      <p:sp>
        <p:nvSpPr>
          <p:cNvPr id="12" name="Прямоугольник 11">
            <a:extLst>
              <a:ext uri="{FF2B5EF4-FFF2-40B4-BE49-F238E27FC236}">
                <a16:creationId xmlns:a16="http://schemas.microsoft.com/office/drawing/2014/main" id="{B971BE1A-6E4C-5E0A-A6E0-E1515EF8EF8E}"/>
              </a:ext>
            </a:extLst>
          </p:cNvPr>
          <p:cNvSpPr/>
          <p:nvPr/>
        </p:nvSpPr>
        <p:spPr>
          <a:xfrm>
            <a:off x="3097" y="1444673"/>
            <a:ext cx="2480671" cy="1127077"/>
          </a:xfrm>
          <a:prstGeom prst="rect">
            <a:avLst/>
          </a:prstGeom>
          <a:solidFill>
            <a:srgbClr val="529D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219170"/>
            <a:endParaRPr lang="ru-RU" sz="1867" dirty="0">
              <a:solidFill>
                <a:prstClr val="white"/>
              </a:solidFill>
              <a:latin typeface="Segoe UI Light" pitchFamily="34" charset="0"/>
              <a:cs typeface="Segoe UI Light" pitchFamily="34" charset="0"/>
            </a:endParaRPr>
          </a:p>
        </p:txBody>
      </p:sp>
      <mc:AlternateContent xmlns:mc="http://schemas.openxmlformats.org/markup-compatibility/2006">
        <mc:Choice xmlns:a14="http://schemas.microsoft.com/office/drawing/2010/main" Requires="a14">
          <p:sp>
            <p:nvSpPr>
              <p:cNvPr id="13" name="Прямоугольник 12">
                <a:extLst>
                  <a:ext uri="{FF2B5EF4-FFF2-40B4-BE49-F238E27FC236}">
                    <a16:creationId xmlns:a16="http://schemas.microsoft.com/office/drawing/2014/main" id="{55AEFA72-A1A5-AF53-D0A8-D91BBA68C209}"/>
                  </a:ext>
                </a:extLst>
              </p:cNvPr>
              <p:cNvSpPr/>
              <p:nvPr/>
            </p:nvSpPr>
            <p:spPr>
              <a:xfrm>
                <a:off x="242510" y="1629060"/>
                <a:ext cx="2241255" cy="691536"/>
              </a:xfrm>
              <a:prstGeom prst="rect">
                <a:avLst/>
              </a:prstGeom>
            </p:spPr>
            <p:txBody>
              <a:bodyPr wrap="none">
                <a:spAutoFit/>
              </a:bodyPr>
              <a:lstStyle/>
              <a:p>
                <a:pPr defTabSz="1219170"/>
                <a14:m>
                  <m:oMathPara xmlns:m="http://schemas.openxmlformats.org/officeDocument/2006/math">
                    <m:oMathParaPr>
                      <m:jc m:val="centerGroup"/>
                    </m:oMathParaPr>
                    <m:oMath xmlns:m="http://schemas.openxmlformats.org/officeDocument/2006/math">
                      <m:r>
                        <m:rPr>
                          <m:sty m:val="p"/>
                        </m:rPr>
                        <a:rPr lang="en-US">
                          <a:solidFill>
                            <a:prstClr val="white"/>
                          </a:solidFill>
                          <a:latin typeface="Cambria Math"/>
                        </a:rPr>
                        <m:t>v</m:t>
                      </m:r>
                      <m:r>
                        <a:rPr lang="ru-RU">
                          <a:solidFill>
                            <a:prstClr val="white"/>
                          </a:solidFill>
                          <a:latin typeface="Cambria Math"/>
                        </a:rPr>
                        <m:t>=</m:t>
                      </m:r>
                      <m:f>
                        <m:fPr>
                          <m:ctrlPr>
                            <a:rPr lang="ru-RU" i="1">
                              <a:solidFill>
                                <a:prstClr val="white"/>
                              </a:solidFill>
                              <a:latin typeface="Cambria Math" panose="02040503050406030204" pitchFamily="18" charset="0"/>
                            </a:rPr>
                          </m:ctrlPr>
                        </m:fPr>
                        <m:num>
                          <m:sSup>
                            <m:sSupPr>
                              <m:ctrlPr>
                                <a:rPr lang="ru-RU" i="1">
                                  <a:solidFill>
                                    <a:prstClr val="white"/>
                                  </a:solidFill>
                                  <a:latin typeface="Cambria Math" panose="02040503050406030204" pitchFamily="18" charset="0"/>
                                </a:rPr>
                              </m:ctrlPr>
                            </m:sSupPr>
                            <m:e>
                              <m:r>
                                <m:rPr>
                                  <m:sty m:val="p"/>
                                </m:rPr>
                                <a:rPr lang="en-US">
                                  <a:solidFill>
                                    <a:prstClr val="white"/>
                                  </a:solidFill>
                                  <a:latin typeface="Cambria Math"/>
                                </a:rPr>
                                <m:t>d</m:t>
                              </m:r>
                            </m:e>
                            <m:sup>
                              <m:r>
                                <a:rPr lang="ru-RU">
                                  <a:solidFill>
                                    <a:prstClr val="white"/>
                                  </a:solidFill>
                                  <a:latin typeface="Cambria Math"/>
                                </a:rPr>
                                <m:t>2</m:t>
                              </m:r>
                            </m:sup>
                          </m:sSup>
                          <m:r>
                            <a:rPr lang="ru-RU">
                              <a:solidFill>
                                <a:prstClr val="white"/>
                              </a:solidFill>
                              <a:latin typeface="Cambria Math"/>
                            </a:rPr>
                            <m:t>∗ (</m:t>
                          </m:r>
                          <m:r>
                            <m:rPr>
                              <m:sty m:val="p"/>
                            </m:rPr>
                            <a:rPr lang="en-US">
                              <a:solidFill>
                                <a:prstClr val="white"/>
                              </a:solidFill>
                              <a:latin typeface="Cambria Math"/>
                            </a:rPr>
                            <m:t>S</m:t>
                          </m:r>
                          <m:r>
                            <a:rPr lang="ru-RU">
                              <a:solidFill>
                                <a:prstClr val="white"/>
                              </a:solidFill>
                              <a:latin typeface="Cambria Math"/>
                            </a:rPr>
                            <m:t>−</m:t>
                          </m:r>
                          <m:r>
                            <m:rPr>
                              <m:sty m:val="p"/>
                            </m:rPr>
                            <a:rPr lang="en-US">
                              <a:solidFill>
                                <a:prstClr val="white"/>
                              </a:solidFill>
                              <a:latin typeface="Cambria Math"/>
                            </a:rPr>
                            <m:t>S</m:t>
                          </m:r>
                          <m:r>
                            <a:rPr lang="ru-RU">
                              <a:solidFill>
                                <a:prstClr val="white"/>
                              </a:solidFill>
                              <a:latin typeface="Cambria Math"/>
                            </a:rPr>
                            <m:t>′)</m:t>
                          </m:r>
                        </m:num>
                        <m:den>
                          <m:r>
                            <a:rPr lang="ru-RU">
                              <a:solidFill>
                                <a:prstClr val="white"/>
                              </a:solidFill>
                              <a:latin typeface="Cambria Math"/>
                            </a:rPr>
                            <m:t>18</m:t>
                          </m:r>
                          <m:r>
                            <m:rPr>
                              <m:sty m:val="p"/>
                            </m:rPr>
                            <a:rPr lang="en-US">
                              <a:solidFill>
                                <a:prstClr val="white"/>
                              </a:solidFill>
                              <a:latin typeface="Cambria Math"/>
                            </a:rPr>
                            <m:t>μ</m:t>
                          </m:r>
                        </m:den>
                      </m:f>
                      <m:r>
                        <a:rPr lang="ru-RU">
                          <a:solidFill>
                            <a:prstClr val="white"/>
                          </a:solidFill>
                          <a:latin typeface="Cambria Math"/>
                        </a:rPr>
                        <m:t>∗</m:t>
                      </m:r>
                      <m:r>
                        <m:rPr>
                          <m:sty m:val="p"/>
                        </m:rPr>
                        <a:rPr lang="en-US">
                          <a:solidFill>
                            <a:prstClr val="white"/>
                          </a:solidFill>
                          <a:latin typeface="Cambria Math"/>
                        </a:rPr>
                        <m:t>g</m:t>
                      </m:r>
                    </m:oMath>
                  </m:oMathPara>
                </a14:m>
                <a:endParaRPr lang="ru-RU" dirty="0">
                  <a:solidFill>
                    <a:prstClr val="white"/>
                  </a:solidFill>
                  <a:latin typeface="Calibri"/>
                </a:endParaRPr>
              </a:p>
            </p:txBody>
          </p:sp>
        </mc:Choice>
        <mc:Fallback>
          <p:sp>
            <p:nvSpPr>
              <p:cNvPr id="13" name="Прямоугольник 12">
                <a:extLst>
                  <a:ext uri="{FF2B5EF4-FFF2-40B4-BE49-F238E27FC236}">
                    <a16:creationId xmlns:a16="http://schemas.microsoft.com/office/drawing/2014/main" id="{55AEFA72-A1A5-AF53-D0A8-D91BBA68C209}"/>
                  </a:ext>
                </a:extLst>
              </p:cNvPr>
              <p:cNvSpPr>
                <a:spLocks noRot="1" noChangeAspect="1" noMove="1" noResize="1" noEditPoints="1" noAdjustHandles="1" noChangeArrowheads="1" noChangeShapeType="1" noTextEdit="1"/>
              </p:cNvSpPr>
              <p:nvPr/>
            </p:nvSpPr>
            <p:spPr>
              <a:xfrm>
                <a:off x="242510" y="1629060"/>
                <a:ext cx="2241255" cy="691536"/>
              </a:xfrm>
              <a:prstGeom prst="rect">
                <a:avLst/>
              </a:prstGeom>
              <a:blipFill>
                <a:blip r:embed="rId7"/>
                <a:stretch>
                  <a:fillRect/>
                </a:stretch>
              </a:blipFill>
            </p:spPr>
            <p:txBody>
              <a:bodyPr/>
              <a:lstStyle/>
              <a:p>
                <a:r>
                  <a:rPr lang="ru-RU">
                    <a:noFill/>
                  </a:rPr>
                  <a:t> </a:t>
                </a:r>
              </a:p>
            </p:txBody>
          </p:sp>
        </mc:Fallback>
      </mc:AlternateContent>
      <p:sp>
        <p:nvSpPr>
          <p:cNvPr id="14" name="Равнобедренный треугольник 13">
            <a:extLst>
              <a:ext uri="{FF2B5EF4-FFF2-40B4-BE49-F238E27FC236}">
                <a16:creationId xmlns:a16="http://schemas.microsoft.com/office/drawing/2014/main" id="{E916FAAE-12F3-6E2F-A5F5-45933BCF78E6}"/>
              </a:ext>
            </a:extLst>
          </p:cNvPr>
          <p:cNvSpPr/>
          <p:nvPr/>
        </p:nvSpPr>
        <p:spPr>
          <a:xfrm rot="5400000">
            <a:off x="2534873" y="1393566"/>
            <a:ext cx="1127077" cy="1229292"/>
          </a:xfrm>
          <a:prstGeom prst="triangle">
            <a:avLst>
              <a:gd name="adj" fmla="val 0"/>
            </a:avLst>
          </a:prstGeom>
          <a:solidFill>
            <a:srgbClr val="529DDD"/>
          </a:solidFill>
          <a:ln>
            <a:noFill/>
          </a:ln>
        </p:spPr>
        <p:style>
          <a:lnRef idx="2">
            <a:schemeClr val="accent1">
              <a:shade val="50000"/>
            </a:schemeClr>
          </a:lnRef>
          <a:fillRef idx="1">
            <a:schemeClr val="accent1"/>
          </a:fillRef>
          <a:effectRef idx="0">
            <a:schemeClr val="accent1"/>
          </a:effectRef>
          <a:fontRef idx="minor">
            <a:schemeClr val="lt1"/>
          </a:fontRef>
        </p:style>
        <p:txBody>
          <a:bodyPr lIns="192000" rIns="64000" rtlCol="0" anchor="ctr"/>
          <a:lstStyle/>
          <a:p>
            <a:pPr defTabSz="1384951"/>
            <a:endParaRPr lang="ru-RU" sz="2133">
              <a:solidFill>
                <a:srgbClr val="C00000"/>
              </a:solidFill>
              <a:latin typeface="Tahoma"/>
            </a:endParaRPr>
          </a:p>
        </p:txBody>
      </p:sp>
      <mc:AlternateContent xmlns:mc="http://schemas.openxmlformats.org/markup-compatibility/2006">
        <mc:Choice xmlns:a14="http://schemas.microsoft.com/office/drawing/2010/main" Requires="a14">
          <p:sp>
            <p:nvSpPr>
              <p:cNvPr id="15" name="Прямоугольник 14">
                <a:extLst>
                  <a:ext uri="{FF2B5EF4-FFF2-40B4-BE49-F238E27FC236}">
                    <a16:creationId xmlns:a16="http://schemas.microsoft.com/office/drawing/2014/main" id="{F15617EB-18D7-9C4F-48B4-773BCA064745}"/>
                  </a:ext>
                </a:extLst>
              </p:cNvPr>
              <p:cNvSpPr/>
              <p:nvPr/>
            </p:nvSpPr>
            <p:spPr>
              <a:xfrm>
                <a:off x="251520" y="2768221"/>
                <a:ext cx="2592288" cy="1815882"/>
              </a:xfrm>
              <a:prstGeom prst="rect">
                <a:avLst/>
              </a:prstGeom>
            </p:spPr>
            <p:txBody>
              <a:bodyPr wrap="square">
                <a:spAutoFit/>
              </a:bodyPr>
              <a:lstStyle/>
              <a:p>
                <a:pPr defTabSz="1219170"/>
                <a:r>
                  <a:rPr lang="ru-RU" sz="1400" dirty="0">
                    <a:solidFill>
                      <a:schemeClr val="tx1"/>
                    </a:solidFill>
                    <a:latin typeface="Times New Roman" panose="02020603050405020304" pitchFamily="18" charset="0"/>
                    <a:cs typeface="Times New Roman" panose="02020603050405020304" pitchFamily="18" charset="0"/>
                  </a:rPr>
                  <a:t>где </a:t>
                </a:r>
                <a14:m>
                  <m:oMath xmlns:m="http://schemas.openxmlformats.org/officeDocument/2006/math">
                    <m:r>
                      <a:rPr lang="en-US" sz="1400" i="1">
                        <a:solidFill>
                          <a:schemeClr val="tx1"/>
                        </a:solidFill>
                        <a:latin typeface="Cambria Math"/>
                      </a:rPr>
                      <m:t>𝑣</m:t>
                    </m:r>
                  </m:oMath>
                </a14:m>
                <a:r>
                  <a:rPr lang="ru-RU" sz="1400" dirty="0">
                    <a:solidFill>
                      <a:schemeClr val="tx1"/>
                    </a:solidFill>
                    <a:latin typeface="Times New Roman" panose="02020603050405020304" pitchFamily="18" charset="0"/>
                    <a:cs typeface="Times New Roman" panose="02020603050405020304" pitchFamily="18" charset="0"/>
                  </a:rPr>
                  <a:t> – скорость образования осадка, </a:t>
                </a:r>
                <a14:m>
                  <m:oMath xmlns:m="http://schemas.openxmlformats.org/officeDocument/2006/math">
                    <m:r>
                      <a:rPr lang="en-US" sz="1400" i="1">
                        <a:solidFill>
                          <a:schemeClr val="tx1"/>
                        </a:solidFill>
                        <a:latin typeface="Cambria Math"/>
                      </a:rPr>
                      <m:t>𝑆</m:t>
                    </m:r>
                  </m:oMath>
                </a14:m>
                <a:r>
                  <a:rPr lang="ru-RU" sz="1400" dirty="0">
                    <a:solidFill>
                      <a:schemeClr val="tx1"/>
                    </a:solidFill>
                    <a:latin typeface="Times New Roman" panose="02020603050405020304" pitchFamily="18" charset="0"/>
                    <a:cs typeface="Times New Roman" panose="02020603050405020304" pitchFamily="18" charset="0"/>
                  </a:rPr>
                  <a:t> – плотность частиц тяжёлой фазы, </a:t>
                </a:r>
                <a14:m>
                  <m:oMath xmlns:m="http://schemas.openxmlformats.org/officeDocument/2006/math">
                    <m:r>
                      <a:rPr lang="en-US" sz="1400" i="1">
                        <a:solidFill>
                          <a:schemeClr val="tx1"/>
                        </a:solidFill>
                        <a:latin typeface="Cambria Math"/>
                      </a:rPr>
                      <m:t>𝑆</m:t>
                    </m:r>
                    <m:r>
                      <a:rPr lang="ru-RU" sz="1400" i="1">
                        <a:solidFill>
                          <a:schemeClr val="tx1"/>
                        </a:solidFill>
                        <a:latin typeface="Cambria Math"/>
                      </a:rPr>
                      <m:t>′</m:t>
                    </m:r>
                  </m:oMath>
                </a14:m>
                <a:r>
                  <a:rPr lang="ru-RU" sz="1400" dirty="0">
                    <a:solidFill>
                      <a:schemeClr val="tx1"/>
                    </a:solidFill>
                    <a:latin typeface="Times New Roman" panose="02020603050405020304" pitchFamily="18" charset="0"/>
                    <a:cs typeface="Times New Roman" panose="02020603050405020304" pitchFamily="18" charset="0"/>
                  </a:rPr>
                  <a:t> - плотность частиц лёгкой фазы, </a:t>
                </a:r>
                <a14:m>
                  <m:oMath xmlns:m="http://schemas.openxmlformats.org/officeDocument/2006/math">
                    <m:r>
                      <a:rPr lang="ru-RU" sz="1400" i="1">
                        <a:solidFill>
                          <a:schemeClr val="tx1"/>
                        </a:solidFill>
                        <a:latin typeface="Cambria Math"/>
                      </a:rPr>
                      <m:t>𝑑</m:t>
                    </m:r>
                  </m:oMath>
                </a14:m>
                <a:r>
                  <a:rPr lang="ru-RU" sz="1400" dirty="0">
                    <a:solidFill>
                      <a:schemeClr val="tx1"/>
                    </a:solidFill>
                    <a:latin typeface="Times New Roman" panose="02020603050405020304" pitchFamily="18" charset="0"/>
                    <a:cs typeface="Times New Roman" panose="02020603050405020304" pitchFamily="18" charset="0"/>
                  </a:rPr>
                  <a:t> – диаметр частиц, </a:t>
                </a:r>
                <a14:m>
                  <m:oMath xmlns:m="http://schemas.openxmlformats.org/officeDocument/2006/math">
                    <m:r>
                      <a:rPr lang="en-US" sz="1400" i="1">
                        <a:solidFill>
                          <a:schemeClr val="tx1"/>
                        </a:solidFill>
                        <a:latin typeface="Cambria Math"/>
                      </a:rPr>
                      <m:t>𝜇</m:t>
                    </m:r>
                  </m:oMath>
                </a14:m>
                <a:r>
                  <a:rPr lang="ru-RU" sz="1400" dirty="0">
                    <a:solidFill>
                      <a:schemeClr val="tx1"/>
                    </a:solidFill>
                    <a:latin typeface="Times New Roman" panose="02020603050405020304" pitchFamily="18" charset="0"/>
                    <a:cs typeface="Times New Roman" panose="02020603050405020304" pitchFamily="18" charset="0"/>
                  </a:rPr>
                  <a:t> – динамическая вязкость жидкости и </a:t>
                </a:r>
                <a14:m>
                  <m:oMath xmlns:m="http://schemas.openxmlformats.org/officeDocument/2006/math">
                    <m:r>
                      <a:rPr lang="en-US" sz="1400" i="1">
                        <a:solidFill>
                          <a:schemeClr val="tx1"/>
                        </a:solidFill>
                        <a:latin typeface="Cambria Math"/>
                      </a:rPr>
                      <m:t>𝑔</m:t>
                    </m:r>
                  </m:oMath>
                </a14:m>
                <a:r>
                  <a:rPr lang="ru-RU" sz="1400" dirty="0">
                    <a:solidFill>
                      <a:schemeClr val="tx1"/>
                    </a:solidFill>
                    <a:latin typeface="Times New Roman" panose="02020603050405020304" pitchFamily="18" charset="0"/>
                    <a:cs typeface="Times New Roman" panose="02020603050405020304" pitchFamily="18" charset="0"/>
                  </a:rPr>
                  <a:t> – ускорение свободного падения. </a:t>
                </a:r>
              </a:p>
            </p:txBody>
          </p:sp>
        </mc:Choice>
        <mc:Fallback>
          <p:sp>
            <p:nvSpPr>
              <p:cNvPr id="15" name="Прямоугольник 14">
                <a:extLst>
                  <a:ext uri="{FF2B5EF4-FFF2-40B4-BE49-F238E27FC236}">
                    <a16:creationId xmlns:a16="http://schemas.microsoft.com/office/drawing/2014/main" id="{F15617EB-18D7-9C4F-48B4-773BCA064745}"/>
                  </a:ext>
                </a:extLst>
              </p:cNvPr>
              <p:cNvSpPr>
                <a:spLocks noRot="1" noChangeAspect="1" noMove="1" noResize="1" noEditPoints="1" noAdjustHandles="1" noChangeArrowheads="1" noChangeShapeType="1" noTextEdit="1"/>
              </p:cNvSpPr>
              <p:nvPr/>
            </p:nvSpPr>
            <p:spPr>
              <a:xfrm>
                <a:off x="251520" y="2768221"/>
                <a:ext cx="2592288" cy="1815882"/>
              </a:xfrm>
              <a:prstGeom prst="rect">
                <a:avLst/>
              </a:prstGeom>
              <a:blipFill>
                <a:blip r:embed="rId8"/>
                <a:stretch>
                  <a:fillRect l="-704" t="-671" b="-2685"/>
                </a:stretch>
              </a:blipFill>
            </p:spPr>
            <p:txBody>
              <a:bodyPr/>
              <a:lstStyle/>
              <a:p>
                <a:r>
                  <a:rPr lang="ru-RU">
                    <a:noFill/>
                  </a:rPr>
                  <a:t> </a:t>
                </a:r>
              </a:p>
            </p:txBody>
          </p:sp>
        </mc:Fallback>
      </mc:AlternateContent>
      <p:pic>
        <p:nvPicPr>
          <p:cNvPr id="16" name="Picture 6" descr="Виды сепараторов по принципу действия - ООО «РезервуарСтройМаш»">
            <a:extLst>
              <a:ext uri="{FF2B5EF4-FFF2-40B4-BE49-F238E27FC236}">
                <a16:creationId xmlns:a16="http://schemas.microsoft.com/office/drawing/2014/main" id="{71F1E740-2DFE-7220-0DA4-9C1A202F4088}"/>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164091" y="838737"/>
            <a:ext cx="3026056" cy="1852977"/>
          </a:xfrm>
          <a:prstGeom prst="round2DiagRect">
            <a:avLst>
              <a:gd name="adj1" fmla="val 16667"/>
              <a:gd name="adj2" fmla="val 0"/>
            </a:avLst>
          </a:prstGeom>
          <a:ln w="12700" cap="sq">
            <a:solidFill>
              <a:srgbClr val="529DDD"/>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17" name="Текст 7">
            <a:extLst>
              <a:ext uri="{FF2B5EF4-FFF2-40B4-BE49-F238E27FC236}">
                <a16:creationId xmlns:a16="http://schemas.microsoft.com/office/drawing/2014/main" id="{1E52DB6D-035C-3FE5-A86A-BC70F7E75F02}"/>
              </a:ext>
            </a:extLst>
          </p:cNvPr>
          <p:cNvSpPr txBox="1">
            <a:spLocks/>
          </p:cNvSpPr>
          <p:nvPr/>
        </p:nvSpPr>
        <p:spPr>
          <a:xfrm>
            <a:off x="3098411" y="3207615"/>
            <a:ext cx="5381097" cy="1181385"/>
          </a:xfrm>
          <a:prstGeom prst="rect">
            <a:avLst/>
          </a:prstGeom>
        </p:spPr>
        <p:txBody>
          <a:bodyPr vert="horz" lIns="121920" tIns="60960" rIns="121920" bIns="60960" rtlCol="0" anchor="ctr">
            <a:noAutofit/>
          </a:bodyPr>
          <a:lstStyle>
            <a:defPPr>
              <a:defRPr lang="ru-RU"/>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indent="457200" algn="just" defTabSz="1219170"/>
            <a:r>
              <a:rPr lang="ru-RU" sz="1400" dirty="0">
                <a:solidFill>
                  <a:schemeClr val="tx1"/>
                </a:solidFill>
                <a:latin typeface="Times New Roman" panose="02020603050405020304" pitchFamily="18" charset="0"/>
                <a:cs typeface="Times New Roman" panose="02020603050405020304" pitchFamily="18" charset="0"/>
              </a:rPr>
              <a:t>Если частицы падают в вязкой жидкости под действием собственного веса, то установившаяся скорость достигается, когда эта сила трения совместно с силой Архимеда точно уравновешиваются силой гравитации. Хотя в классической формулировке закон Архимеда выполняется только в статическом случае, а не для движущихся тел, в данном случае выражение для силы Архимеда сохраняет традиционный вид. Результирующая скорость (Стокса) равна</a:t>
            </a:r>
          </a:p>
          <a:p>
            <a:pPr algn="l" defTabSz="1219170"/>
            <a:endParaRPr lang="ru-RU" sz="2000" dirty="0">
              <a:solidFill>
                <a:prstClr val="white"/>
              </a:solidFill>
              <a:latin typeface="Segoe UI Light" pitchFamily="34" charset="0"/>
              <a:cs typeface="Segoe UI Light" pitchFamily="34" charset="0"/>
            </a:endParaRPr>
          </a:p>
        </p:txBody>
      </p:sp>
    </p:spTree>
    <p:extLst>
      <p:ext uri="{BB962C8B-B14F-4D97-AF65-F5344CB8AC3E}">
        <p14:creationId xmlns:p14="http://schemas.microsoft.com/office/powerpoint/2010/main" val="410122181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0C416B-D0E6-C16F-980E-E8E15A52A7A5}"/>
            </a:ext>
          </a:extLst>
        </p:cNvPr>
        <p:cNvGrpSpPr/>
        <p:nvPr/>
      </p:nvGrpSpPr>
      <p:grpSpPr>
        <a:xfrm>
          <a:off x="0" y="0"/>
          <a:ext cx="0" cy="0"/>
          <a:chOff x="0" y="0"/>
          <a:chExt cx="0" cy="0"/>
        </a:xfrm>
      </p:grpSpPr>
      <p:pic>
        <p:nvPicPr>
          <p:cNvPr id="3" name="Picture 5" descr="F:\WORK\АГТУ\Общая\новый бренндбук\Мокапы\доп\Безырмянный-1.png">
            <a:extLst>
              <a:ext uri="{FF2B5EF4-FFF2-40B4-BE49-F238E27FC236}">
                <a16:creationId xmlns:a16="http://schemas.microsoft.com/office/drawing/2014/main" id="{9BE7390E-6C5C-BF1A-4E38-EF22A31C40F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87126" y="267494"/>
            <a:ext cx="2001044" cy="180181"/>
          </a:xfrm>
          <a:prstGeom prst="rect">
            <a:avLst/>
          </a:prstGeom>
          <a:noFill/>
          <a:extLst>
            <a:ext uri="{909E8E84-426E-40DD-AFC4-6F175D3DCCD1}">
              <a14:hiddenFill xmlns:a14="http://schemas.microsoft.com/office/drawing/2010/main">
                <a:solidFill>
                  <a:srgbClr val="FFFFFF"/>
                </a:solidFill>
              </a14:hiddenFill>
            </a:ext>
          </a:extLst>
        </p:spPr>
      </p:pic>
      <p:grpSp>
        <p:nvGrpSpPr>
          <p:cNvPr id="4" name="Группа 3">
            <a:extLst>
              <a:ext uri="{FF2B5EF4-FFF2-40B4-BE49-F238E27FC236}">
                <a16:creationId xmlns:a16="http://schemas.microsoft.com/office/drawing/2014/main" id="{7490FA20-099A-7A7D-5984-237C24C8BBD0}"/>
              </a:ext>
            </a:extLst>
          </p:cNvPr>
          <p:cNvGrpSpPr/>
          <p:nvPr/>
        </p:nvGrpSpPr>
        <p:grpSpPr>
          <a:xfrm>
            <a:off x="-18589" y="2972872"/>
            <a:ext cx="9162589" cy="2191165"/>
            <a:chOff x="-18589" y="2972872"/>
            <a:chExt cx="9162589" cy="2191165"/>
          </a:xfrm>
        </p:grpSpPr>
        <p:pic>
          <p:nvPicPr>
            <p:cNvPr id="5" name="Picture 3" descr="F:\WORK\АГТУ\Общая\новый бренндбук\Мокапы\доп\BB_двАГТУ.png">
              <a:extLst>
                <a:ext uri="{FF2B5EF4-FFF2-40B4-BE49-F238E27FC236}">
                  <a16:creationId xmlns:a16="http://schemas.microsoft.com/office/drawing/2014/main" id="{31337986-B29E-9E4C-37DE-73FFFEE475E4}"/>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6" name="Группа 5">
              <a:extLst>
                <a:ext uri="{FF2B5EF4-FFF2-40B4-BE49-F238E27FC236}">
                  <a16:creationId xmlns:a16="http://schemas.microsoft.com/office/drawing/2014/main" id="{FF247A0D-FA0F-5EE2-A41C-B253864C34D6}"/>
                </a:ext>
              </a:extLst>
            </p:cNvPr>
            <p:cNvGrpSpPr/>
            <p:nvPr/>
          </p:nvGrpSpPr>
          <p:grpSpPr>
            <a:xfrm>
              <a:off x="6521327" y="2972872"/>
              <a:ext cx="2622672" cy="2180762"/>
              <a:chOff x="6521327" y="2972872"/>
              <a:chExt cx="2622672" cy="2180762"/>
            </a:xfrm>
          </p:grpSpPr>
          <p:pic>
            <p:nvPicPr>
              <p:cNvPr id="7" name="Picture 3" descr="F:\WORK\АГТУ\Общая\новый бренндбук\Мокапы\доп\Безымяннный-1.png">
                <a:extLst>
                  <a:ext uri="{FF2B5EF4-FFF2-40B4-BE49-F238E27FC236}">
                    <a16:creationId xmlns:a16="http://schemas.microsoft.com/office/drawing/2014/main" id="{92E413CA-8031-4CBE-1248-CD3DB558844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F:\WORK\АГТУ\Общая\новый бренндбук\Мокапы\доп\Безымяыынный-1.png">
                <a:extLst>
                  <a:ext uri="{FF2B5EF4-FFF2-40B4-BE49-F238E27FC236}">
                    <a16:creationId xmlns:a16="http://schemas.microsoft.com/office/drawing/2014/main" id="{31C6BDF5-413F-8D18-BA1E-83246A1A49C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sp>
        <p:nvSpPr>
          <p:cNvPr id="2" name="Текст 7">
            <a:extLst>
              <a:ext uri="{FF2B5EF4-FFF2-40B4-BE49-F238E27FC236}">
                <a16:creationId xmlns:a16="http://schemas.microsoft.com/office/drawing/2014/main" id="{D7F1D388-4143-452F-A38A-F2D7BAE43B2A}"/>
              </a:ext>
            </a:extLst>
          </p:cNvPr>
          <p:cNvSpPr txBox="1">
            <a:spLocks/>
          </p:cNvSpPr>
          <p:nvPr/>
        </p:nvSpPr>
        <p:spPr>
          <a:xfrm>
            <a:off x="388534" y="1420669"/>
            <a:ext cx="8359929" cy="1181385"/>
          </a:xfrm>
          <a:prstGeom prst="rect">
            <a:avLst/>
          </a:prstGeom>
        </p:spPr>
        <p:txBody>
          <a:bodyPr vert="horz" lIns="121920" tIns="60960" rIns="121920" bIns="60960" rtlCol="0" anchor="ctr">
            <a:noAutofit/>
          </a:bodyPr>
          <a:lstStyle>
            <a:defPPr>
              <a:defRPr lang="ru-RU"/>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1219170"/>
            <a:r>
              <a:rPr lang="ru-RU" sz="1400" dirty="0">
                <a:solidFill>
                  <a:schemeClr val="tx1"/>
                </a:solidFill>
                <a:latin typeface="Times New Roman" panose="02020603050405020304" pitchFamily="18" charset="0"/>
                <a:cs typeface="Times New Roman" panose="02020603050405020304" pitchFamily="18" charset="0"/>
              </a:rPr>
              <a:t>Также</a:t>
            </a:r>
            <a:r>
              <a:rPr lang="en-US" sz="1400" dirty="0">
                <a:solidFill>
                  <a:schemeClr val="tx1"/>
                </a:solidFill>
                <a:latin typeface="Times New Roman" panose="02020603050405020304" pitchFamily="18" charset="0"/>
                <a:cs typeface="Times New Roman" panose="02020603050405020304" pitchFamily="18" charset="0"/>
              </a:rPr>
              <a:t>, </a:t>
            </a:r>
            <a:r>
              <a:rPr lang="ru-RU" sz="1400" dirty="0">
                <a:solidFill>
                  <a:schemeClr val="tx1"/>
                </a:solidFill>
                <a:latin typeface="Times New Roman" panose="02020603050405020304" pitchFamily="18" charset="0"/>
                <a:cs typeface="Times New Roman" panose="02020603050405020304" pitchFamily="18" charset="0"/>
              </a:rPr>
              <a:t>если говорить про типы гравитационных сепараторов</a:t>
            </a:r>
            <a:r>
              <a:rPr lang="en-US" sz="1400" dirty="0">
                <a:solidFill>
                  <a:schemeClr val="tx1"/>
                </a:solidFill>
                <a:latin typeface="Times New Roman" panose="02020603050405020304" pitchFamily="18" charset="0"/>
                <a:cs typeface="Times New Roman" panose="02020603050405020304" pitchFamily="18" charset="0"/>
              </a:rPr>
              <a:t>, </a:t>
            </a:r>
            <a:r>
              <a:rPr lang="ru-RU" sz="1400" dirty="0">
                <a:solidFill>
                  <a:schemeClr val="tx1"/>
                </a:solidFill>
                <a:latin typeface="Times New Roman" panose="02020603050405020304" pitchFamily="18" charset="0"/>
                <a:cs typeface="Times New Roman" panose="02020603050405020304" pitchFamily="18" charset="0"/>
              </a:rPr>
              <a:t>то можно выделить:</a:t>
            </a:r>
          </a:p>
          <a:p>
            <a:pPr algn="l" defTabSz="1219170"/>
            <a:endParaRPr lang="ru-RU" sz="1400" dirty="0">
              <a:solidFill>
                <a:schemeClr val="tx1"/>
              </a:solidFill>
              <a:latin typeface="Times New Roman" panose="02020603050405020304" pitchFamily="18" charset="0"/>
              <a:cs typeface="Times New Roman" panose="02020603050405020304" pitchFamily="18" charset="0"/>
            </a:endParaRPr>
          </a:p>
          <a:p>
            <a:pPr marL="285750" indent="-285750" algn="l" defTabSz="1219170">
              <a:buClr>
                <a:srgbClr val="00359E"/>
              </a:buClr>
              <a:buFont typeface="Wingdings" panose="05000000000000000000" pitchFamily="2" charset="2"/>
              <a:buChar char="Ø"/>
            </a:pPr>
            <a:r>
              <a:rPr lang="ru-RU" sz="1400" dirty="0">
                <a:solidFill>
                  <a:srgbClr val="00359E"/>
                </a:solidFill>
                <a:latin typeface="Times New Roman" panose="02020603050405020304" pitchFamily="18" charset="0"/>
                <a:cs typeface="Times New Roman" panose="02020603050405020304" pitchFamily="18" charset="0"/>
              </a:rPr>
              <a:t>Горизонтальные сепараторы</a:t>
            </a:r>
          </a:p>
          <a:p>
            <a:pPr algn="l" defTabSz="1219170"/>
            <a:r>
              <a:rPr lang="ru-RU" sz="1400" dirty="0">
                <a:solidFill>
                  <a:schemeClr val="tx1"/>
                </a:solidFill>
                <a:latin typeface="Times New Roman" panose="02020603050405020304" pitchFamily="18" charset="0"/>
                <a:cs typeface="Times New Roman" panose="02020603050405020304" pitchFamily="18" charset="0"/>
              </a:rPr>
              <a:t>Их основным преимуществом является большая площадь испарения газа (зеркало испарения)</a:t>
            </a:r>
            <a:r>
              <a:rPr lang="en-US" sz="1400" dirty="0">
                <a:solidFill>
                  <a:schemeClr val="tx1"/>
                </a:solidFill>
                <a:latin typeface="Times New Roman" panose="02020603050405020304" pitchFamily="18" charset="0"/>
                <a:cs typeface="Times New Roman" panose="02020603050405020304" pitchFamily="18" charset="0"/>
              </a:rPr>
              <a:t>, </a:t>
            </a:r>
            <a:r>
              <a:rPr lang="ru-RU" sz="1400" dirty="0">
                <a:solidFill>
                  <a:schemeClr val="tx1"/>
                </a:solidFill>
                <a:latin typeface="Times New Roman" panose="02020603050405020304" pitchFamily="18" charset="0"/>
                <a:cs typeface="Times New Roman" panose="02020603050405020304" pitchFamily="18" charset="0"/>
              </a:rPr>
              <a:t>высокая производительность по разделению воды и нефти. Однако</a:t>
            </a:r>
            <a:r>
              <a:rPr lang="en-US" sz="1400" dirty="0">
                <a:solidFill>
                  <a:schemeClr val="tx1"/>
                </a:solidFill>
                <a:latin typeface="Times New Roman" panose="02020603050405020304" pitchFamily="18" charset="0"/>
                <a:cs typeface="Times New Roman" panose="02020603050405020304" pitchFamily="18" charset="0"/>
              </a:rPr>
              <a:t>, </a:t>
            </a:r>
            <a:r>
              <a:rPr lang="ru-RU" sz="1400" dirty="0">
                <a:solidFill>
                  <a:schemeClr val="tx1"/>
                </a:solidFill>
                <a:latin typeface="Times New Roman" panose="02020603050405020304" pitchFamily="18" charset="0"/>
                <a:cs typeface="Times New Roman" panose="02020603050405020304" pitchFamily="18" charset="0"/>
              </a:rPr>
              <a:t>недостатком является большая площадь</a:t>
            </a:r>
            <a:r>
              <a:rPr lang="en-US" sz="1400" dirty="0">
                <a:solidFill>
                  <a:schemeClr val="tx1"/>
                </a:solidFill>
                <a:latin typeface="Times New Roman" panose="02020603050405020304" pitchFamily="18" charset="0"/>
                <a:cs typeface="Times New Roman" panose="02020603050405020304" pitchFamily="18" charset="0"/>
              </a:rPr>
              <a:t>, </a:t>
            </a:r>
            <a:r>
              <a:rPr lang="ru-RU" sz="1400" dirty="0">
                <a:solidFill>
                  <a:schemeClr val="tx1"/>
                </a:solidFill>
                <a:latin typeface="Times New Roman" panose="02020603050405020304" pitchFamily="18" charset="0"/>
                <a:cs typeface="Times New Roman" panose="02020603050405020304" pitchFamily="18" charset="0"/>
              </a:rPr>
              <a:t>занимаемая данным оборудованием.</a:t>
            </a:r>
          </a:p>
          <a:p>
            <a:pPr marL="285750" indent="-285750" algn="l" defTabSz="1219170">
              <a:buClr>
                <a:srgbClr val="00359E"/>
              </a:buClr>
              <a:buFont typeface="Wingdings" panose="05000000000000000000" pitchFamily="2" charset="2"/>
              <a:buChar char="Ø"/>
            </a:pPr>
            <a:r>
              <a:rPr lang="ru-RU" sz="1400" dirty="0">
                <a:solidFill>
                  <a:srgbClr val="00359E"/>
                </a:solidFill>
                <a:latin typeface="Times New Roman" panose="02020603050405020304" pitchFamily="18" charset="0"/>
                <a:cs typeface="Times New Roman" panose="02020603050405020304" pitchFamily="18" charset="0"/>
              </a:rPr>
              <a:t>Вертикальные сепараторы</a:t>
            </a:r>
          </a:p>
          <a:p>
            <a:pPr algn="l" defTabSz="1219170"/>
            <a:r>
              <a:rPr lang="ru-RU" sz="1400" dirty="0">
                <a:solidFill>
                  <a:schemeClr val="tx1"/>
                </a:solidFill>
                <a:latin typeface="Times New Roman" panose="02020603050405020304" pitchFamily="18" charset="0"/>
                <a:cs typeface="Times New Roman" panose="02020603050405020304" pitchFamily="18" charset="0"/>
              </a:rPr>
              <a:t>Их основным преимуществом является малая занимаемая площадь</a:t>
            </a:r>
            <a:r>
              <a:rPr lang="en-US" sz="1400" dirty="0">
                <a:solidFill>
                  <a:schemeClr val="tx1"/>
                </a:solidFill>
                <a:latin typeface="Times New Roman" panose="02020603050405020304" pitchFamily="18" charset="0"/>
                <a:cs typeface="Times New Roman" panose="02020603050405020304" pitchFamily="18" charset="0"/>
              </a:rPr>
              <a:t>, </a:t>
            </a:r>
            <a:r>
              <a:rPr lang="ru-RU" sz="1400" dirty="0">
                <a:solidFill>
                  <a:schemeClr val="tx1"/>
                </a:solidFill>
                <a:latin typeface="Times New Roman" panose="02020603050405020304" pitchFamily="18" charset="0"/>
                <a:cs typeface="Times New Roman" panose="02020603050405020304" pitchFamily="18" charset="0"/>
              </a:rPr>
              <a:t>однако</a:t>
            </a:r>
            <a:r>
              <a:rPr lang="en-US" sz="1400" dirty="0">
                <a:solidFill>
                  <a:schemeClr val="tx1"/>
                </a:solidFill>
                <a:latin typeface="Times New Roman" panose="02020603050405020304" pitchFamily="18" charset="0"/>
                <a:cs typeface="Times New Roman" panose="02020603050405020304" pitchFamily="18" charset="0"/>
              </a:rPr>
              <a:t>, </a:t>
            </a:r>
            <a:r>
              <a:rPr lang="ru-RU" sz="1400" dirty="0">
                <a:solidFill>
                  <a:schemeClr val="tx1"/>
                </a:solidFill>
                <a:latin typeface="Times New Roman" panose="02020603050405020304" pitchFamily="18" charset="0"/>
                <a:cs typeface="Times New Roman" panose="02020603050405020304" pitchFamily="18" charset="0"/>
              </a:rPr>
              <a:t>имеют недостатки</a:t>
            </a:r>
            <a:r>
              <a:rPr lang="en-US" sz="1400" dirty="0">
                <a:solidFill>
                  <a:schemeClr val="tx1"/>
                </a:solidFill>
                <a:latin typeface="Times New Roman" panose="02020603050405020304" pitchFamily="18" charset="0"/>
                <a:cs typeface="Times New Roman" panose="02020603050405020304" pitchFamily="18" charset="0"/>
              </a:rPr>
              <a:t>, </a:t>
            </a:r>
            <a:r>
              <a:rPr lang="ru-RU" sz="1400" dirty="0">
                <a:solidFill>
                  <a:schemeClr val="tx1"/>
                </a:solidFill>
                <a:latin typeface="Times New Roman" panose="02020603050405020304" pitchFamily="18" charset="0"/>
                <a:cs typeface="Times New Roman" panose="02020603050405020304" pitchFamily="18" charset="0"/>
              </a:rPr>
              <a:t>связанные с производительностью</a:t>
            </a:r>
            <a:r>
              <a:rPr lang="en-US" sz="1400" dirty="0">
                <a:solidFill>
                  <a:schemeClr val="tx1"/>
                </a:solidFill>
                <a:latin typeface="Times New Roman" panose="02020603050405020304" pitchFamily="18" charset="0"/>
                <a:cs typeface="Times New Roman" panose="02020603050405020304" pitchFamily="18" charset="0"/>
              </a:rPr>
              <a:t> (</a:t>
            </a:r>
            <a:r>
              <a:rPr lang="ru-RU" sz="1400" dirty="0">
                <a:solidFill>
                  <a:schemeClr val="tx1"/>
                </a:solidFill>
                <a:latin typeface="Times New Roman" panose="02020603050405020304" pitchFamily="18" charset="0"/>
                <a:cs typeface="Times New Roman" panose="02020603050405020304" pitchFamily="18" charset="0"/>
              </a:rPr>
              <a:t>3-х фазные сепараторы имеют очень низкий рабочий объём жидкости</a:t>
            </a:r>
            <a:r>
              <a:rPr lang="en-US" sz="1400" dirty="0">
                <a:solidFill>
                  <a:schemeClr val="tx1"/>
                </a:solidFill>
                <a:latin typeface="Times New Roman" panose="02020603050405020304" pitchFamily="18" charset="0"/>
                <a:cs typeface="Times New Roman" panose="02020603050405020304" pitchFamily="18" charset="0"/>
              </a:rPr>
              <a:t>, </a:t>
            </a:r>
            <a:r>
              <a:rPr lang="ru-RU" sz="1400" dirty="0">
                <a:solidFill>
                  <a:schemeClr val="tx1"/>
                </a:solidFill>
                <a:latin typeface="Times New Roman" panose="02020603050405020304" pitchFamily="18" charset="0"/>
                <a:cs typeface="Times New Roman" panose="02020603050405020304" pitchFamily="18" charset="0"/>
              </a:rPr>
              <a:t>а зеркало испарения намного меньше</a:t>
            </a:r>
            <a:r>
              <a:rPr lang="en-US" sz="1400" dirty="0">
                <a:solidFill>
                  <a:schemeClr val="tx1"/>
                </a:solidFill>
                <a:latin typeface="Times New Roman" panose="02020603050405020304" pitchFamily="18" charset="0"/>
                <a:cs typeface="Times New Roman" panose="02020603050405020304" pitchFamily="18" charset="0"/>
              </a:rPr>
              <a:t>, </a:t>
            </a:r>
            <a:r>
              <a:rPr lang="ru-RU" sz="1400" dirty="0">
                <a:solidFill>
                  <a:schemeClr val="tx1"/>
                </a:solidFill>
                <a:latin typeface="Times New Roman" panose="02020603050405020304" pitchFamily="18" charset="0"/>
                <a:cs typeface="Times New Roman" panose="02020603050405020304" pitchFamily="18" charset="0"/>
              </a:rPr>
              <a:t>чем в горизонтальном.</a:t>
            </a:r>
          </a:p>
          <a:p>
            <a:pPr algn="l" defTabSz="1219170"/>
            <a:endParaRPr lang="ru-RU" sz="1400" dirty="0">
              <a:solidFill>
                <a:schemeClr val="tx1"/>
              </a:solidFill>
              <a:latin typeface="Times New Roman" panose="02020603050405020304" pitchFamily="18" charset="0"/>
              <a:cs typeface="Times New Roman" panose="02020603050405020304" pitchFamily="18" charset="0"/>
            </a:endParaRPr>
          </a:p>
        </p:txBody>
      </p:sp>
      <p:sp>
        <p:nvSpPr>
          <p:cNvPr id="9" name="Текст 7">
            <a:extLst>
              <a:ext uri="{FF2B5EF4-FFF2-40B4-BE49-F238E27FC236}">
                <a16:creationId xmlns:a16="http://schemas.microsoft.com/office/drawing/2014/main" id="{C6DEF54A-260A-E5A8-AF85-44728A0B7862}"/>
              </a:ext>
            </a:extLst>
          </p:cNvPr>
          <p:cNvSpPr txBox="1">
            <a:spLocks/>
          </p:cNvSpPr>
          <p:nvPr/>
        </p:nvSpPr>
        <p:spPr>
          <a:xfrm>
            <a:off x="388534" y="2633941"/>
            <a:ext cx="7676275" cy="1736240"/>
          </a:xfrm>
          <a:prstGeom prst="rect">
            <a:avLst/>
          </a:prstGeom>
        </p:spPr>
        <p:txBody>
          <a:bodyPr vert="horz" lIns="121920" tIns="60960" rIns="121920" bIns="60960" rtlCol="0" anchor="ctr">
            <a:noAutofit/>
          </a:bodyPr>
          <a:lstStyle>
            <a:defPPr>
              <a:defRPr lang="ru-RU"/>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1219170"/>
            <a:endParaRPr lang="ru-RU" sz="2000" dirty="0">
              <a:solidFill>
                <a:prstClr val="white"/>
              </a:solidFill>
              <a:latin typeface="Segoe UI Light" pitchFamily="34" charset="0"/>
              <a:cs typeface="Segoe UI Light" pitchFamily="34" charset="0"/>
            </a:endParaRPr>
          </a:p>
          <a:p>
            <a:pPr indent="457200" algn="just" defTabSz="1219170"/>
            <a:r>
              <a:rPr lang="ru-RU" sz="1400" dirty="0">
                <a:solidFill>
                  <a:schemeClr val="tx1"/>
                </a:solidFill>
                <a:latin typeface="Times New Roman" panose="02020603050405020304" pitchFamily="18" charset="0"/>
                <a:cs typeface="Times New Roman" panose="02020603050405020304" pitchFamily="18" charset="0"/>
              </a:rPr>
              <a:t>Очевидно</a:t>
            </a:r>
            <a:r>
              <a:rPr lang="en-US" sz="1400" dirty="0">
                <a:solidFill>
                  <a:schemeClr val="tx1"/>
                </a:solidFill>
                <a:latin typeface="Times New Roman" panose="02020603050405020304" pitchFamily="18" charset="0"/>
                <a:cs typeface="Times New Roman" panose="02020603050405020304" pitchFamily="18" charset="0"/>
              </a:rPr>
              <a:t>, </a:t>
            </a:r>
            <a:r>
              <a:rPr lang="ru-RU" sz="1400" dirty="0">
                <a:solidFill>
                  <a:schemeClr val="tx1"/>
                </a:solidFill>
                <a:latin typeface="Times New Roman" panose="02020603050405020304" pitchFamily="18" charset="0"/>
                <a:cs typeface="Times New Roman" panose="02020603050405020304" pitchFamily="18" charset="0"/>
              </a:rPr>
              <a:t>на производстве</a:t>
            </a:r>
            <a:r>
              <a:rPr lang="en-US" sz="1400" dirty="0">
                <a:solidFill>
                  <a:schemeClr val="tx1"/>
                </a:solidFill>
                <a:latin typeface="Times New Roman" panose="02020603050405020304" pitchFamily="18" charset="0"/>
                <a:cs typeface="Times New Roman" panose="02020603050405020304" pitchFamily="18" charset="0"/>
              </a:rPr>
              <a:t>, </a:t>
            </a:r>
            <a:r>
              <a:rPr lang="ru-RU" sz="1400" dirty="0">
                <a:solidFill>
                  <a:schemeClr val="tx1"/>
                </a:solidFill>
                <a:latin typeface="Times New Roman" panose="02020603050405020304" pitchFamily="18" charset="0"/>
                <a:cs typeface="Times New Roman" panose="02020603050405020304" pitchFamily="18" charset="0"/>
              </a:rPr>
              <a:t>ввиду основного целевого показателя – максимальной производительности оборудования</a:t>
            </a:r>
            <a:r>
              <a:rPr lang="en-US" sz="1400" dirty="0">
                <a:solidFill>
                  <a:schemeClr val="tx1"/>
                </a:solidFill>
                <a:latin typeface="Times New Roman" panose="02020603050405020304" pitchFamily="18" charset="0"/>
                <a:cs typeface="Times New Roman" panose="02020603050405020304" pitchFamily="18" charset="0"/>
              </a:rPr>
              <a:t>, </a:t>
            </a:r>
            <a:r>
              <a:rPr lang="ru-RU" sz="1400" dirty="0">
                <a:solidFill>
                  <a:schemeClr val="tx1"/>
                </a:solidFill>
                <a:latin typeface="Times New Roman" panose="02020603050405020304" pitchFamily="18" charset="0"/>
                <a:cs typeface="Times New Roman" panose="02020603050405020304" pitchFamily="18" charset="0"/>
              </a:rPr>
              <a:t>применяются горизонтальные сепараторы. Однако</a:t>
            </a:r>
            <a:r>
              <a:rPr lang="en-US" sz="1400" dirty="0">
                <a:solidFill>
                  <a:schemeClr val="tx1"/>
                </a:solidFill>
                <a:latin typeface="Times New Roman" panose="02020603050405020304" pitchFamily="18" charset="0"/>
                <a:cs typeface="Times New Roman" panose="02020603050405020304" pitchFamily="18" charset="0"/>
              </a:rPr>
              <a:t>, </a:t>
            </a:r>
            <a:r>
              <a:rPr lang="ru-RU" sz="1400" dirty="0">
                <a:solidFill>
                  <a:schemeClr val="tx1"/>
                </a:solidFill>
                <a:latin typeface="Times New Roman" panose="02020603050405020304" pitchFamily="18" charset="0"/>
                <a:cs typeface="Times New Roman" panose="02020603050405020304" pitchFamily="18" charset="0"/>
              </a:rPr>
              <a:t>используются также скрубберы (вертикальные сепараторы</a:t>
            </a:r>
            <a:r>
              <a:rPr lang="en-US" sz="1400" dirty="0">
                <a:solidFill>
                  <a:schemeClr val="tx1"/>
                </a:solidFill>
                <a:latin typeface="Times New Roman" panose="02020603050405020304" pitchFamily="18" charset="0"/>
                <a:cs typeface="Times New Roman" panose="02020603050405020304" pitchFamily="18" charset="0"/>
              </a:rPr>
              <a:t>, </a:t>
            </a:r>
            <a:r>
              <a:rPr lang="ru-RU" sz="1400" dirty="0">
                <a:solidFill>
                  <a:schemeClr val="tx1"/>
                </a:solidFill>
                <a:latin typeface="Times New Roman" panose="02020603050405020304" pitchFamily="18" charset="0"/>
                <a:cs typeface="Times New Roman" panose="02020603050405020304" pitchFamily="18" charset="0"/>
              </a:rPr>
              <a:t>в которых происходит отделение конденсата и мех. примесей от газовой фазы</a:t>
            </a:r>
          </a:p>
        </p:txBody>
      </p:sp>
    </p:spTree>
    <p:extLst>
      <p:ext uri="{BB962C8B-B14F-4D97-AF65-F5344CB8AC3E}">
        <p14:creationId xmlns:p14="http://schemas.microsoft.com/office/powerpoint/2010/main" val="20550992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1F6E3B-64A6-D0E9-D13F-4CE5637F2326}"/>
            </a:ext>
          </a:extLst>
        </p:cNvPr>
        <p:cNvGrpSpPr/>
        <p:nvPr/>
      </p:nvGrpSpPr>
      <p:grpSpPr>
        <a:xfrm>
          <a:off x="0" y="0"/>
          <a:ext cx="0" cy="0"/>
          <a:chOff x="0" y="0"/>
          <a:chExt cx="0" cy="0"/>
        </a:xfrm>
      </p:grpSpPr>
      <p:grpSp>
        <p:nvGrpSpPr>
          <p:cNvPr id="2" name="Группа 1">
            <a:extLst>
              <a:ext uri="{FF2B5EF4-FFF2-40B4-BE49-F238E27FC236}">
                <a16:creationId xmlns:a16="http://schemas.microsoft.com/office/drawing/2014/main" id="{E7F7A5CB-E52A-9534-559F-B7074DEEFC60}"/>
              </a:ext>
            </a:extLst>
          </p:cNvPr>
          <p:cNvGrpSpPr/>
          <p:nvPr/>
        </p:nvGrpSpPr>
        <p:grpSpPr>
          <a:xfrm>
            <a:off x="-18589" y="2972872"/>
            <a:ext cx="9162589" cy="2191165"/>
            <a:chOff x="-18589" y="2972872"/>
            <a:chExt cx="9162589" cy="2191165"/>
          </a:xfrm>
        </p:grpSpPr>
        <p:pic>
          <p:nvPicPr>
            <p:cNvPr id="3" name="Picture 3" descr="F:\WORK\АГТУ\Общая\новый бренндбук\Мокапы\доп\BB_двАГТУ.png">
              <a:extLst>
                <a:ext uri="{FF2B5EF4-FFF2-40B4-BE49-F238E27FC236}">
                  <a16:creationId xmlns:a16="http://schemas.microsoft.com/office/drawing/2014/main" id="{3FC25DFA-36FE-E1A7-0B26-E50DA5C13454}"/>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4" name="Группа 3">
              <a:extLst>
                <a:ext uri="{FF2B5EF4-FFF2-40B4-BE49-F238E27FC236}">
                  <a16:creationId xmlns:a16="http://schemas.microsoft.com/office/drawing/2014/main" id="{E390D624-7B6A-67F8-DED4-FEB1256CF080}"/>
                </a:ext>
              </a:extLst>
            </p:cNvPr>
            <p:cNvGrpSpPr/>
            <p:nvPr/>
          </p:nvGrpSpPr>
          <p:grpSpPr>
            <a:xfrm>
              <a:off x="6521327" y="2972872"/>
              <a:ext cx="2622672" cy="2180762"/>
              <a:chOff x="6521327" y="2972872"/>
              <a:chExt cx="2622672" cy="2180762"/>
            </a:xfrm>
          </p:grpSpPr>
          <p:pic>
            <p:nvPicPr>
              <p:cNvPr id="5" name="Picture 3" descr="F:\WORK\АГТУ\Общая\новый бренндбук\Мокапы\доп\Безымяннный-1.png">
                <a:extLst>
                  <a:ext uri="{FF2B5EF4-FFF2-40B4-BE49-F238E27FC236}">
                    <a16:creationId xmlns:a16="http://schemas.microsoft.com/office/drawing/2014/main" id="{B1F42095-6F9B-8EDE-8925-7546328DB7D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F:\WORK\АГТУ\Общая\новый бренндбук\Мокапы\доп\Безымяыынный-1.png">
                <a:extLst>
                  <a:ext uri="{FF2B5EF4-FFF2-40B4-BE49-F238E27FC236}">
                    <a16:creationId xmlns:a16="http://schemas.microsoft.com/office/drawing/2014/main" id="{181120E1-48BE-4755-4346-85867C14E62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pic>
        <p:nvPicPr>
          <p:cNvPr id="8" name="Picture 5" descr="F:\WORK\АГТУ\Общая\новый бренндбук\Мокапы\доп\Безырмянный-1.png">
            <a:extLst>
              <a:ext uri="{FF2B5EF4-FFF2-40B4-BE49-F238E27FC236}">
                <a16:creationId xmlns:a16="http://schemas.microsoft.com/office/drawing/2014/main" id="{35BF0EF6-BDC2-FBF5-2D14-A798225C8F7D}"/>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804248" y="154546"/>
            <a:ext cx="2001044" cy="180181"/>
          </a:xfrm>
          <a:prstGeom prst="rect">
            <a:avLst/>
          </a:prstGeom>
          <a:noFill/>
          <a:extLst>
            <a:ext uri="{909E8E84-426E-40DD-AFC4-6F175D3DCCD1}">
              <a14:hiddenFill xmlns:a14="http://schemas.microsoft.com/office/drawing/2010/main">
                <a:solidFill>
                  <a:srgbClr val="FFFFFF"/>
                </a:solidFill>
              </a14:hiddenFill>
            </a:ext>
          </a:extLst>
        </p:spPr>
      </p:pic>
      <p:sp>
        <p:nvSpPr>
          <p:cNvPr id="7" name="Прямоугольник 6">
            <a:extLst>
              <a:ext uri="{FF2B5EF4-FFF2-40B4-BE49-F238E27FC236}">
                <a16:creationId xmlns:a16="http://schemas.microsoft.com/office/drawing/2014/main" id="{CE73A8C0-3AC0-F286-8766-4447FA815B1A}"/>
              </a:ext>
            </a:extLst>
          </p:cNvPr>
          <p:cNvSpPr/>
          <p:nvPr/>
        </p:nvSpPr>
        <p:spPr>
          <a:xfrm>
            <a:off x="107504" y="483518"/>
            <a:ext cx="8697788" cy="2031325"/>
          </a:xfrm>
          <a:prstGeom prst="rect">
            <a:avLst/>
          </a:prstGeom>
        </p:spPr>
        <p:txBody>
          <a:bodyPr wrap="square">
            <a:spAutoFit/>
          </a:bodyPr>
          <a:lstStyle/>
          <a:p>
            <a:pPr indent="431800" algn="just">
              <a:spcAft>
                <a:spcPts val="0"/>
              </a:spcAft>
            </a:pPr>
            <a:r>
              <a:rPr lang="ru-RU" sz="1400" b="1" dirty="0">
                <a:latin typeface="Times New Roman" panose="02020603050405020304" pitchFamily="18" charset="0"/>
                <a:ea typeface="Times New Roman" panose="02020603050405020304" pitchFamily="18" charset="0"/>
                <a:cs typeface="Times New Roman" panose="02020603050405020304" pitchFamily="18" charset="0"/>
              </a:rPr>
              <a:t>Нефтегазовые сепараторы служат для отделения газа от жидкой продукции скважин</a:t>
            </a:r>
            <a:r>
              <a:rPr lang="ru-RU" sz="1400" dirty="0">
                <a:latin typeface="Times New Roman" panose="02020603050405020304" pitchFamily="18" charset="0"/>
                <a:ea typeface="Times New Roman" panose="02020603050405020304" pitchFamily="18" charset="0"/>
                <a:cs typeface="Times New Roman" panose="02020603050405020304" pitchFamily="18" charset="0"/>
              </a:rPr>
              <a:t> </a:t>
            </a:r>
          </a:p>
          <a:p>
            <a:pPr indent="431800" algn="just">
              <a:spcAft>
                <a:spcPts val="0"/>
              </a:spcAft>
            </a:pPr>
            <a:r>
              <a:rPr lang="ru-RU" sz="1400" dirty="0">
                <a:latin typeface="Times New Roman" panose="02020603050405020304" pitchFamily="18" charset="0"/>
                <a:ea typeface="Times New Roman" panose="02020603050405020304" pitchFamily="18" charset="0"/>
                <a:cs typeface="Times New Roman" panose="02020603050405020304" pitchFamily="18" charset="0"/>
              </a:rPr>
              <a:t>Процесс сепарации осуществляется для:</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indent="431800" algn="just">
              <a:spcAft>
                <a:spcPts val="0"/>
              </a:spcAft>
            </a:pPr>
            <a:r>
              <a:rPr lang="ru-RU" sz="1400" dirty="0">
                <a:latin typeface="Times New Roman" panose="02020603050405020304" pitchFamily="18" charset="0"/>
                <a:ea typeface="Times New Roman" panose="02020603050405020304" pitchFamily="18" charset="0"/>
                <a:cs typeface="Times New Roman" panose="02020603050405020304" pitchFamily="18" charset="0"/>
              </a:rPr>
              <a:t>1) получения нефтяного газа, используемого как химическое сырье или топливо;</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indent="431800" algn="just">
              <a:spcAft>
                <a:spcPts val="0"/>
              </a:spcAft>
            </a:pPr>
            <a:r>
              <a:rPr lang="ru-RU" sz="1400" dirty="0">
                <a:latin typeface="Times New Roman" panose="02020603050405020304" pitchFamily="18" charset="0"/>
                <a:ea typeface="Times New Roman" panose="02020603050405020304" pitchFamily="18" charset="0"/>
                <a:cs typeface="Times New Roman" panose="02020603050405020304" pitchFamily="18" charset="0"/>
              </a:rPr>
              <a:t>2) разложения образовавшейся пены;</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indent="431800" algn="just">
              <a:spcAft>
                <a:spcPts val="0"/>
              </a:spcAft>
            </a:pPr>
            <a:r>
              <a:rPr lang="ru-RU" sz="1400" dirty="0">
                <a:latin typeface="Times New Roman" panose="02020603050405020304" pitchFamily="18" charset="0"/>
                <a:ea typeface="Times New Roman" panose="02020603050405020304" pitchFamily="18" charset="0"/>
                <a:cs typeface="Times New Roman" panose="02020603050405020304" pitchFamily="18" charset="0"/>
              </a:rPr>
              <a:t>3) отделения воды от нефти при добыче нестойких эмульсий;</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indent="431800" algn="just">
              <a:spcAft>
                <a:spcPts val="0"/>
              </a:spcAft>
            </a:pPr>
            <a:r>
              <a:rPr lang="ru-RU" sz="1400" dirty="0">
                <a:latin typeface="Times New Roman" panose="02020603050405020304" pitchFamily="18" charset="0"/>
                <a:ea typeface="Times New Roman" panose="02020603050405020304" pitchFamily="18" charset="0"/>
                <a:cs typeface="Times New Roman" panose="02020603050405020304" pitchFamily="18" charset="0"/>
              </a:rPr>
              <a:t>4) уменьшения пульсации при транспортировании нефти от сепараторов первой ступени до установки подготовки нефти;</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indent="431800" algn="just">
              <a:spcAft>
                <a:spcPts val="0"/>
              </a:spcAft>
            </a:pPr>
            <a:r>
              <a:rPr lang="ru-RU" sz="1400" dirty="0">
                <a:latin typeface="Times New Roman" panose="02020603050405020304" pitchFamily="18" charset="0"/>
                <a:ea typeface="Times New Roman" panose="02020603050405020304" pitchFamily="18" charset="0"/>
                <a:cs typeface="Times New Roman" panose="02020603050405020304" pitchFamily="18" charset="0"/>
              </a:rPr>
              <a:t>5) уменьшения перемешивания нефтегазового потока и снижения тем самым гидравлических сопротивлений.</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Прямоугольник 8">
            <a:extLst>
              <a:ext uri="{FF2B5EF4-FFF2-40B4-BE49-F238E27FC236}">
                <a16:creationId xmlns:a16="http://schemas.microsoft.com/office/drawing/2014/main" id="{02AA76B0-E313-2A39-278D-433C9E94C2FA}"/>
              </a:ext>
            </a:extLst>
          </p:cNvPr>
          <p:cNvSpPr/>
          <p:nvPr/>
        </p:nvSpPr>
        <p:spPr>
          <a:xfrm>
            <a:off x="107503" y="2381838"/>
            <a:ext cx="8472783" cy="2319930"/>
          </a:xfrm>
          <a:prstGeom prst="rect">
            <a:avLst/>
          </a:prstGeom>
        </p:spPr>
        <p:txBody>
          <a:bodyPr wrap="square">
            <a:spAutoFit/>
          </a:bodyPr>
          <a:lstStyle/>
          <a:p>
            <a:pPr indent="431800" algn="just">
              <a:lnSpc>
                <a:spcPct val="150000"/>
              </a:lnSpc>
              <a:spcAft>
                <a:spcPts val="0"/>
              </a:spcAft>
            </a:pPr>
            <a:r>
              <a:rPr lang="ru-RU" sz="1400" dirty="0">
                <a:latin typeface="Times New Roman" panose="02020603050405020304" pitchFamily="18" charset="0"/>
                <a:ea typeface="Times New Roman" panose="02020603050405020304" pitchFamily="18" charset="0"/>
                <a:cs typeface="Times New Roman" panose="02020603050405020304" pitchFamily="18" charset="0"/>
              </a:rPr>
              <a:t>От проведения процессов сепарации зависят потери легких фракций нефти при последующем ее транспорте и хранении. Установлено, что при моментальной сепарации нефти (с резким снижением давления) существенно увеличивается уносимое количество тяжелых углеводородов быстро движущейся струей свободного газа.</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indent="431800" algn="just">
              <a:lnSpc>
                <a:spcPct val="150000"/>
              </a:lnSpc>
              <a:spcAft>
                <a:spcPts val="0"/>
              </a:spcAft>
            </a:pPr>
            <a:r>
              <a:rPr lang="ru-RU" sz="1400" dirty="0">
                <a:latin typeface="Times New Roman" panose="02020603050405020304" pitchFamily="18" charset="0"/>
                <a:ea typeface="Times New Roman" panose="02020603050405020304" pitchFamily="18" charset="0"/>
                <a:cs typeface="Times New Roman" panose="02020603050405020304" pitchFamily="18" charset="0"/>
              </a:rPr>
              <a:t>При ступенчатой сепарации подбором давлений на ступенях можно достигнуть выделения в основном только свободного газа, при минимальном уносе нефтью легких углеводородов, которые затем теряются на последующих этапах ее движения.</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3757025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487D94-E20D-F894-674B-8F37727D8837}"/>
            </a:ext>
          </a:extLst>
        </p:cNvPr>
        <p:cNvGrpSpPr/>
        <p:nvPr/>
      </p:nvGrpSpPr>
      <p:grpSpPr>
        <a:xfrm>
          <a:off x="0" y="0"/>
          <a:ext cx="0" cy="0"/>
          <a:chOff x="0" y="0"/>
          <a:chExt cx="0" cy="0"/>
        </a:xfrm>
      </p:grpSpPr>
      <p:pic>
        <p:nvPicPr>
          <p:cNvPr id="3" name="Picture 5" descr="F:\WORK\АГТУ\Общая\новый бренндбук\Мокапы\доп\Безырмянный-1.png">
            <a:extLst>
              <a:ext uri="{FF2B5EF4-FFF2-40B4-BE49-F238E27FC236}">
                <a16:creationId xmlns:a16="http://schemas.microsoft.com/office/drawing/2014/main" id="{E9DD6161-FAC7-B048-7400-64ED911E6EA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87126" y="267494"/>
            <a:ext cx="2001044" cy="180181"/>
          </a:xfrm>
          <a:prstGeom prst="rect">
            <a:avLst/>
          </a:prstGeom>
          <a:noFill/>
          <a:extLst>
            <a:ext uri="{909E8E84-426E-40DD-AFC4-6F175D3DCCD1}">
              <a14:hiddenFill xmlns:a14="http://schemas.microsoft.com/office/drawing/2010/main">
                <a:solidFill>
                  <a:srgbClr val="FFFFFF"/>
                </a:solidFill>
              </a14:hiddenFill>
            </a:ext>
          </a:extLst>
        </p:spPr>
      </p:pic>
      <p:grpSp>
        <p:nvGrpSpPr>
          <p:cNvPr id="4" name="Группа 3">
            <a:extLst>
              <a:ext uri="{FF2B5EF4-FFF2-40B4-BE49-F238E27FC236}">
                <a16:creationId xmlns:a16="http://schemas.microsoft.com/office/drawing/2014/main" id="{4B6ACAD4-7991-7C28-03FA-7CCE67E1CA8E}"/>
              </a:ext>
            </a:extLst>
          </p:cNvPr>
          <p:cNvGrpSpPr/>
          <p:nvPr/>
        </p:nvGrpSpPr>
        <p:grpSpPr>
          <a:xfrm>
            <a:off x="-18589" y="2972872"/>
            <a:ext cx="9162589" cy="2191165"/>
            <a:chOff x="-18589" y="2972872"/>
            <a:chExt cx="9162589" cy="2191165"/>
          </a:xfrm>
        </p:grpSpPr>
        <p:pic>
          <p:nvPicPr>
            <p:cNvPr id="5" name="Picture 3" descr="F:\WORK\АГТУ\Общая\новый бренндбук\Мокапы\доп\BB_двАГТУ.png">
              <a:extLst>
                <a:ext uri="{FF2B5EF4-FFF2-40B4-BE49-F238E27FC236}">
                  <a16:creationId xmlns:a16="http://schemas.microsoft.com/office/drawing/2014/main" id="{94A6A501-7221-3ADB-4C24-173FB54322A6}"/>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6" name="Группа 5">
              <a:extLst>
                <a:ext uri="{FF2B5EF4-FFF2-40B4-BE49-F238E27FC236}">
                  <a16:creationId xmlns:a16="http://schemas.microsoft.com/office/drawing/2014/main" id="{4FA1FBCC-12B2-81AA-D5B4-8B292D02EA82}"/>
                </a:ext>
              </a:extLst>
            </p:cNvPr>
            <p:cNvGrpSpPr/>
            <p:nvPr/>
          </p:nvGrpSpPr>
          <p:grpSpPr>
            <a:xfrm>
              <a:off x="6521327" y="2972872"/>
              <a:ext cx="2622672" cy="2180762"/>
              <a:chOff x="6521327" y="2972872"/>
              <a:chExt cx="2622672" cy="2180762"/>
            </a:xfrm>
          </p:grpSpPr>
          <p:pic>
            <p:nvPicPr>
              <p:cNvPr id="7" name="Picture 3" descr="F:\WORK\АГТУ\Общая\новый бренндбук\Мокапы\доп\Безымяннный-1.png">
                <a:extLst>
                  <a:ext uri="{FF2B5EF4-FFF2-40B4-BE49-F238E27FC236}">
                    <a16:creationId xmlns:a16="http://schemas.microsoft.com/office/drawing/2014/main" id="{5AB1D599-DC22-E95F-A1AF-0F356D66A465}"/>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F:\WORK\АГТУ\Общая\новый бренндбук\Мокапы\доп\Безымяыынный-1.png">
                <a:extLst>
                  <a:ext uri="{FF2B5EF4-FFF2-40B4-BE49-F238E27FC236}">
                    <a16:creationId xmlns:a16="http://schemas.microsoft.com/office/drawing/2014/main" id="{223BB66E-D1F3-2222-389E-0DA149508519}"/>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sp>
        <p:nvSpPr>
          <p:cNvPr id="9" name="TextBox 8">
            <a:extLst>
              <a:ext uri="{FF2B5EF4-FFF2-40B4-BE49-F238E27FC236}">
                <a16:creationId xmlns:a16="http://schemas.microsoft.com/office/drawing/2014/main" id="{DA7F3CD4-F1F3-BC53-5167-8C3C32E12262}"/>
              </a:ext>
            </a:extLst>
          </p:cNvPr>
          <p:cNvSpPr txBox="1"/>
          <p:nvPr/>
        </p:nvSpPr>
        <p:spPr>
          <a:xfrm>
            <a:off x="539552" y="203695"/>
            <a:ext cx="4583150" cy="307777"/>
          </a:xfrm>
          <a:prstGeom prst="rect">
            <a:avLst/>
          </a:prstGeom>
          <a:noFill/>
        </p:spPr>
        <p:txBody>
          <a:bodyPr wrap="square">
            <a:spAutoFit/>
          </a:bodyPr>
          <a:lstStyle/>
          <a:p>
            <a:pPr marL="0" indent="0" defTabSz="1219170">
              <a:spcBef>
                <a:spcPts val="1333"/>
              </a:spcBef>
              <a:buNone/>
            </a:pPr>
            <a:r>
              <a:rPr lang="ru-RU" sz="1400" b="1" dirty="0">
                <a:solidFill>
                  <a:srgbClr val="00359E"/>
                </a:solidFill>
                <a:latin typeface="Times New Roman" panose="02020603050405020304" pitchFamily="18" charset="0"/>
                <a:cs typeface="Times New Roman" panose="02020603050405020304" pitchFamily="18" charset="0"/>
              </a:rPr>
              <a:t>ЦЕНТРОБЕЖНЫЙ СЕПАРАТОР</a:t>
            </a:r>
          </a:p>
        </p:txBody>
      </p:sp>
      <p:pic>
        <p:nvPicPr>
          <p:cNvPr id="10" name="Рисунок 9">
            <a:extLst>
              <a:ext uri="{FF2B5EF4-FFF2-40B4-BE49-F238E27FC236}">
                <a16:creationId xmlns:a16="http://schemas.microsoft.com/office/drawing/2014/main" id="{A0236CC1-A4A2-FA3A-CDB6-474A689675FB}"/>
              </a:ext>
            </a:extLst>
          </p:cNvPr>
          <p:cNvPicPr>
            <a:picLocks noChangeAspect="1"/>
          </p:cNvPicPr>
          <p:nvPr/>
        </p:nvPicPr>
        <p:blipFill>
          <a:blip r:embed="rId6"/>
          <a:stretch>
            <a:fillRect/>
          </a:stretch>
        </p:blipFill>
        <p:spPr>
          <a:xfrm>
            <a:off x="0" y="-107443"/>
            <a:ext cx="5846571" cy="749873"/>
          </a:xfrm>
          <a:prstGeom prst="rect">
            <a:avLst/>
          </a:prstGeom>
        </p:spPr>
      </p:pic>
      <p:sp>
        <p:nvSpPr>
          <p:cNvPr id="11" name="Прямоугольник 10">
            <a:extLst>
              <a:ext uri="{FF2B5EF4-FFF2-40B4-BE49-F238E27FC236}">
                <a16:creationId xmlns:a16="http://schemas.microsoft.com/office/drawing/2014/main" id="{14DED8C0-9F04-6C0F-81A0-31AA531DB2D8}"/>
              </a:ext>
            </a:extLst>
          </p:cNvPr>
          <p:cNvSpPr/>
          <p:nvPr/>
        </p:nvSpPr>
        <p:spPr>
          <a:xfrm>
            <a:off x="179512" y="832945"/>
            <a:ext cx="5112568" cy="954107"/>
          </a:xfrm>
          <a:prstGeom prst="rect">
            <a:avLst/>
          </a:prstGeom>
        </p:spPr>
        <p:txBody>
          <a:bodyPr wrap="square">
            <a:spAutoFit/>
          </a:bodyPr>
          <a:lstStyle/>
          <a:p>
            <a:pPr indent="457200" algn="just" defTabSz="1219170"/>
            <a:r>
              <a:rPr lang="ru-RU" sz="1400" dirty="0">
                <a:latin typeface="Times New Roman" panose="02020603050405020304" pitchFamily="18" charset="0"/>
                <a:cs typeface="Times New Roman" panose="02020603050405020304" pitchFamily="18" charset="0"/>
              </a:rPr>
              <a:t>Центробежный сепаратор – оборудование</a:t>
            </a:r>
            <a:r>
              <a:rPr lang="en-US" sz="1400" dirty="0">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нацеленное для разделения газожидкостной фазы за счёт центробежного ускорения</a:t>
            </a:r>
            <a:r>
              <a:rPr lang="en-US" sz="1400" dirty="0">
                <a:latin typeface="Times New Roman" panose="02020603050405020304" pitchFamily="18" charset="0"/>
                <a:cs typeface="Times New Roman" panose="02020603050405020304" pitchFamily="18" charset="0"/>
              </a:rPr>
              <a:t>.</a:t>
            </a:r>
          </a:p>
          <a:p>
            <a:pPr indent="457200" algn="just" defTabSz="1219170"/>
            <a:r>
              <a:rPr lang="ru-RU" sz="1400" dirty="0">
                <a:latin typeface="Times New Roman" panose="02020603050405020304" pitchFamily="18" charset="0"/>
                <a:cs typeface="Times New Roman" panose="02020603050405020304" pitchFamily="18" charset="0"/>
              </a:rPr>
              <a:t>Принцип действия следующий:</a:t>
            </a:r>
          </a:p>
        </p:txBody>
      </p:sp>
      <p:sp>
        <p:nvSpPr>
          <p:cNvPr id="12" name="Прямоугольник 11">
            <a:extLst>
              <a:ext uri="{FF2B5EF4-FFF2-40B4-BE49-F238E27FC236}">
                <a16:creationId xmlns:a16="http://schemas.microsoft.com/office/drawing/2014/main" id="{0BACCEF3-FE2D-118A-7CBB-CAD1EDD9EC89}"/>
              </a:ext>
            </a:extLst>
          </p:cNvPr>
          <p:cNvSpPr/>
          <p:nvPr/>
        </p:nvSpPr>
        <p:spPr>
          <a:xfrm>
            <a:off x="235320" y="1740532"/>
            <a:ext cx="5056760" cy="2862322"/>
          </a:xfrm>
          <a:prstGeom prst="rect">
            <a:avLst/>
          </a:prstGeom>
        </p:spPr>
        <p:txBody>
          <a:bodyPr wrap="square">
            <a:spAutoFit/>
          </a:bodyPr>
          <a:lstStyle/>
          <a:p>
            <a:pPr indent="457200" algn="just" defTabSz="1219170"/>
            <a:r>
              <a:rPr lang="ru-RU" sz="1200" dirty="0">
                <a:latin typeface="Times New Roman" panose="02020603050405020304" pitchFamily="18" charset="0"/>
                <a:cs typeface="Times New Roman" panose="02020603050405020304" pitchFamily="18" charset="0"/>
              </a:rPr>
              <a:t>В барабане 1 тарельчатого сепаратора находится пакет конических тарелок 2. Разделяемая жидкость входит через трубу 5 и движется в полостях между тарелками, причем на тарелки жидкость поступает через каналы, образованные отверстиями 3. При разделении более тяжелая жидкость направляется к стенке барабана, движется вдоль нее и удаляется через кольцевой канал 6 в крышке. Легкая жидкость движется к середине барабана проходит между тарелками и питающей трубой 5, после чего удаляется через край удлиненной горловины верхней тарелки и поступает в канал 4 При осветлении жидкости твердые частицы осаждаются на поверхности каждой тарелки (кроме верхней), соскальзывают по ней и скапливаются возле стенок барабана. Осветленная жидкость поднимается вверх и сливается через край горловины верхней тарелки. В настоящее время получают распространение тарельчатые сепараторы непрерывного действия с гидравлической выгрузкой сгущенной суспензии (тяжелый компонент) через сопла.</a:t>
            </a:r>
          </a:p>
        </p:txBody>
      </p:sp>
      <p:pic>
        <p:nvPicPr>
          <p:cNvPr id="13" name="Рисунок 12" descr="https://www.npo64.ru/assets/pubimg/tareljchatihyj-separator.png">
            <a:extLst>
              <a:ext uri="{FF2B5EF4-FFF2-40B4-BE49-F238E27FC236}">
                <a16:creationId xmlns:a16="http://schemas.microsoft.com/office/drawing/2014/main" id="{E1EE2FE3-7463-8957-05B0-4DA3C06961EC}"/>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5824807" y="784641"/>
            <a:ext cx="2491609" cy="2616981"/>
          </a:xfrm>
          <a:prstGeom prst="rect">
            <a:avLst/>
          </a:prstGeom>
          <a:noFill/>
          <a:ln>
            <a:noFill/>
          </a:ln>
        </p:spPr>
      </p:pic>
      <p:sp>
        <p:nvSpPr>
          <p:cNvPr id="15" name="TextBox 14">
            <a:extLst>
              <a:ext uri="{FF2B5EF4-FFF2-40B4-BE49-F238E27FC236}">
                <a16:creationId xmlns:a16="http://schemas.microsoft.com/office/drawing/2014/main" id="{8D09E1A5-3D3A-0D18-B9A3-39FEAC44CC97}"/>
              </a:ext>
            </a:extLst>
          </p:cNvPr>
          <p:cNvSpPr txBox="1"/>
          <p:nvPr/>
        </p:nvSpPr>
        <p:spPr>
          <a:xfrm>
            <a:off x="5379030" y="3435846"/>
            <a:ext cx="3574305" cy="1015663"/>
          </a:xfrm>
          <a:prstGeom prst="rect">
            <a:avLst/>
          </a:prstGeom>
          <a:noFill/>
        </p:spPr>
        <p:txBody>
          <a:bodyPr wrap="square">
            <a:spAutoFit/>
          </a:bodyPr>
          <a:lstStyle/>
          <a:p>
            <a:pPr algn="ctr" defTabSz="1219170"/>
            <a:r>
              <a:rPr lang="ru-RU" sz="1200" dirty="0">
                <a:latin typeface="Times New Roman" panose="02020603050405020304" pitchFamily="18" charset="0"/>
                <a:cs typeface="Times New Roman" panose="02020603050405020304" pitchFamily="18" charset="0"/>
              </a:rPr>
              <a:t>Центробежный тарельчатый сепаратор. 1 — барабан; 2 — конические тарелки; 3 — отверстия в тарелках; 4 — канал для выхода легкой жидкости; б — труба для подвода жидкости; 7 — канал для выхода тяжелой жидкости.</a:t>
            </a:r>
          </a:p>
        </p:txBody>
      </p:sp>
    </p:spTree>
    <p:extLst>
      <p:ext uri="{BB962C8B-B14F-4D97-AF65-F5344CB8AC3E}">
        <p14:creationId xmlns:p14="http://schemas.microsoft.com/office/powerpoint/2010/main" val="194502901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287D45-332A-C4D3-BF00-BDF665EF6C44}"/>
            </a:ext>
          </a:extLst>
        </p:cNvPr>
        <p:cNvGrpSpPr/>
        <p:nvPr/>
      </p:nvGrpSpPr>
      <p:grpSpPr>
        <a:xfrm>
          <a:off x="0" y="0"/>
          <a:ext cx="0" cy="0"/>
          <a:chOff x="0" y="0"/>
          <a:chExt cx="0" cy="0"/>
        </a:xfrm>
      </p:grpSpPr>
      <p:pic>
        <p:nvPicPr>
          <p:cNvPr id="3" name="Picture 5" descr="F:\WORK\АГТУ\Общая\новый бренндбук\Мокапы\доп\Безырмянный-1.png">
            <a:extLst>
              <a:ext uri="{FF2B5EF4-FFF2-40B4-BE49-F238E27FC236}">
                <a16:creationId xmlns:a16="http://schemas.microsoft.com/office/drawing/2014/main" id="{658C5DE9-424E-F415-CD8F-ACFCF0F6268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87126" y="267494"/>
            <a:ext cx="2001044" cy="180181"/>
          </a:xfrm>
          <a:prstGeom prst="rect">
            <a:avLst/>
          </a:prstGeom>
          <a:noFill/>
          <a:extLst>
            <a:ext uri="{909E8E84-426E-40DD-AFC4-6F175D3DCCD1}">
              <a14:hiddenFill xmlns:a14="http://schemas.microsoft.com/office/drawing/2010/main">
                <a:solidFill>
                  <a:srgbClr val="FFFFFF"/>
                </a:solidFill>
              </a14:hiddenFill>
            </a:ext>
          </a:extLst>
        </p:spPr>
      </p:pic>
      <p:grpSp>
        <p:nvGrpSpPr>
          <p:cNvPr id="4" name="Группа 3">
            <a:extLst>
              <a:ext uri="{FF2B5EF4-FFF2-40B4-BE49-F238E27FC236}">
                <a16:creationId xmlns:a16="http://schemas.microsoft.com/office/drawing/2014/main" id="{E8236BC4-123B-CAC2-C768-D60CCFC9DF7F}"/>
              </a:ext>
            </a:extLst>
          </p:cNvPr>
          <p:cNvGrpSpPr/>
          <p:nvPr/>
        </p:nvGrpSpPr>
        <p:grpSpPr>
          <a:xfrm>
            <a:off x="-18589" y="2972872"/>
            <a:ext cx="9162589" cy="2191165"/>
            <a:chOff x="-18589" y="2972872"/>
            <a:chExt cx="9162589" cy="2191165"/>
          </a:xfrm>
        </p:grpSpPr>
        <p:pic>
          <p:nvPicPr>
            <p:cNvPr id="5" name="Picture 3" descr="F:\WORK\АГТУ\Общая\новый бренндбук\Мокапы\доп\BB_двАГТУ.png">
              <a:extLst>
                <a:ext uri="{FF2B5EF4-FFF2-40B4-BE49-F238E27FC236}">
                  <a16:creationId xmlns:a16="http://schemas.microsoft.com/office/drawing/2014/main" id="{AE54383D-9AB8-B352-3A6C-3B49002241FD}"/>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6" name="Группа 5">
              <a:extLst>
                <a:ext uri="{FF2B5EF4-FFF2-40B4-BE49-F238E27FC236}">
                  <a16:creationId xmlns:a16="http://schemas.microsoft.com/office/drawing/2014/main" id="{66D45FEC-9F87-2AFE-DC71-34D020270342}"/>
                </a:ext>
              </a:extLst>
            </p:cNvPr>
            <p:cNvGrpSpPr/>
            <p:nvPr/>
          </p:nvGrpSpPr>
          <p:grpSpPr>
            <a:xfrm>
              <a:off x="6521327" y="2972872"/>
              <a:ext cx="2622672" cy="2180762"/>
              <a:chOff x="6521327" y="2972872"/>
              <a:chExt cx="2622672" cy="2180762"/>
            </a:xfrm>
          </p:grpSpPr>
          <p:pic>
            <p:nvPicPr>
              <p:cNvPr id="7" name="Picture 3" descr="F:\WORK\АГТУ\Общая\новый бренндбук\Мокапы\доп\Безымяннный-1.png">
                <a:extLst>
                  <a:ext uri="{FF2B5EF4-FFF2-40B4-BE49-F238E27FC236}">
                    <a16:creationId xmlns:a16="http://schemas.microsoft.com/office/drawing/2014/main" id="{87DAC272-E958-B16F-B5B0-E27CA5E7710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F:\WORK\АГТУ\Общая\новый бренндбук\Мокапы\доп\Безымяыынный-1.png">
                <a:extLst>
                  <a:ext uri="{FF2B5EF4-FFF2-40B4-BE49-F238E27FC236}">
                    <a16:creationId xmlns:a16="http://schemas.microsoft.com/office/drawing/2014/main" id="{1366C6DE-D354-1EC6-D83D-7FD84766ED54}"/>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mc:AlternateContent xmlns:mc="http://schemas.openxmlformats.org/markup-compatibility/2006">
        <mc:Choice xmlns:a14="http://schemas.microsoft.com/office/drawing/2010/main" Requires="a14">
          <p:sp>
            <p:nvSpPr>
              <p:cNvPr id="2" name="Прямоугольник 1">
                <a:extLst>
                  <a:ext uri="{FF2B5EF4-FFF2-40B4-BE49-F238E27FC236}">
                    <a16:creationId xmlns:a16="http://schemas.microsoft.com/office/drawing/2014/main" id="{1963C5EA-5D37-CDC9-2060-A7DFFD19F869}"/>
                  </a:ext>
                </a:extLst>
              </p:cNvPr>
              <p:cNvSpPr/>
              <p:nvPr/>
            </p:nvSpPr>
            <p:spPr>
              <a:xfrm>
                <a:off x="467544" y="1149600"/>
                <a:ext cx="7847379" cy="2494529"/>
              </a:xfrm>
              <a:prstGeom prst="rect">
                <a:avLst/>
              </a:prstGeom>
            </p:spPr>
            <p:txBody>
              <a:bodyPr wrap="square">
                <a:spAutoFit/>
              </a:bodyPr>
              <a:lstStyle/>
              <a:p>
                <a:pPr indent="457200" algn="just" defTabSz="1219170"/>
                <a:r>
                  <a:rPr lang="ru-RU" sz="1400" dirty="0">
                    <a:solidFill>
                      <a:schemeClr val="tx1"/>
                    </a:solidFill>
                    <a:latin typeface="Times New Roman" panose="02020603050405020304" pitchFamily="18" charset="0"/>
                    <a:cs typeface="Times New Roman" panose="02020603050405020304" pitchFamily="18" charset="0"/>
                  </a:rPr>
                  <a:t>Центробежный сепаратор намного ускорит процесс подготовки нефти, это наглядно видно из формулы Стокса</a:t>
                </a:r>
              </a:p>
              <a:p>
                <a:pPr indent="457200" algn="just" defTabSz="1219170"/>
                <a14:m>
                  <m:oMath xmlns:m="http://schemas.openxmlformats.org/officeDocument/2006/math">
                    <m:r>
                      <a:rPr lang="en-US" i="1">
                        <a:solidFill>
                          <a:schemeClr val="tx1"/>
                        </a:solidFill>
                        <a:latin typeface="Cambria Math"/>
                      </a:rPr>
                      <m:t>𝑣</m:t>
                    </m:r>
                    <m:r>
                      <a:rPr lang="ru-RU" i="1">
                        <a:solidFill>
                          <a:schemeClr val="tx1"/>
                        </a:solidFill>
                        <a:latin typeface="Cambria Math"/>
                      </a:rPr>
                      <m:t>=</m:t>
                    </m:r>
                    <m:f>
                      <m:fPr>
                        <m:ctrlPr>
                          <a:rPr lang="ru-RU" i="1">
                            <a:solidFill>
                              <a:schemeClr val="tx1"/>
                            </a:solidFill>
                            <a:latin typeface="Cambria Math" panose="02040503050406030204" pitchFamily="18" charset="0"/>
                          </a:rPr>
                        </m:ctrlPr>
                      </m:fPr>
                      <m:num>
                        <m:sSup>
                          <m:sSupPr>
                            <m:ctrlPr>
                              <a:rPr lang="ru-RU" i="1">
                                <a:solidFill>
                                  <a:schemeClr val="tx1"/>
                                </a:solidFill>
                                <a:latin typeface="Cambria Math" panose="02040503050406030204" pitchFamily="18" charset="0"/>
                              </a:rPr>
                            </m:ctrlPr>
                          </m:sSupPr>
                          <m:e>
                            <m:r>
                              <a:rPr lang="en-US" i="1">
                                <a:solidFill>
                                  <a:schemeClr val="tx1"/>
                                </a:solidFill>
                                <a:latin typeface="Cambria Math"/>
                              </a:rPr>
                              <m:t>𝑑</m:t>
                            </m:r>
                          </m:e>
                          <m:sup>
                            <m:r>
                              <a:rPr lang="ru-RU" i="1">
                                <a:solidFill>
                                  <a:schemeClr val="tx1"/>
                                </a:solidFill>
                                <a:latin typeface="Cambria Math"/>
                              </a:rPr>
                              <m:t>2</m:t>
                            </m:r>
                          </m:sup>
                        </m:sSup>
                        <m:r>
                          <a:rPr lang="ru-RU" i="1">
                            <a:solidFill>
                              <a:schemeClr val="tx1"/>
                            </a:solidFill>
                            <a:latin typeface="Cambria Math"/>
                          </a:rPr>
                          <m:t>∗ (</m:t>
                        </m:r>
                        <m:r>
                          <a:rPr lang="en-US" i="1">
                            <a:solidFill>
                              <a:schemeClr val="tx1"/>
                            </a:solidFill>
                            <a:latin typeface="Cambria Math"/>
                          </a:rPr>
                          <m:t>𝑆</m:t>
                        </m:r>
                        <m:r>
                          <a:rPr lang="ru-RU" i="1">
                            <a:solidFill>
                              <a:schemeClr val="tx1"/>
                            </a:solidFill>
                            <a:latin typeface="Cambria Math"/>
                          </a:rPr>
                          <m:t>−</m:t>
                        </m:r>
                        <m:r>
                          <a:rPr lang="en-US" i="1">
                            <a:solidFill>
                              <a:schemeClr val="tx1"/>
                            </a:solidFill>
                            <a:latin typeface="Cambria Math"/>
                          </a:rPr>
                          <m:t>𝑆</m:t>
                        </m:r>
                        <m:r>
                          <a:rPr lang="ru-RU" i="1">
                            <a:solidFill>
                              <a:schemeClr val="tx1"/>
                            </a:solidFill>
                            <a:latin typeface="Cambria Math"/>
                          </a:rPr>
                          <m:t>′)</m:t>
                        </m:r>
                      </m:num>
                      <m:den>
                        <m:r>
                          <a:rPr lang="ru-RU" i="1">
                            <a:solidFill>
                              <a:schemeClr val="tx1"/>
                            </a:solidFill>
                            <a:latin typeface="Cambria Math"/>
                          </a:rPr>
                          <m:t>18</m:t>
                        </m:r>
                        <m:r>
                          <a:rPr lang="en-US" i="1">
                            <a:solidFill>
                              <a:schemeClr val="tx1"/>
                            </a:solidFill>
                            <a:latin typeface="Cambria Math"/>
                          </a:rPr>
                          <m:t>𝜇</m:t>
                        </m:r>
                      </m:den>
                    </m:f>
                    <m:r>
                      <a:rPr lang="ru-RU" i="1">
                        <a:solidFill>
                          <a:schemeClr val="tx1"/>
                        </a:solidFill>
                        <a:latin typeface="Cambria Math"/>
                      </a:rPr>
                      <m:t>∗</m:t>
                    </m:r>
                    <m:r>
                      <a:rPr lang="en-US" i="1">
                        <a:solidFill>
                          <a:schemeClr val="tx1"/>
                        </a:solidFill>
                        <a:latin typeface="Cambria Math"/>
                      </a:rPr>
                      <m:t>𝑔</m:t>
                    </m:r>
                  </m:oMath>
                </a14:m>
                <a:r>
                  <a:rPr lang="ru-RU" dirty="0">
                    <a:solidFill>
                      <a:schemeClr val="tx1"/>
                    </a:solidFill>
                    <a:latin typeface="Times New Roman" panose="02020603050405020304" pitchFamily="18" charset="0"/>
                    <a:cs typeface="Times New Roman" panose="02020603050405020304" pitchFamily="18" charset="0"/>
                  </a:rPr>
                  <a:t> , </a:t>
                </a:r>
              </a:p>
              <a:p>
                <a:pPr indent="457200" algn="just" defTabSz="1219170"/>
                <a:endParaRPr lang="ru-RU" sz="1400" dirty="0">
                  <a:solidFill>
                    <a:schemeClr val="tx1"/>
                  </a:solidFill>
                  <a:latin typeface="Times New Roman" panose="02020603050405020304" pitchFamily="18" charset="0"/>
                  <a:cs typeface="Times New Roman" panose="02020603050405020304" pitchFamily="18" charset="0"/>
                </a:endParaRPr>
              </a:p>
              <a:p>
                <a:pPr indent="457200" algn="just" defTabSz="1219170"/>
                <a:r>
                  <a:rPr lang="ru-RU" sz="1400" dirty="0">
                    <a:solidFill>
                      <a:schemeClr val="tx1"/>
                    </a:solidFill>
                    <a:latin typeface="Times New Roman" panose="02020603050405020304" pitchFamily="18" charset="0"/>
                    <a:cs typeface="Times New Roman" panose="02020603050405020304" pitchFamily="18" charset="0"/>
                  </a:rPr>
                  <a:t>Для увеличения скорости разделения жидкости на нефть и воду традиционно мы подогреваем пластовый продукт (жидкость) и вносим </a:t>
                </a:r>
                <a:r>
                  <a:rPr lang="ru-RU" sz="1400" dirty="0" err="1">
                    <a:solidFill>
                      <a:schemeClr val="tx1"/>
                    </a:solidFill>
                    <a:latin typeface="Times New Roman" panose="02020603050405020304" pitchFamily="18" charset="0"/>
                    <a:cs typeface="Times New Roman" panose="02020603050405020304" pitchFamily="18" charset="0"/>
                  </a:rPr>
                  <a:t>деэмульгаторы</a:t>
                </a:r>
                <a:r>
                  <a:rPr lang="ru-RU" sz="1400" dirty="0">
                    <a:solidFill>
                      <a:schemeClr val="tx1"/>
                    </a:solidFill>
                    <a:latin typeface="Times New Roman" panose="02020603050405020304" pitchFamily="18" charset="0"/>
                    <a:cs typeface="Times New Roman" panose="02020603050405020304" pitchFamily="18" charset="0"/>
                  </a:rPr>
                  <a:t>, и, тем не менее, при этом вязкость жидкости уменьшится незначительно, но, если мы заменим параметр </a:t>
                </a:r>
                <a14:m>
                  <m:oMath xmlns:m="http://schemas.openxmlformats.org/officeDocument/2006/math">
                    <m:r>
                      <a:rPr lang="en-US" sz="1400" i="1">
                        <a:solidFill>
                          <a:schemeClr val="tx1"/>
                        </a:solidFill>
                        <a:latin typeface="Cambria Math"/>
                      </a:rPr>
                      <m:t>𝑔</m:t>
                    </m:r>
                  </m:oMath>
                </a14:m>
                <a:r>
                  <a:rPr lang="ru-RU" sz="1400" dirty="0">
                    <a:solidFill>
                      <a:schemeClr val="tx1"/>
                    </a:solidFill>
                    <a:latin typeface="Times New Roman" panose="02020603050405020304" pitchFamily="18" charset="0"/>
                    <a:cs typeface="Times New Roman" panose="02020603050405020304" pitchFamily="18" charset="0"/>
                  </a:rPr>
                  <a:t> на центробежное ускорение, то скорость разделения жидкости на нефть и воду увеличится в несколько тысяч раз. Поэтому, при использовании центробежных сепараторов G-фактор (фактор разделения) в тарельчатом сепараторе достигает величин 5,000–8,000 g.</a:t>
                </a:r>
              </a:p>
            </p:txBody>
          </p:sp>
        </mc:Choice>
        <mc:Fallback>
          <p:sp>
            <p:nvSpPr>
              <p:cNvPr id="2" name="Прямоугольник 1">
                <a:extLst>
                  <a:ext uri="{FF2B5EF4-FFF2-40B4-BE49-F238E27FC236}">
                    <a16:creationId xmlns:a16="http://schemas.microsoft.com/office/drawing/2014/main" id="{1963C5EA-5D37-CDC9-2060-A7DFFD19F869}"/>
                  </a:ext>
                </a:extLst>
              </p:cNvPr>
              <p:cNvSpPr>
                <a:spLocks noRot="1" noChangeAspect="1" noMove="1" noResize="1" noEditPoints="1" noAdjustHandles="1" noChangeArrowheads="1" noChangeShapeType="1" noTextEdit="1"/>
              </p:cNvSpPr>
              <p:nvPr/>
            </p:nvSpPr>
            <p:spPr>
              <a:xfrm>
                <a:off x="467544" y="1149600"/>
                <a:ext cx="7847379" cy="2494529"/>
              </a:xfrm>
              <a:prstGeom prst="rect">
                <a:avLst/>
              </a:prstGeom>
              <a:blipFill>
                <a:blip r:embed="rId6"/>
                <a:stretch>
                  <a:fillRect l="-233" t="-489" r="-233" b="-1467"/>
                </a:stretch>
              </a:blipFill>
            </p:spPr>
            <p:txBody>
              <a:bodyPr/>
              <a:lstStyle/>
              <a:p>
                <a:r>
                  <a:rPr lang="ru-RU">
                    <a:noFill/>
                  </a:rPr>
                  <a:t> </a:t>
                </a:r>
              </a:p>
            </p:txBody>
          </p:sp>
        </mc:Fallback>
      </mc:AlternateContent>
      <p:sp>
        <p:nvSpPr>
          <p:cNvPr id="9" name="TextBox 8">
            <a:extLst>
              <a:ext uri="{FF2B5EF4-FFF2-40B4-BE49-F238E27FC236}">
                <a16:creationId xmlns:a16="http://schemas.microsoft.com/office/drawing/2014/main" id="{39DA039F-4C1C-C144-16F3-5ECC8B77BCDE}"/>
              </a:ext>
            </a:extLst>
          </p:cNvPr>
          <p:cNvSpPr txBox="1"/>
          <p:nvPr/>
        </p:nvSpPr>
        <p:spPr>
          <a:xfrm>
            <a:off x="539552" y="203695"/>
            <a:ext cx="4583150" cy="307777"/>
          </a:xfrm>
          <a:prstGeom prst="rect">
            <a:avLst/>
          </a:prstGeom>
          <a:noFill/>
        </p:spPr>
        <p:txBody>
          <a:bodyPr wrap="square">
            <a:spAutoFit/>
          </a:bodyPr>
          <a:lstStyle/>
          <a:p>
            <a:pPr marL="0" indent="0" defTabSz="1219170">
              <a:spcBef>
                <a:spcPts val="1333"/>
              </a:spcBef>
              <a:buNone/>
            </a:pPr>
            <a:r>
              <a:rPr lang="ru-RU" sz="1400" b="1" dirty="0">
                <a:solidFill>
                  <a:srgbClr val="00359E"/>
                </a:solidFill>
                <a:latin typeface="Times New Roman" panose="02020603050405020304" pitchFamily="18" charset="0"/>
                <a:cs typeface="Times New Roman" panose="02020603050405020304" pitchFamily="18" charset="0"/>
              </a:rPr>
              <a:t>ЦЕНТРОБЕЖНЫЙ СЕПАРАТОР</a:t>
            </a:r>
          </a:p>
        </p:txBody>
      </p:sp>
      <p:pic>
        <p:nvPicPr>
          <p:cNvPr id="10" name="Рисунок 9">
            <a:extLst>
              <a:ext uri="{FF2B5EF4-FFF2-40B4-BE49-F238E27FC236}">
                <a16:creationId xmlns:a16="http://schemas.microsoft.com/office/drawing/2014/main" id="{FE085AA4-8A58-EF40-425C-6D38B98298E5}"/>
              </a:ext>
            </a:extLst>
          </p:cNvPr>
          <p:cNvPicPr>
            <a:picLocks noChangeAspect="1"/>
          </p:cNvPicPr>
          <p:nvPr/>
        </p:nvPicPr>
        <p:blipFill>
          <a:blip r:embed="rId7"/>
          <a:stretch>
            <a:fillRect/>
          </a:stretch>
        </p:blipFill>
        <p:spPr>
          <a:xfrm>
            <a:off x="0" y="-107443"/>
            <a:ext cx="5846571" cy="749873"/>
          </a:xfrm>
          <a:prstGeom prst="rect">
            <a:avLst/>
          </a:prstGeom>
        </p:spPr>
      </p:pic>
    </p:spTree>
    <p:extLst>
      <p:ext uri="{BB962C8B-B14F-4D97-AF65-F5344CB8AC3E}">
        <p14:creationId xmlns:p14="http://schemas.microsoft.com/office/powerpoint/2010/main" val="266839339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278640-F2FE-5EFD-0C30-8082AA22F372}"/>
            </a:ext>
          </a:extLst>
        </p:cNvPr>
        <p:cNvGrpSpPr/>
        <p:nvPr/>
      </p:nvGrpSpPr>
      <p:grpSpPr>
        <a:xfrm>
          <a:off x="0" y="0"/>
          <a:ext cx="0" cy="0"/>
          <a:chOff x="0" y="0"/>
          <a:chExt cx="0" cy="0"/>
        </a:xfrm>
      </p:grpSpPr>
      <p:pic>
        <p:nvPicPr>
          <p:cNvPr id="3" name="Picture 5" descr="F:\WORK\АГТУ\Общая\новый бренндбук\Мокапы\доп\Безырмянный-1.png">
            <a:extLst>
              <a:ext uri="{FF2B5EF4-FFF2-40B4-BE49-F238E27FC236}">
                <a16:creationId xmlns:a16="http://schemas.microsoft.com/office/drawing/2014/main" id="{A6061FF5-EB98-EF91-3116-6F7E1D31D5C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87126" y="267494"/>
            <a:ext cx="2001044" cy="180181"/>
          </a:xfrm>
          <a:prstGeom prst="rect">
            <a:avLst/>
          </a:prstGeom>
          <a:noFill/>
          <a:extLst>
            <a:ext uri="{909E8E84-426E-40DD-AFC4-6F175D3DCCD1}">
              <a14:hiddenFill xmlns:a14="http://schemas.microsoft.com/office/drawing/2010/main">
                <a:solidFill>
                  <a:srgbClr val="FFFFFF"/>
                </a:solidFill>
              </a14:hiddenFill>
            </a:ext>
          </a:extLst>
        </p:spPr>
      </p:pic>
      <p:grpSp>
        <p:nvGrpSpPr>
          <p:cNvPr id="4" name="Группа 3">
            <a:extLst>
              <a:ext uri="{FF2B5EF4-FFF2-40B4-BE49-F238E27FC236}">
                <a16:creationId xmlns:a16="http://schemas.microsoft.com/office/drawing/2014/main" id="{853AFFC6-CB42-8122-8C56-780AF0998646}"/>
              </a:ext>
            </a:extLst>
          </p:cNvPr>
          <p:cNvGrpSpPr/>
          <p:nvPr/>
        </p:nvGrpSpPr>
        <p:grpSpPr>
          <a:xfrm>
            <a:off x="-18589" y="2972872"/>
            <a:ext cx="9162589" cy="2191165"/>
            <a:chOff x="-18589" y="2972872"/>
            <a:chExt cx="9162589" cy="2191165"/>
          </a:xfrm>
        </p:grpSpPr>
        <p:pic>
          <p:nvPicPr>
            <p:cNvPr id="5" name="Picture 3" descr="F:\WORK\АГТУ\Общая\новый бренндбук\Мокапы\доп\BB_двАГТУ.png">
              <a:extLst>
                <a:ext uri="{FF2B5EF4-FFF2-40B4-BE49-F238E27FC236}">
                  <a16:creationId xmlns:a16="http://schemas.microsoft.com/office/drawing/2014/main" id="{D63B7BDF-2ADF-8BC0-D637-7F0DB77BE789}"/>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6" name="Группа 5">
              <a:extLst>
                <a:ext uri="{FF2B5EF4-FFF2-40B4-BE49-F238E27FC236}">
                  <a16:creationId xmlns:a16="http://schemas.microsoft.com/office/drawing/2014/main" id="{BE0A30A2-C237-C299-CB12-A552B2F3BCD1}"/>
                </a:ext>
              </a:extLst>
            </p:cNvPr>
            <p:cNvGrpSpPr/>
            <p:nvPr/>
          </p:nvGrpSpPr>
          <p:grpSpPr>
            <a:xfrm>
              <a:off x="6521327" y="2972872"/>
              <a:ext cx="2622672" cy="2180762"/>
              <a:chOff x="6521327" y="2972872"/>
              <a:chExt cx="2622672" cy="2180762"/>
            </a:xfrm>
          </p:grpSpPr>
          <p:pic>
            <p:nvPicPr>
              <p:cNvPr id="7" name="Picture 3" descr="F:\WORK\АГТУ\Общая\новый бренндбук\Мокапы\доп\Безымяннный-1.png">
                <a:extLst>
                  <a:ext uri="{FF2B5EF4-FFF2-40B4-BE49-F238E27FC236}">
                    <a16:creationId xmlns:a16="http://schemas.microsoft.com/office/drawing/2014/main" id="{8B983112-5141-6793-4FAA-0F0F89F23F5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F:\WORK\АГТУ\Общая\новый бренндбук\Мокапы\доп\Безымяыынный-1.png">
                <a:extLst>
                  <a:ext uri="{FF2B5EF4-FFF2-40B4-BE49-F238E27FC236}">
                    <a16:creationId xmlns:a16="http://schemas.microsoft.com/office/drawing/2014/main" id="{12702C2A-8EFD-6B13-A27B-7C1EE03DA184}"/>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sp>
        <p:nvSpPr>
          <p:cNvPr id="2" name="Прямоугольник 1">
            <a:extLst>
              <a:ext uri="{FF2B5EF4-FFF2-40B4-BE49-F238E27FC236}">
                <a16:creationId xmlns:a16="http://schemas.microsoft.com/office/drawing/2014/main" id="{8BFA84C9-4438-A606-78C1-19A8D1A65905}"/>
              </a:ext>
            </a:extLst>
          </p:cNvPr>
          <p:cNvSpPr/>
          <p:nvPr/>
        </p:nvSpPr>
        <p:spPr>
          <a:xfrm>
            <a:off x="337832" y="968088"/>
            <a:ext cx="7847379" cy="2800767"/>
          </a:xfrm>
          <a:prstGeom prst="rect">
            <a:avLst/>
          </a:prstGeom>
        </p:spPr>
        <p:txBody>
          <a:bodyPr wrap="square">
            <a:spAutoFit/>
          </a:bodyPr>
          <a:lstStyle/>
          <a:p>
            <a:pPr indent="457200" algn="just" defTabSz="1219170"/>
            <a:r>
              <a:rPr lang="ru-RU" sz="1600" dirty="0">
                <a:latin typeface="Times New Roman" panose="02020603050405020304" pitchFamily="18" charset="0"/>
                <a:cs typeface="Times New Roman" panose="02020603050405020304" pitchFamily="18" charset="0"/>
              </a:rPr>
              <a:t>Итак</a:t>
            </a:r>
            <a:r>
              <a:rPr lang="en-US" sz="1600" dirty="0">
                <a:latin typeface="Times New Roman" panose="02020603050405020304" pitchFamily="18" charset="0"/>
                <a:cs typeface="Times New Roman" panose="02020603050405020304" pitchFamily="18" charset="0"/>
              </a:rPr>
              <a:t>, </a:t>
            </a:r>
            <a:r>
              <a:rPr lang="ru-RU" sz="1600" dirty="0">
                <a:latin typeface="Times New Roman" panose="02020603050405020304" pitchFamily="18" charset="0"/>
                <a:cs typeface="Times New Roman" panose="02020603050405020304" pitchFamily="18" charset="0"/>
              </a:rPr>
              <a:t>говоря о преимуществах центробежных сепараторов</a:t>
            </a:r>
            <a:r>
              <a:rPr lang="en-US" sz="1600" dirty="0">
                <a:latin typeface="Times New Roman" panose="02020603050405020304" pitchFamily="18" charset="0"/>
                <a:cs typeface="Times New Roman" panose="02020603050405020304" pitchFamily="18" charset="0"/>
              </a:rPr>
              <a:t>, </a:t>
            </a:r>
            <a:r>
              <a:rPr lang="ru-RU" sz="1600" dirty="0">
                <a:latin typeface="Times New Roman" panose="02020603050405020304" pitchFamily="18" charset="0"/>
                <a:cs typeface="Times New Roman" panose="02020603050405020304" pitchFamily="18" charset="0"/>
              </a:rPr>
              <a:t>можно сказать</a:t>
            </a:r>
            <a:r>
              <a:rPr lang="en-US" sz="1600" dirty="0">
                <a:latin typeface="Times New Roman" panose="02020603050405020304" pitchFamily="18" charset="0"/>
                <a:cs typeface="Times New Roman" panose="02020603050405020304" pitchFamily="18" charset="0"/>
              </a:rPr>
              <a:t>, </a:t>
            </a:r>
            <a:r>
              <a:rPr lang="ru-RU" sz="1600" dirty="0">
                <a:latin typeface="Times New Roman" panose="02020603050405020304" pitchFamily="18" charset="0"/>
                <a:cs typeface="Times New Roman" panose="02020603050405020304" pitchFamily="18" charset="0"/>
              </a:rPr>
              <a:t>что основным является эффективность сепарации (значительное увеличение скорости разделения).</a:t>
            </a:r>
          </a:p>
          <a:p>
            <a:pPr indent="457200" algn="just" defTabSz="1219170"/>
            <a:endParaRPr lang="ru-RU" sz="1600" dirty="0">
              <a:latin typeface="Times New Roman" panose="02020603050405020304" pitchFamily="18" charset="0"/>
              <a:cs typeface="Times New Roman" panose="02020603050405020304" pitchFamily="18" charset="0"/>
            </a:endParaRPr>
          </a:p>
          <a:p>
            <a:pPr indent="457200" algn="just" defTabSz="1219170"/>
            <a:r>
              <a:rPr lang="ru-RU" sz="1600" dirty="0">
                <a:latin typeface="Times New Roman" panose="02020603050405020304" pitchFamily="18" charset="0"/>
                <a:cs typeface="Times New Roman" panose="02020603050405020304" pitchFamily="18" charset="0"/>
              </a:rPr>
              <a:t>Однако</a:t>
            </a:r>
            <a:r>
              <a:rPr lang="en-US" sz="1600" dirty="0">
                <a:latin typeface="Times New Roman" panose="02020603050405020304" pitchFamily="18" charset="0"/>
                <a:cs typeface="Times New Roman" panose="02020603050405020304" pitchFamily="18" charset="0"/>
              </a:rPr>
              <a:t>, </a:t>
            </a:r>
            <a:r>
              <a:rPr lang="ru-RU" sz="1600" dirty="0">
                <a:latin typeface="Times New Roman" panose="02020603050405020304" pitchFamily="18" charset="0"/>
                <a:cs typeface="Times New Roman" panose="02020603050405020304" pitchFamily="18" charset="0"/>
              </a:rPr>
              <a:t>данное оборудование имеет следующие недостатки:</a:t>
            </a:r>
          </a:p>
          <a:p>
            <a:pPr marL="457189" indent="457200" algn="just" defTabSz="1219170">
              <a:buFontTx/>
              <a:buAutoNum type="arabicPeriod"/>
            </a:pPr>
            <a:r>
              <a:rPr lang="ru-RU" sz="1600" dirty="0">
                <a:latin typeface="Times New Roman" panose="02020603050405020304" pitchFamily="18" charset="0"/>
                <a:cs typeface="Times New Roman" panose="02020603050405020304" pitchFamily="18" charset="0"/>
              </a:rPr>
              <a:t>Затраты мощностей на обеспечение работы привода (возможно использование газотурбинной установки</a:t>
            </a:r>
            <a:r>
              <a:rPr lang="en-US" sz="1600" dirty="0">
                <a:latin typeface="Times New Roman" panose="02020603050405020304" pitchFamily="18" charset="0"/>
                <a:cs typeface="Times New Roman" panose="02020603050405020304" pitchFamily="18" charset="0"/>
              </a:rPr>
              <a:t> </a:t>
            </a:r>
            <a:r>
              <a:rPr lang="ru-RU" sz="1600" dirty="0">
                <a:latin typeface="Times New Roman" panose="02020603050405020304" pitchFamily="18" charset="0"/>
                <a:cs typeface="Times New Roman" panose="02020603050405020304" pitchFamily="18" charset="0"/>
              </a:rPr>
              <a:t>или электропривода).</a:t>
            </a:r>
          </a:p>
          <a:p>
            <a:pPr marL="457189" indent="457200" algn="just" defTabSz="1219170">
              <a:buFontTx/>
              <a:buAutoNum type="arabicPeriod"/>
            </a:pPr>
            <a:r>
              <a:rPr lang="ru-RU" sz="1600" dirty="0">
                <a:latin typeface="Times New Roman" panose="02020603050405020304" pitchFamily="18" charset="0"/>
                <a:cs typeface="Times New Roman" panose="02020603050405020304" pitchFamily="18" charset="0"/>
              </a:rPr>
              <a:t>Необходимость введения дополнительной резервной  линии центробежных сепараторов.</a:t>
            </a:r>
          </a:p>
          <a:p>
            <a:pPr marL="457189" indent="457200" algn="just" defTabSz="1219170">
              <a:buFontTx/>
              <a:buAutoNum type="arabicPeriod"/>
            </a:pPr>
            <a:r>
              <a:rPr lang="ru-RU" sz="1600" dirty="0">
                <a:latin typeface="Times New Roman" panose="02020603050405020304" pitchFamily="18" charset="0"/>
                <a:cs typeface="Times New Roman" panose="02020603050405020304" pitchFamily="18" charset="0"/>
              </a:rPr>
              <a:t>Прямая зависимость эффективности работы от оборотов (мощности) привода</a:t>
            </a:r>
          </a:p>
        </p:txBody>
      </p:sp>
      <p:sp>
        <p:nvSpPr>
          <p:cNvPr id="9" name="TextBox 8">
            <a:extLst>
              <a:ext uri="{FF2B5EF4-FFF2-40B4-BE49-F238E27FC236}">
                <a16:creationId xmlns:a16="http://schemas.microsoft.com/office/drawing/2014/main" id="{7FB69DD5-EAFA-B719-3781-900EB470EB60}"/>
              </a:ext>
            </a:extLst>
          </p:cNvPr>
          <p:cNvSpPr txBox="1"/>
          <p:nvPr/>
        </p:nvSpPr>
        <p:spPr>
          <a:xfrm>
            <a:off x="539552" y="203695"/>
            <a:ext cx="4583150" cy="307777"/>
          </a:xfrm>
          <a:prstGeom prst="rect">
            <a:avLst/>
          </a:prstGeom>
          <a:noFill/>
        </p:spPr>
        <p:txBody>
          <a:bodyPr wrap="square">
            <a:spAutoFit/>
          </a:bodyPr>
          <a:lstStyle/>
          <a:p>
            <a:pPr marL="0" indent="0" defTabSz="1219170">
              <a:spcBef>
                <a:spcPts val="1333"/>
              </a:spcBef>
              <a:buNone/>
            </a:pPr>
            <a:r>
              <a:rPr lang="ru-RU" sz="1400" b="1" dirty="0">
                <a:solidFill>
                  <a:srgbClr val="00359E"/>
                </a:solidFill>
                <a:latin typeface="Times New Roman" panose="02020603050405020304" pitchFamily="18" charset="0"/>
                <a:cs typeface="Times New Roman" panose="02020603050405020304" pitchFamily="18" charset="0"/>
              </a:rPr>
              <a:t>ЦЕНТРОБЕЖНЫЙ СЕПАРАТОР</a:t>
            </a:r>
          </a:p>
        </p:txBody>
      </p:sp>
      <p:pic>
        <p:nvPicPr>
          <p:cNvPr id="10" name="Рисунок 9">
            <a:extLst>
              <a:ext uri="{FF2B5EF4-FFF2-40B4-BE49-F238E27FC236}">
                <a16:creationId xmlns:a16="http://schemas.microsoft.com/office/drawing/2014/main" id="{580A6E33-CC22-8E4D-B455-DB861A6265A9}"/>
              </a:ext>
            </a:extLst>
          </p:cNvPr>
          <p:cNvPicPr>
            <a:picLocks noChangeAspect="1"/>
          </p:cNvPicPr>
          <p:nvPr/>
        </p:nvPicPr>
        <p:blipFill>
          <a:blip r:embed="rId6"/>
          <a:stretch>
            <a:fillRect/>
          </a:stretch>
        </p:blipFill>
        <p:spPr>
          <a:xfrm>
            <a:off x="0" y="-107443"/>
            <a:ext cx="5846571" cy="749873"/>
          </a:xfrm>
          <a:prstGeom prst="rect">
            <a:avLst/>
          </a:prstGeom>
        </p:spPr>
      </p:pic>
    </p:spTree>
    <p:extLst>
      <p:ext uri="{BB962C8B-B14F-4D97-AF65-F5344CB8AC3E}">
        <p14:creationId xmlns:p14="http://schemas.microsoft.com/office/powerpoint/2010/main" val="287445281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58719A-C327-8356-F9A0-C98DAA00F370}"/>
            </a:ext>
          </a:extLst>
        </p:cNvPr>
        <p:cNvGrpSpPr/>
        <p:nvPr/>
      </p:nvGrpSpPr>
      <p:grpSpPr>
        <a:xfrm>
          <a:off x="0" y="0"/>
          <a:ext cx="0" cy="0"/>
          <a:chOff x="0" y="0"/>
          <a:chExt cx="0" cy="0"/>
        </a:xfrm>
      </p:grpSpPr>
      <p:pic>
        <p:nvPicPr>
          <p:cNvPr id="3" name="Picture 5" descr="F:\WORK\АГТУ\Общая\новый бренндбук\Мокапы\доп\Безырмянный-1.png">
            <a:extLst>
              <a:ext uri="{FF2B5EF4-FFF2-40B4-BE49-F238E27FC236}">
                <a16:creationId xmlns:a16="http://schemas.microsoft.com/office/drawing/2014/main" id="{8FB6FD99-0EF7-5CAF-2A36-7FA166BCF4A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87126" y="267494"/>
            <a:ext cx="2001044" cy="180181"/>
          </a:xfrm>
          <a:prstGeom prst="rect">
            <a:avLst/>
          </a:prstGeom>
          <a:noFill/>
          <a:extLst>
            <a:ext uri="{909E8E84-426E-40DD-AFC4-6F175D3DCCD1}">
              <a14:hiddenFill xmlns:a14="http://schemas.microsoft.com/office/drawing/2010/main">
                <a:solidFill>
                  <a:srgbClr val="FFFFFF"/>
                </a:solidFill>
              </a14:hiddenFill>
            </a:ext>
          </a:extLst>
        </p:spPr>
      </p:pic>
      <p:grpSp>
        <p:nvGrpSpPr>
          <p:cNvPr id="4" name="Группа 3">
            <a:extLst>
              <a:ext uri="{FF2B5EF4-FFF2-40B4-BE49-F238E27FC236}">
                <a16:creationId xmlns:a16="http://schemas.microsoft.com/office/drawing/2014/main" id="{2119E163-F52A-15B3-8D92-DA498BFC2EAC}"/>
              </a:ext>
            </a:extLst>
          </p:cNvPr>
          <p:cNvGrpSpPr/>
          <p:nvPr/>
        </p:nvGrpSpPr>
        <p:grpSpPr>
          <a:xfrm>
            <a:off x="-18589" y="2972872"/>
            <a:ext cx="9162589" cy="2191165"/>
            <a:chOff x="-18589" y="2972872"/>
            <a:chExt cx="9162589" cy="2191165"/>
          </a:xfrm>
        </p:grpSpPr>
        <p:pic>
          <p:nvPicPr>
            <p:cNvPr id="5" name="Picture 3" descr="F:\WORK\АГТУ\Общая\новый бренндбук\Мокапы\доп\BB_двАГТУ.png">
              <a:extLst>
                <a:ext uri="{FF2B5EF4-FFF2-40B4-BE49-F238E27FC236}">
                  <a16:creationId xmlns:a16="http://schemas.microsoft.com/office/drawing/2014/main" id="{AB12112C-4C2E-7F3C-492A-53D7CE7F9E38}"/>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6" name="Группа 5">
              <a:extLst>
                <a:ext uri="{FF2B5EF4-FFF2-40B4-BE49-F238E27FC236}">
                  <a16:creationId xmlns:a16="http://schemas.microsoft.com/office/drawing/2014/main" id="{9AB1E8F2-B9EF-A651-4CA2-B057E42E08E9}"/>
                </a:ext>
              </a:extLst>
            </p:cNvPr>
            <p:cNvGrpSpPr/>
            <p:nvPr/>
          </p:nvGrpSpPr>
          <p:grpSpPr>
            <a:xfrm>
              <a:off x="6521327" y="2972872"/>
              <a:ext cx="2622672" cy="2180762"/>
              <a:chOff x="6521327" y="2972872"/>
              <a:chExt cx="2622672" cy="2180762"/>
            </a:xfrm>
          </p:grpSpPr>
          <p:pic>
            <p:nvPicPr>
              <p:cNvPr id="7" name="Picture 3" descr="F:\WORK\АГТУ\Общая\новый бренндбук\Мокапы\доп\Безымяннный-1.png">
                <a:extLst>
                  <a:ext uri="{FF2B5EF4-FFF2-40B4-BE49-F238E27FC236}">
                    <a16:creationId xmlns:a16="http://schemas.microsoft.com/office/drawing/2014/main" id="{F70B7457-8415-B755-585A-7569C691C48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F:\WORK\АГТУ\Общая\новый бренндбук\Мокапы\доп\Безымяыынный-1.png">
                <a:extLst>
                  <a:ext uri="{FF2B5EF4-FFF2-40B4-BE49-F238E27FC236}">
                    <a16:creationId xmlns:a16="http://schemas.microsoft.com/office/drawing/2014/main" id="{FB007F9E-8881-4645-84A9-22DA0751C379}"/>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sp>
        <p:nvSpPr>
          <p:cNvPr id="9" name="TextBox 8">
            <a:extLst>
              <a:ext uri="{FF2B5EF4-FFF2-40B4-BE49-F238E27FC236}">
                <a16:creationId xmlns:a16="http://schemas.microsoft.com/office/drawing/2014/main" id="{A9334777-C2D1-320D-5508-DF8E3DB3AF3B}"/>
              </a:ext>
            </a:extLst>
          </p:cNvPr>
          <p:cNvSpPr txBox="1"/>
          <p:nvPr/>
        </p:nvSpPr>
        <p:spPr>
          <a:xfrm>
            <a:off x="539552" y="203695"/>
            <a:ext cx="4583150" cy="307777"/>
          </a:xfrm>
          <a:prstGeom prst="rect">
            <a:avLst/>
          </a:prstGeom>
          <a:noFill/>
        </p:spPr>
        <p:txBody>
          <a:bodyPr wrap="square">
            <a:spAutoFit/>
          </a:bodyPr>
          <a:lstStyle/>
          <a:p>
            <a:pPr algn="just" defTabSz="1219170">
              <a:spcBef>
                <a:spcPts val="1333"/>
              </a:spcBef>
            </a:pPr>
            <a:r>
              <a:rPr lang="ru-RU" sz="1400" b="1" dirty="0">
                <a:solidFill>
                  <a:srgbClr val="00359E"/>
                </a:solidFill>
                <a:latin typeface="Times New Roman" panose="02020603050405020304" pitchFamily="18" charset="0"/>
                <a:cs typeface="Times New Roman" panose="02020603050405020304" pitchFamily="18" charset="0"/>
              </a:rPr>
              <a:t>РАСЧЁТ ГРАВИТАЦИОННЫХ СЕПАРАТОРОВ</a:t>
            </a:r>
          </a:p>
        </p:txBody>
      </p:sp>
      <p:pic>
        <p:nvPicPr>
          <p:cNvPr id="10" name="Рисунок 9">
            <a:extLst>
              <a:ext uri="{FF2B5EF4-FFF2-40B4-BE49-F238E27FC236}">
                <a16:creationId xmlns:a16="http://schemas.microsoft.com/office/drawing/2014/main" id="{5CC4B2E1-2D45-AD72-45C5-DD1631017E6F}"/>
              </a:ext>
            </a:extLst>
          </p:cNvPr>
          <p:cNvPicPr>
            <a:picLocks noChangeAspect="1"/>
          </p:cNvPicPr>
          <p:nvPr/>
        </p:nvPicPr>
        <p:blipFill>
          <a:blip r:embed="rId6"/>
          <a:stretch>
            <a:fillRect/>
          </a:stretch>
        </p:blipFill>
        <p:spPr>
          <a:xfrm>
            <a:off x="-19127" y="-107443"/>
            <a:ext cx="5846571" cy="749873"/>
          </a:xfrm>
          <a:prstGeom prst="rect">
            <a:avLst/>
          </a:prstGeom>
        </p:spPr>
      </p:pic>
      <p:sp>
        <p:nvSpPr>
          <p:cNvPr id="11" name="Прямоугольник 10">
            <a:extLst>
              <a:ext uri="{FF2B5EF4-FFF2-40B4-BE49-F238E27FC236}">
                <a16:creationId xmlns:a16="http://schemas.microsoft.com/office/drawing/2014/main" id="{B66C7BB9-8DA6-A744-DE16-D6C8EB70E8E5}"/>
              </a:ext>
            </a:extLst>
          </p:cNvPr>
          <p:cNvSpPr/>
          <p:nvPr/>
        </p:nvSpPr>
        <p:spPr>
          <a:xfrm>
            <a:off x="395536" y="1252324"/>
            <a:ext cx="3888432" cy="2872646"/>
          </a:xfrm>
          <a:prstGeom prst="rect">
            <a:avLst/>
          </a:prstGeom>
        </p:spPr>
        <p:txBody>
          <a:bodyPr wrap="square">
            <a:spAutoFit/>
          </a:bodyPr>
          <a:lstStyle/>
          <a:p>
            <a:pPr indent="457200" algn="just" defTabSz="1219170"/>
            <a:r>
              <a:rPr lang="ru-RU" dirty="0">
                <a:latin typeface="Times New Roman" panose="02020603050405020304" pitchFamily="18" charset="0"/>
                <a:cs typeface="Times New Roman" panose="02020603050405020304" pitchFamily="18" charset="0"/>
              </a:rPr>
              <a:t>На текущий момент</a:t>
            </a:r>
            <a:r>
              <a:rPr lang="en-US" dirty="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ввиду развития технологий процессов математического моделирования</a:t>
            </a:r>
            <a:r>
              <a:rPr lang="en-US" dirty="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создаётся возможность симулировать процесс сепарации</a:t>
            </a:r>
            <a:r>
              <a:rPr lang="en-US" dirty="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и получить расчётные показатели для решения различных оптимизационных задач</a:t>
            </a:r>
            <a:r>
              <a:rPr lang="en-US" dirty="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связанных с изменением тех. режима</a:t>
            </a:r>
            <a:r>
              <a:rPr lang="en-US" dirty="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или проектированием</a:t>
            </a:r>
          </a:p>
          <a:p>
            <a:pPr defTabSz="1219170"/>
            <a:endParaRPr lang="ru-RU" sz="1867" dirty="0">
              <a:solidFill>
                <a:schemeClr val="bg2">
                  <a:lumMod val="50000"/>
                </a:schemeClr>
              </a:solidFill>
              <a:latin typeface="Segoe UI Light" pitchFamily="34" charset="0"/>
              <a:cs typeface="Segoe UI Light" pitchFamily="34" charset="0"/>
            </a:endParaRPr>
          </a:p>
        </p:txBody>
      </p:sp>
      <p:pic>
        <p:nvPicPr>
          <p:cNvPr id="12" name="Picture 6" descr="Виды сепараторов по принципу действия - ООО «РезервуарСтройМаш»">
            <a:extLst>
              <a:ext uri="{FF2B5EF4-FFF2-40B4-BE49-F238E27FC236}">
                <a16:creationId xmlns:a16="http://schemas.microsoft.com/office/drawing/2014/main" id="{071AF25F-DDF7-290E-86DA-420874C34964}"/>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693371" y="1343444"/>
            <a:ext cx="3544326" cy="2170335"/>
          </a:xfrm>
          <a:prstGeom prst="round2DiagRect">
            <a:avLst>
              <a:gd name="adj1" fmla="val 16667"/>
              <a:gd name="adj2" fmla="val 0"/>
            </a:avLst>
          </a:prstGeom>
          <a:ln w="12700" cap="sq">
            <a:solidFill>
              <a:srgbClr val="529DDD"/>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1521141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E5C25D-2F55-4C77-C210-522C9B4082B7}"/>
            </a:ext>
          </a:extLst>
        </p:cNvPr>
        <p:cNvGrpSpPr/>
        <p:nvPr/>
      </p:nvGrpSpPr>
      <p:grpSpPr>
        <a:xfrm>
          <a:off x="0" y="0"/>
          <a:ext cx="0" cy="0"/>
          <a:chOff x="0" y="0"/>
          <a:chExt cx="0" cy="0"/>
        </a:xfrm>
      </p:grpSpPr>
      <p:pic>
        <p:nvPicPr>
          <p:cNvPr id="3" name="Picture 5" descr="F:\WORK\АГТУ\Общая\новый бренндбук\Мокапы\доп\Безырмянный-1.png">
            <a:extLst>
              <a:ext uri="{FF2B5EF4-FFF2-40B4-BE49-F238E27FC236}">
                <a16:creationId xmlns:a16="http://schemas.microsoft.com/office/drawing/2014/main" id="{6B2C8492-4573-7A9F-E83F-BE7D7168938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87126" y="267494"/>
            <a:ext cx="2001044" cy="180181"/>
          </a:xfrm>
          <a:prstGeom prst="rect">
            <a:avLst/>
          </a:prstGeom>
          <a:noFill/>
          <a:extLst>
            <a:ext uri="{909E8E84-426E-40DD-AFC4-6F175D3DCCD1}">
              <a14:hiddenFill xmlns:a14="http://schemas.microsoft.com/office/drawing/2010/main">
                <a:solidFill>
                  <a:srgbClr val="FFFFFF"/>
                </a:solidFill>
              </a14:hiddenFill>
            </a:ext>
          </a:extLst>
        </p:spPr>
      </p:pic>
      <p:grpSp>
        <p:nvGrpSpPr>
          <p:cNvPr id="4" name="Группа 3">
            <a:extLst>
              <a:ext uri="{FF2B5EF4-FFF2-40B4-BE49-F238E27FC236}">
                <a16:creationId xmlns:a16="http://schemas.microsoft.com/office/drawing/2014/main" id="{8BD09C64-DD74-E49B-5D08-BC1F0933CC7C}"/>
              </a:ext>
            </a:extLst>
          </p:cNvPr>
          <p:cNvGrpSpPr/>
          <p:nvPr/>
        </p:nvGrpSpPr>
        <p:grpSpPr>
          <a:xfrm>
            <a:off x="-18589" y="2972872"/>
            <a:ext cx="9162589" cy="2191165"/>
            <a:chOff x="-18589" y="2972872"/>
            <a:chExt cx="9162589" cy="2191165"/>
          </a:xfrm>
        </p:grpSpPr>
        <p:pic>
          <p:nvPicPr>
            <p:cNvPr id="5" name="Picture 3" descr="F:\WORK\АГТУ\Общая\новый бренндбук\Мокапы\доп\BB_двАГТУ.png">
              <a:extLst>
                <a:ext uri="{FF2B5EF4-FFF2-40B4-BE49-F238E27FC236}">
                  <a16:creationId xmlns:a16="http://schemas.microsoft.com/office/drawing/2014/main" id="{4D8444DE-E865-D148-1800-3CCB7C3313DC}"/>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6" name="Группа 5">
              <a:extLst>
                <a:ext uri="{FF2B5EF4-FFF2-40B4-BE49-F238E27FC236}">
                  <a16:creationId xmlns:a16="http://schemas.microsoft.com/office/drawing/2014/main" id="{00246066-0795-E8B5-EB37-A49B31C22E4F}"/>
                </a:ext>
              </a:extLst>
            </p:cNvPr>
            <p:cNvGrpSpPr/>
            <p:nvPr/>
          </p:nvGrpSpPr>
          <p:grpSpPr>
            <a:xfrm>
              <a:off x="6521327" y="2972872"/>
              <a:ext cx="2622672" cy="2180762"/>
              <a:chOff x="6521327" y="2972872"/>
              <a:chExt cx="2622672" cy="2180762"/>
            </a:xfrm>
          </p:grpSpPr>
          <p:pic>
            <p:nvPicPr>
              <p:cNvPr id="7" name="Picture 3" descr="F:\WORK\АГТУ\Общая\новый бренндбук\Мокапы\доп\Безымяннный-1.png">
                <a:extLst>
                  <a:ext uri="{FF2B5EF4-FFF2-40B4-BE49-F238E27FC236}">
                    <a16:creationId xmlns:a16="http://schemas.microsoft.com/office/drawing/2014/main" id="{3524044B-9E78-A4D9-4DD2-473974666C7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F:\WORK\АГТУ\Общая\новый бренндбук\Мокапы\доп\Безымяыынный-1.png">
                <a:extLst>
                  <a:ext uri="{FF2B5EF4-FFF2-40B4-BE49-F238E27FC236}">
                    <a16:creationId xmlns:a16="http://schemas.microsoft.com/office/drawing/2014/main" id="{5394F223-C54D-8DE4-34E3-45122046A53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sp>
        <p:nvSpPr>
          <p:cNvPr id="9" name="TextBox 8">
            <a:extLst>
              <a:ext uri="{FF2B5EF4-FFF2-40B4-BE49-F238E27FC236}">
                <a16:creationId xmlns:a16="http://schemas.microsoft.com/office/drawing/2014/main" id="{AE61510F-9157-2329-C1C2-550188AC1F83}"/>
              </a:ext>
            </a:extLst>
          </p:cNvPr>
          <p:cNvSpPr txBox="1"/>
          <p:nvPr/>
        </p:nvSpPr>
        <p:spPr>
          <a:xfrm>
            <a:off x="539552" y="203695"/>
            <a:ext cx="4583150" cy="307777"/>
          </a:xfrm>
          <a:prstGeom prst="rect">
            <a:avLst/>
          </a:prstGeom>
          <a:noFill/>
        </p:spPr>
        <p:txBody>
          <a:bodyPr wrap="square">
            <a:spAutoFit/>
          </a:bodyPr>
          <a:lstStyle/>
          <a:p>
            <a:pPr algn="just" defTabSz="1219170">
              <a:spcBef>
                <a:spcPts val="1333"/>
              </a:spcBef>
            </a:pPr>
            <a:r>
              <a:rPr lang="ru-RU" sz="1400" b="1" dirty="0">
                <a:solidFill>
                  <a:srgbClr val="00359E"/>
                </a:solidFill>
                <a:latin typeface="Times New Roman" panose="02020603050405020304" pitchFamily="18" charset="0"/>
                <a:cs typeface="Times New Roman" panose="02020603050405020304" pitchFamily="18" charset="0"/>
              </a:rPr>
              <a:t>РАСЧЁТ ГРАВИТАЦИОННЫХ СЕПАРАТОРОВ</a:t>
            </a:r>
          </a:p>
        </p:txBody>
      </p:sp>
      <p:pic>
        <p:nvPicPr>
          <p:cNvPr id="10" name="Рисунок 9">
            <a:extLst>
              <a:ext uri="{FF2B5EF4-FFF2-40B4-BE49-F238E27FC236}">
                <a16:creationId xmlns:a16="http://schemas.microsoft.com/office/drawing/2014/main" id="{477CF71F-7FD8-343A-E439-53E1674EF0AD}"/>
              </a:ext>
            </a:extLst>
          </p:cNvPr>
          <p:cNvPicPr>
            <a:picLocks noChangeAspect="1"/>
          </p:cNvPicPr>
          <p:nvPr/>
        </p:nvPicPr>
        <p:blipFill>
          <a:blip r:embed="rId6"/>
          <a:stretch>
            <a:fillRect/>
          </a:stretch>
        </p:blipFill>
        <p:spPr>
          <a:xfrm>
            <a:off x="-19127" y="-107443"/>
            <a:ext cx="5846571" cy="749873"/>
          </a:xfrm>
          <a:prstGeom prst="rect">
            <a:avLst/>
          </a:prstGeom>
        </p:spPr>
      </p:pic>
      <p:sp>
        <p:nvSpPr>
          <p:cNvPr id="2" name="Прямоугольник 1">
            <a:extLst>
              <a:ext uri="{FF2B5EF4-FFF2-40B4-BE49-F238E27FC236}">
                <a16:creationId xmlns:a16="http://schemas.microsoft.com/office/drawing/2014/main" id="{2BA086CB-5F9F-9614-F3B0-3A6B9B938014}"/>
              </a:ext>
            </a:extLst>
          </p:cNvPr>
          <p:cNvSpPr/>
          <p:nvPr/>
        </p:nvSpPr>
        <p:spPr>
          <a:xfrm>
            <a:off x="395537" y="1005142"/>
            <a:ext cx="3240360" cy="3395866"/>
          </a:xfrm>
          <a:prstGeom prst="rect">
            <a:avLst/>
          </a:prstGeom>
        </p:spPr>
        <p:txBody>
          <a:bodyPr wrap="square">
            <a:spAutoFit/>
          </a:bodyPr>
          <a:lstStyle/>
          <a:p>
            <a:pPr indent="457200" algn="just" defTabSz="1219170"/>
            <a:r>
              <a:rPr lang="ru-RU" sz="1400" dirty="0">
                <a:latin typeface="Times New Roman" panose="02020603050405020304" pitchFamily="18" charset="0"/>
                <a:cs typeface="Times New Roman" panose="02020603050405020304" pitchFamily="18" charset="0"/>
              </a:rPr>
              <a:t>Хотелось бы продемонстрировать возможности моделирования сепараторов в ПО </a:t>
            </a:r>
            <a:r>
              <a:rPr lang="en-US" sz="1400" dirty="0" err="1">
                <a:latin typeface="Times New Roman" panose="02020603050405020304" pitchFamily="18" charset="0"/>
                <a:cs typeface="Times New Roman" panose="02020603050405020304" pitchFamily="18" charset="0"/>
              </a:rPr>
              <a:t>Unisim</a:t>
            </a:r>
            <a:r>
              <a:rPr lang="en-US" sz="1400" dirty="0">
                <a:latin typeface="Times New Roman" panose="02020603050405020304" pitchFamily="18" charset="0"/>
                <a:cs typeface="Times New Roman" panose="02020603050405020304" pitchFamily="18" charset="0"/>
              </a:rPr>
              <a:t> Design</a:t>
            </a:r>
          </a:p>
          <a:p>
            <a:pPr indent="457200" algn="just" defTabSz="1219170"/>
            <a:r>
              <a:rPr lang="en-US" sz="1400" dirty="0" err="1">
                <a:latin typeface="Times New Roman" panose="02020603050405020304" pitchFamily="18" charset="0"/>
                <a:cs typeface="Times New Roman" panose="02020603050405020304" pitchFamily="18" charset="0"/>
              </a:rPr>
              <a:t>Unisim</a:t>
            </a:r>
            <a:r>
              <a:rPr lang="en-US" sz="1400" dirty="0">
                <a:latin typeface="Times New Roman" panose="02020603050405020304" pitchFamily="18" charset="0"/>
                <a:cs typeface="Times New Roman" panose="02020603050405020304" pitchFamily="18" charset="0"/>
              </a:rPr>
              <a:t> Design – </a:t>
            </a:r>
            <a:r>
              <a:rPr lang="ru-RU" sz="1400" dirty="0">
                <a:latin typeface="Times New Roman" panose="02020603050405020304" pitchFamily="18" charset="0"/>
                <a:cs typeface="Times New Roman" panose="02020603050405020304" pitchFamily="18" charset="0"/>
              </a:rPr>
              <a:t>ПО от компании </a:t>
            </a:r>
            <a:r>
              <a:rPr lang="en-US" sz="1400" dirty="0" err="1">
                <a:latin typeface="Times New Roman" panose="02020603050405020304" pitchFamily="18" charset="0"/>
                <a:cs typeface="Times New Roman" panose="02020603050405020304" pitchFamily="18" charset="0"/>
              </a:rPr>
              <a:t>HoneyWell</a:t>
            </a:r>
            <a:r>
              <a:rPr lang="en-US" sz="1400" dirty="0">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для моделирования, которая помогает инженерам создавать статические и динамические модели для проектирования нефтегазоперерабатывающего завода, мониторинга производительности, устранения неполадок, бизнес-планирования</a:t>
            </a:r>
            <a:r>
              <a:rPr lang="en-US" sz="1400" dirty="0">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решения прикладных задач.</a:t>
            </a:r>
          </a:p>
          <a:p>
            <a:pPr indent="457200" algn="just" defTabSz="1219170"/>
            <a:r>
              <a:rPr lang="en-US" sz="1400" dirty="0">
                <a:latin typeface="Times New Roman" panose="02020603050405020304" pitchFamily="18" charset="0"/>
                <a:cs typeface="Times New Roman" panose="02020603050405020304" pitchFamily="18" charset="0"/>
              </a:rPr>
              <a:t>(www.honeywellprocess.com)</a:t>
            </a:r>
            <a:endParaRPr lang="ru-RU" sz="1400" dirty="0">
              <a:latin typeface="Times New Roman" panose="02020603050405020304" pitchFamily="18" charset="0"/>
              <a:cs typeface="Times New Roman" panose="02020603050405020304" pitchFamily="18" charset="0"/>
            </a:endParaRPr>
          </a:p>
          <a:p>
            <a:pPr defTabSz="1219170"/>
            <a:endParaRPr lang="ru-RU" sz="1867" dirty="0">
              <a:solidFill>
                <a:schemeClr val="bg2">
                  <a:lumMod val="50000"/>
                </a:schemeClr>
              </a:solidFill>
              <a:latin typeface="Segoe UI Light" pitchFamily="34" charset="0"/>
              <a:cs typeface="Segoe UI Light" pitchFamily="34" charset="0"/>
            </a:endParaRPr>
          </a:p>
        </p:txBody>
      </p:sp>
      <p:pic>
        <p:nvPicPr>
          <p:cNvPr id="13" name="Picture 2">
            <a:extLst>
              <a:ext uri="{FF2B5EF4-FFF2-40B4-BE49-F238E27FC236}">
                <a16:creationId xmlns:a16="http://schemas.microsoft.com/office/drawing/2014/main" id="{1202C7FB-CEB6-0F2A-CB99-DFD62313B75F}"/>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995936" y="1173379"/>
            <a:ext cx="4347321" cy="27285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2239966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D76D5A-6ADE-F3CC-A09C-DAF81C579DBA}"/>
            </a:ext>
          </a:extLst>
        </p:cNvPr>
        <p:cNvGrpSpPr/>
        <p:nvPr/>
      </p:nvGrpSpPr>
      <p:grpSpPr>
        <a:xfrm>
          <a:off x="0" y="0"/>
          <a:ext cx="0" cy="0"/>
          <a:chOff x="0" y="0"/>
          <a:chExt cx="0" cy="0"/>
        </a:xfrm>
      </p:grpSpPr>
      <p:pic>
        <p:nvPicPr>
          <p:cNvPr id="3" name="Picture 5" descr="F:\WORK\АГТУ\Общая\новый бренндбук\Мокапы\доп\Безырмянный-1.png">
            <a:extLst>
              <a:ext uri="{FF2B5EF4-FFF2-40B4-BE49-F238E27FC236}">
                <a16:creationId xmlns:a16="http://schemas.microsoft.com/office/drawing/2014/main" id="{68FD1CD0-BBD2-CF4D-5E16-959C993BAF0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87126" y="267494"/>
            <a:ext cx="2001044" cy="180181"/>
          </a:xfrm>
          <a:prstGeom prst="rect">
            <a:avLst/>
          </a:prstGeom>
          <a:noFill/>
          <a:extLst>
            <a:ext uri="{909E8E84-426E-40DD-AFC4-6F175D3DCCD1}">
              <a14:hiddenFill xmlns:a14="http://schemas.microsoft.com/office/drawing/2010/main">
                <a:solidFill>
                  <a:srgbClr val="FFFFFF"/>
                </a:solidFill>
              </a14:hiddenFill>
            </a:ext>
          </a:extLst>
        </p:spPr>
      </p:pic>
      <p:grpSp>
        <p:nvGrpSpPr>
          <p:cNvPr id="4" name="Группа 3">
            <a:extLst>
              <a:ext uri="{FF2B5EF4-FFF2-40B4-BE49-F238E27FC236}">
                <a16:creationId xmlns:a16="http://schemas.microsoft.com/office/drawing/2014/main" id="{03457292-638D-BDB9-19A2-8C746FEBF582}"/>
              </a:ext>
            </a:extLst>
          </p:cNvPr>
          <p:cNvGrpSpPr/>
          <p:nvPr/>
        </p:nvGrpSpPr>
        <p:grpSpPr>
          <a:xfrm>
            <a:off x="-18589" y="2972872"/>
            <a:ext cx="9162589" cy="2191165"/>
            <a:chOff x="-18589" y="2972872"/>
            <a:chExt cx="9162589" cy="2191165"/>
          </a:xfrm>
        </p:grpSpPr>
        <p:pic>
          <p:nvPicPr>
            <p:cNvPr id="5" name="Picture 3" descr="F:\WORK\АГТУ\Общая\новый бренндбук\Мокапы\доп\BB_двАГТУ.png">
              <a:extLst>
                <a:ext uri="{FF2B5EF4-FFF2-40B4-BE49-F238E27FC236}">
                  <a16:creationId xmlns:a16="http://schemas.microsoft.com/office/drawing/2014/main" id="{C02B0813-3ED3-7B25-367B-DF8F6E0299C2}"/>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6" name="Группа 5">
              <a:extLst>
                <a:ext uri="{FF2B5EF4-FFF2-40B4-BE49-F238E27FC236}">
                  <a16:creationId xmlns:a16="http://schemas.microsoft.com/office/drawing/2014/main" id="{CCC8F8D0-2204-706D-A90C-B58004D87D87}"/>
                </a:ext>
              </a:extLst>
            </p:cNvPr>
            <p:cNvGrpSpPr/>
            <p:nvPr/>
          </p:nvGrpSpPr>
          <p:grpSpPr>
            <a:xfrm>
              <a:off x="6521327" y="2972872"/>
              <a:ext cx="2622672" cy="2180762"/>
              <a:chOff x="6521327" y="2972872"/>
              <a:chExt cx="2622672" cy="2180762"/>
            </a:xfrm>
          </p:grpSpPr>
          <p:pic>
            <p:nvPicPr>
              <p:cNvPr id="7" name="Picture 3" descr="F:\WORK\АГТУ\Общая\новый бренндбук\Мокапы\доп\Безымяннный-1.png">
                <a:extLst>
                  <a:ext uri="{FF2B5EF4-FFF2-40B4-BE49-F238E27FC236}">
                    <a16:creationId xmlns:a16="http://schemas.microsoft.com/office/drawing/2014/main" id="{E4F099F5-EB18-34B1-2D07-4A15C64865C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F:\WORK\АГТУ\Общая\новый бренндбук\Мокапы\доп\Безымяыынный-1.png">
                <a:extLst>
                  <a:ext uri="{FF2B5EF4-FFF2-40B4-BE49-F238E27FC236}">
                    <a16:creationId xmlns:a16="http://schemas.microsoft.com/office/drawing/2014/main" id="{A9DF8796-68E9-5380-1FC0-C2E7EB5D103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sp>
        <p:nvSpPr>
          <p:cNvPr id="9" name="TextBox 8">
            <a:extLst>
              <a:ext uri="{FF2B5EF4-FFF2-40B4-BE49-F238E27FC236}">
                <a16:creationId xmlns:a16="http://schemas.microsoft.com/office/drawing/2014/main" id="{BDDA36BF-C0E6-556A-DC90-F69FC5A2D852}"/>
              </a:ext>
            </a:extLst>
          </p:cNvPr>
          <p:cNvSpPr txBox="1"/>
          <p:nvPr/>
        </p:nvSpPr>
        <p:spPr>
          <a:xfrm>
            <a:off x="539552" y="203695"/>
            <a:ext cx="4583150" cy="307777"/>
          </a:xfrm>
          <a:prstGeom prst="rect">
            <a:avLst/>
          </a:prstGeom>
          <a:noFill/>
        </p:spPr>
        <p:txBody>
          <a:bodyPr wrap="square">
            <a:spAutoFit/>
          </a:bodyPr>
          <a:lstStyle/>
          <a:p>
            <a:pPr algn="just" defTabSz="1219170">
              <a:spcBef>
                <a:spcPts val="1333"/>
              </a:spcBef>
            </a:pPr>
            <a:r>
              <a:rPr lang="ru-RU" sz="1400" b="1" dirty="0">
                <a:solidFill>
                  <a:srgbClr val="00359E"/>
                </a:solidFill>
                <a:latin typeface="Times New Roman" panose="02020603050405020304" pitchFamily="18" charset="0"/>
                <a:cs typeface="Times New Roman" panose="02020603050405020304" pitchFamily="18" charset="0"/>
              </a:rPr>
              <a:t>РАСЧЁТ ГРАВИТАЦИОННЫХ СЕПАРАТОРОВ</a:t>
            </a:r>
          </a:p>
        </p:txBody>
      </p:sp>
      <p:pic>
        <p:nvPicPr>
          <p:cNvPr id="10" name="Рисунок 9">
            <a:extLst>
              <a:ext uri="{FF2B5EF4-FFF2-40B4-BE49-F238E27FC236}">
                <a16:creationId xmlns:a16="http://schemas.microsoft.com/office/drawing/2014/main" id="{E6916721-A5E3-F5EC-8606-0090ABA383D7}"/>
              </a:ext>
            </a:extLst>
          </p:cNvPr>
          <p:cNvPicPr>
            <a:picLocks noChangeAspect="1"/>
          </p:cNvPicPr>
          <p:nvPr/>
        </p:nvPicPr>
        <p:blipFill>
          <a:blip r:embed="rId6"/>
          <a:stretch>
            <a:fillRect/>
          </a:stretch>
        </p:blipFill>
        <p:spPr>
          <a:xfrm>
            <a:off x="-19127" y="-107443"/>
            <a:ext cx="5846571" cy="749873"/>
          </a:xfrm>
          <a:prstGeom prst="rect">
            <a:avLst/>
          </a:prstGeom>
        </p:spPr>
      </p:pic>
      <p:sp>
        <p:nvSpPr>
          <p:cNvPr id="11" name="Прямоугольник 10">
            <a:extLst>
              <a:ext uri="{FF2B5EF4-FFF2-40B4-BE49-F238E27FC236}">
                <a16:creationId xmlns:a16="http://schemas.microsoft.com/office/drawing/2014/main" id="{D46F94CD-05E6-6D91-0AAC-B623C562932C}"/>
              </a:ext>
            </a:extLst>
          </p:cNvPr>
          <p:cNvSpPr/>
          <p:nvPr/>
        </p:nvSpPr>
        <p:spPr>
          <a:xfrm>
            <a:off x="323529" y="831315"/>
            <a:ext cx="3024336" cy="3826753"/>
          </a:xfrm>
          <a:prstGeom prst="rect">
            <a:avLst/>
          </a:prstGeom>
        </p:spPr>
        <p:txBody>
          <a:bodyPr wrap="square">
            <a:spAutoFit/>
          </a:bodyPr>
          <a:lstStyle/>
          <a:p>
            <a:pPr indent="457200" algn="just" defTabSz="1219170"/>
            <a:r>
              <a:rPr lang="ru-RU" sz="1400" dirty="0">
                <a:latin typeface="Times New Roman" panose="02020603050405020304" pitchFamily="18" charset="0"/>
                <a:cs typeface="Times New Roman" panose="02020603050405020304" pitchFamily="18" charset="0"/>
              </a:rPr>
              <a:t>Можно определить флюид в модели</a:t>
            </a:r>
            <a:r>
              <a:rPr lang="en-US" sz="1400" dirty="0">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смешать фазы</a:t>
            </a:r>
            <a:r>
              <a:rPr lang="en-US" sz="1400" dirty="0">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и направить в сепаратор.</a:t>
            </a:r>
          </a:p>
          <a:p>
            <a:pPr indent="457200" algn="just" defTabSz="1219170"/>
            <a:r>
              <a:rPr lang="ru-RU" sz="1400" dirty="0">
                <a:latin typeface="Times New Roman" panose="02020603050405020304" pitchFamily="18" charset="0"/>
                <a:cs typeface="Times New Roman" panose="02020603050405020304" pitchFamily="18" charset="0"/>
              </a:rPr>
              <a:t>Что же покажет нам модель при текущих технологических параметрах ?</a:t>
            </a:r>
          </a:p>
          <a:p>
            <a:pPr marL="457189" indent="457200" algn="just" defTabSz="1219170">
              <a:buFontTx/>
              <a:buAutoNum type="arabicPeriod"/>
            </a:pPr>
            <a:r>
              <a:rPr lang="ru-RU" sz="1400" dirty="0">
                <a:latin typeface="Times New Roman" panose="02020603050405020304" pitchFamily="18" charset="0"/>
                <a:cs typeface="Times New Roman" panose="02020603050405020304" pitchFamily="18" charset="0"/>
              </a:rPr>
              <a:t>Какой модельный расход по жидкости и газу после сепарации?</a:t>
            </a:r>
          </a:p>
          <a:p>
            <a:pPr marL="457189" indent="457200" algn="just" defTabSz="1219170">
              <a:buFontTx/>
              <a:buAutoNum type="arabicPeriod"/>
            </a:pPr>
            <a:r>
              <a:rPr lang="ru-RU" sz="1400" dirty="0">
                <a:latin typeface="Times New Roman" panose="02020603050405020304" pitchFamily="18" charset="0"/>
                <a:cs typeface="Times New Roman" panose="02020603050405020304" pitchFamily="18" charset="0"/>
              </a:rPr>
              <a:t>Какой состав отсепарированного газа?</a:t>
            </a:r>
          </a:p>
          <a:p>
            <a:pPr marL="457189" indent="457200" algn="just" defTabSz="1219170">
              <a:buFontTx/>
              <a:buAutoNum type="arabicPeriod"/>
            </a:pPr>
            <a:r>
              <a:rPr lang="ru-RU" sz="1400" dirty="0">
                <a:latin typeface="Times New Roman" panose="02020603050405020304" pitchFamily="18" charset="0"/>
                <a:cs typeface="Times New Roman" panose="02020603050405020304" pitchFamily="18" charset="0"/>
              </a:rPr>
              <a:t>Какие Свойства смешанного флюида (фазовые диаграммы</a:t>
            </a:r>
            <a:r>
              <a:rPr lang="en-US" sz="1400" dirty="0">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вязкость</a:t>
            </a:r>
            <a:r>
              <a:rPr lang="en-US" sz="1400" dirty="0">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плотности</a:t>
            </a:r>
            <a:r>
              <a:rPr lang="en-US" sz="1400" dirty="0">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молекулярный вес</a:t>
            </a:r>
            <a:r>
              <a:rPr lang="en-US" sz="1400" dirty="0">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фазовые расходы)</a:t>
            </a:r>
          </a:p>
          <a:p>
            <a:pPr defTabSz="1219170"/>
            <a:endParaRPr lang="ru-RU" sz="1867" dirty="0">
              <a:solidFill>
                <a:srgbClr val="FF0000"/>
              </a:solidFill>
              <a:latin typeface="Segoe UI Light" pitchFamily="34" charset="0"/>
              <a:cs typeface="Segoe UI Light" pitchFamily="34" charset="0"/>
            </a:endParaRPr>
          </a:p>
        </p:txBody>
      </p:sp>
      <p:sp>
        <p:nvSpPr>
          <p:cNvPr id="12" name="Прямоугольник 11">
            <a:extLst>
              <a:ext uri="{FF2B5EF4-FFF2-40B4-BE49-F238E27FC236}">
                <a16:creationId xmlns:a16="http://schemas.microsoft.com/office/drawing/2014/main" id="{BA9569C4-69E9-A28C-1AF5-561B0D677885}"/>
              </a:ext>
            </a:extLst>
          </p:cNvPr>
          <p:cNvSpPr/>
          <p:nvPr/>
        </p:nvSpPr>
        <p:spPr>
          <a:xfrm>
            <a:off x="3996951" y="868686"/>
            <a:ext cx="4214302" cy="3200876"/>
          </a:xfrm>
          <a:prstGeom prst="rect">
            <a:avLst/>
          </a:prstGeom>
        </p:spPr>
        <p:txBody>
          <a:bodyPr wrap="square">
            <a:spAutoFit/>
          </a:bodyPr>
          <a:lstStyle/>
          <a:p>
            <a:pPr algn="just" defTabSz="1219170"/>
            <a:r>
              <a:rPr lang="ru-RU" sz="1400" dirty="0">
                <a:latin typeface="Times New Roman" panose="02020603050405020304" pitchFamily="18" charset="0"/>
                <a:cs typeface="Times New Roman" panose="02020603050405020304" pitchFamily="18" charset="0"/>
              </a:rPr>
              <a:t>Итак</a:t>
            </a:r>
            <a:r>
              <a:rPr lang="en-US" sz="1400" dirty="0">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имея на входе:</a:t>
            </a:r>
          </a:p>
          <a:p>
            <a:pPr algn="just" defTabSz="1219170"/>
            <a:r>
              <a:rPr lang="ru-RU" sz="1400" dirty="0">
                <a:latin typeface="Times New Roman" panose="02020603050405020304" pitchFamily="18" charset="0"/>
                <a:cs typeface="Times New Roman" panose="02020603050405020304" pitchFamily="18" charset="0"/>
              </a:rPr>
              <a:t>Фактические параметры нефти:</a:t>
            </a:r>
          </a:p>
          <a:p>
            <a:pPr marL="380990" indent="-380990" algn="just" defTabSz="1219170">
              <a:buFont typeface="Arial" pitchFamily="34" charset="0"/>
              <a:buChar char="•"/>
            </a:pPr>
            <a:r>
              <a:rPr lang="ru-RU" sz="1400" dirty="0">
                <a:latin typeface="Times New Roman" panose="02020603050405020304" pitchFamily="18" charset="0"/>
                <a:cs typeface="Times New Roman" panose="02020603050405020304" pitchFamily="18" charset="0"/>
              </a:rPr>
              <a:t>Кривая ИТК (зависимость температуры кипения от процента выкипания фракции)</a:t>
            </a:r>
          </a:p>
          <a:p>
            <a:pPr marL="380990" indent="-380990" algn="just" defTabSz="1219170">
              <a:buFont typeface="Arial" pitchFamily="34" charset="0"/>
              <a:buChar char="•"/>
            </a:pPr>
            <a:r>
              <a:rPr lang="ru-RU" sz="1400" dirty="0">
                <a:latin typeface="Times New Roman" panose="02020603050405020304" pitchFamily="18" charset="0"/>
                <a:cs typeface="Times New Roman" panose="02020603050405020304" pitchFamily="18" charset="0"/>
              </a:rPr>
              <a:t>Состав попутного газа</a:t>
            </a:r>
          </a:p>
          <a:p>
            <a:pPr marL="380990" indent="-380990" algn="just" defTabSz="1219170">
              <a:buFont typeface="Arial" pitchFamily="34" charset="0"/>
              <a:buChar char="•"/>
            </a:pPr>
            <a:r>
              <a:rPr lang="ru-RU" sz="1400" dirty="0">
                <a:latin typeface="Times New Roman" panose="02020603050405020304" pitchFamily="18" charset="0"/>
                <a:cs typeface="Times New Roman" panose="02020603050405020304" pitchFamily="18" charset="0"/>
              </a:rPr>
              <a:t>Параметры вязкости нефти</a:t>
            </a:r>
          </a:p>
          <a:p>
            <a:pPr marL="380990" indent="-380990" algn="just" defTabSz="1219170">
              <a:buFont typeface="Arial" pitchFamily="34" charset="0"/>
              <a:buChar char="•"/>
            </a:pPr>
            <a:r>
              <a:rPr lang="ru-RU" sz="1400" dirty="0">
                <a:latin typeface="Times New Roman" panose="02020603050405020304" pitchFamily="18" charset="0"/>
                <a:cs typeface="Times New Roman" panose="02020603050405020304" pitchFamily="18" charset="0"/>
              </a:rPr>
              <a:t>Плотность</a:t>
            </a:r>
          </a:p>
          <a:p>
            <a:pPr algn="just" defTabSz="1219170"/>
            <a:r>
              <a:rPr lang="ru-RU" sz="1400" dirty="0">
                <a:latin typeface="Times New Roman" panose="02020603050405020304" pitchFamily="18" charset="0"/>
                <a:cs typeface="Times New Roman" panose="02020603050405020304" pitchFamily="18" charset="0"/>
              </a:rPr>
              <a:t>Фактические параметры газа:</a:t>
            </a:r>
          </a:p>
          <a:p>
            <a:pPr marL="380990" indent="-380990" algn="just" defTabSz="1219170">
              <a:buFont typeface="Arial" pitchFamily="34" charset="0"/>
              <a:buChar char="•"/>
            </a:pPr>
            <a:r>
              <a:rPr lang="ru-RU" sz="1400" dirty="0">
                <a:latin typeface="Times New Roman" panose="02020603050405020304" pitchFamily="18" charset="0"/>
                <a:cs typeface="Times New Roman" panose="02020603050405020304" pitchFamily="18" charset="0"/>
              </a:rPr>
              <a:t>Состав Газа</a:t>
            </a:r>
          </a:p>
          <a:p>
            <a:pPr marL="380990" indent="-380990" algn="just" defTabSz="1219170">
              <a:buFont typeface="Arial" pitchFamily="34" charset="0"/>
              <a:buChar char="•"/>
            </a:pPr>
            <a:r>
              <a:rPr lang="ru-RU" sz="1400" dirty="0">
                <a:latin typeface="Times New Roman" panose="02020603050405020304" pitchFamily="18" charset="0"/>
                <a:cs typeface="Times New Roman" panose="02020603050405020304" pitchFamily="18" charset="0"/>
              </a:rPr>
              <a:t>Плотность</a:t>
            </a:r>
          </a:p>
          <a:p>
            <a:pPr marL="380990" indent="-380990" algn="just" defTabSz="1219170">
              <a:buFont typeface="Arial" pitchFamily="34" charset="0"/>
              <a:buChar char="•"/>
            </a:pPr>
            <a:r>
              <a:rPr lang="ru-RU" sz="1400" dirty="0">
                <a:latin typeface="Times New Roman" panose="02020603050405020304" pitchFamily="18" charset="0"/>
                <a:cs typeface="Times New Roman" panose="02020603050405020304" pitchFamily="18" charset="0"/>
              </a:rPr>
              <a:t>Молекулярный вес</a:t>
            </a:r>
          </a:p>
          <a:p>
            <a:pPr algn="just" defTabSz="1219170"/>
            <a:r>
              <a:rPr lang="ru-RU" sz="1400" dirty="0">
                <a:latin typeface="Times New Roman" panose="02020603050405020304" pitchFamily="18" charset="0"/>
                <a:cs typeface="Times New Roman" panose="02020603050405020304" pitchFamily="18" charset="0"/>
              </a:rPr>
              <a:t>Фактические параметры воды:</a:t>
            </a:r>
          </a:p>
          <a:p>
            <a:pPr marL="380990" indent="-380990" algn="just" defTabSz="1219170">
              <a:buFont typeface="Arial" pitchFamily="34" charset="0"/>
              <a:buChar char="•"/>
            </a:pPr>
            <a:r>
              <a:rPr lang="ru-RU" sz="1400" dirty="0">
                <a:latin typeface="Times New Roman" panose="02020603050405020304" pitchFamily="18" charset="0"/>
                <a:cs typeface="Times New Roman" panose="02020603050405020304" pitchFamily="18" charset="0"/>
              </a:rPr>
              <a:t>Плотность воды</a:t>
            </a:r>
          </a:p>
          <a:p>
            <a:pPr defTabSz="1219170"/>
            <a:endParaRPr lang="ru-RU" sz="2000" dirty="0">
              <a:solidFill>
                <a:srgbClr val="FF0000"/>
              </a:solidFill>
              <a:latin typeface="Segoe UI Light" pitchFamily="34" charset="0"/>
              <a:cs typeface="Segoe UI Light" pitchFamily="34" charset="0"/>
            </a:endParaRPr>
          </a:p>
        </p:txBody>
      </p:sp>
    </p:spTree>
    <p:extLst>
      <p:ext uri="{BB962C8B-B14F-4D97-AF65-F5344CB8AC3E}">
        <p14:creationId xmlns:p14="http://schemas.microsoft.com/office/powerpoint/2010/main" val="202391649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AEE059-8DEF-5446-2FDD-B41F1C577DB1}"/>
            </a:ext>
          </a:extLst>
        </p:cNvPr>
        <p:cNvGrpSpPr/>
        <p:nvPr/>
      </p:nvGrpSpPr>
      <p:grpSpPr>
        <a:xfrm>
          <a:off x="0" y="0"/>
          <a:ext cx="0" cy="0"/>
          <a:chOff x="0" y="0"/>
          <a:chExt cx="0" cy="0"/>
        </a:xfrm>
      </p:grpSpPr>
      <p:pic>
        <p:nvPicPr>
          <p:cNvPr id="3" name="Picture 5" descr="F:\WORK\АГТУ\Общая\новый бренндбук\Мокапы\доп\Безырмянный-1.png">
            <a:extLst>
              <a:ext uri="{FF2B5EF4-FFF2-40B4-BE49-F238E27FC236}">
                <a16:creationId xmlns:a16="http://schemas.microsoft.com/office/drawing/2014/main" id="{0E44632B-C71E-CE89-E116-A707408186E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87126" y="267494"/>
            <a:ext cx="2001044" cy="180181"/>
          </a:xfrm>
          <a:prstGeom prst="rect">
            <a:avLst/>
          </a:prstGeom>
          <a:noFill/>
          <a:extLst>
            <a:ext uri="{909E8E84-426E-40DD-AFC4-6F175D3DCCD1}">
              <a14:hiddenFill xmlns:a14="http://schemas.microsoft.com/office/drawing/2010/main">
                <a:solidFill>
                  <a:srgbClr val="FFFFFF"/>
                </a:solidFill>
              </a14:hiddenFill>
            </a:ext>
          </a:extLst>
        </p:spPr>
      </p:pic>
      <p:grpSp>
        <p:nvGrpSpPr>
          <p:cNvPr id="4" name="Группа 3">
            <a:extLst>
              <a:ext uri="{FF2B5EF4-FFF2-40B4-BE49-F238E27FC236}">
                <a16:creationId xmlns:a16="http://schemas.microsoft.com/office/drawing/2014/main" id="{437B641E-2C69-5E74-890D-66B597CFC93C}"/>
              </a:ext>
            </a:extLst>
          </p:cNvPr>
          <p:cNvGrpSpPr/>
          <p:nvPr/>
        </p:nvGrpSpPr>
        <p:grpSpPr>
          <a:xfrm>
            <a:off x="-18589" y="2972872"/>
            <a:ext cx="9162589" cy="2191165"/>
            <a:chOff x="-18589" y="2972872"/>
            <a:chExt cx="9162589" cy="2191165"/>
          </a:xfrm>
        </p:grpSpPr>
        <p:pic>
          <p:nvPicPr>
            <p:cNvPr id="5" name="Picture 3" descr="F:\WORK\АГТУ\Общая\новый бренндбук\Мокапы\доп\BB_двАГТУ.png">
              <a:extLst>
                <a:ext uri="{FF2B5EF4-FFF2-40B4-BE49-F238E27FC236}">
                  <a16:creationId xmlns:a16="http://schemas.microsoft.com/office/drawing/2014/main" id="{7459C5B5-8C39-34A7-5022-4C46CEE6385D}"/>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6" name="Группа 5">
              <a:extLst>
                <a:ext uri="{FF2B5EF4-FFF2-40B4-BE49-F238E27FC236}">
                  <a16:creationId xmlns:a16="http://schemas.microsoft.com/office/drawing/2014/main" id="{3B3B1F7E-24B3-54BE-FDE2-96E9CDFD93CC}"/>
                </a:ext>
              </a:extLst>
            </p:cNvPr>
            <p:cNvGrpSpPr/>
            <p:nvPr/>
          </p:nvGrpSpPr>
          <p:grpSpPr>
            <a:xfrm>
              <a:off x="6521327" y="2972872"/>
              <a:ext cx="2622672" cy="2180762"/>
              <a:chOff x="6521327" y="2972872"/>
              <a:chExt cx="2622672" cy="2180762"/>
            </a:xfrm>
          </p:grpSpPr>
          <p:pic>
            <p:nvPicPr>
              <p:cNvPr id="7" name="Picture 3" descr="F:\WORK\АГТУ\Общая\новый бренндбук\Мокапы\доп\Безымяннный-1.png">
                <a:extLst>
                  <a:ext uri="{FF2B5EF4-FFF2-40B4-BE49-F238E27FC236}">
                    <a16:creationId xmlns:a16="http://schemas.microsoft.com/office/drawing/2014/main" id="{C27B0639-729A-E142-6981-C01AE8AC586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F:\WORK\АГТУ\Общая\новый бренндбук\Мокапы\доп\Безымяыынный-1.png">
                <a:extLst>
                  <a:ext uri="{FF2B5EF4-FFF2-40B4-BE49-F238E27FC236}">
                    <a16:creationId xmlns:a16="http://schemas.microsoft.com/office/drawing/2014/main" id="{8DF38E29-1534-DBEF-7185-B334AB1CEF6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sp>
        <p:nvSpPr>
          <p:cNvPr id="9" name="TextBox 8">
            <a:extLst>
              <a:ext uri="{FF2B5EF4-FFF2-40B4-BE49-F238E27FC236}">
                <a16:creationId xmlns:a16="http://schemas.microsoft.com/office/drawing/2014/main" id="{362F274C-7123-7C47-F9B2-9A7D8339BB00}"/>
              </a:ext>
            </a:extLst>
          </p:cNvPr>
          <p:cNvSpPr txBox="1"/>
          <p:nvPr/>
        </p:nvSpPr>
        <p:spPr>
          <a:xfrm>
            <a:off x="539552" y="203695"/>
            <a:ext cx="4583150" cy="307777"/>
          </a:xfrm>
          <a:prstGeom prst="rect">
            <a:avLst/>
          </a:prstGeom>
          <a:noFill/>
        </p:spPr>
        <p:txBody>
          <a:bodyPr wrap="square">
            <a:spAutoFit/>
          </a:bodyPr>
          <a:lstStyle/>
          <a:p>
            <a:pPr algn="just" defTabSz="1219170">
              <a:spcBef>
                <a:spcPts val="1333"/>
              </a:spcBef>
            </a:pPr>
            <a:r>
              <a:rPr lang="ru-RU" sz="1400" b="1" dirty="0">
                <a:solidFill>
                  <a:srgbClr val="00359E"/>
                </a:solidFill>
                <a:latin typeface="Times New Roman" panose="02020603050405020304" pitchFamily="18" charset="0"/>
                <a:cs typeface="Times New Roman" panose="02020603050405020304" pitchFamily="18" charset="0"/>
              </a:rPr>
              <a:t>РАСЧЁТ ГРАВИТАЦИОННЫХ СЕПАРАТОРОВ</a:t>
            </a:r>
          </a:p>
        </p:txBody>
      </p:sp>
      <p:pic>
        <p:nvPicPr>
          <p:cNvPr id="10" name="Рисунок 9">
            <a:extLst>
              <a:ext uri="{FF2B5EF4-FFF2-40B4-BE49-F238E27FC236}">
                <a16:creationId xmlns:a16="http://schemas.microsoft.com/office/drawing/2014/main" id="{8F31729B-8293-FD85-5118-AEE8AEE42FB5}"/>
              </a:ext>
            </a:extLst>
          </p:cNvPr>
          <p:cNvPicPr>
            <a:picLocks noChangeAspect="1"/>
          </p:cNvPicPr>
          <p:nvPr/>
        </p:nvPicPr>
        <p:blipFill>
          <a:blip r:embed="rId6"/>
          <a:stretch>
            <a:fillRect/>
          </a:stretch>
        </p:blipFill>
        <p:spPr>
          <a:xfrm>
            <a:off x="-18589" y="-140914"/>
            <a:ext cx="5846571" cy="749873"/>
          </a:xfrm>
          <a:prstGeom prst="rect">
            <a:avLst/>
          </a:prstGeom>
        </p:spPr>
      </p:pic>
      <p:sp>
        <p:nvSpPr>
          <p:cNvPr id="12" name="Прямоугольник 11">
            <a:extLst>
              <a:ext uri="{FF2B5EF4-FFF2-40B4-BE49-F238E27FC236}">
                <a16:creationId xmlns:a16="http://schemas.microsoft.com/office/drawing/2014/main" id="{A9A358AA-9B2C-E1E3-7411-4F7378D78FEA}"/>
              </a:ext>
            </a:extLst>
          </p:cNvPr>
          <p:cNvSpPr/>
          <p:nvPr/>
        </p:nvSpPr>
        <p:spPr>
          <a:xfrm>
            <a:off x="5372910" y="770244"/>
            <a:ext cx="3547311" cy="2800767"/>
          </a:xfrm>
          <a:prstGeom prst="rect">
            <a:avLst/>
          </a:prstGeom>
        </p:spPr>
        <p:txBody>
          <a:bodyPr wrap="square">
            <a:spAutoFit/>
          </a:bodyPr>
          <a:lstStyle/>
          <a:p>
            <a:pPr algn="just" defTabSz="1219170"/>
            <a:r>
              <a:rPr lang="ru-RU" sz="1200" dirty="0">
                <a:latin typeface="Times New Roman" panose="02020603050405020304" pitchFamily="18" charset="0"/>
                <a:cs typeface="Times New Roman" panose="02020603050405020304" pitchFamily="18" charset="0"/>
              </a:rPr>
              <a:t>Итак</a:t>
            </a:r>
            <a:r>
              <a:rPr lang="en-US" sz="1200" dirty="0">
                <a:latin typeface="Times New Roman" panose="02020603050405020304" pitchFamily="18" charset="0"/>
                <a:cs typeface="Times New Roman" panose="02020603050405020304" pitchFamily="18" charset="0"/>
              </a:rPr>
              <a:t>, </a:t>
            </a:r>
            <a:r>
              <a:rPr lang="ru-RU" sz="1200" dirty="0">
                <a:latin typeface="Times New Roman" panose="02020603050405020304" pitchFamily="18" charset="0"/>
                <a:cs typeface="Times New Roman" panose="02020603050405020304" pitchFamily="18" charset="0"/>
              </a:rPr>
              <a:t>имея на входе:</a:t>
            </a:r>
          </a:p>
          <a:p>
            <a:pPr algn="just" defTabSz="1219170"/>
            <a:r>
              <a:rPr lang="ru-RU" sz="1200" dirty="0">
                <a:latin typeface="Times New Roman" panose="02020603050405020304" pitchFamily="18" charset="0"/>
                <a:cs typeface="Times New Roman" panose="02020603050405020304" pitchFamily="18" charset="0"/>
              </a:rPr>
              <a:t>Фактические параметры нефти:</a:t>
            </a:r>
          </a:p>
          <a:p>
            <a:pPr marL="380990" indent="-380990" algn="just" defTabSz="1219170">
              <a:buFont typeface="Arial" pitchFamily="34" charset="0"/>
              <a:buChar char="•"/>
            </a:pPr>
            <a:r>
              <a:rPr lang="ru-RU" sz="1200" dirty="0">
                <a:latin typeface="Times New Roman" panose="02020603050405020304" pitchFamily="18" charset="0"/>
                <a:cs typeface="Times New Roman" panose="02020603050405020304" pitchFamily="18" charset="0"/>
              </a:rPr>
              <a:t>Кривая ИТК (зависимость температуры кипения от процента выкипания фракции)</a:t>
            </a:r>
          </a:p>
          <a:p>
            <a:pPr marL="380990" indent="-380990" algn="just" defTabSz="1219170">
              <a:buFont typeface="Arial" pitchFamily="34" charset="0"/>
              <a:buChar char="•"/>
            </a:pPr>
            <a:r>
              <a:rPr lang="ru-RU" sz="1200" dirty="0">
                <a:latin typeface="Times New Roman" panose="02020603050405020304" pitchFamily="18" charset="0"/>
                <a:cs typeface="Times New Roman" panose="02020603050405020304" pitchFamily="18" charset="0"/>
              </a:rPr>
              <a:t>Состав попутного газа</a:t>
            </a:r>
          </a:p>
          <a:p>
            <a:pPr marL="380990" indent="-380990" algn="just" defTabSz="1219170">
              <a:buFont typeface="Arial" pitchFamily="34" charset="0"/>
              <a:buChar char="•"/>
            </a:pPr>
            <a:r>
              <a:rPr lang="ru-RU" sz="1200" dirty="0">
                <a:latin typeface="Times New Roman" panose="02020603050405020304" pitchFamily="18" charset="0"/>
                <a:cs typeface="Times New Roman" panose="02020603050405020304" pitchFamily="18" charset="0"/>
              </a:rPr>
              <a:t>Параметры вязкости нефти</a:t>
            </a:r>
          </a:p>
          <a:p>
            <a:pPr marL="380990" indent="-380990" algn="just" defTabSz="1219170">
              <a:buFont typeface="Arial" pitchFamily="34" charset="0"/>
              <a:buChar char="•"/>
            </a:pPr>
            <a:r>
              <a:rPr lang="ru-RU" sz="1200" dirty="0">
                <a:latin typeface="Times New Roman" panose="02020603050405020304" pitchFamily="18" charset="0"/>
                <a:cs typeface="Times New Roman" panose="02020603050405020304" pitchFamily="18" charset="0"/>
              </a:rPr>
              <a:t>Плотность</a:t>
            </a:r>
          </a:p>
          <a:p>
            <a:pPr algn="just" defTabSz="1219170"/>
            <a:r>
              <a:rPr lang="ru-RU" sz="1200" dirty="0">
                <a:latin typeface="Times New Roman" panose="02020603050405020304" pitchFamily="18" charset="0"/>
                <a:cs typeface="Times New Roman" panose="02020603050405020304" pitchFamily="18" charset="0"/>
              </a:rPr>
              <a:t>Фактические параметры газа:</a:t>
            </a:r>
          </a:p>
          <a:p>
            <a:pPr marL="380990" indent="-380990" algn="just" defTabSz="1219170">
              <a:buFont typeface="Arial" pitchFamily="34" charset="0"/>
              <a:buChar char="•"/>
            </a:pPr>
            <a:r>
              <a:rPr lang="ru-RU" sz="1200" dirty="0">
                <a:latin typeface="Times New Roman" panose="02020603050405020304" pitchFamily="18" charset="0"/>
                <a:cs typeface="Times New Roman" panose="02020603050405020304" pitchFamily="18" charset="0"/>
              </a:rPr>
              <a:t>Состав Газа</a:t>
            </a:r>
          </a:p>
          <a:p>
            <a:pPr marL="380990" indent="-380990" algn="just" defTabSz="1219170">
              <a:buFont typeface="Arial" pitchFamily="34" charset="0"/>
              <a:buChar char="•"/>
            </a:pPr>
            <a:r>
              <a:rPr lang="ru-RU" sz="1200" dirty="0">
                <a:latin typeface="Times New Roman" panose="02020603050405020304" pitchFamily="18" charset="0"/>
                <a:cs typeface="Times New Roman" panose="02020603050405020304" pitchFamily="18" charset="0"/>
              </a:rPr>
              <a:t>Плотность</a:t>
            </a:r>
          </a:p>
          <a:p>
            <a:pPr marL="380990" indent="-380990" algn="just" defTabSz="1219170">
              <a:buFont typeface="Arial" pitchFamily="34" charset="0"/>
              <a:buChar char="•"/>
            </a:pPr>
            <a:r>
              <a:rPr lang="ru-RU" sz="1200" dirty="0">
                <a:latin typeface="Times New Roman" panose="02020603050405020304" pitchFamily="18" charset="0"/>
                <a:cs typeface="Times New Roman" panose="02020603050405020304" pitchFamily="18" charset="0"/>
              </a:rPr>
              <a:t>Молекулярный вес</a:t>
            </a:r>
          </a:p>
          <a:p>
            <a:pPr algn="just" defTabSz="1219170"/>
            <a:r>
              <a:rPr lang="ru-RU" sz="1200" dirty="0">
                <a:latin typeface="Times New Roman" panose="02020603050405020304" pitchFamily="18" charset="0"/>
                <a:cs typeface="Times New Roman" panose="02020603050405020304" pitchFamily="18" charset="0"/>
              </a:rPr>
              <a:t>Фактические параметры воды:</a:t>
            </a:r>
          </a:p>
          <a:p>
            <a:pPr marL="380990" indent="-380990" algn="just" defTabSz="1219170">
              <a:buFont typeface="Arial" pitchFamily="34" charset="0"/>
              <a:buChar char="•"/>
            </a:pPr>
            <a:r>
              <a:rPr lang="ru-RU" sz="1200" dirty="0">
                <a:latin typeface="Times New Roman" panose="02020603050405020304" pitchFamily="18" charset="0"/>
                <a:cs typeface="Times New Roman" panose="02020603050405020304" pitchFamily="18" charset="0"/>
              </a:rPr>
              <a:t>Плотность воды</a:t>
            </a:r>
          </a:p>
          <a:p>
            <a:pPr defTabSz="1219170"/>
            <a:endParaRPr lang="ru-RU" sz="2000" dirty="0">
              <a:solidFill>
                <a:srgbClr val="FF0000"/>
              </a:solidFill>
              <a:latin typeface="Segoe UI Light" pitchFamily="34" charset="0"/>
              <a:cs typeface="Segoe UI Light" pitchFamily="34" charset="0"/>
            </a:endParaRPr>
          </a:p>
        </p:txBody>
      </p:sp>
      <p:sp>
        <p:nvSpPr>
          <p:cNvPr id="2" name="Прямоугольник 1">
            <a:extLst>
              <a:ext uri="{FF2B5EF4-FFF2-40B4-BE49-F238E27FC236}">
                <a16:creationId xmlns:a16="http://schemas.microsoft.com/office/drawing/2014/main" id="{F5FAF0E9-B72A-6AC6-1A03-9FEF937193E0}"/>
              </a:ext>
            </a:extLst>
          </p:cNvPr>
          <p:cNvSpPr/>
          <p:nvPr/>
        </p:nvSpPr>
        <p:spPr>
          <a:xfrm>
            <a:off x="193731" y="1161396"/>
            <a:ext cx="4367691" cy="1241430"/>
          </a:xfrm>
          <a:prstGeom prst="rect">
            <a:avLst/>
          </a:prstGeom>
        </p:spPr>
        <p:txBody>
          <a:bodyPr wrap="square">
            <a:spAutoFit/>
          </a:bodyPr>
          <a:lstStyle/>
          <a:p>
            <a:pPr indent="457200" algn="just" defTabSz="1219170"/>
            <a:r>
              <a:rPr lang="ru-RU" sz="1400" dirty="0">
                <a:latin typeface="Times New Roman" panose="02020603050405020304" pitchFamily="18" charset="0"/>
                <a:cs typeface="Times New Roman" panose="02020603050405020304" pitchFamily="18" charset="0"/>
              </a:rPr>
              <a:t>Итак</a:t>
            </a:r>
            <a:r>
              <a:rPr lang="en-US" sz="1400" dirty="0">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задав технологические параметры</a:t>
            </a:r>
            <a:r>
              <a:rPr lang="en-US" sz="1400" dirty="0">
                <a:latin typeface="Times New Roman" panose="02020603050405020304" pitchFamily="18" charset="0"/>
                <a:cs typeface="Times New Roman" panose="02020603050405020304" pitchFamily="18" charset="0"/>
              </a:rPr>
              <a:t>,</a:t>
            </a:r>
            <a:r>
              <a:rPr lang="ru-RU" sz="1400" dirty="0">
                <a:latin typeface="Times New Roman" panose="02020603050405020304" pitchFamily="18" charset="0"/>
                <a:cs typeface="Times New Roman" panose="02020603050405020304" pitchFamily="18" charset="0"/>
              </a:rPr>
              <a:t> мы получили следующие свойства флюида (синим выделены параметры</a:t>
            </a:r>
            <a:r>
              <a:rPr lang="en-US" sz="1400" dirty="0">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введённые нами</a:t>
            </a:r>
            <a:r>
              <a:rPr lang="en-US" sz="1400" dirty="0">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чёрным</a:t>
            </a:r>
            <a:r>
              <a:rPr lang="en-US" sz="1400" dirty="0">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параметры рассчитанные):</a:t>
            </a:r>
            <a:r>
              <a:rPr lang="en-US" sz="1400" dirty="0">
                <a:latin typeface="Times New Roman" panose="02020603050405020304" pitchFamily="18" charset="0"/>
                <a:cs typeface="Times New Roman" panose="02020603050405020304" pitchFamily="18" charset="0"/>
              </a:rPr>
              <a:t> </a:t>
            </a:r>
            <a:endParaRPr lang="ru-RU" sz="1400" dirty="0">
              <a:latin typeface="Times New Roman" panose="02020603050405020304" pitchFamily="18" charset="0"/>
              <a:cs typeface="Times New Roman" panose="02020603050405020304" pitchFamily="18" charset="0"/>
            </a:endParaRPr>
          </a:p>
          <a:p>
            <a:pPr defTabSz="1219170"/>
            <a:endParaRPr lang="ru-RU" sz="1867" dirty="0">
              <a:solidFill>
                <a:srgbClr val="FF0000"/>
              </a:solidFill>
              <a:latin typeface="Segoe UI Light" pitchFamily="34" charset="0"/>
              <a:cs typeface="Segoe UI Light" pitchFamily="34" charset="0"/>
            </a:endParaRPr>
          </a:p>
        </p:txBody>
      </p:sp>
      <p:pic>
        <p:nvPicPr>
          <p:cNvPr id="13" name="Picture 2">
            <a:extLst>
              <a:ext uri="{FF2B5EF4-FFF2-40B4-BE49-F238E27FC236}">
                <a16:creationId xmlns:a16="http://schemas.microsoft.com/office/drawing/2014/main" id="{37CF887B-632E-007A-D554-5144B4EF8BD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5014" y="2402826"/>
            <a:ext cx="4788486" cy="13442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TextBox 14">
            <a:extLst>
              <a:ext uri="{FF2B5EF4-FFF2-40B4-BE49-F238E27FC236}">
                <a16:creationId xmlns:a16="http://schemas.microsoft.com/office/drawing/2014/main" id="{4D569193-917F-D427-CBAD-17D9D21F5F43}"/>
              </a:ext>
            </a:extLst>
          </p:cNvPr>
          <p:cNvSpPr txBox="1"/>
          <p:nvPr/>
        </p:nvSpPr>
        <p:spPr>
          <a:xfrm>
            <a:off x="5361407" y="3225921"/>
            <a:ext cx="4583150" cy="1015663"/>
          </a:xfrm>
          <a:prstGeom prst="rect">
            <a:avLst/>
          </a:prstGeom>
          <a:noFill/>
        </p:spPr>
        <p:txBody>
          <a:bodyPr wrap="square">
            <a:spAutoFit/>
          </a:bodyPr>
          <a:lstStyle/>
          <a:p>
            <a:pPr algn="just" defTabSz="1219170"/>
            <a:r>
              <a:rPr lang="ru-RU" sz="1200" dirty="0">
                <a:latin typeface="Times New Roman" panose="02020603050405020304" pitchFamily="18" charset="0"/>
                <a:cs typeface="Times New Roman" panose="02020603050405020304" pitchFamily="18" charset="0"/>
              </a:rPr>
              <a:t>Итак</a:t>
            </a:r>
            <a:r>
              <a:rPr lang="en-US" sz="1200" dirty="0">
                <a:latin typeface="Times New Roman" panose="02020603050405020304" pitchFamily="18" charset="0"/>
                <a:cs typeface="Times New Roman" panose="02020603050405020304" pitchFamily="18" charset="0"/>
              </a:rPr>
              <a:t>, </a:t>
            </a:r>
            <a:r>
              <a:rPr lang="ru-RU" sz="1200" dirty="0">
                <a:latin typeface="Times New Roman" panose="02020603050405020304" pitchFamily="18" charset="0"/>
                <a:cs typeface="Times New Roman" panose="02020603050405020304" pitchFamily="18" charset="0"/>
              </a:rPr>
              <a:t>имея на входе:</a:t>
            </a:r>
          </a:p>
          <a:p>
            <a:pPr algn="just" defTabSz="1219170"/>
            <a:r>
              <a:rPr lang="ru-RU" sz="1200" dirty="0">
                <a:latin typeface="Times New Roman" panose="02020603050405020304" pitchFamily="18" charset="0"/>
                <a:cs typeface="Times New Roman" panose="02020603050405020304" pitchFamily="18" charset="0"/>
              </a:rPr>
              <a:t>Технологические параметры:</a:t>
            </a:r>
          </a:p>
          <a:p>
            <a:pPr marL="380990" indent="-380990" algn="just" defTabSz="1219170">
              <a:buFont typeface="Arial" pitchFamily="34" charset="0"/>
              <a:buChar char="•"/>
            </a:pPr>
            <a:r>
              <a:rPr lang="ru-RU" sz="1200" dirty="0">
                <a:latin typeface="Times New Roman" panose="02020603050405020304" pitchFamily="18" charset="0"/>
                <a:cs typeface="Times New Roman" panose="02020603050405020304" pitchFamily="18" charset="0"/>
              </a:rPr>
              <a:t>Давление в сепараторе</a:t>
            </a:r>
          </a:p>
          <a:p>
            <a:pPr marL="380990" indent="-380990" algn="just" defTabSz="1219170">
              <a:buFont typeface="Arial" pitchFamily="34" charset="0"/>
              <a:buChar char="•"/>
            </a:pPr>
            <a:r>
              <a:rPr lang="ru-RU" sz="1200" dirty="0">
                <a:latin typeface="Times New Roman" panose="02020603050405020304" pitchFamily="18" charset="0"/>
                <a:cs typeface="Times New Roman" panose="02020603050405020304" pitchFamily="18" charset="0"/>
              </a:rPr>
              <a:t>Расход по жидкости</a:t>
            </a:r>
            <a:r>
              <a:rPr lang="en-US" sz="1200" dirty="0">
                <a:latin typeface="Times New Roman" panose="02020603050405020304" pitchFamily="18" charset="0"/>
                <a:cs typeface="Times New Roman" panose="02020603050405020304" pitchFamily="18" charset="0"/>
              </a:rPr>
              <a:t>, </a:t>
            </a:r>
            <a:r>
              <a:rPr lang="ru-RU" sz="1200" dirty="0">
                <a:latin typeface="Times New Roman" panose="02020603050405020304" pitchFamily="18" charset="0"/>
                <a:cs typeface="Times New Roman" panose="02020603050405020304" pitchFamily="18" charset="0"/>
              </a:rPr>
              <a:t>по газу</a:t>
            </a:r>
          </a:p>
          <a:p>
            <a:pPr marL="380990" indent="-380990" algn="just" defTabSz="1219170">
              <a:buFont typeface="Arial" pitchFamily="34" charset="0"/>
              <a:buChar char="•"/>
            </a:pPr>
            <a:r>
              <a:rPr lang="ru-RU" sz="1200" dirty="0">
                <a:latin typeface="Times New Roman" panose="02020603050405020304" pitchFamily="18" charset="0"/>
                <a:cs typeface="Times New Roman" panose="02020603050405020304" pitchFamily="18" charset="0"/>
              </a:rPr>
              <a:t>Температура флюида</a:t>
            </a:r>
            <a:endParaRPr lang="ru-RU"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3603651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8CB40A-1718-C4F8-5568-3F398D092007}"/>
            </a:ext>
          </a:extLst>
        </p:cNvPr>
        <p:cNvGrpSpPr/>
        <p:nvPr/>
      </p:nvGrpSpPr>
      <p:grpSpPr>
        <a:xfrm>
          <a:off x="0" y="0"/>
          <a:ext cx="0" cy="0"/>
          <a:chOff x="0" y="0"/>
          <a:chExt cx="0" cy="0"/>
        </a:xfrm>
      </p:grpSpPr>
      <p:pic>
        <p:nvPicPr>
          <p:cNvPr id="3" name="Picture 5" descr="F:\WORK\АГТУ\Общая\новый бренндбук\Мокапы\доп\Безырмянный-1.png">
            <a:extLst>
              <a:ext uri="{FF2B5EF4-FFF2-40B4-BE49-F238E27FC236}">
                <a16:creationId xmlns:a16="http://schemas.microsoft.com/office/drawing/2014/main" id="{4106B719-F65C-712E-A8FA-9C1AFD834ED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87126" y="267494"/>
            <a:ext cx="2001044" cy="180181"/>
          </a:xfrm>
          <a:prstGeom prst="rect">
            <a:avLst/>
          </a:prstGeom>
          <a:noFill/>
          <a:extLst>
            <a:ext uri="{909E8E84-426E-40DD-AFC4-6F175D3DCCD1}">
              <a14:hiddenFill xmlns:a14="http://schemas.microsoft.com/office/drawing/2010/main">
                <a:solidFill>
                  <a:srgbClr val="FFFFFF"/>
                </a:solidFill>
              </a14:hiddenFill>
            </a:ext>
          </a:extLst>
        </p:spPr>
      </p:pic>
      <p:grpSp>
        <p:nvGrpSpPr>
          <p:cNvPr id="4" name="Группа 3">
            <a:extLst>
              <a:ext uri="{FF2B5EF4-FFF2-40B4-BE49-F238E27FC236}">
                <a16:creationId xmlns:a16="http://schemas.microsoft.com/office/drawing/2014/main" id="{2AC553BB-A5B5-A554-F380-E5E2C3074655}"/>
              </a:ext>
            </a:extLst>
          </p:cNvPr>
          <p:cNvGrpSpPr/>
          <p:nvPr/>
        </p:nvGrpSpPr>
        <p:grpSpPr>
          <a:xfrm>
            <a:off x="-18589" y="2972872"/>
            <a:ext cx="9162589" cy="2191165"/>
            <a:chOff x="-18589" y="2972872"/>
            <a:chExt cx="9162589" cy="2191165"/>
          </a:xfrm>
        </p:grpSpPr>
        <p:pic>
          <p:nvPicPr>
            <p:cNvPr id="5" name="Picture 3" descr="F:\WORK\АГТУ\Общая\новый бренндбук\Мокапы\доп\BB_двАГТУ.png">
              <a:extLst>
                <a:ext uri="{FF2B5EF4-FFF2-40B4-BE49-F238E27FC236}">
                  <a16:creationId xmlns:a16="http://schemas.microsoft.com/office/drawing/2014/main" id="{C10D720A-7014-62DE-483A-A2BA34F49F5C}"/>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6" name="Группа 5">
              <a:extLst>
                <a:ext uri="{FF2B5EF4-FFF2-40B4-BE49-F238E27FC236}">
                  <a16:creationId xmlns:a16="http://schemas.microsoft.com/office/drawing/2014/main" id="{640411DB-87A2-6014-7F4E-72D3E3AE403B}"/>
                </a:ext>
              </a:extLst>
            </p:cNvPr>
            <p:cNvGrpSpPr/>
            <p:nvPr/>
          </p:nvGrpSpPr>
          <p:grpSpPr>
            <a:xfrm>
              <a:off x="6521327" y="2972872"/>
              <a:ext cx="2622672" cy="2180762"/>
              <a:chOff x="6521327" y="2972872"/>
              <a:chExt cx="2622672" cy="2180762"/>
            </a:xfrm>
          </p:grpSpPr>
          <p:pic>
            <p:nvPicPr>
              <p:cNvPr id="7" name="Picture 3" descr="F:\WORK\АГТУ\Общая\новый бренндбук\Мокапы\доп\Безымяннный-1.png">
                <a:extLst>
                  <a:ext uri="{FF2B5EF4-FFF2-40B4-BE49-F238E27FC236}">
                    <a16:creationId xmlns:a16="http://schemas.microsoft.com/office/drawing/2014/main" id="{D1FD42DC-D26A-00C2-9473-7F018CE2388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F:\WORK\АГТУ\Общая\новый бренндбук\Мокапы\доп\Безымяыынный-1.png">
                <a:extLst>
                  <a:ext uri="{FF2B5EF4-FFF2-40B4-BE49-F238E27FC236}">
                    <a16:creationId xmlns:a16="http://schemas.microsoft.com/office/drawing/2014/main" id="{ADE3F7F2-24FF-DB42-82D3-564E874DA09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sp>
        <p:nvSpPr>
          <p:cNvPr id="2" name="Прямоугольник 1">
            <a:extLst>
              <a:ext uri="{FF2B5EF4-FFF2-40B4-BE49-F238E27FC236}">
                <a16:creationId xmlns:a16="http://schemas.microsoft.com/office/drawing/2014/main" id="{85D6FF65-EF41-A653-AD14-C54E3E6DD2B3}"/>
              </a:ext>
            </a:extLst>
          </p:cNvPr>
          <p:cNvSpPr/>
          <p:nvPr/>
        </p:nvSpPr>
        <p:spPr>
          <a:xfrm>
            <a:off x="251520" y="842073"/>
            <a:ext cx="4799739" cy="1241430"/>
          </a:xfrm>
          <a:prstGeom prst="rect">
            <a:avLst/>
          </a:prstGeom>
        </p:spPr>
        <p:txBody>
          <a:bodyPr wrap="square">
            <a:spAutoFit/>
          </a:bodyPr>
          <a:lstStyle/>
          <a:p>
            <a:pPr indent="457200" algn="just" defTabSz="1219170"/>
            <a:r>
              <a:rPr lang="ru-RU" sz="1400" dirty="0">
                <a:latin typeface="Times New Roman" panose="02020603050405020304" pitchFamily="18" charset="0"/>
                <a:cs typeface="Times New Roman" panose="02020603050405020304" pitchFamily="18" charset="0"/>
              </a:rPr>
              <a:t>Теперь</a:t>
            </a:r>
            <a:r>
              <a:rPr lang="en-US" sz="1400" dirty="0">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модель нам рассчитала процесс сепарации</a:t>
            </a:r>
            <a:r>
              <a:rPr lang="en-US" sz="1400" dirty="0">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и мы получили данные</a:t>
            </a:r>
            <a:r>
              <a:rPr lang="en-US" sz="1400" dirty="0">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которые можем сравнить с фактическими параметрами</a:t>
            </a:r>
            <a:r>
              <a:rPr lang="en-US" sz="1400" dirty="0">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и понять - насколько модель правдива?</a:t>
            </a:r>
          </a:p>
          <a:p>
            <a:pPr defTabSz="1219170"/>
            <a:endParaRPr lang="ru-RU" sz="1867" dirty="0">
              <a:solidFill>
                <a:prstClr val="white"/>
              </a:solidFill>
              <a:latin typeface="Segoe UI Light" pitchFamily="34" charset="0"/>
              <a:cs typeface="Segoe UI Light" pitchFamily="34" charset="0"/>
            </a:endParaRPr>
          </a:p>
        </p:txBody>
      </p:sp>
      <p:pic>
        <p:nvPicPr>
          <p:cNvPr id="9" name="Рисунок 8">
            <a:extLst>
              <a:ext uri="{FF2B5EF4-FFF2-40B4-BE49-F238E27FC236}">
                <a16:creationId xmlns:a16="http://schemas.microsoft.com/office/drawing/2014/main" id="{47115444-81A0-2441-0D21-BD2C6064288B}"/>
              </a:ext>
            </a:extLst>
          </p:cNvPr>
          <p:cNvPicPr>
            <a:picLocks noChangeAspect="1"/>
          </p:cNvPicPr>
          <p:nvPr/>
        </p:nvPicPr>
        <p:blipFill>
          <a:blip r:embed="rId6"/>
          <a:stretch>
            <a:fillRect/>
          </a:stretch>
        </p:blipFill>
        <p:spPr>
          <a:xfrm>
            <a:off x="0" y="-90016"/>
            <a:ext cx="5846571" cy="749873"/>
          </a:xfrm>
          <a:prstGeom prst="rect">
            <a:avLst/>
          </a:prstGeom>
        </p:spPr>
      </p:pic>
      <p:sp>
        <p:nvSpPr>
          <p:cNvPr id="10" name="TextBox 9">
            <a:extLst>
              <a:ext uri="{FF2B5EF4-FFF2-40B4-BE49-F238E27FC236}">
                <a16:creationId xmlns:a16="http://schemas.microsoft.com/office/drawing/2014/main" id="{BA20A8B3-4D68-6811-5F04-1B778E875212}"/>
              </a:ext>
            </a:extLst>
          </p:cNvPr>
          <p:cNvSpPr txBox="1"/>
          <p:nvPr/>
        </p:nvSpPr>
        <p:spPr>
          <a:xfrm>
            <a:off x="539552" y="203695"/>
            <a:ext cx="4583150" cy="307777"/>
          </a:xfrm>
          <a:prstGeom prst="rect">
            <a:avLst/>
          </a:prstGeom>
          <a:noFill/>
        </p:spPr>
        <p:txBody>
          <a:bodyPr wrap="square">
            <a:spAutoFit/>
          </a:bodyPr>
          <a:lstStyle/>
          <a:p>
            <a:pPr algn="just" defTabSz="1219170">
              <a:spcBef>
                <a:spcPts val="1333"/>
              </a:spcBef>
            </a:pPr>
            <a:r>
              <a:rPr lang="ru-RU" sz="1400" b="1" dirty="0">
                <a:solidFill>
                  <a:srgbClr val="00359E"/>
                </a:solidFill>
                <a:latin typeface="Times New Roman" panose="02020603050405020304" pitchFamily="18" charset="0"/>
                <a:cs typeface="Times New Roman" panose="02020603050405020304" pitchFamily="18" charset="0"/>
              </a:rPr>
              <a:t>РАСЧЁТ ГРАВИТАЦИОННЫХ СЕПАРАТОРОВ</a:t>
            </a:r>
          </a:p>
        </p:txBody>
      </p:sp>
      <p:pic>
        <p:nvPicPr>
          <p:cNvPr id="11" name="Picture 2">
            <a:extLst>
              <a:ext uri="{FF2B5EF4-FFF2-40B4-BE49-F238E27FC236}">
                <a16:creationId xmlns:a16="http://schemas.microsoft.com/office/drawing/2014/main" id="{B7129597-A983-4E4A-9DE1-BA0E9C98C7C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59807" y="1984288"/>
            <a:ext cx="3583163" cy="23693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Прямоугольник 11">
            <a:extLst>
              <a:ext uri="{FF2B5EF4-FFF2-40B4-BE49-F238E27FC236}">
                <a16:creationId xmlns:a16="http://schemas.microsoft.com/office/drawing/2014/main" id="{B3F95B9E-ABE7-33AA-75ED-9074B4983090}"/>
              </a:ext>
            </a:extLst>
          </p:cNvPr>
          <p:cNvSpPr/>
          <p:nvPr/>
        </p:nvSpPr>
        <p:spPr>
          <a:xfrm>
            <a:off x="5462639" y="770244"/>
            <a:ext cx="3547311" cy="2800767"/>
          </a:xfrm>
          <a:prstGeom prst="rect">
            <a:avLst/>
          </a:prstGeom>
        </p:spPr>
        <p:txBody>
          <a:bodyPr wrap="square">
            <a:spAutoFit/>
          </a:bodyPr>
          <a:lstStyle/>
          <a:p>
            <a:pPr algn="just" defTabSz="1219170"/>
            <a:r>
              <a:rPr lang="ru-RU" sz="1200" dirty="0">
                <a:latin typeface="Times New Roman" panose="02020603050405020304" pitchFamily="18" charset="0"/>
                <a:cs typeface="Times New Roman" panose="02020603050405020304" pitchFamily="18" charset="0"/>
              </a:rPr>
              <a:t>Итак</a:t>
            </a:r>
            <a:r>
              <a:rPr lang="en-US" sz="1200" dirty="0">
                <a:latin typeface="Times New Roman" panose="02020603050405020304" pitchFamily="18" charset="0"/>
                <a:cs typeface="Times New Roman" panose="02020603050405020304" pitchFamily="18" charset="0"/>
              </a:rPr>
              <a:t>, </a:t>
            </a:r>
            <a:r>
              <a:rPr lang="ru-RU" sz="1200" dirty="0">
                <a:latin typeface="Times New Roman" panose="02020603050405020304" pitchFamily="18" charset="0"/>
                <a:cs typeface="Times New Roman" panose="02020603050405020304" pitchFamily="18" charset="0"/>
              </a:rPr>
              <a:t>имея на входе:</a:t>
            </a:r>
          </a:p>
          <a:p>
            <a:pPr algn="just" defTabSz="1219170"/>
            <a:r>
              <a:rPr lang="ru-RU" sz="1200" dirty="0">
                <a:latin typeface="Times New Roman" panose="02020603050405020304" pitchFamily="18" charset="0"/>
                <a:cs typeface="Times New Roman" panose="02020603050405020304" pitchFamily="18" charset="0"/>
              </a:rPr>
              <a:t>Фактические параметры нефти:</a:t>
            </a:r>
          </a:p>
          <a:p>
            <a:pPr marL="380990" indent="-380990" algn="just" defTabSz="1219170">
              <a:buFont typeface="Arial" pitchFamily="34" charset="0"/>
              <a:buChar char="•"/>
            </a:pPr>
            <a:r>
              <a:rPr lang="ru-RU" sz="1200" dirty="0">
                <a:latin typeface="Times New Roman" panose="02020603050405020304" pitchFamily="18" charset="0"/>
                <a:cs typeface="Times New Roman" panose="02020603050405020304" pitchFamily="18" charset="0"/>
              </a:rPr>
              <a:t>Кривая ИТК (зависимость температуры кипения от процента выкипания фракции)</a:t>
            </a:r>
          </a:p>
          <a:p>
            <a:pPr marL="380990" indent="-380990" algn="just" defTabSz="1219170">
              <a:buFont typeface="Arial" pitchFamily="34" charset="0"/>
              <a:buChar char="•"/>
            </a:pPr>
            <a:r>
              <a:rPr lang="ru-RU" sz="1200" dirty="0">
                <a:latin typeface="Times New Roman" panose="02020603050405020304" pitchFamily="18" charset="0"/>
                <a:cs typeface="Times New Roman" panose="02020603050405020304" pitchFamily="18" charset="0"/>
              </a:rPr>
              <a:t>Состав попутного газа</a:t>
            </a:r>
          </a:p>
          <a:p>
            <a:pPr marL="380990" indent="-380990" algn="just" defTabSz="1219170">
              <a:buFont typeface="Arial" pitchFamily="34" charset="0"/>
              <a:buChar char="•"/>
            </a:pPr>
            <a:r>
              <a:rPr lang="ru-RU" sz="1200" dirty="0">
                <a:latin typeface="Times New Roman" panose="02020603050405020304" pitchFamily="18" charset="0"/>
                <a:cs typeface="Times New Roman" panose="02020603050405020304" pitchFamily="18" charset="0"/>
              </a:rPr>
              <a:t>Параметры вязкости нефти</a:t>
            </a:r>
          </a:p>
          <a:p>
            <a:pPr marL="380990" indent="-380990" algn="just" defTabSz="1219170">
              <a:buFont typeface="Arial" pitchFamily="34" charset="0"/>
              <a:buChar char="•"/>
            </a:pPr>
            <a:r>
              <a:rPr lang="ru-RU" sz="1200" dirty="0">
                <a:latin typeface="Times New Roman" panose="02020603050405020304" pitchFamily="18" charset="0"/>
                <a:cs typeface="Times New Roman" panose="02020603050405020304" pitchFamily="18" charset="0"/>
              </a:rPr>
              <a:t>Плотность</a:t>
            </a:r>
          </a:p>
          <a:p>
            <a:pPr algn="just" defTabSz="1219170"/>
            <a:r>
              <a:rPr lang="ru-RU" sz="1200" dirty="0">
                <a:latin typeface="Times New Roman" panose="02020603050405020304" pitchFamily="18" charset="0"/>
                <a:cs typeface="Times New Roman" panose="02020603050405020304" pitchFamily="18" charset="0"/>
              </a:rPr>
              <a:t>Фактические параметры газа:</a:t>
            </a:r>
          </a:p>
          <a:p>
            <a:pPr marL="380990" indent="-380990" algn="just" defTabSz="1219170">
              <a:buFont typeface="Arial" pitchFamily="34" charset="0"/>
              <a:buChar char="•"/>
            </a:pPr>
            <a:r>
              <a:rPr lang="ru-RU" sz="1200" dirty="0">
                <a:latin typeface="Times New Roman" panose="02020603050405020304" pitchFamily="18" charset="0"/>
                <a:cs typeface="Times New Roman" panose="02020603050405020304" pitchFamily="18" charset="0"/>
              </a:rPr>
              <a:t>Состав Газа</a:t>
            </a:r>
          </a:p>
          <a:p>
            <a:pPr marL="380990" indent="-380990" algn="just" defTabSz="1219170">
              <a:buFont typeface="Arial" pitchFamily="34" charset="0"/>
              <a:buChar char="•"/>
            </a:pPr>
            <a:r>
              <a:rPr lang="ru-RU" sz="1200" dirty="0">
                <a:latin typeface="Times New Roman" panose="02020603050405020304" pitchFamily="18" charset="0"/>
                <a:cs typeface="Times New Roman" panose="02020603050405020304" pitchFamily="18" charset="0"/>
              </a:rPr>
              <a:t>Плотность</a:t>
            </a:r>
          </a:p>
          <a:p>
            <a:pPr marL="380990" indent="-380990" algn="just" defTabSz="1219170">
              <a:buFont typeface="Arial" pitchFamily="34" charset="0"/>
              <a:buChar char="•"/>
            </a:pPr>
            <a:r>
              <a:rPr lang="ru-RU" sz="1200" dirty="0">
                <a:latin typeface="Times New Roman" panose="02020603050405020304" pitchFamily="18" charset="0"/>
                <a:cs typeface="Times New Roman" panose="02020603050405020304" pitchFamily="18" charset="0"/>
              </a:rPr>
              <a:t>Молекулярный вес</a:t>
            </a:r>
          </a:p>
          <a:p>
            <a:pPr algn="just" defTabSz="1219170"/>
            <a:r>
              <a:rPr lang="ru-RU" sz="1200" dirty="0">
                <a:latin typeface="Times New Roman" panose="02020603050405020304" pitchFamily="18" charset="0"/>
                <a:cs typeface="Times New Roman" panose="02020603050405020304" pitchFamily="18" charset="0"/>
              </a:rPr>
              <a:t>Фактические параметры воды:</a:t>
            </a:r>
          </a:p>
          <a:p>
            <a:pPr marL="380990" indent="-380990" algn="just" defTabSz="1219170">
              <a:buFont typeface="Arial" pitchFamily="34" charset="0"/>
              <a:buChar char="•"/>
            </a:pPr>
            <a:r>
              <a:rPr lang="ru-RU" sz="1200" dirty="0">
                <a:latin typeface="Times New Roman" panose="02020603050405020304" pitchFamily="18" charset="0"/>
                <a:cs typeface="Times New Roman" panose="02020603050405020304" pitchFamily="18" charset="0"/>
              </a:rPr>
              <a:t>Плотность воды</a:t>
            </a:r>
          </a:p>
          <a:p>
            <a:pPr defTabSz="1219170"/>
            <a:endParaRPr lang="ru-RU" sz="2000" dirty="0">
              <a:solidFill>
                <a:srgbClr val="FF0000"/>
              </a:solidFill>
              <a:latin typeface="Segoe UI Light" pitchFamily="34" charset="0"/>
              <a:cs typeface="Segoe UI Light" pitchFamily="34" charset="0"/>
            </a:endParaRPr>
          </a:p>
        </p:txBody>
      </p:sp>
      <p:sp>
        <p:nvSpPr>
          <p:cNvPr id="13" name="TextBox 12">
            <a:extLst>
              <a:ext uri="{FF2B5EF4-FFF2-40B4-BE49-F238E27FC236}">
                <a16:creationId xmlns:a16="http://schemas.microsoft.com/office/drawing/2014/main" id="{DA39C9EA-A213-D22B-E68A-58F3B7BC3CB9}"/>
              </a:ext>
            </a:extLst>
          </p:cNvPr>
          <p:cNvSpPr txBox="1"/>
          <p:nvPr/>
        </p:nvSpPr>
        <p:spPr>
          <a:xfrm>
            <a:off x="5462639" y="3277711"/>
            <a:ext cx="4583150" cy="1015663"/>
          </a:xfrm>
          <a:prstGeom prst="rect">
            <a:avLst/>
          </a:prstGeom>
          <a:noFill/>
        </p:spPr>
        <p:txBody>
          <a:bodyPr wrap="square">
            <a:spAutoFit/>
          </a:bodyPr>
          <a:lstStyle/>
          <a:p>
            <a:pPr algn="just" defTabSz="1219170"/>
            <a:r>
              <a:rPr lang="ru-RU" sz="1200" dirty="0">
                <a:latin typeface="Times New Roman" panose="02020603050405020304" pitchFamily="18" charset="0"/>
                <a:cs typeface="Times New Roman" panose="02020603050405020304" pitchFamily="18" charset="0"/>
              </a:rPr>
              <a:t>Итак</a:t>
            </a:r>
            <a:r>
              <a:rPr lang="en-US" sz="1200" dirty="0">
                <a:latin typeface="Times New Roman" panose="02020603050405020304" pitchFamily="18" charset="0"/>
                <a:cs typeface="Times New Roman" panose="02020603050405020304" pitchFamily="18" charset="0"/>
              </a:rPr>
              <a:t>, </a:t>
            </a:r>
            <a:r>
              <a:rPr lang="ru-RU" sz="1200" dirty="0">
                <a:latin typeface="Times New Roman" panose="02020603050405020304" pitchFamily="18" charset="0"/>
                <a:cs typeface="Times New Roman" panose="02020603050405020304" pitchFamily="18" charset="0"/>
              </a:rPr>
              <a:t>имея на входе:</a:t>
            </a:r>
          </a:p>
          <a:p>
            <a:pPr algn="just" defTabSz="1219170"/>
            <a:r>
              <a:rPr lang="ru-RU" sz="1200" dirty="0">
                <a:latin typeface="Times New Roman" panose="02020603050405020304" pitchFamily="18" charset="0"/>
                <a:cs typeface="Times New Roman" panose="02020603050405020304" pitchFamily="18" charset="0"/>
              </a:rPr>
              <a:t>Технологические параметры:</a:t>
            </a:r>
          </a:p>
          <a:p>
            <a:pPr marL="380990" indent="-380990" algn="just" defTabSz="1219170">
              <a:buFont typeface="Arial" pitchFamily="34" charset="0"/>
              <a:buChar char="•"/>
            </a:pPr>
            <a:r>
              <a:rPr lang="ru-RU" sz="1200" dirty="0">
                <a:latin typeface="Times New Roman" panose="02020603050405020304" pitchFamily="18" charset="0"/>
                <a:cs typeface="Times New Roman" panose="02020603050405020304" pitchFamily="18" charset="0"/>
              </a:rPr>
              <a:t>Давление в сепараторе</a:t>
            </a:r>
          </a:p>
          <a:p>
            <a:pPr marL="380990" indent="-380990" algn="just" defTabSz="1219170">
              <a:buFont typeface="Arial" pitchFamily="34" charset="0"/>
              <a:buChar char="•"/>
            </a:pPr>
            <a:r>
              <a:rPr lang="ru-RU" sz="1200" dirty="0">
                <a:latin typeface="Times New Roman" panose="02020603050405020304" pitchFamily="18" charset="0"/>
                <a:cs typeface="Times New Roman" panose="02020603050405020304" pitchFamily="18" charset="0"/>
              </a:rPr>
              <a:t>Расход по жидкости</a:t>
            </a:r>
            <a:r>
              <a:rPr lang="en-US" sz="1200" dirty="0">
                <a:latin typeface="Times New Roman" panose="02020603050405020304" pitchFamily="18" charset="0"/>
                <a:cs typeface="Times New Roman" panose="02020603050405020304" pitchFamily="18" charset="0"/>
              </a:rPr>
              <a:t>, </a:t>
            </a:r>
            <a:r>
              <a:rPr lang="ru-RU" sz="1200" dirty="0">
                <a:latin typeface="Times New Roman" panose="02020603050405020304" pitchFamily="18" charset="0"/>
                <a:cs typeface="Times New Roman" panose="02020603050405020304" pitchFamily="18" charset="0"/>
              </a:rPr>
              <a:t>по газу</a:t>
            </a:r>
          </a:p>
          <a:p>
            <a:pPr marL="380990" indent="-380990" algn="just" defTabSz="1219170">
              <a:buFont typeface="Arial" pitchFamily="34" charset="0"/>
              <a:buChar char="•"/>
            </a:pPr>
            <a:r>
              <a:rPr lang="ru-RU" sz="1200" dirty="0">
                <a:latin typeface="Times New Roman" panose="02020603050405020304" pitchFamily="18" charset="0"/>
                <a:cs typeface="Times New Roman" panose="02020603050405020304" pitchFamily="18" charset="0"/>
              </a:rPr>
              <a:t>Температура флюида</a:t>
            </a:r>
            <a:endParaRPr lang="ru-RU"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6510747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A7B987-A8DD-1D6D-D87F-F268B71C23B4}"/>
            </a:ext>
          </a:extLst>
        </p:cNvPr>
        <p:cNvGrpSpPr/>
        <p:nvPr/>
      </p:nvGrpSpPr>
      <p:grpSpPr>
        <a:xfrm>
          <a:off x="0" y="0"/>
          <a:ext cx="0" cy="0"/>
          <a:chOff x="0" y="0"/>
          <a:chExt cx="0" cy="0"/>
        </a:xfrm>
      </p:grpSpPr>
      <p:pic>
        <p:nvPicPr>
          <p:cNvPr id="3" name="Picture 5" descr="F:\WORK\АГТУ\Общая\новый бренндбук\Мокапы\доп\Безырмянный-1.png">
            <a:extLst>
              <a:ext uri="{FF2B5EF4-FFF2-40B4-BE49-F238E27FC236}">
                <a16:creationId xmlns:a16="http://schemas.microsoft.com/office/drawing/2014/main" id="{F2EBD9A4-CDD4-1669-9CEA-F31F1936665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87126" y="267494"/>
            <a:ext cx="2001044" cy="180181"/>
          </a:xfrm>
          <a:prstGeom prst="rect">
            <a:avLst/>
          </a:prstGeom>
          <a:noFill/>
          <a:extLst>
            <a:ext uri="{909E8E84-426E-40DD-AFC4-6F175D3DCCD1}">
              <a14:hiddenFill xmlns:a14="http://schemas.microsoft.com/office/drawing/2010/main">
                <a:solidFill>
                  <a:srgbClr val="FFFFFF"/>
                </a:solidFill>
              </a14:hiddenFill>
            </a:ext>
          </a:extLst>
        </p:spPr>
      </p:pic>
      <p:grpSp>
        <p:nvGrpSpPr>
          <p:cNvPr id="4" name="Группа 3">
            <a:extLst>
              <a:ext uri="{FF2B5EF4-FFF2-40B4-BE49-F238E27FC236}">
                <a16:creationId xmlns:a16="http://schemas.microsoft.com/office/drawing/2014/main" id="{5507D337-E8A8-97C4-F972-35354ABCCB78}"/>
              </a:ext>
            </a:extLst>
          </p:cNvPr>
          <p:cNvGrpSpPr/>
          <p:nvPr/>
        </p:nvGrpSpPr>
        <p:grpSpPr>
          <a:xfrm>
            <a:off x="-18589" y="2972872"/>
            <a:ext cx="9162589" cy="2191165"/>
            <a:chOff x="-18589" y="2972872"/>
            <a:chExt cx="9162589" cy="2191165"/>
          </a:xfrm>
        </p:grpSpPr>
        <p:pic>
          <p:nvPicPr>
            <p:cNvPr id="5" name="Picture 3" descr="F:\WORK\АГТУ\Общая\новый бренндбук\Мокапы\доп\BB_двАГТУ.png">
              <a:extLst>
                <a:ext uri="{FF2B5EF4-FFF2-40B4-BE49-F238E27FC236}">
                  <a16:creationId xmlns:a16="http://schemas.microsoft.com/office/drawing/2014/main" id="{BA1F1DF1-14F7-7C0D-A840-38A508E0426B}"/>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6" name="Группа 5">
              <a:extLst>
                <a:ext uri="{FF2B5EF4-FFF2-40B4-BE49-F238E27FC236}">
                  <a16:creationId xmlns:a16="http://schemas.microsoft.com/office/drawing/2014/main" id="{28478000-3128-3CE4-6C66-6261A9A54DAD}"/>
                </a:ext>
              </a:extLst>
            </p:cNvPr>
            <p:cNvGrpSpPr/>
            <p:nvPr/>
          </p:nvGrpSpPr>
          <p:grpSpPr>
            <a:xfrm>
              <a:off x="6521327" y="2972872"/>
              <a:ext cx="2622672" cy="2180762"/>
              <a:chOff x="6521327" y="2972872"/>
              <a:chExt cx="2622672" cy="2180762"/>
            </a:xfrm>
          </p:grpSpPr>
          <p:pic>
            <p:nvPicPr>
              <p:cNvPr id="7" name="Picture 3" descr="F:\WORK\АГТУ\Общая\новый бренндбук\Мокапы\доп\Безымяннный-1.png">
                <a:extLst>
                  <a:ext uri="{FF2B5EF4-FFF2-40B4-BE49-F238E27FC236}">
                    <a16:creationId xmlns:a16="http://schemas.microsoft.com/office/drawing/2014/main" id="{765F0B3D-CC39-9E47-002C-4F3B135B87E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F:\WORK\АГТУ\Общая\новый бренндбук\Мокапы\доп\Безымяыынный-1.png">
                <a:extLst>
                  <a:ext uri="{FF2B5EF4-FFF2-40B4-BE49-F238E27FC236}">
                    <a16:creationId xmlns:a16="http://schemas.microsoft.com/office/drawing/2014/main" id="{45F1995A-7D97-3697-17E0-A31C97AAFCC5}"/>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pic>
        <p:nvPicPr>
          <p:cNvPr id="9" name="Рисунок 8">
            <a:extLst>
              <a:ext uri="{FF2B5EF4-FFF2-40B4-BE49-F238E27FC236}">
                <a16:creationId xmlns:a16="http://schemas.microsoft.com/office/drawing/2014/main" id="{3F9F2E1C-7F80-3E40-8359-5930F555BB9C}"/>
              </a:ext>
            </a:extLst>
          </p:cNvPr>
          <p:cNvPicPr>
            <a:picLocks noChangeAspect="1"/>
          </p:cNvPicPr>
          <p:nvPr/>
        </p:nvPicPr>
        <p:blipFill>
          <a:blip r:embed="rId6"/>
          <a:stretch>
            <a:fillRect/>
          </a:stretch>
        </p:blipFill>
        <p:spPr>
          <a:xfrm>
            <a:off x="0" y="-107443"/>
            <a:ext cx="5846571" cy="749873"/>
          </a:xfrm>
          <a:prstGeom prst="rect">
            <a:avLst/>
          </a:prstGeom>
        </p:spPr>
      </p:pic>
      <p:sp>
        <p:nvSpPr>
          <p:cNvPr id="10" name="TextBox 9">
            <a:extLst>
              <a:ext uri="{FF2B5EF4-FFF2-40B4-BE49-F238E27FC236}">
                <a16:creationId xmlns:a16="http://schemas.microsoft.com/office/drawing/2014/main" id="{C1BEF7EB-1F6D-3C25-A827-3CF5B33FB811}"/>
              </a:ext>
            </a:extLst>
          </p:cNvPr>
          <p:cNvSpPr txBox="1"/>
          <p:nvPr/>
        </p:nvSpPr>
        <p:spPr>
          <a:xfrm>
            <a:off x="539552" y="203695"/>
            <a:ext cx="4583150" cy="307777"/>
          </a:xfrm>
          <a:prstGeom prst="rect">
            <a:avLst/>
          </a:prstGeom>
          <a:noFill/>
        </p:spPr>
        <p:txBody>
          <a:bodyPr wrap="square">
            <a:spAutoFit/>
          </a:bodyPr>
          <a:lstStyle/>
          <a:p>
            <a:pPr algn="just" defTabSz="1219170">
              <a:spcBef>
                <a:spcPts val="1333"/>
              </a:spcBef>
            </a:pPr>
            <a:r>
              <a:rPr lang="ru-RU" sz="1400" b="1" dirty="0">
                <a:solidFill>
                  <a:srgbClr val="00359E"/>
                </a:solidFill>
                <a:latin typeface="Times New Roman" panose="02020603050405020304" pitchFamily="18" charset="0"/>
                <a:cs typeface="Times New Roman" panose="02020603050405020304" pitchFamily="18" charset="0"/>
              </a:rPr>
              <a:t>РАСЧЁТ ГРАВИТАЦИОННЫХ СЕПАРАТОРОВ </a:t>
            </a:r>
          </a:p>
        </p:txBody>
      </p:sp>
      <p:sp>
        <p:nvSpPr>
          <p:cNvPr id="14" name="Прямоугольник 13">
            <a:extLst>
              <a:ext uri="{FF2B5EF4-FFF2-40B4-BE49-F238E27FC236}">
                <a16:creationId xmlns:a16="http://schemas.microsoft.com/office/drawing/2014/main" id="{4C56EE0C-C5C5-A7D7-A106-B9873DD8CC30}"/>
              </a:ext>
            </a:extLst>
          </p:cNvPr>
          <p:cNvSpPr/>
          <p:nvPr/>
        </p:nvSpPr>
        <p:spPr>
          <a:xfrm>
            <a:off x="517414" y="1446877"/>
            <a:ext cx="4016985" cy="1456874"/>
          </a:xfrm>
          <a:prstGeom prst="rect">
            <a:avLst/>
          </a:prstGeom>
        </p:spPr>
        <p:txBody>
          <a:bodyPr wrap="square">
            <a:spAutoFit/>
          </a:bodyPr>
          <a:lstStyle/>
          <a:p>
            <a:pPr indent="457200" algn="just" defTabSz="1219170"/>
            <a:r>
              <a:rPr lang="ru-RU" sz="1400" dirty="0">
                <a:latin typeface="Times New Roman" panose="02020603050405020304" pitchFamily="18" charset="0"/>
                <a:cs typeface="Times New Roman" panose="02020603050405020304" pitchFamily="18" charset="0"/>
              </a:rPr>
              <a:t>В данной таблице</a:t>
            </a:r>
            <a:r>
              <a:rPr lang="en-US" sz="1400" dirty="0">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в левом столбце указаны параметры</a:t>
            </a:r>
            <a:r>
              <a:rPr lang="en-US" sz="1400" dirty="0">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вычисленные моделью</a:t>
            </a:r>
            <a:r>
              <a:rPr lang="en-US" sz="1400" dirty="0">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а в правом</a:t>
            </a:r>
            <a:r>
              <a:rPr lang="en-US" sz="1400" dirty="0">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фактические параметры (взятые с фактических выгрузок работы оборудования)</a:t>
            </a:r>
            <a:r>
              <a:rPr lang="en-US" sz="1400" dirty="0">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и определена абсолютная погрешность модели и факта</a:t>
            </a:r>
          </a:p>
          <a:p>
            <a:pPr defTabSz="1219170"/>
            <a:endParaRPr lang="ru-RU" sz="1867" dirty="0">
              <a:solidFill>
                <a:srgbClr val="FF0000"/>
              </a:solidFill>
              <a:latin typeface="Segoe UI Light" pitchFamily="34" charset="0"/>
              <a:cs typeface="Segoe UI Light" pitchFamily="34" charset="0"/>
            </a:endParaRPr>
          </a:p>
        </p:txBody>
      </p:sp>
      <p:pic>
        <p:nvPicPr>
          <p:cNvPr id="15" name="Picture 2">
            <a:extLst>
              <a:ext uri="{FF2B5EF4-FFF2-40B4-BE49-F238E27FC236}">
                <a16:creationId xmlns:a16="http://schemas.microsoft.com/office/drawing/2014/main" id="{81CEDCA5-9A42-C358-6470-12DA8675CB9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17414" y="3265653"/>
            <a:ext cx="7053894" cy="6782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Прямоугольник 15">
            <a:extLst>
              <a:ext uri="{FF2B5EF4-FFF2-40B4-BE49-F238E27FC236}">
                <a16:creationId xmlns:a16="http://schemas.microsoft.com/office/drawing/2014/main" id="{3C065B0F-7E53-8411-E649-653E8C7C5501}"/>
              </a:ext>
            </a:extLst>
          </p:cNvPr>
          <p:cNvSpPr/>
          <p:nvPr/>
        </p:nvSpPr>
        <p:spPr>
          <a:xfrm>
            <a:off x="4861166" y="1349408"/>
            <a:ext cx="3851919" cy="1692771"/>
          </a:xfrm>
          <a:prstGeom prst="rect">
            <a:avLst/>
          </a:prstGeom>
        </p:spPr>
        <p:txBody>
          <a:bodyPr wrap="square">
            <a:spAutoFit/>
          </a:bodyPr>
          <a:lstStyle/>
          <a:p>
            <a:pPr indent="457200" algn="just" defTabSz="1219170"/>
            <a:r>
              <a:rPr lang="ru-RU" sz="1400" dirty="0">
                <a:latin typeface="Times New Roman" panose="02020603050405020304" pitchFamily="18" charset="0"/>
                <a:cs typeface="Times New Roman" panose="02020603050405020304" pitchFamily="18" charset="0"/>
              </a:rPr>
              <a:t>Как видно на рисунке</a:t>
            </a:r>
            <a:r>
              <a:rPr lang="en-US" sz="1400" dirty="0">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модель довольно точно определила расход жидкости из патрубка (сепаратор двухфазный) – отличие – всего 2 куба жидкости в час.</a:t>
            </a:r>
          </a:p>
          <a:p>
            <a:pPr indent="457200" algn="just" defTabSz="1219170"/>
            <a:r>
              <a:rPr lang="ru-RU" sz="1400" dirty="0">
                <a:latin typeface="Times New Roman" panose="02020603050405020304" pitchFamily="18" charset="0"/>
                <a:cs typeface="Times New Roman" panose="02020603050405020304" pitchFamily="18" charset="0"/>
              </a:rPr>
              <a:t>Также</a:t>
            </a:r>
            <a:r>
              <a:rPr lang="en-US" sz="1400" dirty="0">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она достоверно определила расход по газу</a:t>
            </a:r>
          </a:p>
          <a:p>
            <a:pPr defTabSz="1219170"/>
            <a:endParaRPr lang="ru-RU" sz="2000" dirty="0">
              <a:solidFill>
                <a:srgbClr val="FF0000"/>
              </a:solidFill>
              <a:latin typeface="Segoe UI Light" pitchFamily="34" charset="0"/>
              <a:cs typeface="Segoe UI Light" pitchFamily="34" charset="0"/>
            </a:endParaRPr>
          </a:p>
        </p:txBody>
      </p:sp>
    </p:spTree>
    <p:extLst>
      <p:ext uri="{BB962C8B-B14F-4D97-AF65-F5344CB8AC3E}">
        <p14:creationId xmlns:p14="http://schemas.microsoft.com/office/powerpoint/2010/main" val="16828498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6BBB18-A840-030E-E6AC-F698C8791485}"/>
            </a:ext>
          </a:extLst>
        </p:cNvPr>
        <p:cNvGrpSpPr/>
        <p:nvPr/>
      </p:nvGrpSpPr>
      <p:grpSpPr>
        <a:xfrm>
          <a:off x="0" y="0"/>
          <a:ext cx="0" cy="0"/>
          <a:chOff x="0" y="0"/>
          <a:chExt cx="0" cy="0"/>
        </a:xfrm>
      </p:grpSpPr>
      <p:pic>
        <p:nvPicPr>
          <p:cNvPr id="3" name="Picture 5" descr="F:\WORK\АГТУ\Общая\новый бренндбук\Мокапы\доп\Безырмянный-1.png">
            <a:extLst>
              <a:ext uri="{FF2B5EF4-FFF2-40B4-BE49-F238E27FC236}">
                <a16:creationId xmlns:a16="http://schemas.microsoft.com/office/drawing/2014/main" id="{2BFE82DE-EC2E-32E5-35D4-823098E68DF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87126" y="267494"/>
            <a:ext cx="2001044" cy="180181"/>
          </a:xfrm>
          <a:prstGeom prst="rect">
            <a:avLst/>
          </a:prstGeom>
          <a:noFill/>
          <a:extLst>
            <a:ext uri="{909E8E84-426E-40DD-AFC4-6F175D3DCCD1}">
              <a14:hiddenFill xmlns:a14="http://schemas.microsoft.com/office/drawing/2010/main">
                <a:solidFill>
                  <a:srgbClr val="FFFFFF"/>
                </a:solidFill>
              </a14:hiddenFill>
            </a:ext>
          </a:extLst>
        </p:spPr>
      </p:pic>
      <p:grpSp>
        <p:nvGrpSpPr>
          <p:cNvPr id="4" name="Группа 3">
            <a:extLst>
              <a:ext uri="{FF2B5EF4-FFF2-40B4-BE49-F238E27FC236}">
                <a16:creationId xmlns:a16="http://schemas.microsoft.com/office/drawing/2014/main" id="{59FC92C9-4A5A-389D-F043-A5E04BDA2EF1}"/>
              </a:ext>
            </a:extLst>
          </p:cNvPr>
          <p:cNvGrpSpPr/>
          <p:nvPr/>
        </p:nvGrpSpPr>
        <p:grpSpPr>
          <a:xfrm>
            <a:off x="-18589" y="2972872"/>
            <a:ext cx="9162589" cy="2191165"/>
            <a:chOff x="-18589" y="2972872"/>
            <a:chExt cx="9162589" cy="2191165"/>
          </a:xfrm>
        </p:grpSpPr>
        <p:pic>
          <p:nvPicPr>
            <p:cNvPr id="5" name="Picture 3" descr="F:\WORK\АГТУ\Общая\новый бренндбук\Мокапы\доп\BB_двАГТУ.png">
              <a:extLst>
                <a:ext uri="{FF2B5EF4-FFF2-40B4-BE49-F238E27FC236}">
                  <a16:creationId xmlns:a16="http://schemas.microsoft.com/office/drawing/2014/main" id="{DEE47150-73F1-0105-8958-4D5D869DA056}"/>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6" name="Группа 5">
              <a:extLst>
                <a:ext uri="{FF2B5EF4-FFF2-40B4-BE49-F238E27FC236}">
                  <a16:creationId xmlns:a16="http://schemas.microsoft.com/office/drawing/2014/main" id="{4294ED21-6F96-DE6B-60F6-D38F3F408941}"/>
                </a:ext>
              </a:extLst>
            </p:cNvPr>
            <p:cNvGrpSpPr/>
            <p:nvPr/>
          </p:nvGrpSpPr>
          <p:grpSpPr>
            <a:xfrm>
              <a:off x="6521327" y="2972872"/>
              <a:ext cx="2622672" cy="2180762"/>
              <a:chOff x="6521327" y="2972872"/>
              <a:chExt cx="2622672" cy="2180762"/>
            </a:xfrm>
          </p:grpSpPr>
          <p:pic>
            <p:nvPicPr>
              <p:cNvPr id="7" name="Picture 3" descr="F:\WORK\АГТУ\Общая\новый бренндбук\Мокапы\доп\Безымяннный-1.png">
                <a:extLst>
                  <a:ext uri="{FF2B5EF4-FFF2-40B4-BE49-F238E27FC236}">
                    <a16:creationId xmlns:a16="http://schemas.microsoft.com/office/drawing/2014/main" id="{077C8C69-D84C-338B-EE0D-28CA2ED4CE2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F:\WORK\АГТУ\Общая\новый бренндбук\Мокапы\доп\Безымяыынный-1.png">
                <a:extLst>
                  <a:ext uri="{FF2B5EF4-FFF2-40B4-BE49-F238E27FC236}">
                    <a16:creationId xmlns:a16="http://schemas.microsoft.com/office/drawing/2014/main" id="{18C5FA4F-1940-1EF5-F39B-180D5A20DA97}"/>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pic>
        <p:nvPicPr>
          <p:cNvPr id="9" name="Рисунок 8">
            <a:extLst>
              <a:ext uri="{FF2B5EF4-FFF2-40B4-BE49-F238E27FC236}">
                <a16:creationId xmlns:a16="http://schemas.microsoft.com/office/drawing/2014/main" id="{6DEEEAB3-C158-37F0-578D-7220BB9B7DAD}"/>
              </a:ext>
            </a:extLst>
          </p:cNvPr>
          <p:cNvPicPr>
            <a:picLocks noChangeAspect="1"/>
          </p:cNvPicPr>
          <p:nvPr/>
        </p:nvPicPr>
        <p:blipFill>
          <a:blip r:embed="rId6"/>
          <a:stretch>
            <a:fillRect/>
          </a:stretch>
        </p:blipFill>
        <p:spPr>
          <a:xfrm>
            <a:off x="0" y="-107443"/>
            <a:ext cx="5846571" cy="749873"/>
          </a:xfrm>
          <a:prstGeom prst="rect">
            <a:avLst/>
          </a:prstGeom>
        </p:spPr>
      </p:pic>
      <p:sp>
        <p:nvSpPr>
          <p:cNvPr id="10" name="TextBox 9">
            <a:extLst>
              <a:ext uri="{FF2B5EF4-FFF2-40B4-BE49-F238E27FC236}">
                <a16:creationId xmlns:a16="http://schemas.microsoft.com/office/drawing/2014/main" id="{0FC8163B-BC83-F8FA-3D43-18EEACB47C6C}"/>
              </a:ext>
            </a:extLst>
          </p:cNvPr>
          <p:cNvSpPr txBox="1"/>
          <p:nvPr/>
        </p:nvSpPr>
        <p:spPr>
          <a:xfrm>
            <a:off x="539552" y="203695"/>
            <a:ext cx="4583150" cy="307777"/>
          </a:xfrm>
          <a:prstGeom prst="rect">
            <a:avLst/>
          </a:prstGeom>
          <a:noFill/>
        </p:spPr>
        <p:txBody>
          <a:bodyPr wrap="square">
            <a:spAutoFit/>
          </a:bodyPr>
          <a:lstStyle/>
          <a:p>
            <a:pPr algn="just" defTabSz="1219170">
              <a:spcBef>
                <a:spcPts val="1333"/>
              </a:spcBef>
            </a:pPr>
            <a:r>
              <a:rPr lang="ru-RU" sz="1400" b="1" dirty="0">
                <a:solidFill>
                  <a:srgbClr val="00359E"/>
                </a:solidFill>
                <a:latin typeface="Times New Roman" panose="02020603050405020304" pitchFamily="18" charset="0"/>
                <a:cs typeface="Times New Roman" panose="02020603050405020304" pitchFamily="18" charset="0"/>
              </a:rPr>
              <a:t>РАСЧЁТ ГРАВИТАЦИОННЫХ СЕПАРАТОРОВ </a:t>
            </a:r>
          </a:p>
        </p:txBody>
      </p:sp>
      <p:sp>
        <p:nvSpPr>
          <p:cNvPr id="2" name="Прямоугольник 1">
            <a:extLst>
              <a:ext uri="{FF2B5EF4-FFF2-40B4-BE49-F238E27FC236}">
                <a16:creationId xmlns:a16="http://schemas.microsoft.com/office/drawing/2014/main" id="{75038A44-9DF0-EAC4-B992-BBF7ACF2D34E}"/>
              </a:ext>
            </a:extLst>
          </p:cNvPr>
          <p:cNvSpPr/>
          <p:nvPr/>
        </p:nvSpPr>
        <p:spPr>
          <a:xfrm>
            <a:off x="314226" y="853239"/>
            <a:ext cx="4655723" cy="1456874"/>
          </a:xfrm>
          <a:prstGeom prst="rect">
            <a:avLst/>
          </a:prstGeom>
        </p:spPr>
        <p:txBody>
          <a:bodyPr wrap="square">
            <a:spAutoFit/>
          </a:bodyPr>
          <a:lstStyle/>
          <a:p>
            <a:pPr indent="457200" algn="just" defTabSz="1219170"/>
            <a:r>
              <a:rPr lang="ru-RU" sz="1400" dirty="0">
                <a:latin typeface="Times New Roman" panose="02020603050405020304" pitchFamily="18" charset="0"/>
                <a:cs typeface="Times New Roman" panose="02020603050405020304" pitchFamily="18" charset="0"/>
              </a:rPr>
              <a:t>В данной таблице</a:t>
            </a:r>
            <a:r>
              <a:rPr lang="en-US" sz="1400" dirty="0">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в левом столбце указаны параметры</a:t>
            </a:r>
            <a:r>
              <a:rPr lang="en-US" sz="1400" dirty="0">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вычисленные моделью</a:t>
            </a:r>
            <a:r>
              <a:rPr lang="en-US" sz="1400" dirty="0">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а в правом</a:t>
            </a:r>
            <a:r>
              <a:rPr lang="en-US" sz="1400" dirty="0">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фактические параметры (проба газа и анализ его состава</a:t>
            </a:r>
            <a:r>
              <a:rPr lang="en-US" sz="1400" dirty="0">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плотности и молекулярного веса)</a:t>
            </a:r>
            <a:r>
              <a:rPr lang="en-US" sz="1400" dirty="0">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и определена абсолютная погрешность модели и факта</a:t>
            </a:r>
          </a:p>
          <a:p>
            <a:pPr defTabSz="1219170"/>
            <a:endParaRPr lang="ru-RU" sz="1867" dirty="0">
              <a:solidFill>
                <a:srgbClr val="FF0000"/>
              </a:solidFill>
              <a:latin typeface="Segoe UI Light" pitchFamily="34" charset="0"/>
              <a:cs typeface="Segoe UI Light" pitchFamily="34" charset="0"/>
            </a:endParaRPr>
          </a:p>
        </p:txBody>
      </p:sp>
      <p:pic>
        <p:nvPicPr>
          <p:cNvPr id="11" name="Picture 2">
            <a:extLst>
              <a:ext uri="{FF2B5EF4-FFF2-40B4-BE49-F238E27FC236}">
                <a16:creationId xmlns:a16="http://schemas.microsoft.com/office/drawing/2014/main" id="{7C798EFD-4E28-B402-F250-7779416DA24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14226" y="2307349"/>
            <a:ext cx="5033801" cy="1643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Прямоугольник 11">
            <a:extLst>
              <a:ext uri="{FF2B5EF4-FFF2-40B4-BE49-F238E27FC236}">
                <a16:creationId xmlns:a16="http://schemas.microsoft.com/office/drawing/2014/main" id="{368F6DC6-80F3-F262-2E02-8944F75BB7E3}"/>
              </a:ext>
            </a:extLst>
          </p:cNvPr>
          <p:cNvSpPr/>
          <p:nvPr/>
        </p:nvSpPr>
        <p:spPr>
          <a:xfrm>
            <a:off x="5583789" y="895300"/>
            <a:ext cx="2677144" cy="3108543"/>
          </a:xfrm>
          <a:prstGeom prst="rect">
            <a:avLst/>
          </a:prstGeom>
        </p:spPr>
        <p:txBody>
          <a:bodyPr wrap="square">
            <a:spAutoFit/>
          </a:bodyPr>
          <a:lstStyle/>
          <a:p>
            <a:pPr indent="457200" algn="just" defTabSz="1219170"/>
            <a:r>
              <a:rPr lang="ru-RU" sz="1400" dirty="0">
                <a:latin typeface="Times New Roman" panose="02020603050405020304" pitchFamily="18" charset="0"/>
                <a:cs typeface="Times New Roman" panose="02020603050405020304" pitchFamily="18" charset="0"/>
              </a:rPr>
              <a:t>Как видно на рисунке</a:t>
            </a:r>
            <a:r>
              <a:rPr lang="en-US" sz="1400" dirty="0">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модель довольно точно определила состав отсепарированного газа</a:t>
            </a:r>
            <a:r>
              <a:rPr lang="en-US" sz="1400" dirty="0">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и дала нам информацию по молярному весу и плотности. Данная информация является очень ценной</a:t>
            </a:r>
            <a:r>
              <a:rPr lang="en-US" sz="1400" dirty="0">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и позволит нам определить</a:t>
            </a:r>
            <a:r>
              <a:rPr lang="en-US" sz="1400" dirty="0">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например рабочую точку компрессоров в системе </a:t>
            </a:r>
            <a:r>
              <a:rPr lang="ru-RU" sz="1400" dirty="0" err="1">
                <a:latin typeface="Times New Roman" panose="02020603050405020304" pitchFamily="18" charset="0"/>
                <a:cs typeface="Times New Roman" panose="02020603050405020304" pitchFamily="18" charset="0"/>
              </a:rPr>
              <a:t>компримирования</a:t>
            </a:r>
            <a:r>
              <a:rPr lang="ru-RU" sz="1400" dirty="0">
                <a:latin typeface="Times New Roman" panose="02020603050405020304" pitchFamily="18" charset="0"/>
                <a:cs typeface="Times New Roman" panose="02020603050405020304" pitchFamily="18" charset="0"/>
              </a:rPr>
              <a:t> (например</a:t>
            </a:r>
            <a:r>
              <a:rPr lang="en-US" sz="1400" dirty="0">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будет ли происходить </a:t>
            </a:r>
            <a:r>
              <a:rPr lang="ru-RU" sz="1400" dirty="0" err="1">
                <a:latin typeface="Times New Roman" panose="02020603050405020304" pitchFamily="18" charset="0"/>
                <a:cs typeface="Times New Roman" panose="02020603050405020304" pitchFamily="18" charset="0"/>
              </a:rPr>
              <a:t>помпаж</a:t>
            </a:r>
            <a:r>
              <a:rPr lang="ru-RU" sz="1400" dirty="0">
                <a:latin typeface="Times New Roman" panose="02020603050405020304" pitchFamily="18" charset="0"/>
                <a:cs typeface="Times New Roman" panose="02020603050405020304" pitchFamily="18" charset="0"/>
              </a:rPr>
              <a:t> компрессора при таком расходе и молярном весе?)</a:t>
            </a:r>
          </a:p>
        </p:txBody>
      </p:sp>
    </p:spTree>
    <p:extLst>
      <p:ext uri="{BB962C8B-B14F-4D97-AF65-F5344CB8AC3E}">
        <p14:creationId xmlns:p14="http://schemas.microsoft.com/office/powerpoint/2010/main" val="16560477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Группа 1"/>
          <p:cNvGrpSpPr/>
          <p:nvPr/>
        </p:nvGrpSpPr>
        <p:grpSpPr>
          <a:xfrm>
            <a:off x="-23360" y="3266774"/>
            <a:ext cx="9162589" cy="2191165"/>
            <a:chOff x="-18589" y="2972872"/>
            <a:chExt cx="9162589" cy="2191165"/>
          </a:xfrm>
        </p:grpSpPr>
        <p:pic>
          <p:nvPicPr>
            <p:cNvPr id="3" name="Picture 3" descr="F:\WORK\АГТУ\Общая\новый бренндбук\Мокапы\доп\BB_двАГТУ.pn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4" name="Группа 3"/>
            <p:cNvGrpSpPr/>
            <p:nvPr/>
          </p:nvGrpSpPr>
          <p:grpSpPr>
            <a:xfrm>
              <a:off x="6521327" y="2972872"/>
              <a:ext cx="2622672" cy="2180762"/>
              <a:chOff x="6521327" y="2972872"/>
              <a:chExt cx="2622672" cy="2180762"/>
            </a:xfrm>
          </p:grpSpPr>
          <p:pic>
            <p:nvPicPr>
              <p:cNvPr id="5" name="Picture 3" descr="F:\WORK\АГТУ\Общая\новый бренндбук\Мокапы\доп\Безымяннный-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F:\WORK\АГТУ\Общая\новый бренндбук\Мокапы\доп\Безымяыынный-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pic>
        <p:nvPicPr>
          <p:cNvPr id="8" name="Picture 5" descr="F:\WORK\АГТУ\Общая\новый бренндбук\Мокапы\доп\Безырмянный-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804248" y="97449"/>
            <a:ext cx="2001044" cy="180181"/>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F:\WORK\АГТУ\Общая\новый бренндбук\Мокапы\доп\Без имени-2.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9446" y="-374939"/>
            <a:ext cx="5848421" cy="749877"/>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p:cNvSpPr txBox="1"/>
          <p:nvPr/>
        </p:nvSpPr>
        <p:spPr>
          <a:xfrm>
            <a:off x="74428" y="72123"/>
            <a:ext cx="2797882" cy="230832"/>
          </a:xfrm>
          <a:prstGeom prst="rect">
            <a:avLst/>
          </a:prstGeom>
          <a:noFill/>
        </p:spPr>
        <p:txBody>
          <a:bodyPr wrap="none" lIns="68580" tIns="34290" rIns="68580" bIns="34290" rtlCol="0">
            <a:spAutoFit/>
          </a:bodyPr>
          <a:lstStyle/>
          <a:p>
            <a:r>
              <a:rPr lang="ru-RU" sz="1050" b="1" dirty="0">
                <a:solidFill>
                  <a:srgbClr val="00359E"/>
                </a:solidFill>
                <a:latin typeface="Times New Roman" panose="02020603050405020304" pitchFamily="18" charset="0"/>
                <a:ea typeface="Calibri"/>
                <a:cs typeface="Times New Roman" panose="02020603050405020304" pitchFamily="18" charset="0"/>
              </a:rPr>
              <a:t>ОСНОВНЫЕ ЭЛЕМЕНТЫ СЕПАРАТОРА</a:t>
            </a:r>
          </a:p>
        </p:txBody>
      </p:sp>
      <p:sp>
        <p:nvSpPr>
          <p:cNvPr id="10" name="Прямоугольник 9">
            <a:extLst>
              <a:ext uri="{FF2B5EF4-FFF2-40B4-BE49-F238E27FC236}">
                <a16:creationId xmlns:a16="http://schemas.microsoft.com/office/drawing/2014/main" id="{241E8338-46D9-BA73-343B-C093FB254BF7}"/>
              </a:ext>
            </a:extLst>
          </p:cNvPr>
          <p:cNvSpPr/>
          <p:nvPr/>
        </p:nvSpPr>
        <p:spPr>
          <a:xfrm>
            <a:off x="0" y="354589"/>
            <a:ext cx="5439893" cy="4662815"/>
          </a:xfrm>
          <a:prstGeom prst="rect">
            <a:avLst/>
          </a:prstGeom>
        </p:spPr>
        <p:txBody>
          <a:bodyPr wrap="square">
            <a:spAutoFit/>
          </a:bodyPr>
          <a:lstStyle/>
          <a:p>
            <a:pPr algn="just">
              <a:spcAft>
                <a:spcPts val="0"/>
              </a:spcAft>
            </a:pPr>
            <a:r>
              <a:rPr lang="ru-RU" sz="1100" dirty="0">
                <a:latin typeface="Times New Roman" panose="02020603050405020304" pitchFamily="18" charset="0"/>
                <a:ea typeface="Times New Roman" panose="02020603050405020304" pitchFamily="18" charset="0"/>
              </a:rPr>
              <a:t>В нефтяных сепараторах любого типа различают четыре секции, которые наглядней всего можно показать в сепараторе вертикального типа (рис.2)</a:t>
            </a:r>
          </a:p>
          <a:p>
            <a:pPr algn="just"/>
            <a:r>
              <a:rPr lang="ru-RU" sz="1100" b="1" dirty="0">
                <a:latin typeface="Times New Roman" panose="02020603050405020304" pitchFamily="18" charset="0"/>
                <a:ea typeface="Times New Roman" panose="02020603050405020304" pitchFamily="18" charset="0"/>
              </a:rPr>
              <a:t> </a:t>
            </a:r>
            <a:r>
              <a:rPr lang="en-US" sz="1100" b="1" dirty="0">
                <a:latin typeface="Times New Roman" panose="02020603050405020304" pitchFamily="18" charset="0"/>
                <a:ea typeface="Times New Roman" panose="02020603050405020304" pitchFamily="18" charset="0"/>
              </a:rPr>
              <a:t>	</a:t>
            </a:r>
            <a:r>
              <a:rPr lang="ru-RU" sz="1100" b="1" i="1" u="sng" dirty="0">
                <a:latin typeface="Times New Roman" panose="02020603050405020304" pitchFamily="18" charset="0"/>
                <a:ea typeface="Times New Roman" panose="02020603050405020304" pitchFamily="18" charset="0"/>
              </a:rPr>
              <a:t>Основная сепарационная секция</a:t>
            </a:r>
            <a:r>
              <a:rPr lang="ru-RU" sz="1100" i="1" dirty="0">
                <a:latin typeface="Times New Roman" panose="02020603050405020304" pitchFamily="18" charset="0"/>
                <a:ea typeface="Times New Roman" panose="02020603050405020304" pitchFamily="18" charset="0"/>
              </a:rPr>
              <a:t> </a:t>
            </a:r>
            <a:r>
              <a:rPr lang="en-US" sz="1100" i="1" dirty="0">
                <a:latin typeface="Times New Roman" panose="02020603050405020304" pitchFamily="18" charset="0"/>
                <a:ea typeface="Times New Roman" panose="02020603050405020304" pitchFamily="18" charset="0"/>
              </a:rPr>
              <a:t>I</a:t>
            </a:r>
            <a:r>
              <a:rPr lang="ru-RU" sz="1100" dirty="0">
                <a:latin typeface="Times New Roman" panose="02020603050405020304" pitchFamily="18" charset="0"/>
                <a:ea typeface="Times New Roman" panose="02020603050405020304" pitchFamily="18" charset="0"/>
              </a:rPr>
              <a:t> служит для интенсивного выделения из нефти газа. На работу сепарационной секции большое влияние оказывают степень снижения давления, температура в сепараторе, физико-химические свойства нефти, и особенно ее вязкость, конструктивное оформление ввода продукции скважин в сепаратор (радиальное, тангенциальное, использование различного рода насадок).</a:t>
            </a:r>
          </a:p>
          <a:p>
            <a:pPr algn="just">
              <a:spcAft>
                <a:spcPts val="0"/>
              </a:spcAft>
            </a:pPr>
            <a:r>
              <a:rPr lang="en-US" sz="1100" b="1" i="1" dirty="0">
                <a:latin typeface="Times New Roman" panose="02020603050405020304" pitchFamily="18" charset="0"/>
                <a:ea typeface="Times New Roman" panose="02020603050405020304" pitchFamily="18" charset="0"/>
              </a:rPr>
              <a:t>	</a:t>
            </a:r>
            <a:r>
              <a:rPr lang="ru-RU" sz="1100" b="1" i="1" u="sng" dirty="0" err="1">
                <a:latin typeface="Times New Roman" panose="02020603050405020304" pitchFamily="18" charset="0"/>
                <a:ea typeface="Times New Roman" panose="02020603050405020304" pitchFamily="18" charset="0"/>
              </a:rPr>
              <a:t>Осадительная</a:t>
            </a:r>
            <a:r>
              <a:rPr lang="ru-RU" sz="1100" b="1" i="1" u="sng" dirty="0">
                <a:latin typeface="Times New Roman" panose="02020603050405020304" pitchFamily="18" charset="0"/>
                <a:ea typeface="Times New Roman" panose="02020603050405020304" pitchFamily="18" charset="0"/>
              </a:rPr>
              <a:t> секция </a:t>
            </a:r>
            <a:r>
              <a:rPr lang="en-US" sz="1100" i="1" dirty="0">
                <a:latin typeface="Times New Roman" panose="02020603050405020304" pitchFamily="18" charset="0"/>
                <a:ea typeface="Times New Roman" panose="02020603050405020304" pitchFamily="18" charset="0"/>
              </a:rPr>
              <a:t>II</a:t>
            </a:r>
            <a:r>
              <a:rPr lang="ru-RU" sz="1100" dirty="0">
                <a:latin typeface="Times New Roman" panose="02020603050405020304" pitchFamily="18" charset="0"/>
                <a:ea typeface="Times New Roman" panose="02020603050405020304" pitchFamily="18" charset="0"/>
              </a:rPr>
              <a:t>, в которой происходит дополнительное выделение пузырьков газа, увлеченных нефтью из сепарационной секции. Для более интенсивного выделения окклюдированных пузырьков газа и нефти последнюю направляют тонким слоем по наклонным плоскостям, увеличивая тем самым длину пути движения нефти, т.е. эффективность ее сепарации. Наклонные плоскости рекомендуется изготовлять с небольшим порогом, способствующим выделению газа из нефти.</a:t>
            </a:r>
          </a:p>
          <a:p>
            <a:pPr algn="just">
              <a:spcAft>
                <a:spcPts val="0"/>
              </a:spcAft>
            </a:pPr>
            <a:r>
              <a:rPr lang="ru-RU" sz="1100" dirty="0">
                <a:latin typeface="Times New Roman" panose="02020603050405020304" pitchFamily="18" charset="0"/>
                <a:ea typeface="Times New Roman" panose="02020603050405020304" pitchFamily="18" charset="0"/>
              </a:rPr>
              <a:t>    </a:t>
            </a:r>
            <a:r>
              <a:rPr lang="ru-RU" sz="1100" i="1" dirty="0">
                <a:latin typeface="Times New Roman" panose="02020603050405020304" pitchFamily="18" charset="0"/>
                <a:ea typeface="Times New Roman" panose="02020603050405020304" pitchFamily="18" charset="0"/>
              </a:rPr>
              <a:t> </a:t>
            </a:r>
            <a:r>
              <a:rPr lang="en-US" sz="1100" i="1" dirty="0">
                <a:latin typeface="Times New Roman" panose="02020603050405020304" pitchFamily="18" charset="0"/>
                <a:ea typeface="Times New Roman" panose="02020603050405020304" pitchFamily="18" charset="0"/>
              </a:rPr>
              <a:t>	</a:t>
            </a:r>
            <a:r>
              <a:rPr lang="ru-RU" sz="1100" b="1" i="1" u="sng" dirty="0">
                <a:latin typeface="Times New Roman" panose="02020603050405020304" pitchFamily="18" charset="0"/>
                <a:ea typeface="Times New Roman" panose="02020603050405020304" pitchFamily="18" charset="0"/>
              </a:rPr>
              <a:t>Секция сбора не</a:t>
            </a:r>
            <a:r>
              <a:rPr lang="ru-RU" sz="1100" b="1" i="1" dirty="0">
                <a:latin typeface="Times New Roman" panose="02020603050405020304" pitchFamily="18" charset="0"/>
                <a:ea typeface="Times New Roman" panose="02020603050405020304" pitchFamily="18" charset="0"/>
              </a:rPr>
              <a:t>фти </a:t>
            </a:r>
            <a:r>
              <a:rPr lang="en-US" sz="1100" i="1" dirty="0">
                <a:latin typeface="Times New Roman" panose="02020603050405020304" pitchFamily="18" charset="0"/>
                <a:ea typeface="Times New Roman" panose="02020603050405020304" pitchFamily="18" charset="0"/>
              </a:rPr>
              <a:t>III</a:t>
            </a:r>
            <a:r>
              <a:rPr lang="ru-RU" sz="1100" dirty="0">
                <a:latin typeface="Times New Roman" panose="02020603050405020304" pitchFamily="18" charset="0"/>
                <a:ea typeface="Times New Roman" panose="02020603050405020304" pitchFamily="18" charset="0"/>
              </a:rPr>
              <a:t>, занимающая самое нижнее положение в сепараторе и предназначенная как для сбора, так и для вывода нефти из сепаратора. Нефть может находиться здесь или в однофазном состоянии, или в смеси с газом – в  зависимости от эффективности работы сепарационной и </a:t>
            </a:r>
            <a:r>
              <a:rPr lang="ru-RU" sz="1100" dirty="0" err="1">
                <a:latin typeface="Times New Roman" panose="02020603050405020304" pitchFamily="18" charset="0"/>
                <a:ea typeface="Times New Roman" panose="02020603050405020304" pitchFamily="18" charset="0"/>
              </a:rPr>
              <a:t>осадительной</a:t>
            </a:r>
            <a:r>
              <a:rPr lang="ru-RU" sz="1100" dirty="0">
                <a:latin typeface="Times New Roman" panose="02020603050405020304" pitchFamily="18" charset="0"/>
                <a:ea typeface="Times New Roman" panose="02020603050405020304" pitchFamily="18" charset="0"/>
              </a:rPr>
              <a:t> секции и времени пребывания нефти в сепараторе.</a:t>
            </a:r>
          </a:p>
          <a:p>
            <a:pPr algn="just">
              <a:spcAft>
                <a:spcPts val="0"/>
              </a:spcAft>
            </a:pPr>
            <a:r>
              <a:rPr lang="ru-RU" sz="1100" dirty="0">
                <a:latin typeface="Times New Roman" panose="02020603050405020304" pitchFamily="18" charset="0"/>
                <a:ea typeface="Times New Roman" panose="02020603050405020304" pitchFamily="18" charset="0"/>
              </a:rPr>
              <a:t>     </a:t>
            </a:r>
            <a:r>
              <a:rPr lang="en-US" sz="1100" dirty="0">
                <a:latin typeface="Times New Roman" panose="02020603050405020304" pitchFamily="18" charset="0"/>
                <a:ea typeface="Times New Roman" panose="02020603050405020304" pitchFamily="18" charset="0"/>
              </a:rPr>
              <a:t>	</a:t>
            </a:r>
            <a:r>
              <a:rPr lang="ru-RU" sz="1100" b="1" i="1" u="sng" dirty="0" err="1">
                <a:latin typeface="Times New Roman" panose="02020603050405020304" pitchFamily="18" charset="0"/>
                <a:ea typeface="Times New Roman" panose="02020603050405020304" pitchFamily="18" charset="0"/>
              </a:rPr>
              <a:t>Каплеуловительная</a:t>
            </a:r>
            <a:r>
              <a:rPr lang="ru-RU" sz="1100" b="1" i="1" u="sng" dirty="0">
                <a:latin typeface="Times New Roman" panose="02020603050405020304" pitchFamily="18" charset="0"/>
                <a:ea typeface="Times New Roman" panose="02020603050405020304" pitchFamily="18" charset="0"/>
              </a:rPr>
              <a:t> секция </a:t>
            </a:r>
            <a:r>
              <a:rPr lang="en-US" sz="1100" i="1" dirty="0">
                <a:latin typeface="Times New Roman" panose="02020603050405020304" pitchFamily="18" charset="0"/>
                <a:ea typeface="Times New Roman" panose="02020603050405020304" pitchFamily="18" charset="0"/>
              </a:rPr>
              <a:t>IV</a:t>
            </a:r>
            <a:r>
              <a:rPr lang="ru-RU" sz="1100" dirty="0">
                <a:latin typeface="Times New Roman" panose="02020603050405020304" pitchFamily="18" charset="0"/>
                <a:ea typeface="Times New Roman" panose="02020603050405020304" pitchFamily="18" charset="0"/>
              </a:rPr>
              <a:t>, расположенная в верхней части сепаратора, служит для улавливания мельчайших капелек жидкости, уносимых потоком газа.</a:t>
            </a:r>
          </a:p>
          <a:p>
            <a:pPr algn="just">
              <a:spcAft>
                <a:spcPts val="0"/>
              </a:spcAft>
            </a:pPr>
            <a:r>
              <a:rPr lang="ru-RU" sz="1100" dirty="0">
                <a:latin typeface="Times New Roman" panose="02020603050405020304" pitchFamily="18" charset="0"/>
                <a:ea typeface="Times New Roman" panose="02020603050405020304" pitchFamily="18" charset="0"/>
              </a:rPr>
              <a:t>     Работа сепаратора любого типа, устанавливаемого на нефтяном месторождении, характеризуется </a:t>
            </a:r>
            <a:r>
              <a:rPr lang="ru-RU" sz="1100" b="1" i="1" dirty="0">
                <a:latin typeface="Times New Roman" panose="02020603050405020304" pitchFamily="18" charset="0"/>
                <a:ea typeface="Times New Roman" panose="02020603050405020304" pitchFamily="18" charset="0"/>
              </a:rPr>
              <a:t>двумя основными показателями</a:t>
            </a:r>
            <a:r>
              <a:rPr lang="ru-RU" sz="1100" dirty="0">
                <a:latin typeface="Times New Roman" panose="02020603050405020304" pitchFamily="18" charset="0"/>
                <a:ea typeface="Times New Roman" panose="02020603050405020304" pitchFamily="18" charset="0"/>
              </a:rPr>
              <a:t>: </a:t>
            </a:r>
            <a:r>
              <a:rPr lang="ru-RU" sz="1100" i="1" dirty="0">
                <a:latin typeface="Times New Roman" panose="02020603050405020304" pitchFamily="18" charset="0"/>
                <a:ea typeface="Times New Roman" panose="02020603050405020304" pitchFamily="18" charset="0"/>
              </a:rPr>
              <a:t>количеством капельной жидкости, уносимой потоком газа из </a:t>
            </a:r>
            <a:r>
              <a:rPr lang="ru-RU" sz="1100" i="1" dirty="0" err="1">
                <a:latin typeface="Times New Roman" panose="02020603050405020304" pitchFamily="18" charset="0"/>
                <a:ea typeface="Times New Roman" panose="02020603050405020304" pitchFamily="18" charset="0"/>
              </a:rPr>
              <a:t>каплеуловительной</a:t>
            </a:r>
            <a:r>
              <a:rPr lang="ru-RU" sz="1100" i="1" dirty="0">
                <a:latin typeface="Times New Roman" panose="02020603050405020304" pitchFamily="18" charset="0"/>
                <a:ea typeface="Times New Roman" panose="02020603050405020304" pitchFamily="18" charset="0"/>
              </a:rPr>
              <a:t> секции </a:t>
            </a:r>
            <a:r>
              <a:rPr lang="en-US" sz="1100" i="1" dirty="0">
                <a:latin typeface="Times New Roman" panose="02020603050405020304" pitchFamily="18" charset="0"/>
                <a:ea typeface="Times New Roman" panose="02020603050405020304" pitchFamily="18" charset="0"/>
              </a:rPr>
              <a:t>IV</a:t>
            </a:r>
            <a:r>
              <a:rPr lang="ru-RU" sz="1100" i="1" dirty="0">
                <a:latin typeface="Times New Roman" panose="02020603050405020304" pitchFamily="18" charset="0"/>
                <a:ea typeface="Times New Roman" panose="02020603050405020304" pitchFamily="18" charset="0"/>
              </a:rPr>
              <a:t>, и количеством пузырьков газа, уносимых потоком нефти из секции сбора нефти </a:t>
            </a:r>
            <a:r>
              <a:rPr lang="en-US" sz="1100" i="1" dirty="0">
                <a:latin typeface="Times New Roman" panose="02020603050405020304" pitchFamily="18" charset="0"/>
                <a:ea typeface="Times New Roman" panose="02020603050405020304" pitchFamily="18" charset="0"/>
              </a:rPr>
              <a:t>III</a:t>
            </a:r>
            <a:r>
              <a:rPr lang="ru-RU" sz="1100" dirty="0">
                <a:latin typeface="Times New Roman" panose="02020603050405020304" pitchFamily="18" charset="0"/>
                <a:ea typeface="Times New Roman" panose="02020603050405020304" pitchFamily="18" charset="0"/>
              </a:rPr>
              <a:t>. Чем меньше эти показатели, тем лучше работает сепаратор.</a:t>
            </a:r>
            <a:endParaRPr lang="ru-RU" sz="1100" dirty="0">
              <a:effectLst/>
              <a:latin typeface="Times New Roman" panose="02020603050405020304" pitchFamily="18" charset="0"/>
              <a:ea typeface="Times New Roman" panose="02020603050405020304" pitchFamily="18" charset="0"/>
            </a:endParaRPr>
          </a:p>
        </p:txBody>
      </p:sp>
      <p:pic>
        <p:nvPicPr>
          <p:cNvPr id="11" name="Picture 6" descr="https://studfile.net/html/2706/215/html_a7_BnscEbr.PrDj/htmlconvd-VMVKSc_html_7efdc13aa93e81fc.png">
            <a:extLst>
              <a:ext uri="{FF2B5EF4-FFF2-40B4-BE49-F238E27FC236}">
                <a16:creationId xmlns:a16="http://schemas.microsoft.com/office/drawing/2014/main" id="{CE793BFC-73BA-3F56-2935-3823A94D45F6}"/>
              </a:ext>
            </a:extLst>
          </p:cNvPr>
          <p:cNvPicPr>
            <a:picLocks noChangeAspect="1" noChangeArrowheads="1"/>
          </p:cNvPicPr>
          <p:nvPr/>
        </p:nvPicPr>
        <p:blipFill>
          <a:blip r:embed="rId7" cstate="print"/>
          <a:srcRect b="17488"/>
          <a:stretch>
            <a:fillRect/>
          </a:stretch>
        </p:blipFill>
        <p:spPr bwMode="auto">
          <a:xfrm>
            <a:off x="5369385" y="700442"/>
            <a:ext cx="2089540" cy="3816424"/>
          </a:xfrm>
          <a:prstGeom prst="rect">
            <a:avLst/>
          </a:prstGeom>
          <a:noFill/>
        </p:spPr>
      </p:pic>
      <p:sp>
        <p:nvSpPr>
          <p:cNvPr id="12" name="Содержимое 6">
            <a:extLst>
              <a:ext uri="{FF2B5EF4-FFF2-40B4-BE49-F238E27FC236}">
                <a16:creationId xmlns:a16="http://schemas.microsoft.com/office/drawing/2014/main" id="{39D8567A-B8C0-3651-CDC9-AD6D49501503}"/>
              </a:ext>
            </a:extLst>
          </p:cNvPr>
          <p:cNvSpPr txBox="1">
            <a:spLocks/>
          </p:cNvSpPr>
          <p:nvPr/>
        </p:nvSpPr>
        <p:spPr>
          <a:xfrm>
            <a:off x="7308299" y="276449"/>
            <a:ext cx="1793415" cy="4978018"/>
          </a:xfrm>
          <a:prstGeom prst="rect">
            <a:avLst/>
          </a:prstGeom>
        </p:spPr>
        <p:txBody>
          <a:bodyPr vert="horz">
            <a:noAutofit/>
          </a:bodyPr>
          <a:lst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a:lstStyle>
          <a:p>
            <a:pPr marL="0" marR="0" lvl="0" indent="0" defTabSz="914400" rtl="0" eaLnBrk="1" fontAlgn="auto" latinLnBrk="0" hangingPunct="1">
              <a:lnSpc>
                <a:spcPct val="100000"/>
              </a:lnSpc>
              <a:spcBef>
                <a:spcPts val="0"/>
              </a:spcBef>
              <a:spcAft>
                <a:spcPts val="0"/>
              </a:spcAft>
              <a:buClr>
                <a:srgbClr val="DD8047"/>
              </a:buClr>
              <a:buSzPct val="60000"/>
              <a:buFont typeface="Wingdings"/>
              <a:buNone/>
              <a:tabLst/>
              <a:defRPr/>
            </a:pPr>
            <a:r>
              <a:rPr kumimoji="0" lang="ru-RU" sz="1000" b="0" i="1" u="none" strike="noStrike" kern="1200" cap="none" spc="0" normalizeH="0" baseline="0" noProof="0" dirty="0">
                <a:ln>
                  <a:noFill/>
                </a:ln>
                <a:solidFill>
                  <a:sysClr val="windowText" lastClr="000000"/>
                </a:solidFill>
                <a:effectLst/>
                <a:uLnTx/>
                <a:uFillTx/>
                <a:latin typeface="Calibri" panose="020F0502020204030204" pitchFamily="34" charset="0"/>
                <a:ea typeface="+mn-ea"/>
                <a:cs typeface="+mn-cs"/>
              </a:rPr>
              <a:t>Общий вид вертикального сепаратора:</a:t>
            </a:r>
            <a:endParaRPr kumimoji="0" lang="ru-RU" sz="1000" b="0" i="0" u="none" strike="noStrike" kern="1200" cap="none" spc="0" normalizeH="0" baseline="0" noProof="0" dirty="0">
              <a:ln>
                <a:noFill/>
              </a:ln>
              <a:solidFill>
                <a:sysClr val="windowText" lastClr="000000"/>
              </a:solidFill>
              <a:effectLst/>
              <a:uLnTx/>
              <a:uFillTx/>
              <a:latin typeface="Calibri" panose="020F0502020204030204" pitchFamily="34" charset="0"/>
              <a:ea typeface="+mn-ea"/>
              <a:cs typeface="+mn-cs"/>
            </a:endParaRPr>
          </a:p>
          <a:p>
            <a:pPr marL="0" marR="0" lvl="0" indent="0" defTabSz="914400" rtl="0" eaLnBrk="1" fontAlgn="auto" latinLnBrk="0" hangingPunct="1">
              <a:lnSpc>
                <a:spcPct val="100000"/>
              </a:lnSpc>
              <a:spcBef>
                <a:spcPts val="0"/>
              </a:spcBef>
              <a:spcAft>
                <a:spcPts val="0"/>
              </a:spcAft>
              <a:buClr>
                <a:srgbClr val="DD8047"/>
              </a:buClr>
              <a:buSzPct val="60000"/>
              <a:buFont typeface="Wingdings"/>
              <a:buNone/>
              <a:tabLst/>
              <a:defRPr/>
            </a:pPr>
            <a:r>
              <a:rPr kumimoji="0" lang="ru-RU" sz="1000" b="0" i="1" u="none" strike="noStrike" kern="1200" cap="none" spc="0" normalizeH="0" baseline="0" noProof="0" dirty="0">
                <a:ln>
                  <a:noFill/>
                </a:ln>
                <a:solidFill>
                  <a:sysClr val="windowText" lastClr="000000"/>
                </a:solidFill>
                <a:effectLst/>
                <a:uLnTx/>
                <a:uFillTx/>
                <a:latin typeface="Calibri" panose="020F0502020204030204" pitchFamily="34" charset="0"/>
                <a:ea typeface="+mn-ea"/>
                <a:cs typeface="+mn-cs"/>
              </a:rPr>
              <a:t>I – основная сепарационная секция;</a:t>
            </a:r>
            <a:br>
              <a:rPr kumimoji="0" lang="ru-RU" sz="1000" b="0" i="1" u="none" strike="noStrike" kern="1200" cap="none" spc="0" normalizeH="0" baseline="0" noProof="0" dirty="0">
                <a:ln>
                  <a:noFill/>
                </a:ln>
                <a:solidFill>
                  <a:sysClr val="windowText" lastClr="000000"/>
                </a:solidFill>
                <a:effectLst/>
                <a:uLnTx/>
                <a:uFillTx/>
                <a:latin typeface="Calibri" panose="020F0502020204030204" pitchFamily="34" charset="0"/>
                <a:ea typeface="+mn-ea"/>
                <a:cs typeface="+mn-cs"/>
              </a:rPr>
            </a:br>
            <a:r>
              <a:rPr kumimoji="0" lang="ru-RU" sz="1000" b="0" i="1" u="none" strike="noStrike" kern="1200" cap="none" spc="0" normalizeH="0" baseline="0" noProof="0" dirty="0">
                <a:ln>
                  <a:noFill/>
                </a:ln>
                <a:solidFill>
                  <a:sysClr val="windowText" lastClr="000000"/>
                </a:solidFill>
                <a:effectLst/>
                <a:uLnTx/>
                <a:uFillTx/>
                <a:latin typeface="Calibri" panose="020F0502020204030204" pitchFamily="34" charset="0"/>
                <a:ea typeface="+mn-ea"/>
                <a:cs typeface="+mn-cs"/>
              </a:rPr>
              <a:t>II – </a:t>
            </a:r>
            <a:r>
              <a:rPr kumimoji="0" lang="ru-RU" sz="1000" b="0" i="1" u="none" strike="noStrike" kern="1200" cap="none" spc="0" normalizeH="0" baseline="0" noProof="0" dirty="0" err="1">
                <a:ln>
                  <a:noFill/>
                </a:ln>
                <a:solidFill>
                  <a:sysClr val="windowText" lastClr="000000"/>
                </a:solidFill>
                <a:effectLst/>
                <a:uLnTx/>
                <a:uFillTx/>
                <a:latin typeface="Calibri" panose="020F0502020204030204" pitchFamily="34" charset="0"/>
                <a:ea typeface="+mn-ea"/>
                <a:cs typeface="+mn-cs"/>
              </a:rPr>
              <a:t>осадительная</a:t>
            </a:r>
            <a:r>
              <a:rPr lang="ru-RU" sz="1000" i="1" dirty="0">
                <a:solidFill>
                  <a:sysClr val="windowText" lastClr="000000"/>
                </a:solidFill>
                <a:latin typeface="Calibri" panose="020F0502020204030204" pitchFamily="34" charset="0"/>
              </a:rPr>
              <a:t> </a:t>
            </a:r>
            <a:r>
              <a:rPr kumimoji="0" lang="ru-RU" sz="1000" b="0" i="1" u="none" strike="noStrike" kern="1200" cap="none" spc="0" normalizeH="0" baseline="0" noProof="0" dirty="0">
                <a:ln>
                  <a:noFill/>
                </a:ln>
                <a:solidFill>
                  <a:sysClr val="windowText" lastClr="000000"/>
                </a:solidFill>
                <a:effectLst/>
                <a:uLnTx/>
                <a:uFillTx/>
                <a:latin typeface="Calibri" panose="020F0502020204030204" pitchFamily="34" charset="0"/>
                <a:ea typeface="+mn-ea"/>
                <a:cs typeface="+mn-cs"/>
              </a:rPr>
              <a:t>секция;</a:t>
            </a:r>
            <a:br>
              <a:rPr kumimoji="0" lang="ru-RU" sz="1000" b="0" i="0" u="none" strike="noStrike" kern="1200" cap="none" spc="0" normalizeH="0" baseline="0" noProof="0" dirty="0">
                <a:ln>
                  <a:noFill/>
                </a:ln>
                <a:solidFill>
                  <a:sysClr val="windowText" lastClr="000000"/>
                </a:solidFill>
                <a:effectLst/>
                <a:uLnTx/>
                <a:uFillTx/>
                <a:latin typeface="Calibri" panose="020F0502020204030204" pitchFamily="34" charset="0"/>
                <a:ea typeface="+mn-ea"/>
                <a:cs typeface="+mn-cs"/>
              </a:rPr>
            </a:br>
            <a:r>
              <a:rPr kumimoji="0" lang="ru-RU" sz="1000" b="0" i="1" u="none" strike="noStrike" kern="1200" cap="none" spc="0" normalizeH="0" baseline="0" noProof="0" dirty="0">
                <a:ln>
                  <a:noFill/>
                </a:ln>
                <a:solidFill>
                  <a:sysClr val="windowText" lastClr="000000"/>
                </a:solidFill>
                <a:effectLst/>
                <a:uLnTx/>
                <a:uFillTx/>
                <a:latin typeface="Calibri" panose="020F0502020204030204" pitchFamily="34" charset="0"/>
                <a:ea typeface="+mn-ea"/>
                <a:cs typeface="+mn-cs"/>
              </a:rPr>
              <a:t>III – секция сбора нефти; </a:t>
            </a:r>
            <a:br>
              <a:rPr kumimoji="0" lang="ru-RU" sz="1000" b="0" i="1" u="none" strike="noStrike" kern="1200" cap="none" spc="0" normalizeH="0" baseline="0" noProof="0" dirty="0">
                <a:ln>
                  <a:noFill/>
                </a:ln>
                <a:solidFill>
                  <a:sysClr val="windowText" lastClr="000000"/>
                </a:solidFill>
                <a:effectLst/>
                <a:uLnTx/>
                <a:uFillTx/>
                <a:latin typeface="Calibri" panose="020F0502020204030204" pitchFamily="34" charset="0"/>
                <a:ea typeface="+mn-ea"/>
                <a:cs typeface="+mn-cs"/>
              </a:rPr>
            </a:br>
            <a:r>
              <a:rPr kumimoji="0" lang="ru-RU" sz="1000" b="0" i="1" u="none" strike="noStrike" kern="1200" cap="none" spc="0" normalizeH="0" baseline="0" noProof="0" dirty="0">
                <a:ln>
                  <a:noFill/>
                </a:ln>
                <a:solidFill>
                  <a:sysClr val="windowText" lastClr="000000"/>
                </a:solidFill>
                <a:effectLst/>
                <a:uLnTx/>
                <a:uFillTx/>
                <a:latin typeface="Calibri" panose="020F0502020204030204" pitchFamily="34" charset="0"/>
                <a:ea typeface="+mn-ea"/>
                <a:cs typeface="+mn-cs"/>
              </a:rPr>
              <a:t>IV – секция </a:t>
            </a:r>
            <a:r>
              <a:rPr kumimoji="0" lang="ru-RU" sz="1000" b="0" i="1" u="none" strike="noStrike" kern="1200" cap="none" spc="0" normalizeH="0" baseline="0" noProof="0" dirty="0" err="1">
                <a:ln>
                  <a:noFill/>
                </a:ln>
                <a:solidFill>
                  <a:sysClr val="windowText" lastClr="000000"/>
                </a:solidFill>
                <a:effectLst/>
                <a:uLnTx/>
                <a:uFillTx/>
                <a:latin typeface="Calibri" panose="020F0502020204030204" pitchFamily="34" charset="0"/>
                <a:ea typeface="+mn-ea"/>
                <a:cs typeface="+mn-cs"/>
              </a:rPr>
              <a:t>каплеуловительная</a:t>
            </a:r>
            <a:r>
              <a:rPr kumimoji="0" lang="ru-RU" sz="1000" b="0" i="1" u="none" strike="noStrike" kern="1200" cap="none" spc="0" normalizeH="0" baseline="0" noProof="0" dirty="0">
                <a:ln>
                  <a:noFill/>
                </a:ln>
                <a:solidFill>
                  <a:sysClr val="windowText" lastClr="000000"/>
                </a:solidFill>
                <a:effectLst/>
                <a:uLnTx/>
                <a:uFillTx/>
                <a:latin typeface="Calibri" panose="020F0502020204030204" pitchFamily="34" charset="0"/>
                <a:ea typeface="+mn-ea"/>
                <a:cs typeface="+mn-cs"/>
              </a:rPr>
              <a:t>:</a:t>
            </a:r>
            <a:endParaRPr kumimoji="0" lang="ru-RU" sz="1000" b="0" i="0" u="none" strike="noStrike" kern="1200" cap="none" spc="0" normalizeH="0" baseline="0" noProof="0" dirty="0">
              <a:ln>
                <a:noFill/>
              </a:ln>
              <a:solidFill>
                <a:sysClr val="windowText" lastClr="000000"/>
              </a:solidFill>
              <a:effectLst/>
              <a:uLnTx/>
              <a:uFillTx/>
              <a:latin typeface="Calibri" panose="020F0502020204030204" pitchFamily="34" charset="0"/>
              <a:ea typeface="+mn-ea"/>
              <a:cs typeface="+mn-cs"/>
            </a:endParaRPr>
          </a:p>
          <a:p>
            <a:pPr marL="0" marR="0" lvl="0" indent="0" defTabSz="914400" rtl="0" eaLnBrk="1" fontAlgn="auto" latinLnBrk="0" hangingPunct="1">
              <a:lnSpc>
                <a:spcPct val="100000"/>
              </a:lnSpc>
              <a:spcBef>
                <a:spcPts val="0"/>
              </a:spcBef>
              <a:spcAft>
                <a:spcPts val="0"/>
              </a:spcAft>
              <a:buClr>
                <a:srgbClr val="DD8047"/>
              </a:buClr>
              <a:buSzPct val="60000"/>
              <a:buFont typeface="Wingdings"/>
              <a:buNone/>
              <a:tabLst/>
              <a:defRPr/>
            </a:pPr>
            <a:r>
              <a:rPr kumimoji="0" lang="ru-RU" sz="1000" b="0" i="1" u="none" strike="noStrike" kern="1200" cap="none" spc="0" normalizeH="0" baseline="0" noProof="0" dirty="0">
                <a:ln>
                  <a:noFill/>
                </a:ln>
                <a:solidFill>
                  <a:sysClr val="windowText" lastClr="000000"/>
                </a:solidFill>
                <a:effectLst/>
                <a:uLnTx/>
                <a:uFillTx/>
                <a:latin typeface="Calibri" panose="020F0502020204030204" pitchFamily="34" charset="0"/>
                <a:ea typeface="+mn-ea"/>
                <a:cs typeface="+mn-cs"/>
              </a:rPr>
              <a:t>1 – ввод продукции скважин; </a:t>
            </a:r>
            <a:br>
              <a:rPr kumimoji="0" lang="ru-RU" sz="1000" b="0" i="1" u="none" strike="noStrike" kern="1200" cap="none" spc="0" normalizeH="0" baseline="0" noProof="0" dirty="0">
                <a:ln>
                  <a:noFill/>
                </a:ln>
                <a:solidFill>
                  <a:sysClr val="windowText" lastClr="000000"/>
                </a:solidFill>
                <a:effectLst/>
                <a:uLnTx/>
                <a:uFillTx/>
                <a:latin typeface="Calibri" panose="020F0502020204030204" pitchFamily="34" charset="0"/>
                <a:ea typeface="+mn-ea"/>
                <a:cs typeface="+mn-cs"/>
              </a:rPr>
            </a:br>
            <a:r>
              <a:rPr kumimoji="0" lang="ru-RU" sz="1000" b="0" i="1" u="none" strike="noStrike" kern="1200" cap="none" spc="0" normalizeH="0" baseline="0" noProof="0" dirty="0">
                <a:ln>
                  <a:noFill/>
                </a:ln>
                <a:solidFill>
                  <a:sysClr val="windowText" lastClr="000000"/>
                </a:solidFill>
                <a:effectLst/>
                <a:uLnTx/>
                <a:uFillTx/>
                <a:latin typeface="Calibri" panose="020F0502020204030204" pitchFamily="34" charset="0"/>
                <a:ea typeface="+mn-ea"/>
                <a:cs typeface="+mn-cs"/>
              </a:rPr>
              <a:t>2 – раздаточный коллектор;</a:t>
            </a:r>
            <a:endParaRPr kumimoji="0" lang="ru-RU" sz="1000" b="0" i="0" u="none" strike="noStrike" kern="1200" cap="none" spc="0" normalizeH="0" baseline="0" noProof="0" dirty="0">
              <a:ln>
                <a:noFill/>
              </a:ln>
              <a:solidFill>
                <a:sysClr val="windowText" lastClr="000000"/>
              </a:solidFill>
              <a:effectLst/>
              <a:uLnTx/>
              <a:uFillTx/>
              <a:latin typeface="Calibri" panose="020F0502020204030204" pitchFamily="34" charset="0"/>
              <a:ea typeface="+mn-ea"/>
              <a:cs typeface="+mn-cs"/>
            </a:endParaRPr>
          </a:p>
          <a:p>
            <a:pPr marL="0" marR="0" lvl="0" indent="0" defTabSz="914400" rtl="0" eaLnBrk="1" fontAlgn="auto" latinLnBrk="0" hangingPunct="1">
              <a:lnSpc>
                <a:spcPct val="100000"/>
              </a:lnSpc>
              <a:spcBef>
                <a:spcPts val="0"/>
              </a:spcBef>
              <a:spcAft>
                <a:spcPts val="0"/>
              </a:spcAft>
              <a:buClr>
                <a:srgbClr val="DD8047"/>
              </a:buClr>
              <a:buSzPct val="60000"/>
              <a:buFont typeface="Wingdings"/>
              <a:buNone/>
              <a:tabLst/>
              <a:defRPr/>
            </a:pPr>
            <a:r>
              <a:rPr kumimoji="0" lang="ru-RU" sz="1000" b="0" i="1" u="none" strike="noStrike" kern="1200" cap="none" spc="0" normalizeH="0" baseline="0" noProof="0" dirty="0">
                <a:ln>
                  <a:noFill/>
                </a:ln>
                <a:solidFill>
                  <a:sysClr val="windowText" lastClr="000000"/>
                </a:solidFill>
                <a:effectLst/>
                <a:uLnTx/>
                <a:uFillTx/>
                <a:latin typeface="Calibri" panose="020F0502020204030204" pitchFamily="34" charset="0"/>
                <a:ea typeface="+mn-ea"/>
                <a:cs typeface="+mn-cs"/>
              </a:rPr>
              <a:t>3 – регулятор уровня «до себя»; </a:t>
            </a:r>
          </a:p>
          <a:p>
            <a:pPr marL="0" marR="0" lvl="0" indent="0" defTabSz="914400" rtl="0" eaLnBrk="1" fontAlgn="auto" latinLnBrk="0" hangingPunct="1">
              <a:lnSpc>
                <a:spcPct val="100000"/>
              </a:lnSpc>
              <a:spcBef>
                <a:spcPts val="0"/>
              </a:spcBef>
              <a:spcAft>
                <a:spcPts val="0"/>
              </a:spcAft>
              <a:buClr>
                <a:srgbClr val="DD8047"/>
              </a:buClr>
              <a:buSzPct val="60000"/>
              <a:buFont typeface="Wingdings"/>
              <a:buNone/>
              <a:tabLst/>
              <a:defRPr/>
            </a:pPr>
            <a:r>
              <a:rPr kumimoji="0" lang="ru-RU" sz="1000" b="0" i="1" u="none" strike="noStrike" kern="1200" cap="none" spc="0" normalizeH="0" baseline="0" noProof="0" dirty="0">
                <a:ln>
                  <a:noFill/>
                </a:ln>
                <a:solidFill>
                  <a:sysClr val="windowText" lastClr="000000"/>
                </a:solidFill>
                <a:effectLst/>
                <a:uLnTx/>
                <a:uFillTx/>
                <a:latin typeface="Calibri" panose="020F0502020204030204" pitchFamily="34" charset="0"/>
                <a:ea typeface="+mn-ea"/>
                <a:cs typeface="+mn-cs"/>
              </a:rPr>
              <a:t>4 – </a:t>
            </a:r>
            <a:r>
              <a:rPr kumimoji="0" lang="ru-RU" sz="1000" b="0" i="1" u="none" strike="noStrike" kern="1200" cap="none" spc="0" normalizeH="0" baseline="0" noProof="0" dirty="0" err="1">
                <a:ln>
                  <a:noFill/>
                </a:ln>
                <a:solidFill>
                  <a:sysClr val="windowText" lastClr="000000"/>
                </a:solidFill>
                <a:effectLst/>
                <a:uLnTx/>
                <a:uFillTx/>
                <a:latin typeface="Calibri" panose="020F0502020204030204" pitchFamily="34" charset="0"/>
                <a:ea typeface="+mn-ea"/>
                <a:cs typeface="+mn-cs"/>
              </a:rPr>
              <a:t>каплеуловительная</a:t>
            </a:r>
            <a:r>
              <a:rPr kumimoji="0" lang="ru-RU" sz="1000" b="0" i="1" u="none" strike="noStrike" kern="1200" cap="none" spc="0" normalizeH="0" baseline="0" noProof="0" dirty="0">
                <a:ln>
                  <a:noFill/>
                </a:ln>
                <a:solidFill>
                  <a:sysClr val="windowText" lastClr="000000"/>
                </a:solidFill>
                <a:effectLst/>
                <a:uLnTx/>
                <a:uFillTx/>
                <a:latin typeface="Calibri" panose="020F0502020204030204" pitchFamily="34" charset="0"/>
                <a:ea typeface="+mn-ea"/>
                <a:cs typeface="+mn-cs"/>
              </a:rPr>
              <a:t> насадка;</a:t>
            </a:r>
          </a:p>
          <a:p>
            <a:pPr marL="0" marR="0" lvl="0" indent="0" defTabSz="914400" rtl="0" eaLnBrk="1" fontAlgn="auto" latinLnBrk="0" hangingPunct="1">
              <a:lnSpc>
                <a:spcPct val="100000"/>
              </a:lnSpc>
              <a:spcBef>
                <a:spcPts val="0"/>
              </a:spcBef>
              <a:spcAft>
                <a:spcPts val="0"/>
              </a:spcAft>
              <a:buClr>
                <a:srgbClr val="DD8047"/>
              </a:buClr>
              <a:buSzPct val="60000"/>
              <a:buFont typeface="Wingdings"/>
              <a:buNone/>
              <a:tabLst/>
              <a:defRPr/>
            </a:pPr>
            <a:r>
              <a:rPr kumimoji="0" lang="ru-RU" sz="1000" b="0" i="1" u="none" strike="noStrike" kern="1200" cap="none" spc="0" normalizeH="0" baseline="0" noProof="0" dirty="0">
                <a:ln>
                  <a:noFill/>
                </a:ln>
                <a:solidFill>
                  <a:sysClr val="windowText" lastClr="000000"/>
                </a:solidFill>
                <a:effectLst/>
                <a:uLnTx/>
                <a:uFillTx/>
                <a:latin typeface="Calibri" panose="020F0502020204030204" pitchFamily="34" charset="0"/>
                <a:ea typeface="+mn-ea"/>
                <a:cs typeface="+mn-cs"/>
              </a:rPr>
              <a:t> 5 – предохранительный клапан; </a:t>
            </a:r>
          </a:p>
          <a:p>
            <a:pPr marL="0" marR="0" lvl="0" indent="0" defTabSz="914400" rtl="0" eaLnBrk="1" fontAlgn="auto" latinLnBrk="0" hangingPunct="1">
              <a:lnSpc>
                <a:spcPct val="100000"/>
              </a:lnSpc>
              <a:spcBef>
                <a:spcPts val="0"/>
              </a:spcBef>
              <a:spcAft>
                <a:spcPts val="0"/>
              </a:spcAft>
              <a:buClr>
                <a:srgbClr val="DD8047"/>
              </a:buClr>
              <a:buSzPct val="60000"/>
              <a:buFont typeface="Wingdings"/>
              <a:buNone/>
              <a:tabLst/>
              <a:defRPr/>
            </a:pPr>
            <a:r>
              <a:rPr kumimoji="0" lang="ru-RU" sz="1000" b="0" i="1" u="none" strike="noStrike" kern="1200" cap="none" spc="0" normalizeH="0" baseline="0" noProof="0" dirty="0">
                <a:ln>
                  <a:noFill/>
                </a:ln>
                <a:solidFill>
                  <a:sysClr val="windowText" lastClr="000000"/>
                </a:solidFill>
                <a:effectLst/>
                <a:uLnTx/>
                <a:uFillTx/>
                <a:latin typeface="Calibri" panose="020F0502020204030204" pitchFamily="34" charset="0"/>
                <a:ea typeface="+mn-ea"/>
                <a:cs typeface="+mn-cs"/>
              </a:rPr>
              <a:t>6 – наклонные плоскости;</a:t>
            </a:r>
            <a:endParaRPr kumimoji="0" lang="ru-RU" sz="1000" b="0" i="0" u="none" strike="noStrike" kern="1200" cap="none" spc="0" normalizeH="0" baseline="0" noProof="0" dirty="0">
              <a:ln>
                <a:noFill/>
              </a:ln>
              <a:solidFill>
                <a:sysClr val="windowText" lastClr="000000"/>
              </a:solidFill>
              <a:effectLst/>
              <a:uLnTx/>
              <a:uFillTx/>
              <a:latin typeface="Calibri" panose="020F0502020204030204" pitchFamily="34" charset="0"/>
              <a:ea typeface="+mn-ea"/>
              <a:cs typeface="+mn-cs"/>
            </a:endParaRPr>
          </a:p>
          <a:p>
            <a:pPr marL="0" marR="0" lvl="0" indent="0" defTabSz="914400" rtl="0" eaLnBrk="1" fontAlgn="auto" latinLnBrk="0" hangingPunct="1">
              <a:lnSpc>
                <a:spcPct val="100000"/>
              </a:lnSpc>
              <a:spcBef>
                <a:spcPts val="0"/>
              </a:spcBef>
              <a:spcAft>
                <a:spcPts val="0"/>
              </a:spcAft>
              <a:buClr>
                <a:srgbClr val="DD8047"/>
              </a:buClr>
              <a:buSzPct val="60000"/>
              <a:buFont typeface="Wingdings"/>
              <a:buNone/>
              <a:tabLst/>
              <a:defRPr/>
            </a:pPr>
            <a:r>
              <a:rPr kumimoji="0" lang="ru-RU" sz="1000" b="0" i="1" u="none" strike="noStrike" kern="1200" cap="none" spc="0" normalizeH="0" baseline="0" noProof="0" dirty="0">
                <a:ln>
                  <a:noFill/>
                </a:ln>
                <a:solidFill>
                  <a:sysClr val="windowText" lastClr="000000"/>
                </a:solidFill>
                <a:effectLst/>
                <a:uLnTx/>
                <a:uFillTx/>
                <a:latin typeface="Calibri" panose="020F0502020204030204" pitchFamily="34" charset="0"/>
                <a:ea typeface="+mn-ea"/>
                <a:cs typeface="+mn-cs"/>
              </a:rPr>
              <a:t>7 –датчик регулятора уровня поплавкового типа;</a:t>
            </a:r>
            <a:endParaRPr kumimoji="0" lang="ru-RU" sz="1000" b="0" i="0" u="none" strike="noStrike" kern="1200" cap="none" spc="0" normalizeH="0" baseline="0" noProof="0" dirty="0">
              <a:ln>
                <a:noFill/>
              </a:ln>
              <a:solidFill>
                <a:sysClr val="windowText" lastClr="000000"/>
              </a:solidFill>
              <a:effectLst/>
              <a:uLnTx/>
              <a:uFillTx/>
              <a:latin typeface="Calibri" panose="020F0502020204030204" pitchFamily="34" charset="0"/>
              <a:ea typeface="+mn-ea"/>
              <a:cs typeface="+mn-cs"/>
            </a:endParaRPr>
          </a:p>
          <a:p>
            <a:pPr marL="0" marR="0" lvl="0" indent="0" defTabSz="914400" rtl="0" eaLnBrk="1" fontAlgn="auto" latinLnBrk="0" hangingPunct="1">
              <a:lnSpc>
                <a:spcPct val="100000"/>
              </a:lnSpc>
              <a:spcBef>
                <a:spcPts val="0"/>
              </a:spcBef>
              <a:spcAft>
                <a:spcPts val="0"/>
              </a:spcAft>
              <a:buClr>
                <a:srgbClr val="DD8047"/>
              </a:buClr>
              <a:buSzPct val="60000"/>
              <a:buFont typeface="Wingdings"/>
              <a:buNone/>
              <a:tabLst/>
              <a:defRPr/>
            </a:pPr>
            <a:r>
              <a:rPr kumimoji="0" lang="ru-RU" sz="1000" b="0" i="1" u="none" strike="noStrike" kern="1200" cap="none" spc="0" normalizeH="0" baseline="0" noProof="0" dirty="0">
                <a:ln>
                  <a:noFill/>
                </a:ln>
                <a:solidFill>
                  <a:sysClr val="windowText" lastClr="000000"/>
                </a:solidFill>
                <a:effectLst/>
                <a:uLnTx/>
                <a:uFillTx/>
                <a:latin typeface="Calibri" panose="020F0502020204030204" pitchFamily="34" charset="0"/>
                <a:ea typeface="+mn-ea"/>
                <a:cs typeface="+mn-cs"/>
              </a:rPr>
              <a:t>8 – исполнительный механизм; </a:t>
            </a:r>
          </a:p>
          <a:p>
            <a:pPr marL="0" marR="0" lvl="0" indent="0" defTabSz="914400" rtl="0" eaLnBrk="1" fontAlgn="auto" latinLnBrk="0" hangingPunct="1">
              <a:lnSpc>
                <a:spcPct val="100000"/>
              </a:lnSpc>
              <a:spcBef>
                <a:spcPts val="0"/>
              </a:spcBef>
              <a:spcAft>
                <a:spcPts val="0"/>
              </a:spcAft>
              <a:buClr>
                <a:srgbClr val="DD8047"/>
              </a:buClr>
              <a:buSzPct val="60000"/>
              <a:buFont typeface="Wingdings"/>
              <a:buNone/>
              <a:tabLst/>
              <a:defRPr/>
            </a:pPr>
            <a:r>
              <a:rPr kumimoji="0" lang="ru-RU" sz="1000" b="0" i="1" u="none" strike="noStrike" kern="1200" cap="none" spc="0" normalizeH="0" baseline="0" noProof="0" dirty="0">
                <a:ln>
                  <a:noFill/>
                </a:ln>
                <a:solidFill>
                  <a:sysClr val="windowText" lastClr="000000"/>
                </a:solidFill>
                <a:effectLst/>
                <a:uLnTx/>
                <a:uFillTx/>
                <a:latin typeface="Calibri" panose="020F0502020204030204" pitchFamily="34" charset="0"/>
                <a:ea typeface="+mn-ea"/>
                <a:cs typeface="+mn-cs"/>
              </a:rPr>
              <a:t>9 – патрубок;</a:t>
            </a:r>
            <a:endParaRPr kumimoji="0" lang="ru-RU" sz="1000" b="0" i="0" u="none" strike="noStrike" kern="1200" cap="none" spc="0" normalizeH="0" baseline="0" noProof="0" dirty="0">
              <a:ln>
                <a:noFill/>
              </a:ln>
              <a:solidFill>
                <a:sysClr val="windowText" lastClr="000000"/>
              </a:solidFill>
              <a:effectLst/>
              <a:uLnTx/>
              <a:uFillTx/>
              <a:latin typeface="Calibri" panose="020F0502020204030204" pitchFamily="34" charset="0"/>
              <a:ea typeface="+mn-ea"/>
              <a:cs typeface="+mn-cs"/>
            </a:endParaRPr>
          </a:p>
          <a:p>
            <a:pPr marL="0" marR="0" lvl="0" indent="0" defTabSz="914400" rtl="0" eaLnBrk="1" fontAlgn="auto" latinLnBrk="0" hangingPunct="1">
              <a:lnSpc>
                <a:spcPct val="100000"/>
              </a:lnSpc>
              <a:spcBef>
                <a:spcPts val="0"/>
              </a:spcBef>
              <a:spcAft>
                <a:spcPts val="0"/>
              </a:spcAft>
              <a:buClr>
                <a:srgbClr val="DD8047"/>
              </a:buClr>
              <a:buSzPct val="60000"/>
              <a:buFont typeface="Wingdings"/>
              <a:buNone/>
              <a:tabLst/>
              <a:defRPr/>
            </a:pPr>
            <a:r>
              <a:rPr kumimoji="0" lang="ru-RU" sz="1000" b="0" i="1" u="none" strike="noStrike" kern="1200" cap="none" spc="0" normalizeH="0" baseline="0" noProof="0" dirty="0">
                <a:ln>
                  <a:noFill/>
                </a:ln>
                <a:solidFill>
                  <a:sysClr val="windowText" lastClr="000000"/>
                </a:solidFill>
                <a:effectLst/>
                <a:uLnTx/>
                <a:uFillTx/>
                <a:latin typeface="Calibri" panose="020F0502020204030204" pitchFamily="34" charset="0"/>
                <a:ea typeface="+mn-ea"/>
                <a:cs typeface="+mn-cs"/>
              </a:rPr>
              <a:t>10 – предохранительный клапан; </a:t>
            </a:r>
            <a:br>
              <a:rPr kumimoji="0" lang="ru-RU" sz="1000" b="0" i="1" u="none" strike="noStrike" kern="1200" cap="none" spc="0" normalizeH="0" baseline="0" noProof="0" dirty="0">
                <a:ln>
                  <a:noFill/>
                </a:ln>
                <a:solidFill>
                  <a:sysClr val="windowText" lastClr="000000"/>
                </a:solidFill>
                <a:effectLst/>
                <a:uLnTx/>
                <a:uFillTx/>
                <a:latin typeface="Calibri" panose="020F0502020204030204" pitchFamily="34" charset="0"/>
                <a:ea typeface="+mn-ea"/>
                <a:cs typeface="+mn-cs"/>
              </a:rPr>
            </a:br>
            <a:r>
              <a:rPr kumimoji="0" lang="ru-RU" sz="1000" b="0" i="1" u="none" strike="noStrike" kern="1200" cap="none" spc="0" normalizeH="0" baseline="0" noProof="0" dirty="0">
                <a:ln>
                  <a:noFill/>
                </a:ln>
                <a:solidFill>
                  <a:sysClr val="windowText" lastClr="000000"/>
                </a:solidFill>
                <a:effectLst/>
                <a:uLnTx/>
                <a:uFillTx/>
                <a:latin typeface="Calibri" panose="020F0502020204030204" pitchFamily="34" charset="0"/>
                <a:ea typeface="+mn-ea"/>
                <a:cs typeface="+mn-cs"/>
              </a:rPr>
              <a:t>11 – водомерное стекло;</a:t>
            </a:r>
            <a:endParaRPr kumimoji="0" lang="ru-RU" sz="1000" b="0" i="0" u="none" strike="noStrike" kern="1200" cap="none" spc="0" normalizeH="0" baseline="0" noProof="0" dirty="0">
              <a:ln>
                <a:noFill/>
              </a:ln>
              <a:solidFill>
                <a:sysClr val="windowText" lastClr="000000"/>
              </a:solidFill>
              <a:effectLst/>
              <a:uLnTx/>
              <a:uFillTx/>
              <a:latin typeface="Calibri" panose="020F0502020204030204" pitchFamily="34" charset="0"/>
              <a:ea typeface="+mn-ea"/>
              <a:cs typeface="+mn-cs"/>
            </a:endParaRPr>
          </a:p>
          <a:p>
            <a:pPr marL="0" marR="0" lvl="0" indent="0" defTabSz="914400" rtl="0" eaLnBrk="1" fontAlgn="auto" latinLnBrk="0" hangingPunct="1">
              <a:lnSpc>
                <a:spcPct val="100000"/>
              </a:lnSpc>
              <a:spcBef>
                <a:spcPts val="0"/>
              </a:spcBef>
              <a:spcAft>
                <a:spcPts val="0"/>
              </a:spcAft>
              <a:buClr>
                <a:srgbClr val="DD8047"/>
              </a:buClr>
              <a:buSzPct val="60000"/>
              <a:buFont typeface="Wingdings"/>
              <a:buNone/>
              <a:tabLst/>
              <a:defRPr/>
            </a:pPr>
            <a:r>
              <a:rPr kumimoji="0" lang="ru-RU" sz="1000" b="0" i="1" u="none" strike="noStrike" kern="1200" cap="none" spc="0" normalizeH="0" baseline="0" noProof="0" dirty="0">
                <a:ln>
                  <a:noFill/>
                </a:ln>
                <a:solidFill>
                  <a:sysClr val="windowText" lastClr="000000"/>
                </a:solidFill>
                <a:effectLst/>
                <a:uLnTx/>
                <a:uFillTx/>
                <a:latin typeface="Calibri" panose="020F0502020204030204" pitchFamily="34" charset="0"/>
                <a:ea typeface="+mn-ea"/>
                <a:cs typeface="+mn-cs"/>
              </a:rPr>
              <a:t>12 – отключающие краники; </a:t>
            </a:r>
            <a:r>
              <a:rPr kumimoji="0" lang="ru-RU" sz="1000" b="0" i="1" u="none" strike="noStrike" kern="1200" cap="none" spc="0" normalizeH="0" baseline="0" noProof="0" dirty="0" err="1">
                <a:ln>
                  <a:noFill/>
                </a:ln>
                <a:solidFill>
                  <a:sysClr val="windowText" lastClr="000000"/>
                </a:solidFill>
                <a:effectLst/>
                <a:uLnTx/>
                <a:uFillTx/>
                <a:latin typeface="Calibri" panose="020F0502020204030204" pitchFamily="34" charset="0"/>
                <a:ea typeface="+mn-ea"/>
                <a:cs typeface="+mn-cs"/>
              </a:rPr>
              <a:t>G</a:t>
            </a:r>
            <a:r>
              <a:rPr kumimoji="0" lang="ru-RU" sz="1000" b="0" i="1" u="none" strike="noStrike" kern="1200" cap="none" spc="0" normalizeH="0" baseline="-25000" noProof="0" dirty="0" err="1">
                <a:ln>
                  <a:noFill/>
                </a:ln>
                <a:solidFill>
                  <a:sysClr val="windowText" lastClr="000000"/>
                </a:solidFill>
                <a:effectLst/>
                <a:uLnTx/>
                <a:uFillTx/>
                <a:latin typeface="Calibri" panose="020F0502020204030204" pitchFamily="34" charset="0"/>
                <a:ea typeface="+mn-ea"/>
                <a:cs typeface="+mn-cs"/>
              </a:rPr>
              <a:t>y</a:t>
            </a:r>
            <a:r>
              <a:rPr kumimoji="0" lang="ru-RU" sz="1000" b="0" i="1" u="none" strike="noStrike" kern="1200" cap="none" spc="0" normalizeH="0" baseline="-25000" noProof="0" dirty="0">
                <a:ln>
                  <a:noFill/>
                </a:ln>
                <a:solidFill>
                  <a:sysClr val="windowText" lastClr="000000"/>
                </a:solidFill>
                <a:effectLst/>
                <a:uLnTx/>
                <a:uFillTx/>
                <a:latin typeface="Calibri" panose="020F0502020204030204" pitchFamily="34" charset="0"/>
                <a:ea typeface="+mn-ea"/>
                <a:cs typeface="+mn-cs"/>
              </a:rPr>
              <a:t> </a:t>
            </a:r>
            <a:r>
              <a:rPr kumimoji="0" lang="ru-RU" sz="1000" b="0" i="1" u="none" strike="noStrike" kern="1200" cap="none" spc="0" normalizeH="0" baseline="0" noProof="0" dirty="0">
                <a:ln>
                  <a:noFill/>
                </a:ln>
                <a:solidFill>
                  <a:sysClr val="windowText" lastClr="000000"/>
                </a:solidFill>
                <a:effectLst/>
                <a:uLnTx/>
                <a:uFillTx/>
                <a:latin typeface="Calibri" panose="020F0502020204030204" pitchFamily="34" charset="0"/>
                <a:ea typeface="+mn-ea"/>
                <a:cs typeface="+mn-cs"/>
              </a:rPr>
              <a:t>– масса газовых пузырьков,</a:t>
            </a:r>
            <a:endParaRPr kumimoji="0" lang="ru-RU" sz="1000" b="0" i="0" u="none" strike="noStrike" kern="1200" cap="none" spc="0" normalizeH="0" baseline="0" noProof="0" dirty="0">
              <a:ln>
                <a:noFill/>
              </a:ln>
              <a:solidFill>
                <a:sysClr val="windowText" lastClr="000000"/>
              </a:solidFill>
              <a:effectLst/>
              <a:uLnTx/>
              <a:uFillTx/>
              <a:latin typeface="Calibri" panose="020F0502020204030204" pitchFamily="34" charset="0"/>
              <a:ea typeface="+mn-ea"/>
              <a:cs typeface="+mn-cs"/>
            </a:endParaRPr>
          </a:p>
          <a:p>
            <a:pPr marL="0" marR="0" lvl="0" indent="0" defTabSz="914400" rtl="0" eaLnBrk="1" fontAlgn="auto" latinLnBrk="0" hangingPunct="1">
              <a:lnSpc>
                <a:spcPct val="100000"/>
              </a:lnSpc>
              <a:spcBef>
                <a:spcPts val="0"/>
              </a:spcBef>
              <a:spcAft>
                <a:spcPts val="0"/>
              </a:spcAft>
              <a:buClr>
                <a:srgbClr val="DD8047"/>
              </a:buClr>
              <a:buSzPct val="60000"/>
              <a:buFont typeface="Wingdings"/>
              <a:buNone/>
              <a:tabLst/>
              <a:defRPr/>
            </a:pPr>
            <a:r>
              <a:rPr kumimoji="0" lang="ru-RU" sz="1000" b="0" i="1" u="none" strike="noStrike" kern="1200" cap="none" spc="0" normalizeH="0" baseline="0" noProof="0" dirty="0">
                <a:ln>
                  <a:noFill/>
                </a:ln>
                <a:solidFill>
                  <a:sysClr val="windowText" lastClr="000000"/>
                </a:solidFill>
                <a:effectLst/>
                <a:uLnTx/>
                <a:uFillTx/>
                <a:latin typeface="Calibri" panose="020F0502020204030204" pitchFamily="34" charset="0"/>
                <a:ea typeface="+mn-ea"/>
                <a:cs typeface="+mn-cs"/>
              </a:rPr>
              <a:t>уносимых с нефтью из сепаратора; </a:t>
            </a:r>
            <a:br>
              <a:rPr kumimoji="0" lang="ru-RU" sz="1000" b="0" i="1" u="none" strike="noStrike" kern="1200" cap="none" spc="0" normalizeH="0" baseline="0" noProof="0" dirty="0">
                <a:ln>
                  <a:noFill/>
                </a:ln>
                <a:solidFill>
                  <a:sysClr val="windowText" lastClr="000000"/>
                </a:solidFill>
                <a:effectLst/>
                <a:uLnTx/>
                <a:uFillTx/>
                <a:latin typeface="Calibri" panose="020F0502020204030204" pitchFamily="34" charset="0"/>
                <a:ea typeface="+mn-ea"/>
                <a:cs typeface="+mn-cs"/>
              </a:rPr>
            </a:br>
            <a:r>
              <a:rPr kumimoji="0" lang="ru-RU" sz="1000" b="0" i="1" u="none" strike="noStrike" kern="1200" cap="none" spc="0" normalizeH="0" baseline="0" noProof="0" dirty="0">
                <a:ln>
                  <a:noFill/>
                </a:ln>
                <a:solidFill>
                  <a:sysClr val="windowText" lastClr="000000"/>
                </a:solidFill>
                <a:effectLst/>
                <a:uLnTx/>
                <a:uFillTx/>
                <a:latin typeface="Calibri" panose="020F0502020204030204" pitchFamily="34" charset="0"/>
                <a:ea typeface="+mn-ea"/>
                <a:cs typeface="+mn-cs"/>
              </a:rPr>
              <a:t>13 – дренажная трубка</a:t>
            </a:r>
            <a:endParaRPr kumimoji="0" lang="ru-RU" sz="1000" b="0" i="0" u="none" strike="noStrike" kern="1200" cap="none" spc="0" normalizeH="0" baseline="0" noProof="0" dirty="0">
              <a:ln>
                <a:noFill/>
              </a:ln>
              <a:solidFill>
                <a:sysClr val="windowText" lastClr="000000"/>
              </a:solidFill>
              <a:effectLst/>
              <a:uLnTx/>
              <a:uFillTx/>
              <a:latin typeface="Calibri" panose="020F0502020204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
                <a:srgbClr val="DD8047"/>
              </a:buClr>
              <a:buSzPct val="60000"/>
              <a:buFont typeface="Wingdings"/>
              <a:buNone/>
              <a:tabLst/>
              <a:defRPr/>
            </a:pPr>
            <a:endParaRPr kumimoji="0" lang="ru-RU" sz="1200" b="0" i="0" u="none" strike="noStrike" kern="1200" cap="none" spc="0" normalizeH="0" baseline="0" noProof="0" dirty="0">
              <a:ln>
                <a:noFill/>
              </a:ln>
              <a:solidFill>
                <a:sysClr val="windowText" lastClr="000000"/>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17303862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4FC7B8-2A1F-543E-72DA-9F2FB6EC51C3}"/>
            </a:ext>
          </a:extLst>
        </p:cNvPr>
        <p:cNvGrpSpPr/>
        <p:nvPr/>
      </p:nvGrpSpPr>
      <p:grpSpPr>
        <a:xfrm>
          <a:off x="0" y="0"/>
          <a:ext cx="0" cy="0"/>
          <a:chOff x="0" y="0"/>
          <a:chExt cx="0" cy="0"/>
        </a:xfrm>
      </p:grpSpPr>
      <p:pic>
        <p:nvPicPr>
          <p:cNvPr id="3" name="Picture 5" descr="F:\WORK\АГТУ\Общая\новый бренндбук\Мокапы\доп\Безырмянный-1.png">
            <a:extLst>
              <a:ext uri="{FF2B5EF4-FFF2-40B4-BE49-F238E27FC236}">
                <a16:creationId xmlns:a16="http://schemas.microsoft.com/office/drawing/2014/main" id="{B93807D2-FEA0-7BE8-C1E5-C6E7D76A96F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87126" y="267494"/>
            <a:ext cx="2001044" cy="180181"/>
          </a:xfrm>
          <a:prstGeom prst="rect">
            <a:avLst/>
          </a:prstGeom>
          <a:noFill/>
          <a:extLst>
            <a:ext uri="{909E8E84-426E-40DD-AFC4-6F175D3DCCD1}">
              <a14:hiddenFill xmlns:a14="http://schemas.microsoft.com/office/drawing/2010/main">
                <a:solidFill>
                  <a:srgbClr val="FFFFFF"/>
                </a:solidFill>
              </a14:hiddenFill>
            </a:ext>
          </a:extLst>
        </p:spPr>
      </p:pic>
      <p:grpSp>
        <p:nvGrpSpPr>
          <p:cNvPr id="4" name="Группа 3">
            <a:extLst>
              <a:ext uri="{FF2B5EF4-FFF2-40B4-BE49-F238E27FC236}">
                <a16:creationId xmlns:a16="http://schemas.microsoft.com/office/drawing/2014/main" id="{A0E7FDB3-7EF6-71E7-EDCE-5E5B78E06A57}"/>
              </a:ext>
            </a:extLst>
          </p:cNvPr>
          <p:cNvGrpSpPr/>
          <p:nvPr/>
        </p:nvGrpSpPr>
        <p:grpSpPr>
          <a:xfrm>
            <a:off x="-18589" y="2972872"/>
            <a:ext cx="9162589" cy="2191165"/>
            <a:chOff x="-18589" y="2972872"/>
            <a:chExt cx="9162589" cy="2191165"/>
          </a:xfrm>
        </p:grpSpPr>
        <p:pic>
          <p:nvPicPr>
            <p:cNvPr id="5" name="Picture 3" descr="F:\WORK\АГТУ\Общая\новый бренндбук\Мокапы\доп\BB_двАГТУ.png">
              <a:extLst>
                <a:ext uri="{FF2B5EF4-FFF2-40B4-BE49-F238E27FC236}">
                  <a16:creationId xmlns:a16="http://schemas.microsoft.com/office/drawing/2014/main" id="{110F084C-D0E2-DD39-877F-BB3D8E5B13B7}"/>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6" name="Группа 5">
              <a:extLst>
                <a:ext uri="{FF2B5EF4-FFF2-40B4-BE49-F238E27FC236}">
                  <a16:creationId xmlns:a16="http://schemas.microsoft.com/office/drawing/2014/main" id="{DEFB82D3-D499-A9F4-A601-125DF5C93D98}"/>
                </a:ext>
              </a:extLst>
            </p:cNvPr>
            <p:cNvGrpSpPr/>
            <p:nvPr/>
          </p:nvGrpSpPr>
          <p:grpSpPr>
            <a:xfrm>
              <a:off x="6521327" y="2972872"/>
              <a:ext cx="2622672" cy="2180762"/>
              <a:chOff x="6521327" y="2972872"/>
              <a:chExt cx="2622672" cy="2180762"/>
            </a:xfrm>
          </p:grpSpPr>
          <p:pic>
            <p:nvPicPr>
              <p:cNvPr id="7" name="Picture 3" descr="F:\WORK\АГТУ\Общая\новый бренндбук\Мокапы\доп\Безымяннный-1.png">
                <a:extLst>
                  <a:ext uri="{FF2B5EF4-FFF2-40B4-BE49-F238E27FC236}">
                    <a16:creationId xmlns:a16="http://schemas.microsoft.com/office/drawing/2014/main" id="{A66FE0B9-0786-CD5B-428A-E2996904EA5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F:\WORK\АГТУ\Общая\новый бренндбук\Мокапы\доп\Безымяыынный-1.png">
                <a:extLst>
                  <a:ext uri="{FF2B5EF4-FFF2-40B4-BE49-F238E27FC236}">
                    <a16:creationId xmlns:a16="http://schemas.microsoft.com/office/drawing/2014/main" id="{21B45830-7AA9-C0C8-6774-412816543F03}"/>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pic>
        <p:nvPicPr>
          <p:cNvPr id="9" name="Рисунок 8">
            <a:extLst>
              <a:ext uri="{FF2B5EF4-FFF2-40B4-BE49-F238E27FC236}">
                <a16:creationId xmlns:a16="http://schemas.microsoft.com/office/drawing/2014/main" id="{14B39A3D-F999-CB94-4FE5-CBF03DC609D3}"/>
              </a:ext>
            </a:extLst>
          </p:cNvPr>
          <p:cNvPicPr>
            <a:picLocks noChangeAspect="1"/>
          </p:cNvPicPr>
          <p:nvPr/>
        </p:nvPicPr>
        <p:blipFill>
          <a:blip r:embed="rId6"/>
          <a:stretch>
            <a:fillRect/>
          </a:stretch>
        </p:blipFill>
        <p:spPr>
          <a:xfrm>
            <a:off x="0" y="-107443"/>
            <a:ext cx="5846571" cy="749873"/>
          </a:xfrm>
          <a:prstGeom prst="rect">
            <a:avLst/>
          </a:prstGeom>
        </p:spPr>
      </p:pic>
      <p:sp>
        <p:nvSpPr>
          <p:cNvPr id="10" name="TextBox 9">
            <a:extLst>
              <a:ext uri="{FF2B5EF4-FFF2-40B4-BE49-F238E27FC236}">
                <a16:creationId xmlns:a16="http://schemas.microsoft.com/office/drawing/2014/main" id="{78FF794C-84AD-6B4D-4C95-FD2C3D746F62}"/>
              </a:ext>
            </a:extLst>
          </p:cNvPr>
          <p:cNvSpPr txBox="1"/>
          <p:nvPr/>
        </p:nvSpPr>
        <p:spPr>
          <a:xfrm>
            <a:off x="539552" y="203695"/>
            <a:ext cx="4583150" cy="307777"/>
          </a:xfrm>
          <a:prstGeom prst="rect">
            <a:avLst/>
          </a:prstGeom>
          <a:noFill/>
        </p:spPr>
        <p:txBody>
          <a:bodyPr wrap="square">
            <a:spAutoFit/>
          </a:bodyPr>
          <a:lstStyle/>
          <a:p>
            <a:pPr algn="just" defTabSz="1219170">
              <a:spcBef>
                <a:spcPts val="1333"/>
              </a:spcBef>
            </a:pPr>
            <a:r>
              <a:rPr lang="ru-RU" sz="1400" b="1" dirty="0">
                <a:solidFill>
                  <a:srgbClr val="00359E"/>
                </a:solidFill>
                <a:latin typeface="Times New Roman" panose="02020603050405020304" pitchFamily="18" charset="0"/>
                <a:cs typeface="Times New Roman" panose="02020603050405020304" pitchFamily="18" charset="0"/>
              </a:rPr>
              <a:t>РАСЧЁТ ГРАВИТАЦИОННЫХ СЕПАРАТОРОВ </a:t>
            </a:r>
          </a:p>
        </p:txBody>
      </p:sp>
      <p:sp>
        <p:nvSpPr>
          <p:cNvPr id="13" name="Прямоугольник 12">
            <a:extLst>
              <a:ext uri="{FF2B5EF4-FFF2-40B4-BE49-F238E27FC236}">
                <a16:creationId xmlns:a16="http://schemas.microsoft.com/office/drawing/2014/main" id="{C261367D-AE03-A1F5-5AB1-B2E5C78FA902}"/>
              </a:ext>
            </a:extLst>
          </p:cNvPr>
          <p:cNvSpPr/>
          <p:nvPr/>
        </p:nvSpPr>
        <p:spPr>
          <a:xfrm>
            <a:off x="323528" y="1054991"/>
            <a:ext cx="4176464" cy="2103204"/>
          </a:xfrm>
          <a:prstGeom prst="rect">
            <a:avLst/>
          </a:prstGeom>
        </p:spPr>
        <p:txBody>
          <a:bodyPr wrap="square">
            <a:spAutoFit/>
          </a:bodyPr>
          <a:lstStyle/>
          <a:p>
            <a:pPr indent="457200" algn="just" defTabSz="1219170"/>
            <a:r>
              <a:rPr lang="ru-RU" sz="1400" dirty="0">
                <a:latin typeface="Times New Roman" panose="02020603050405020304" pitchFamily="18" charset="0"/>
                <a:cs typeface="Times New Roman" panose="02020603050405020304" pitchFamily="18" charset="0"/>
              </a:rPr>
              <a:t>Оптимизация процесса сепарации.</a:t>
            </a:r>
          </a:p>
          <a:p>
            <a:pPr indent="457200" algn="just" defTabSz="1219170"/>
            <a:r>
              <a:rPr lang="ru-RU" sz="1400" dirty="0">
                <a:latin typeface="Times New Roman" panose="02020603050405020304" pitchFamily="18" charset="0"/>
                <a:cs typeface="Times New Roman" panose="02020603050405020304" pitchFamily="18" charset="0"/>
              </a:rPr>
              <a:t>Итак</a:t>
            </a:r>
            <a:r>
              <a:rPr lang="en-US" sz="1400" dirty="0">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модель нам показала</a:t>
            </a:r>
            <a:r>
              <a:rPr lang="en-US" sz="1400" dirty="0">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высокую сходимость с фактом. Можем ли мы предсказывать фазовые расходы и </a:t>
            </a:r>
            <a:r>
              <a:rPr lang="ru-RU" sz="1400" dirty="0" err="1">
                <a:latin typeface="Times New Roman" panose="02020603050405020304" pitchFamily="18" charset="0"/>
                <a:cs typeface="Times New Roman" panose="02020603050405020304" pitchFamily="18" charset="0"/>
              </a:rPr>
              <a:t>св-ва</a:t>
            </a:r>
            <a:r>
              <a:rPr lang="ru-RU" sz="1400" dirty="0">
                <a:latin typeface="Times New Roman" panose="02020603050405020304" pitchFamily="18" charset="0"/>
                <a:cs typeface="Times New Roman" panose="02020603050405020304" pitchFamily="18" charset="0"/>
              </a:rPr>
              <a:t> флюида и газа</a:t>
            </a:r>
            <a:r>
              <a:rPr lang="en-US" sz="1400" dirty="0">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при уже других измененных параметрах? Можем. Например</a:t>
            </a:r>
            <a:r>
              <a:rPr lang="en-US" sz="1400" dirty="0">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мы хотим понизить давление сепарации с 80 бар</a:t>
            </a:r>
            <a:r>
              <a:rPr lang="en-US" sz="1400" dirty="0">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до</a:t>
            </a:r>
            <a:r>
              <a:rPr lang="en-US" sz="1400" dirty="0">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к примеру</a:t>
            </a:r>
            <a:r>
              <a:rPr lang="en-US" sz="1400" dirty="0">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70</a:t>
            </a:r>
            <a:r>
              <a:rPr lang="en-US" sz="1400" dirty="0">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а температуру флюида поднять на 15 градусов</a:t>
            </a:r>
          </a:p>
          <a:p>
            <a:pPr defTabSz="1219170"/>
            <a:endParaRPr lang="ru-RU" sz="1867" dirty="0">
              <a:solidFill>
                <a:srgbClr val="FF0000"/>
              </a:solidFill>
              <a:latin typeface="Segoe UI Light" pitchFamily="34" charset="0"/>
              <a:cs typeface="Segoe UI Light" pitchFamily="34" charset="0"/>
            </a:endParaRPr>
          </a:p>
        </p:txBody>
      </p:sp>
      <p:pic>
        <p:nvPicPr>
          <p:cNvPr id="14" name="Picture 2">
            <a:extLst>
              <a:ext uri="{FF2B5EF4-FFF2-40B4-BE49-F238E27FC236}">
                <a16:creationId xmlns:a16="http://schemas.microsoft.com/office/drawing/2014/main" id="{049B0568-D074-261D-945D-D45962C910F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23528" y="3403651"/>
            <a:ext cx="4176464" cy="6487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Прямоугольник 14">
            <a:extLst>
              <a:ext uri="{FF2B5EF4-FFF2-40B4-BE49-F238E27FC236}">
                <a16:creationId xmlns:a16="http://schemas.microsoft.com/office/drawing/2014/main" id="{4B875D14-669D-E9BC-DB48-DD3A82AA1FE8}"/>
              </a:ext>
            </a:extLst>
          </p:cNvPr>
          <p:cNvSpPr/>
          <p:nvPr/>
        </p:nvSpPr>
        <p:spPr>
          <a:xfrm>
            <a:off x="4716016" y="1054991"/>
            <a:ext cx="3816424" cy="1815882"/>
          </a:xfrm>
          <a:prstGeom prst="rect">
            <a:avLst/>
          </a:prstGeom>
        </p:spPr>
        <p:txBody>
          <a:bodyPr wrap="square">
            <a:spAutoFit/>
          </a:bodyPr>
          <a:lstStyle/>
          <a:p>
            <a:pPr indent="457200" algn="just" defTabSz="1219170"/>
            <a:r>
              <a:rPr lang="ru-RU" sz="1400" dirty="0">
                <a:latin typeface="Times New Roman" panose="02020603050405020304" pitchFamily="18" charset="0"/>
                <a:cs typeface="Times New Roman" panose="02020603050405020304" pitchFamily="18" charset="0"/>
              </a:rPr>
              <a:t>На рисунке слева</a:t>
            </a:r>
            <a:r>
              <a:rPr lang="en-US" sz="1400" dirty="0">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мы видим новые параметры модели при новых технологических параметрах</a:t>
            </a:r>
            <a:r>
              <a:rPr lang="en-US" sz="1400" dirty="0">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справа</a:t>
            </a:r>
            <a:r>
              <a:rPr lang="en-US" sz="1400" dirty="0">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предыдущие параметры. Мы предсказали</a:t>
            </a:r>
            <a:r>
              <a:rPr lang="en-US" sz="1400" dirty="0">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какой будет расход газа</a:t>
            </a:r>
            <a:r>
              <a:rPr lang="en-US" sz="1400" dirty="0">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при снижении давления и увеличении температуры (он</a:t>
            </a:r>
            <a:r>
              <a:rPr lang="en-US" sz="1400" dirty="0">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очевидно увеличился из-за выкипания лёгких компонентов и сброса давления)</a:t>
            </a:r>
            <a:r>
              <a:rPr lang="en-US" sz="1400" dirty="0">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а жидкая фаза из-за этого уменьшилась</a:t>
            </a:r>
          </a:p>
        </p:txBody>
      </p:sp>
      <p:pic>
        <p:nvPicPr>
          <p:cNvPr id="16" name="Picture 2">
            <a:extLst>
              <a:ext uri="{FF2B5EF4-FFF2-40B4-BE49-F238E27FC236}">
                <a16:creationId xmlns:a16="http://schemas.microsoft.com/office/drawing/2014/main" id="{1B154C40-F66B-9288-0052-5B7B081B10E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716016" y="3435846"/>
            <a:ext cx="3816424" cy="6498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9193683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0B68B1-5952-F3FB-90A3-EBE51710F021}"/>
            </a:ext>
          </a:extLst>
        </p:cNvPr>
        <p:cNvGrpSpPr/>
        <p:nvPr/>
      </p:nvGrpSpPr>
      <p:grpSpPr>
        <a:xfrm>
          <a:off x="0" y="0"/>
          <a:ext cx="0" cy="0"/>
          <a:chOff x="0" y="0"/>
          <a:chExt cx="0" cy="0"/>
        </a:xfrm>
      </p:grpSpPr>
      <p:pic>
        <p:nvPicPr>
          <p:cNvPr id="3" name="Picture 5" descr="F:\WORK\АГТУ\Общая\новый бренндбук\Мокапы\доп\Безырмянный-1.png">
            <a:extLst>
              <a:ext uri="{FF2B5EF4-FFF2-40B4-BE49-F238E27FC236}">
                <a16:creationId xmlns:a16="http://schemas.microsoft.com/office/drawing/2014/main" id="{95BC303A-BBB9-BA56-DB88-884B147ACE5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87126" y="267494"/>
            <a:ext cx="2001044" cy="180181"/>
          </a:xfrm>
          <a:prstGeom prst="rect">
            <a:avLst/>
          </a:prstGeom>
          <a:noFill/>
          <a:extLst>
            <a:ext uri="{909E8E84-426E-40DD-AFC4-6F175D3DCCD1}">
              <a14:hiddenFill xmlns:a14="http://schemas.microsoft.com/office/drawing/2010/main">
                <a:solidFill>
                  <a:srgbClr val="FFFFFF"/>
                </a:solidFill>
              </a14:hiddenFill>
            </a:ext>
          </a:extLst>
        </p:spPr>
      </p:pic>
      <p:grpSp>
        <p:nvGrpSpPr>
          <p:cNvPr id="4" name="Группа 3">
            <a:extLst>
              <a:ext uri="{FF2B5EF4-FFF2-40B4-BE49-F238E27FC236}">
                <a16:creationId xmlns:a16="http://schemas.microsoft.com/office/drawing/2014/main" id="{2C1D367C-B32E-53B0-09EE-1D72B48488D4}"/>
              </a:ext>
            </a:extLst>
          </p:cNvPr>
          <p:cNvGrpSpPr/>
          <p:nvPr/>
        </p:nvGrpSpPr>
        <p:grpSpPr>
          <a:xfrm>
            <a:off x="-18589" y="2972872"/>
            <a:ext cx="9162589" cy="2191165"/>
            <a:chOff x="-18589" y="2972872"/>
            <a:chExt cx="9162589" cy="2191165"/>
          </a:xfrm>
        </p:grpSpPr>
        <p:pic>
          <p:nvPicPr>
            <p:cNvPr id="5" name="Picture 3" descr="F:\WORK\АГТУ\Общая\новый бренндбук\Мокапы\доп\BB_двАГТУ.png">
              <a:extLst>
                <a:ext uri="{FF2B5EF4-FFF2-40B4-BE49-F238E27FC236}">
                  <a16:creationId xmlns:a16="http://schemas.microsoft.com/office/drawing/2014/main" id="{34AEE761-3E1A-B51D-90C6-29FF40AA7AB9}"/>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6" name="Группа 5">
              <a:extLst>
                <a:ext uri="{FF2B5EF4-FFF2-40B4-BE49-F238E27FC236}">
                  <a16:creationId xmlns:a16="http://schemas.microsoft.com/office/drawing/2014/main" id="{3FA630C9-2780-20AE-A13A-9AA117329A2A}"/>
                </a:ext>
              </a:extLst>
            </p:cNvPr>
            <p:cNvGrpSpPr/>
            <p:nvPr/>
          </p:nvGrpSpPr>
          <p:grpSpPr>
            <a:xfrm>
              <a:off x="6521327" y="2972872"/>
              <a:ext cx="2622672" cy="2180762"/>
              <a:chOff x="6521327" y="2972872"/>
              <a:chExt cx="2622672" cy="2180762"/>
            </a:xfrm>
          </p:grpSpPr>
          <p:pic>
            <p:nvPicPr>
              <p:cNvPr id="7" name="Picture 3" descr="F:\WORK\АГТУ\Общая\новый бренндбук\Мокапы\доп\Безымяннный-1.png">
                <a:extLst>
                  <a:ext uri="{FF2B5EF4-FFF2-40B4-BE49-F238E27FC236}">
                    <a16:creationId xmlns:a16="http://schemas.microsoft.com/office/drawing/2014/main" id="{D52AE275-A537-37DD-7C86-E8A3BB1DF805}"/>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F:\WORK\АГТУ\Общая\новый бренндбук\Мокапы\доп\Безымяыынный-1.png">
                <a:extLst>
                  <a:ext uri="{FF2B5EF4-FFF2-40B4-BE49-F238E27FC236}">
                    <a16:creationId xmlns:a16="http://schemas.microsoft.com/office/drawing/2014/main" id="{BB8CD386-4D31-6F2E-4D92-700D52367739}"/>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pic>
        <p:nvPicPr>
          <p:cNvPr id="9" name="Рисунок 8">
            <a:extLst>
              <a:ext uri="{FF2B5EF4-FFF2-40B4-BE49-F238E27FC236}">
                <a16:creationId xmlns:a16="http://schemas.microsoft.com/office/drawing/2014/main" id="{B80401C0-E6C2-50FC-0B66-0101F404811A}"/>
              </a:ext>
            </a:extLst>
          </p:cNvPr>
          <p:cNvPicPr>
            <a:picLocks noChangeAspect="1"/>
          </p:cNvPicPr>
          <p:nvPr/>
        </p:nvPicPr>
        <p:blipFill>
          <a:blip r:embed="rId6"/>
          <a:stretch>
            <a:fillRect/>
          </a:stretch>
        </p:blipFill>
        <p:spPr>
          <a:xfrm>
            <a:off x="0" y="-107443"/>
            <a:ext cx="5846571" cy="749873"/>
          </a:xfrm>
          <a:prstGeom prst="rect">
            <a:avLst/>
          </a:prstGeom>
        </p:spPr>
      </p:pic>
      <p:sp>
        <p:nvSpPr>
          <p:cNvPr id="10" name="TextBox 9">
            <a:extLst>
              <a:ext uri="{FF2B5EF4-FFF2-40B4-BE49-F238E27FC236}">
                <a16:creationId xmlns:a16="http://schemas.microsoft.com/office/drawing/2014/main" id="{2E7C2ED9-5F7B-98B4-2C86-62CAC409D3E8}"/>
              </a:ext>
            </a:extLst>
          </p:cNvPr>
          <p:cNvSpPr txBox="1"/>
          <p:nvPr/>
        </p:nvSpPr>
        <p:spPr>
          <a:xfrm>
            <a:off x="539552" y="203695"/>
            <a:ext cx="4583150" cy="307777"/>
          </a:xfrm>
          <a:prstGeom prst="rect">
            <a:avLst/>
          </a:prstGeom>
          <a:noFill/>
        </p:spPr>
        <p:txBody>
          <a:bodyPr wrap="square">
            <a:spAutoFit/>
          </a:bodyPr>
          <a:lstStyle/>
          <a:p>
            <a:pPr algn="just" defTabSz="1219170">
              <a:spcBef>
                <a:spcPts val="1333"/>
              </a:spcBef>
            </a:pPr>
            <a:r>
              <a:rPr lang="ru-RU" sz="1400" b="1" dirty="0">
                <a:solidFill>
                  <a:srgbClr val="00359E"/>
                </a:solidFill>
                <a:latin typeface="Times New Roman" panose="02020603050405020304" pitchFamily="18" charset="0"/>
                <a:cs typeface="Times New Roman" panose="02020603050405020304" pitchFamily="18" charset="0"/>
              </a:rPr>
              <a:t>РАСЧЁТ ГРАВИТАЦИОННЫХ СЕПАРАТОРОВ </a:t>
            </a:r>
          </a:p>
        </p:txBody>
      </p:sp>
      <p:sp>
        <p:nvSpPr>
          <p:cNvPr id="2" name="Прямоугольник 1">
            <a:extLst>
              <a:ext uri="{FF2B5EF4-FFF2-40B4-BE49-F238E27FC236}">
                <a16:creationId xmlns:a16="http://schemas.microsoft.com/office/drawing/2014/main" id="{CFE6BDFA-07FC-856B-69AC-A5F0456B67FE}"/>
              </a:ext>
            </a:extLst>
          </p:cNvPr>
          <p:cNvSpPr/>
          <p:nvPr/>
        </p:nvSpPr>
        <p:spPr>
          <a:xfrm>
            <a:off x="467544" y="953568"/>
            <a:ext cx="7992888" cy="1323439"/>
          </a:xfrm>
          <a:prstGeom prst="rect">
            <a:avLst/>
          </a:prstGeom>
        </p:spPr>
        <p:txBody>
          <a:bodyPr wrap="square">
            <a:spAutoFit/>
          </a:bodyPr>
          <a:lstStyle/>
          <a:p>
            <a:pPr indent="457200" algn="just" defTabSz="1219170"/>
            <a:r>
              <a:rPr lang="ru-RU" sz="1600" dirty="0">
                <a:latin typeface="Times New Roman" panose="02020603050405020304" pitchFamily="18" charset="0"/>
                <a:cs typeface="Times New Roman" panose="02020603050405020304" pitchFamily="18" charset="0"/>
              </a:rPr>
              <a:t>На рисунке слева</a:t>
            </a:r>
            <a:r>
              <a:rPr lang="en-US" sz="1600" dirty="0">
                <a:latin typeface="Times New Roman" panose="02020603050405020304" pitchFamily="18" charset="0"/>
                <a:cs typeface="Times New Roman" panose="02020603050405020304" pitchFamily="18" charset="0"/>
              </a:rPr>
              <a:t>, </a:t>
            </a:r>
            <a:r>
              <a:rPr lang="ru-RU" sz="1600" dirty="0">
                <a:latin typeface="Times New Roman" panose="02020603050405020304" pitchFamily="18" charset="0"/>
                <a:cs typeface="Times New Roman" panose="02020603050405020304" pitchFamily="18" charset="0"/>
              </a:rPr>
              <a:t>мы видим новые параметры состава газа модели при новых технологических параметрах</a:t>
            </a:r>
            <a:r>
              <a:rPr lang="en-US" sz="1600" dirty="0">
                <a:latin typeface="Times New Roman" panose="02020603050405020304" pitchFamily="18" charset="0"/>
                <a:cs typeface="Times New Roman" panose="02020603050405020304" pitchFamily="18" charset="0"/>
              </a:rPr>
              <a:t>, </a:t>
            </a:r>
            <a:r>
              <a:rPr lang="ru-RU" sz="1600" dirty="0">
                <a:latin typeface="Times New Roman" panose="02020603050405020304" pitchFamily="18" charset="0"/>
                <a:cs typeface="Times New Roman" panose="02020603050405020304" pitchFamily="18" charset="0"/>
              </a:rPr>
              <a:t>справа</a:t>
            </a:r>
            <a:r>
              <a:rPr lang="en-US" sz="1600" dirty="0">
                <a:latin typeface="Times New Roman" panose="02020603050405020304" pitchFamily="18" charset="0"/>
                <a:cs typeface="Times New Roman" panose="02020603050405020304" pitchFamily="18" charset="0"/>
              </a:rPr>
              <a:t>, </a:t>
            </a:r>
            <a:r>
              <a:rPr lang="ru-RU" sz="1600" dirty="0">
                <a:latin typeface="Times New Roman" panose="02020603050405020304" pitchFamily="18" charset="0"/>
                <a:cs typeface="Times New Roman" panose="02020603050405020304" pitchFamily="18" charset="0"/>
              </a:rPr>
              <a:t>предыдущие параметры. Мы предсказали</a:t>
            </a:r>
            <a:r>
              <a:rPr lang="en-US" sz="1600" dirty="0">
                <a:latin typeface="Times New Roman" panose="02020603050405020304" pitchFamily="18" charset="0"/>
                <a:cs typeface="Times New Roman" panose="02020603050405020304" pitchFamily="18" charset="0"/>
              </a:rPr>
              <a:t>, </a:t>
            </a:r>
            <a:r>
              <a:rPr lang="ru-RU" sz="1600" dirty="0">
                <a:latin typeface="Times New Roman" panose="02020603050405020304" pitchFamily="18" charset="0"/>
                <a:cs typeface="Times New Roman" panose="02020603050405020304" pitchFamily="18" charset="0"/>
              </a:rPr>
              <a:t>какой будет состав газа</a:t>
            </a:r>
            <a:r>
              <a:rPr lang="en-US" sz="1600" dirty="0">
                <a:latin typeface="Times New Roman" panose="02020603050405020304" pitchFamily="18" charset="0"/>
                <a:cs typeface="Times New Roman" panose="02020603050405020304" pitchFamily="18" charset="0"/>
              </a:rPr>
              <a:t>, </a:t>
            </a:r>
            <a:r>
              <a:rPr lang="ru-RU" sz="1600" dirty="0">
                <a:latin typeface="Times New Roman" panose="02020603050405020304" pitchFamily="18" charset="0"/>
                <a:cs typeface="Times New Roman" panose="02020603050405020304" pitchFamily="18" charset="0"/>
              </a:rPr>
              <a:t>при снижении давления и увеличении температуры (увеличилось количество более тяжёлых компонентов</a:t>
            </a:r>
            <a:r>
              <a:rPr lang="en-US" sz="1600" dirty="0">
                <a:latin typeface="Times New Roman" panose="02020603050405020304" pitchFamily="18" charset="0"/>
                <a:cs typeface="Times New Roman" panose="02020603050405020304" pitchFamily="18" charset="0"/>
              </a:rPr>
              <a:t>, </a:t>
            </a:r>
            <a:r>
              <a:rPr lang="ru-RU" sz="1600" dirty="0">
                <a:latin typeface="Times New Roman" panose="02020603050405020304" pitchFamily="18" charset="0"/>
                <a:cs typeface="Times New Roman" panose="02020603050405020304" pitchFamily="18" charset="0"/>
              </a:rPr>
              <a:t>из-за этого молекулярный вес газа и плотность увеличились)</a:t>
            </a:r>
            <a:r>
              <a:rPr lang="en-US" sz="1600" dirty="0">
                <a:latin typeface="Times New Roman" panose="02020603050405020304" pitchFamily="18" charset="0"/>
                <a:cs typeface="Times New Roman" panose="02020603050405020304" pitchFamily="18" charset="0"/>
              </a:rPr>
              <a:t> </a:t>
            </a:r>
            <a:endParaRPr lang="ru-RU" sz="1600" dirty="0">
              <a:latin typeface="Times New Roman" panose="02020603050405020304" pitchFamily="18" charset="0"/>
              <a:cs typeface="Times New Roman" panose="02020603050405020304" pitchFamily="18" charset="0"/>
            </a:endParaRPr>
          </a:p>
        </p:txBody>
      </p:sp>
      <p:pic>
        <p:nvPicPr>
          <p:cNvPr id="11" name="Picture 2">
            <a:extLst>
              <a:ext uri="{FF2B5EF4-FFF2-40B4-BE49-F238E27FC236}">
                <a16:creationId xmlns:a16="http://schemas.microsoft.com/office/drawing/2014/main" id="{EBA96DBA-42EE-B358-F992-FE79D3FECB6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4424" y="2410557"/>
            <a:ext cx="2800573" cy="17660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2">
            <a:extLst>
              <a:ext uri="{FF2B5EF4-FFF2-40B4-BE49-F238E27FC236}">
                <a16:creationId xmlns:a16="http://schemas.microsoft.com/office/drawing/2014/main" id="{68221D7F-0F94-FA27-6904-D059C040DE7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203848" y="2410557"/>
            <a:ext cx="5409637" cy="17660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1768387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1F2AC7-29B1-7D62-E395-3816C14456F7}"/>
            </a:ext>
          </a:extLst>
        </p:cNvPr>
        <p:cNvGrpSpPr/>
        <p:nvPr/>
      </p:nvGrpSpPr>
      <p:grpSpPr>
        <a:xfrm>
          <a:off x="0" y="0"/>
          <a:ext cx="0" cy="0"/>
          <a:chOff x="0" y="0"/>
          <a:chExt cx="0" cy="0"/>
        </a:xfrm>
      </p:grpSpPr>
      <p:pic>
        <p:nvPicPr>
          <p:cNvPr id="3" name="Picture 5" descr="F:\WORK\АГТУ\Общая\новый бренндбук\Мокапы\доп\Безырмянный-1.png">
            <a:extLst>
              <a:ext uri="{FF2B5EF4-FFF2-40B4-BE49-F238E27FC236}">
                <a16:creationId xmlns:a16="http://schemas.microsoft.com/office/drawing/2014/main" id="{15961604-8EC3-3248-DE06-0512C54B7CE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87126" y="267494"/>
            <a:ext cx="2001044" cy="180181"/>
          </a:xfrm>
          <a:prstGeom prst="rect">
            <a:avLst/>
          </a:prstGeom>
          <a:noFill/>
          <a:extLst>
            <a:ext uri="{909E8E84-426E-40DD-AFC4-6F175D3DCCD1}">
              <a14:hiddenFill xmlns:a14="http://schemas.microsoft.com/office/drawing/2010/main">
                <a:solidFill>
                  <a:srgbClr val="FFFFFF"/>
                </a:solidFill>
              </a14:hiddenFill>
            </a:ext>
          </a:extLst>
        </p:spPr>
      </p:pic>
      <p:grpSp>
        <p:nvGrpSpPr>
          <p:cNvPr id="4" name="Группа 3">
            <a:extLst>
              <a:ext uri="{FF2B5EF4-FFF2-40B4-BE49-F238E27FC236}">
                <a16:creationId xmlns:a16="http://schemas.microsoft.com/office/drawing/2014/main" id="{0E0BDCB7-F818-49F4-24D3-593EEB410D09}"/>
              </a:ext>
            </a:extLst>
          </p:cNvPr>
          <p:cNvGrpSpPr/>
          <p:nvPr/>
        </p:nvGrpSpPr>
        <p:grpSpPr>
          <a:xfrm>
            <a:off x="-18589" y="2972872"/>
            <a:ext cx="9162589" cy="2191165"/>
            <a:chOff x="-18589" y="2972872"/>
            <a:chExt cx="9162589" cy="2191165"/>
          </a:xfrm>
        </p:grpSpPr>
        <p:pic>
          <p:nvPicPr>
            <p:cNvPr id="5" name="Picture 3" descr="F:\WORK\АГТУ\Общая\новый бренндбук\Мокапы\доп\BB_двАГТУ.png">
              <a:extLst>
                <a:ext uri="{FF2B5EF4-FFF2-40B4-BE49-F238E27FC236}">
                  <a16:creationId xmlns:a16="http://schemas.microsoft.com/office/drawing/2014/main" id="{B7E1141F-F5F2-BF3D-F2A1-092FEC3E345A}"/>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6" name="Группа 5">
              <a:extLst>
                <a:ext uri="{FF2B5EF4-FFF2-40B4-BE49-F238E27FC236}">
                  <a16:creationId xmlns:a16="http://schemas.microsoft.com/office/drawing/2014/main" id="{A8A2D44D-D153-4539-52E9-910FA432FE47}"/>
                </a:ext>
              </a:extLst>
            </p:cNvPr>
            <p:cNvGrpSpPr/>
            <p:nvPr/>
          </p:nvGrpSpPr>
          <p:grpSpPr>
            <a:xfrm>
              <a:off x="6521327" y="2972872"/>
              <a:ext cx="2622672" cy="2180762"/>
              <a:chOff x="6521327" y="2972872"/>
              <a:chExt cx="2622672" cy="2180762"/>
            </a:xfrm>
          </p:grpSpPr>
          <p:pic>
            <p:nvPicPr>
              <p:cNvPr id="7" name="Picture 3" descr="F:\WORK\АГТУ\Общая\новый бренндбук\Мокапы\доп\Безымяннный-1.png">
                <a:extLst>
                  <a:ext uri="{FF2B5EF4-FFF2-40B4-BE49-F238E27FC236}">
                    <a16:creationId xmlns:a16="http://schemas.microsoft.com/office/drawing/2014/main" id="{AC8F4772-BD9F-205F-BDDE-23C5BBCDDF0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F:\WORK\АГТУ\Общая\новый бренндбук\Мокапы\доп\Безымяыынный-1.png">
                <a:extLst>
                  <a:ext uri="{FF2B5EF4-FFF2-40B4-BE49-F238E27FC236}">
                    <a16:creationId xmlns:a16="http://schemas.microsoft.com/office/drawing/2014/main" id="{D7120737-03A8-7C0D-A219-E8A4E20C6B70}"/>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sp>
        <p:nvSpPr>
          <p:cNvPr id="2" name="Прямоугольник 1">
            <a:extLst>
              <a:ext uri="{FF2B5EF4-FFF2-40B4-BE49-F238E27FC236}">
                <a16:creationId xmlns:a16="http://schemas.microsoft.com/office/drawing/2014/main" id="{62310FF9-4398-227B-ED35-96D4391499B6}"/>
              </a:ext>
            </a:extLst>
          </p:cNvPr>
          <p:cNvSpPr/>
          <p:nvPr/>
        </p:nvSpPr>
        <p:spPr>
          <a:xfrm>
            <a:off x="395536" y="1080845"/>
            <a:ext cx="7907373" cy="1815882"/>
          </a:xfrm>
          <a:prstGeom prst="rect">
            <a:avLst/>
          </a:prstGeom>
        </p:spPr>
        <p:txBody>
          <a:bodyPr wrap="square">
            <a:spAutoFit/>
          </a:bodyPr>
          <a:lstStyle/>
          <a:p>
            <a:pPr indent="457200" algn="just" defTabSz="1219170"/>
            <a:r>
              <a:rPr lang="ru-RU" sz="1400" dirty="0">
                <a:latin typeface="Times New Roman" panose="02020603050405020304" pitchFamily="18" charset="0"/>
                <a:cs typeface="Times New Roman" panose="02020603050405020304" pitchFamily="18" charset="0"/>
              </a:rPr>
              <a:t>По итогам данной работы были рассмотрены типы</a:t>
            </a:r>
            <a:r>
              <a:rPr lang="en-US" sz="1400" dirty="0">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конструкции и принципы работы сепарационного оборудования. Данное оборудование является неотъемлемой частью любого производственного процесса</a:t>
            </a:r>
            <a:r>
              <a:rPr lang="en-US" sz="1400" dirty="0">
                <a:latin typeface="Times New Roman" panose="02020603050405020304" pitchFamily="18" charset="0"/>
                <a:cs typeface="Times New Roman" panose="02020603050405020304" pitchFamily="18" charset="0"/>
              </a:rPr>
              <a:t>,</a:t>
            </a:r>
            <a:r>
              <a:rPr lang="ru-RU" sz="1400" dirty="0">
                <a:latin typeface="Times New Roman" panose="02020603050405020304" pitchFamily="18" charset="0"/>
                <a:cs typeface="Times New Roman" panose="02020603050405020304" pitchFamily="18" charset="0"/>
              </a:rPr>
              <a:t> связанного с нефтегазопереработкой</a:t>
            </a:r>
            <a:r>
              <a:rPr lang="en-US" sz="1400" dirty="0">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подготовкой и добычей</a:t>
            </a:r>
            <a:r>
              <a:rPr lang="en-US" sz="1400" dirty="0">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Рассмотрев физический принцип работы данного оборудования</a:t>
            </a:r>
            <a:r>
              <a:rPr lang="en-US" sz="1400" dirty="0">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был проведён модельный расчёт сепаратора</a:t>
            </a:r>
            <a:r>
              <a:rPr lang="en-US" sz="1400" dirty="0">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который позволил более углубленно рассмотреть процесс разделения фаз</a:t>
            </a:r>
            <a:r>
              <a:rPr lang="en-US" sz="1400" dirty="0">
                <a:latin typeface="Times New Roman" panose="02020603050405020304" pitchFamily="18" charset="0"/>
                <a:cs typeface="Times New Roman" panose="02020603050405020304" pitchFamily="18" charset="0"/>
              </a:rPr>
              <a:t>,</a:t>
            </a:r>
            <a:r>
              <a:rPr lang="ru-RU" sz="1400" dirty="0">
                <a:latin typeface="Times New Roman" panose="02020603050405020304" pitchFamily="18" charset="0"/>
                <a:cs typeface="Times New Roman" panose="02020603050405020304" pitchFamily="18" charset="0"/>
              </a:rPr>
              <a:t> перечень параметров</a:t>
            </a:r>
            <a:r>
              <a:rPr lang="en-US" sz="1400" dirty="0">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изменение которых влияет на процесс сепарации. И в ходе расчётов было определено</a:t>
            </a:r>
            <a:r>
              <a:rPr lang="en-US" sz="1400" dirty="0">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что ключевыми параметрами сепарации являются термобарические условия</a:t>
            </a:r>
            <a:r>
              <a:rPr lang="en-US" sz="1400" dirty="0">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состав флюида</a:t>
            </a:r>
            <a:r>
              <a:rPr lang="en-US" sz="1400" dirty="0">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его газовый фактор и </a:t>
            </a:r>
            <a:r>
              <a:rPr lang="ru-RU" sz="1400" dirty="0" err="1">
                <a:latin typeface="Times New Roman" panose="02020603050405020304" pitchFamily="18" charset="0"/>
                <a:cs typeface="Times New Roman" panose="02020603050405020304" pitchFamily="18" charset="0"/>
              </a:rPr>
              <a:t>обводнённость</a:t>
            </a:r>
            <a:r>
              <a:rPr lang="ru-RU" sz="1400" dirty="0">
                <a:latin typeface="Times New Roman" panose="02020603050405020304" pitchFamily="18" charset="0"/>
                <a:cs typeface="Times New Roman" panose="02020603050405020304" pitchFamily="18" charset="0"/>
              </a:rPr>
              <a:t>.</a:t>
            </a:r>
          </a:p>
        </p:txBody>
      </p:sp>
      <p:sp>
        <p:nvSpPr>
          <p:cNvPr id="9" name="TextBox 8">
            <a:extLst>
              <a:ext uri="{FF2B5EF4-FFF2-40B4-BE49-F238E27FC236}">
                <a16:creationId xmlns:a16="http://schemas.microsoft.com/office/drawing/2014/main" id="{7ED428E1-11BF-1CB7-AD21-28EC9E8BFFAA}"/>
              </a:ext>
            </a:extLst>
          </p:cNvPr>
          <p:cNvSpPr txBox="1"/>
          <p:nvPr/>
        </p:nvSpPr>
        <p:spPr>
          <a:xfrm>
            <a:off x="539552" y="203695"/>
            <a:ext cx="4583150" cy="307777"/>
          </a:xfrm>
          <a:prstGeom prst="rect">
            <a:avLst/>
          </a:prstGeom>
          <a:noFill/>
        </p:spPr>
        <p:txBody>
          <a:bodyPr wrap="square">
            <a:spAutoFit/>
          </a:bodyPr>
          <a:lstStyle/>
          <a:p>
            <a:pPr algn="just" defTabSz="1219170">
              <a:spcBef>
                <a:spcPts val="1333"/>
              </a:spcBef>
            </a:pPr>
            <a:r>
              <a:rPr lang="ru-RU" sz="1400" b="1" dirty="0">
                <a:solidFill>
                  <a:srgbClr val="00359E"/>
                </a:solidFill>
                <a:latin typeface="Times New Roman" panose="02020603050405020304" pitchFamily="18" charset="0"/>
                <a:cs typeface="Times New Roman" panose="02020603050405020304" pitchFamily="18" charset="0"/>
              </a:rPr>
              <a:t>ВЫВОДЫ</a:t>
            </a:r>
          </a:p>
        </p:txBody>
      </p:sp>
      <p:pic>
        <p:nvPicPr>
          <p:cNvPr id="10" name="Рисунок 9">
            <a:extLst>
              <a:ext uri="{FF2B5EF4-FFF2-40B4-BE49-F238E27FC236}">
                <a16:creationId xmlns:a16="http://schemas.microsoft.com/office/drawing/2014/main" id="{437ACE1D-4E9F-7BC8-2470-D1ACA36F7443}"/>
              </a:ext>
            </a:extLst>
          </p:cNvPr>
          <p:cNvPicPr>
            <a:picLocks noChangeAspect="1"/>
          </p:cNvPicPr>
          <p:nvPr/>
        </p:nvPicPr>
        <p:blipFill>
          <a:blip r:embed="rId6"/>
          <a:stretch>
            <a:fillRect/>
          </a:stretch>
        </p:blipFill>
        <p:spPr>
          <a:xfrm>
            <a:off x="0" y="-107443"/>
            <a:ext cx="5846571" cy="749873"/>
          </a:xfrm>
          <a:prstGeom prst="rect">
            <a:avLst/>
          </a:prstGeom>
        </p:spPr>
      </p:pic>
    </p:spTree>
    <p:extLst>
      <p:ext uri="{BB962C8B-B14F-4D97-AF65-F5344CB8AC3E}">
        <p14:creationId xmlns:p14="http://schemas.microsoft.com/office/powerpoint/2010/main" val="406956219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1414"/>
        <p:cNvGrpSpPr/>
        <p:nvPr/>
      </p:nvGrpSpPr>
      <p:grpSpPr>
        <a:xfrm>
          <a:off x="0" y="0"/>
          <a:ext cx="0" cy="0"/>
          <a:chOff x="0" y="0"/>
          <a:chExt cx="0" cy="0"/>
        </a:xfrm>
      </p:grpSpPr>
      <p:sp>
        <p:nvSpPr>
          <p:cNvPr id="1415" name="Google Shape;1415;p112"/>
          <p:cNvSpPr/>
          <p:nvPr/>
        </p:nvSpPr>
        <p:spPr>
          <a:xfrm>
            <a:off x="1411" y="1120334"/>
            <a:ext cx="9136500" cy="2444366"/>
          </a:xfrm>
          <a:prstGeom prst="rect">
            <a:avLst/>
          </a:prstGeom>
          <a:solidFill>
            <a:srgbClr val="DAE5F1"/>
          </a:solidFill>
          <a:ln>
            <a:noFill/>
          </a:ln>
        </p:spPr>
        <p:txBody>
          <a:bodyPr spcFirstLastPara="1" wrap="square" lIns="91397" tIns="91397" rIns="91397" bIns="91397" anchor="ctr" anchorCtr="0">
            <a:noAutofit/>
          </a:bodyPr>
          <a:lstStyle/>
          <a:p>
            <a:endParaRPr sz="1800"/>
          </a:p>
        </p:txBody>
      </p:sp>
      <p:sp>
        <p:nvSpPr>
          <p:cNvPr id="1416" name="Google Shape;1416;p112"/>
          <p:cNvSpPr/>
          <p:nvPr/>
        </p:nvSpPr>
        <p:spPr>
          <a:xfrm>
            <a:off x="271346" y="1365134"/>
            <a:ext cx="8596630" cy="4399131"/>
          </a:xfrm>
          <a:prstGeom prst="rect">
            <a:avLst/>
          </a:prstGeom>
          <a:noFill/>
          <a:ln>
            <a:noFill/>
          </a:ln>
        </p:spPr>
        <p:txBody>
          <a:bodyPr spcFirstLastPara="1" wrap="square" lIns="68729" tIns="34189" rIns="68729" bIns="34189" anchor="t" anchorCtr="0">
            <a:noAutofit/>
          </a:bodyPr>
          <a:lstStyle/>
          <a:p>
            <a:pPr indent="0" algn="ctr" fontAlgn="auto"/>
            <a:r>
              <a:rPr lang="ru-RU" sz="4000" b="1" dirty="0">
                <a:solidFill>
                  <a:srgbClr val="00359E"/>
                </a:solidFill>
                <a:latin typeface="Franklin Gothic Medium Cond" panose="020B0606030402020204" charset="0"/>
                <a:ea typeface="Arial" panose="020B0604020202020204"/>
                <a:cs typeface="Franklin Gothic Medium Cond" panose="020B0606030402020204" charset="0"/>
                <a:sym typeface="Arial" panose="020B0604020202020204"/>
              </a:rPr>
              <a:t>СПАСИБО </a:t>
            </a:r>
          </a:p>
          <a:p>
            <a:pPr indent="0" algn="ctr" fontAlgn="auto"/>
            <a:r>
              <a:rPr lang="ru-RU" sz="4000" b="1" dirty="0">
                <a:solidFill>
                  <a:srgbClr val="00359E"/>
                </a:solidFill>
                <a:latin typeface="Franklin Gothic Medium Cond" panose="020B0606030402020204" charset="0"/>
                <a:ea typeface="Arial" panose="020B0604020202020204"/>
                <a:cs typeface="Franklin Gothic Medium Cond" panose="020B0606030402020204" charset="0"/>
                <a:sym typeface="Arial" panose="020B0604020202020204"/>
              </a:rPr>
              <a:t>ЗА </a:t>
            </a:r>
          </a:p>
          <a:p>
            <a:pPr indent="0" algn="ctr" fontAlgn="auto"/>
            <a:r>
              <a:rPr lang="ru-RU" sz="4000" b="1" dirty="0">
                <a:solidFill>
                  <a:srgbClr val="00359E"/>
                </a:solidFill>
                <a:latin typeface="Franklin Gothic Medium Cond" panose="020B0606030402020204" charset="0"/>
                <a:ea typeface="Arial" panose="020B0604020202020204"/>
                <a:cs typeface="Franklin Gothic Medium Cond" panose="020B0606030402020204" charset="0"/>
                <a:sym typeface="Arial" panose="020B0604020202020204"/>
              </a:rPr>
              <a:t>ВНИМАНИЕ! </a:t>
            </a:r>
          </a:p>
        </p:txBody>
      </p:sp>
      <p:pic>
        <p:nvPicPr>
          <p:cNvPr id="1417" name="Google Shape;1417;p112" descr="F:\WORK\АГТУ\Общая\новый бренндбук\Мокапы\доп\Безырмянный-1.png"/>
          <p:cNvPicPr preferRelativeResize="0"/>
          <p:nvPr/>
        </p:nvPicPr>
        <p:blipFill rotWithShape="1">
          <a:blip r:embed="rId3"/>
          <a:srcRect/>
          <a:stretch>
            <a:fillRect/>
          </a:stretch>
        </p:blipFill>
        <p:spPr>
          <a:xfrm>
            <a:off x="6786397" y="267037"/>
            <a:ext cx="1995584" cy="175626"/>
          </a:xfrm>
          <a:prstGeom prst="rect">
            <a:avLst/>
          </a:prstGeom>
          <a:noFill/>
          <a:ln>
            <a:noFill/>
          </a:ln>
        </p:spPr>
      </p:pic>
      <p:grpSp>
        <p:nvGrpSpPr>
          <p:cNvPr id="1420" name="Google Shape;1420;p112"/>
          <p:cNvGrpSpPr/>
          <p:nvPr/>
        </p:nvGrpSpPr>
        <p:grpSpPr>
          <a:xfrm>
            <a:off x="-21802" y="2971603"/>
            <a:ext cx="9159713" cy="2190464"/>
            <a:chOff x="-23220" y="2972520"/>
            <a:chExt cx="9162540" cy="2191140"/>
          </a:xfrm>
        </p:grpSpPr>
        <p:pic>
          <p:nvPicPr>
            <p:cNvPr id="1421" name="Google Shape;1421;p112" descr="F:\WORK\АГТУ\Общая\новый бренндбук\Мокапы\доп\BB_двАГТУ.png"/>
            <p:cNvPicPr preferRelativeResize="0"/>
            <p:nvPr/>
          </p:nvPicPr>
          <p:blipFill rotWithShape="1">
            <a:blip r:embed="rId4"/>
            <a:srcRect r="50000"/>
            <a:stretch>
              <a:fillRect/>
            </a:stretch>
          </p:blipFill>
          <p:spPr>
            <a:xfrm rot="-5400000">
              <a:off x="4346640" y="375480"/>
              <a:ext cx="418320" cy="9158040"/>
            </a:xfrm>
            <a:prstGeom prst="rect">
              <a:avLst/>
            </a:prstGeom>
            <a:noFill/>
            <a:ln>
              <a:noFill/>
            </a:ln>
          </p:spPr>
        </p:pic>
        <p:grpSp>
          <p:nvGrpSpPr>
            <p:cNvPr id="1422" name="Google Shape;1422;p112"/>
            <p:cNvGrpSpPr/>
            <p:nvPr/>
          </p:nvGrpSpPr>
          <p:grpSpPr>
            <a:xfrm>
              <a:off x="6525720" y="2972520"/>
              <a:ext cx="2613600" cy="2180880"/>
              <a:chOff x="6525720" y="2972520"/>
              <a:chExt cx="2613600" cy="2180880"/>
            </a:xfrm>
          </p:grpSpPr>
          <p:pic>
            <p:nvPicPr>
              <p:cNvPr id="1423" name="Google Shape;1423;p112" descr="F:\WORK\АГТУ\Общая\новый бренндбук\Мокапы\доп\Безымяннный-1.png"/>
              <p:cNvPicPr preferRelativeResize="0"/>
              <p:nvPr/>
            </p:nvPicPr>
            <p:blipFill rotWithShape="1">
              <a:blip r:embed="rId5"/>
              <a:srcRect/>
              <a:stretch>
                <a:fillRect/>
              </a:stretch>
            </p:blipFill>
            <p:spPr>
              <a:xfrm rot="10800000">
                <a:off x="6525720" y="4297680"/>
                <a:ext cx="1716840" cy="855720"/>
              </a:xfrm>
              <a:prstGeom prst="rect">
                <a:avLst/>
              </a:prstGeom>
              <a:noFill/>
              <a:ln>
                <a:noFill/>
              </a:ln>
            </p:spPr>
          </p:pic>
          <p:pic>
            <p:nvPicPr>
              <p:cNvPr id="1424" name="Google Shape;1424;p112" descr="F:\WORK\АГТУ\Общая\новый бренндбук\Мокапы\доп\Безымяыынный-1.png"/>
              <p:cNvPicPr preferRelativeResize="0"/>
              <p:nvPr/>
            </p:nvPicPr>
            <p:blipFill rotWithShape="1">
              <a:blip r:embed="rId6"/>
              <a:srcRect/>
              <a:stretch>
                <a:fillRect/>
              </a:stretch>
            </p:blipFill>
            <p:spPr>
              <a:xfrm>
                <a:off x="7236360" y="2972520"/>
                <a:ext cx="1902960" cy="2176200"/>
              </a:xfrm>
              <a:prstGeom prst="rect">
                <a:avLst/>
              </a:prstGeom>
              <a:noFill/>
              <a:ln>
                <a:noFill/>
              </a:ln>
            </p:spPr>
          </p:pic>
        </p:gr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5" descr="F:\WORK\АГТУ\Общая\новый бренндбук\Мокапы\доп\Безырмянный-1.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87126" y="267494"/>
            <a:ext cx="2001044" cy="180181"/>
          </a:xfrm>
          <a:prstGeom prst="rect">
            <a:avLst/>
          </a:prstGeom>
          <a:noFill/>
          <a:extLst>
            <a:ext uri="{909E8E84-426E-40DD-AFC4-6F175D3DCCD1}">
              <a14:hiddenFill xmlns:a14="http://schemas.microsoft.com/office/drawing/2010/main">
                <a:solidFill>
                  <a:srgbClr val="FFFFFF"/>
                </a:solidFill>
              </a14:hiddenFill>
            </a:ext>
          </a:extLst>
        </p:spPr>
      </p:pic>
      <p:grpSp>
        <p:nvGrpSpPr>
          <p:cNvPr id="4" name="Группа 3"/>
          <p:cNvGrpSpPr/>
          <p:nvPr/>
        </p:nvGrpSpPr>
        <p:grpSpPr>
          <a:xfrm>
            <a:off x="-18589" y="2972872"/>
            <a:ext cx="9162589" cy="2191165"/>
            <a:chOff x="-18589" y="2972872"/>
            <a:chExt cx="9162589" cy="2191165"/>
          </a:xfrm>
        </p:grpSpPr>
        <p:pic>
          <p:nvPicPr>
            <p:cNvPr id="5" name="Picture 3" descr="F:\WORK\АГТУ\Общая\новый бренндбук\Мокапы\доп\BB_двАГТУ.pn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6" name="Группа 5"/>
            <p:cNvGrpSpPr/>
            <p:nvPr/>
          </p:nvGrpSpPr>
          <p:grpSpPr>
            <a:xfrm>
              <a:off x="6521327" y="2972872"/>
              <a:ext cx="2622672" cy="2180762"/>
              <a:chOff x="6521327" y="2972872"/>
              <a:chExt cx="2622672" cy="2180762"/>
            </a:xfrm>
          </p:grpSpPr>
          <p:pic>
            <p:nvPicPr>
              <p:cNvPr id="7" name="Picture 3" descr="F:\WORK\АГТУ\Общая\новый бренндбук\Мокапы\доп\Безымяннный-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F:\WORK\АГТУ\Общая\новый бренндбук\Мокапы\доп\Безымяыынный-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sp>
        <p:nvSpPr>
          <p:cNvPr id="9" name="Прямоугольник 8">
            <a:extLst>
              <a:ext uri="{FF2B5EF4-FFF2-40B4-BE49-F238E27FC236}">
                <a16:creationId xmlns:a16="http://schemas.microsoft.com/office/drawing/2014/main" id="{84A95783-ED20-65C5-0A03-668F5E81D992}"/>
              </a:ext>
            </a:extLst>
          </p:cNvPr>
          <p:cNvSpPr/>
          <p:nvPr/>
        </p:nvSpPr>
        <p:spPr>
          <a:xfrm>
            <a:off x="241462" y="599639"/>
            <a:ext cx="8661075" cy="1569660"/>
          </a:xfrm>
          <a:prstGeom prst="rect">
            <a:avLst/>
          </a:prstGeom>
        </p:spPr>
        <p:txBody>
          <a:bodyPr wrap="square">
            <a:spAutoFit/>
          </a:bodyPr>
          <a:lstStyle/>
          <a:p>
            <a:pPr indent="457200" algn="just">
              <a:spcAft>
                <a:spcPts val="0"/>
              </a:spcAft>
            </a:pPr>
            <a:r>
              <a:rPr lang="ru-RU" sz="1200" dirty="0">
                <a:latin typeface="Times New Roman" panose="02020603050405020304" pitchFamily="18" charset="0"/>
                <a:ea typeface="Times New Roman" panose="02020603050405020304" pitchFamily="18" charset="0"/>
              </a:rPr>
              <a:t>Сепаратор с жалюзийной насадкой (см. рис. 2) работает следующим образом. Нефтегазовая смесь под давлением поступает через патрубок </a:t>
            </a:r>
            <a:r>
              <a:rPr lang="ru-RU" sz="1200" i="1" dirty="0">
                <a:latin typeface="Times New Roman" panose="02020603050405020304" pitchFamily="18" charset="0"/>
                <a:ea typeface="Times New Roman" panose="02020603050405020304" pitchFamily="18" charset="0"/>
              </a:rPr>
              <a:t>1 </a:t>
            </a:r>
            <a:r>
              <a:rPr lang="ru-RU" sz="1200" dirty="0">
                <a:latin typeface="Times New Roman" panose="02020603050405020304" pitchFamily="18" charset="0"/>
                <a:ea typeface="Times New Roman" panose="02020603050405020304" pitchFamily="18" charset="0"/>
              </a:rPr>
              <a:t>к раздаточному коллектору</a:t>
            </a:r>
            <a:r>
              <a:rPr lang="ru-RU" sz="1200" i="1" dirty="0">
                <a:latin typeface="Times New Roman" panose="02020603050405020304" pitchFamily="18" charset="0"/>
                <a:ea typeface="Times New Roman" panose="02020603050405020304" pitchFamily="18" charset="0"/>
              </a:rPr>
              <a:t> 2, </a:t>
            </a:r>
            <a:r>
              <a:rPr lang="ru-RU" sz="1200" dirty="0">
                <a:latin typeface="Times New Roman" panose="02020603050405020304" pitchFamily="18" charset="0"/>
                <a:ea typeface="Times New Roman" panose="02020603050405020304" pitchFamily="18" charset="0"/>
              </a:rPr>
              <a:t>имеющему по всей длине щель для выхода смеси. Из щели нефтегазовая смесь попадает на наклонные плоскости</a:t>
            </a:r>
            <a:r>
              <a:rPr lang="ru-RU" sz="1200" i="1" dirty="0">
                <a:latin typeface="Times New Roman" panose="02020603050405020304" pitchFamily="18" charset="0"/>
                <a:ea typeface="Times New Roman" panose="02020603050405020304" pitchFamily="18" charset="0"/>
              </a:rPr>
              <a:t> 6</a:t>
            </a:r>
            <a:r>
              <a:rPr lang="ru-RU" sz="1200" dirty="0">
                <a:latin typeface="Times New Roman" panose="02020603050405020304" pitchFamily="18" charset="0"/>
                <a:ea typeface="Times New Roman" panose="02020603050405020304" pitchFamily="18" charset="0"/>
              </a:rPr>
              <a:t>, увеличивающие путь движения нефти и способствующие тем самым выделению окклюдированных пузырьков газа. В верхней части сепаратора установлена </a:t>
            </a:r>
            <a:r>
              <a:rPr lang="ru-RU" sz="1200" dirty="0" err="1">
                <a:latin typeface="Times New Roman" panose="02020603050405020304" pitchFamily="18" charset="0"/>
                <a:ea typeface="Times New Roman" panose="02020603050405020304" pitchFamily="18" charset="0"/>
              </a:rPr>
              <a:t>каплеуловительная</a:t>
            </a:r>
            <a:r>
              <a:rPr lang="ru-RU" sz="1200" dirty="0">
                <a:latin typeface="Times New Roman" panose="02020603050405020304" pitchFamily="18" charset="0"/>
                <a:ea typeface="Times New Roman" panose="02020603050405020304" pitchFamily="18" charset="0"/>
              </a:rPr>
              <a:t> насадка</a:t>
            </a:r>
            <a:r>
              <a:rPr lang="ru-RU" sz="1200" i="1" dirty="0">
                <a:latin typeface="Times New Roman" panose="02020603050405020304" pitchFamily="18" charset="0"/>
                <a:ea typeface="Times New Roman" panose="02020603050405020304" pitchFamily="18" charset="0"/>
              </a:rPr>
              <a:t> 4 </a:t>
            </a:r>
            <a:r>
              <a:rPr lang="ru-RU" sz="1200" dirty="0">
                <a:latin typeface="Times New Roman" panose="02020603050405020304" pitchFamily="18" charset="0"/>
                <a:ea typeface="Times New Roman" panose="02020603050405020304" pitchFamily="18" charset="0"/>
              </a:rPr>
              <a:t>жалюзийного типа, сечение которой показано на том же рисунке. Капельки нефти, отбиваемые в жалюзийной насадке</a:t>
            </a:r>
            <a:r>
              <a:rPr lang="ru-RU" sz="1200" i="1" dirty="0">
                <a:latin typeface="Times New Roman" panose="02020603050405020304" pitchFamily="18" charset="0"/>
                <a:ea typeface="Times New Roman" panose="02020603050405020304" pitchFamily="18" charset="0"/>
              </a:rPr>
              <a:t> 4</a:t>
            </a:r>
            <a:r>
              <a:rPr lang="ru-RU" sz="1200" dirty="0">
                <a:latin typeface="Times New Roman" panose="02020603050405020304" pitchFamily="18" charset="0"/>
                <a:ea typeface="Times New Roman" panose="02020603050405020304" pitchFamily="18" charset="0"/>
              </a:rPr>
              <a:t>, стекают в поддон и по дренажной трубе</a:t>
            </a:r>
            <a:r>
              <a:rPr lang="ru-RU" sz="1200" i="1" dirty="0">
                <a:latin typeface="Times New Roman" panose="02020603050405020304" pitchFamily="18" charset="0"/>
                <a:ea typeface="Times New Roman" panose="02020603050405020304" pitchFamily="18" charset="0"/>
              </a:rPr>
              <a:t> 13</a:t>
            </a:r>
            <a:r>
              <a:rPr lang="ru-RU" sz="1200" dirty="0">
                <a:latin typeface="Times New Roman" panose="02020603050405020304" pitchFamily="18" charset="0"/>
                <a:ea typeface="Times New Roman" panose="02020603050405020304" pitchFamily="18" charset="0"/>
              </a:rPr>
              <a:t> направляются в нижнюю часть сепаратора.</a:t>
            </a:r>
          </a:p>
          <a:p>
            <a:pPr indent="457200" algn="just">
              <a:spcAft>
                <a:spcPts val="0"/>
              </a:spcAft>
            </a:pPr>
            <a:r>
              <a:rPr lang="ru-RU" sz="1200" dirty="0">
                <a:latin typeface="Times New Roman" panose="02020603050405020304" pitchFamily="18" charset="0"/>
                <a:ea typeface="Times New Roman" panose="02020603050405020304" pitchFamily="18" charset="0"/>
              </a:rPr>
              <a:t>В сечении жалюзи условно показаны две капли нефти: большая, </a:t>
            </a:r>
            <a:r>
              <a:rPr lang="ru-RU" sz="1200" i="1" dirty="0">
                <a:latin typeface="Times New Roman" panose="02020603050405020304" pitchFamily="18" charset="0"/>
                <a:ea typeface="Times New Roman" panose="02020603050405020304" pitchFamily="18" charset="0"/>
              </a:rPr>
              <a:t>а</a:t>
            </a:r>
            <a:r>
              <a:rPr lang="ru-RU" sz="1200" dirty="0">
                <a:latin typeface="Times New Roman" panose="02020603050405020304" pitchFamily="18" charset="0"/>
                <a:ea typeface="Times New Roman" panose="02020603050405020304" pitchFamily="18" charset="0"/>
              </a:rPr>
              <a:t>, которая, пройдя две гофры, прилипает к стенке жалюзи и стекает по стенке вниз, и мелкая</a:t>
            </a:r>
            <a:r>
              <a:rPr lang="ru-RU" sz="1200" i="1" dirty="0">
                <a:latin typeface="Times New Roman" panose="02020603050405020304" pitchFamily="18" charset="0"/>
                <a:ea typeface="Times New Roman" panose="02020603050405020304" pitchFamily="18" charset="0"/>
              </a:rPr>
              <a:t> б</a:t>
            </a:r>
            <a:r>
              <a:rPr lang="ru-RU" sz="1200" dirty="0">
                <a:latin typeface="Times New Roman" panose="02020603050405020304" pitchFamily="18" charset="0"/>
                <a:ea typeface="Times New Roman" panose="02020603050405020304" pitchFamily="18" charset="0"/>
              </a:rPr>
              <a:t>, пролетевшая с потоком газа все гофры, не прилипнув ни к одной из них.</a:t>
            </a:r>
            <a:endParaRPr lang="ru-RU" sz="1200" dirty="0">
              <a:effectLst/>
              <a:latin typeface="Times New Roman" panose="02020603050405020304" pitchFamily="18" charset="0"/>
              <a:ea typeface="Times New Roman" panose="02020603050405020304" pitchFamily="18" charset="0"/>
            </a:endParaRPr>
          </a:p>
        </p:txBody>
      </p:sp>
      <p:sp>
        <p:nvSpPr>
          <p:cNvPr id="10" name="Прямоугольник 9">
            <a:extLst>
              <a:ext uri="{FF2B5EF4-FFF2-40B4-BE49-F238E27FC236}">
                <a16:creationId xmlns:a16="http://schemas.microsoft.com/office/drawing/2014/main" id="{78AE9D1C-BF08-C259-B11D-138DB249068E}"/>
              </a:ext>
            </a:extLst>
          </p:cNvPr>
          <p:cNvSpPr/>
          <p:nvPr/>
        </p:nvSpPr>
        <p:spPr>
          <a:xfrm>
            <a:off x="179512" y="2215802"/>
            <a:ext cx="8520087" cy="2123658"/>
          </a:xfrm>
          <a:prstGeom prst="rect">
            <a:avLst/>
          </a:prstGeom>
        </p:spPr>
        <p:txBody>
          <a:bodyPr wrap="square">
            <a:spAutoFit/>
          </a:bodyPr>
          <a:lstStyle/>
          <a:p>
            <a:pPr indent="457200" algn="just">
              <a:spcAft>
                <a:spcPts val="0"/>
              </a:spcAft>
            </a:pPr>
            <a:r>
              <a:rPr lang="ru-RU" sz="1200" dirty="0" err="1">
                <a:latin typeface="Times New Roman" panose="02020603050405020304" pitchFamily="18" charset="0"/>
                <a:ea typeface="Times New Roman" panose="02020603050405020304" pitchFamily="18" charset="0"/>
              </a:rPr>
              <a:t>Каплеулавливающая</a:t>
            </a:r>
            <a:r>
              <a:rPr lang="ru-RU" sz="1200" dirty="0">
                <a:latin typeface="Times New Roman" panose="02020603050405020304" pitchFamily="18" charset="0"/>
                <a:ea typeface="Times New Roman" panose="02020603050405020304" pitchFamily="18" charset="0"/>
              </a:rPr>
              <a:t> насадка </a:t>
            </a:r>
            <a:r>
              <a:rPr lang="ru-RU" sz="1200" i="1" dirty="0">
                <a:latin typeface="Times New Roman" panose="02020603050405020304" pitchFamily="18" charset="0"/>
                <a:ea typeface="Times New Roman" panose="02020603050405020304" pitchFamily="18" charset="0"/>
              </a:rPr>
              <a:t>4</a:t>
            </a:r>
            <a:r>
              <a:rPr lang="ru-RU" sz="1200" dirty="0">
                <a:latin typeface="Times New Roman" panose="02020603050405020304" pitchFamily="18" charset="0"/>
                <a:ea typeface="Times New Roman" panose="02020603050405020304" pitchFamily="18" charset="0"/>
              </a:rPr>
              <a:t> может быть различной конструкции. Работа ее должна основываться на следующих принципах: столкновении потока газа с различного рода перегородками; изменении направления и скорости потока; использовании центробежной силы; использовании </a:t>
            </a:r>
            <a:r>
              <a:rPr lang="ru-RU" sz="1200" dirty="0" err="1">
                <a:latin typeface="Times New Roman" panose="02020603050405020304" pitchFamily="18" charset="0"/>
                <a:ea typeface="Times New Roman" panose="02020603050405020304" pitchFamily="18" charset="0"/>
              </a:rPr>
              <a:t>коалесцирующей</a:t>
            </a:r>
            <a:r>
              <a:rPr lang="ru-RU" sz="1200" dirty="0">
                <a:latin typeface="Times New Roman" panose="02020603050405020304" pitchFamily="18" charset="0"/>
                <a:ea typeface="Times New Roman" panose="02020603050405020304" pitchFamily="18" charset="0"/>
              </a:rPr>
              <a:t> набивки (различного рода металлических сеток).</a:t>
            </a:r>
          </a:p>
          <a:p>
            <a:pPr indent="457200" algn="just">
              <a:spcAft>
                <a:spcPts val="0"/>
              </a:spcAft>
            </a:pPr>
            <a:r>
              <a:rPr lang="ru-RU" sz="1200" dirty="0">
                <a:latin typeface="Times New Roman" panose="02020603050405020304" pitchFamily="18" charset="0"/>
                <a:ea typeface="Times New Roman" panose="02020603050405020304" pitchFamily="18" charset="0"/>
              </a:rPr>
              <a:t>     Перегородки </a:t>
            </a:r>
            <a:r>
              <a:rPr lang="ru-RU" sz="1200" i="1" dirty="0">
                <a:latin typeface="Times New Roman" panose="02020603050405020304" pitchFamily="18" charset="0"/>
                <a:ea typeface="Times New Roman" panose="02020603050405020304" pitchFamily="18" charset="0"/>
              </a:rPr>
              <a:t>10 </a:t>
            </a:r>
            <a:r>
              <a:rPr lang="ru-RU" sz="1200" dirty="0">
                <a:latin typeface="Times New Roman" panose="02020603050405020304" pitchFamily="18" charset="0"/>
                <a:ea typeface="Times New Roman" panose="02020603050405020304" pitchFamily="18" charset="0"/>
              </a:rPr>
              <a:t>в сепараторе служат для успокоения уровня при пульсирующей подаче продукции скважин, а датчик регулятора уровня поплавкового типа</a:t>
            </a:r>
            <a:r>
              <a:rPr lang="ru-RU" sz="1200" i="1" dirty="0">
                <a:latin typeface="Times New Roman" panose="02020603050405020304" pitchFamily="18" charset="0"/>
                <a:ea typeface="Times New Roman" panose="02020603050405020304" pitchFamily="18" charset="0"/>
              </a:rPr>
              <a:t> 7 </a:t>
            </a:r>
            <a:r>
              <a:rPr lang="ru-RU" sz="1200" dirty="0">
                <a:latin typeface="Times New Roman" panose="02020603050405020304" pitchFamily="18" charset="0"/>
                <a:ea typeface="Times New Roman" panose="02020603050405020304" pitchFamily="18" charset="0"/>
              </a:rPr>
              <a:t>с исполнительным механизмом </a:t>
            </a:r>
            <a:r>
              <a:rPr lang="ru-RU" sz="1200" i="1" dirty="0">
                <a:latin typeface="Times New Roman" panose="02020603050405020304" pitchFamily="18" charset="0"/>
                <a:ea typeface="Times New Roman" panose="02020603050405020304" pitchFamily="18" charset="0"/>
              </a:rPr>
              <a:t>8 </a:t>
            </a:r>
            <a:r>
              <a:rPr lang="ru-RU" sz="1200" dirty="0">
                <a:latin typeface="Times New Roman" panose="02020603050405020304" pitchFamily="18" charset="0"/>
                <a:ea typeface="Times New Roman" panose="02020603050405020304" pitchFamily="18" charset="0"/>
              </a:rPr>
              <a:t>– для циклического вывода нефти из корпуса сепаратора. Через патрубок</a:t>
            </a:r>
            <a:r>
              <a:rPr lang="ru-RU" sz="1200" i="1" dirty="0">
                <a:latin typeface="Times New Roman" panose="02020603050405020304" pitchFamily="18" charset="0"/>
                <a:ea typeface="Times New Roman" panose="02020603050405020304" pitchFamily="18" charset="0"/>
              </a:rPr>
              <a:t> 9</a:t>
            </a:r>
            <a:r>
              <a:rPr lang="ru-RU" sz="1200" dirty="0">
                <a:latin typeface="Times New Roman" panose="02020603050405020304" pitchFamily="18" charset="0"/>
                <a:ea typeface="Times New Roman" panose="02020603050405020304" pitchFamily="18" charset="0"/>
              </a:rPr>
              <a:t> с установленной на нем задвижкой сбрасывается скопившаяся грязь. В верхней части сепаратора располагается предохранительный клапан</a:t>
            </a:r>
            <a:r>
              <a:rPr lang="ru-RU" sz="1200" i="1" dirty="0">
                <a:latin typeface="Times New Roman" panose="02020603050405020304" pitchFamily="18" charset="0"/>
                <a:ea typeface="Times New Roman" panose="02020603050405020304" pitchFamily="18" charset="0"/>
              </a:rPr>
              <a:t> 5</a:t>
            </a:r>
            <a:r>
              <a:rPr lang="ru-RU" sz="1200" dirty="0">
                <a:latin typeface="Times New Roman" panose="02020603050405020304" pitchFamily="18" charset="0"/>
                <a:ea typeface="Times New Roman" panose="02020603050405020304" pitchFamily="18" charset="0"/>
              </a:rPr>
              <a:t>, рассчитанный на сбрасывание газа при достижении в сепараторе давления выше нормы, предусмотренной технологическими процессами. На газовом патрубке сепаратора имеется также регулятор давления «до себя" </a:t>
            </a:r>
            <a:r>
              <a:rPr lang="ru-RU" sz="1200" i="1" dirty="0">
                <a:latin typeface="Times New Roman" panose="02020603050405020304" pitchFamily="18" charset="0"/>
                <a:ea typeface="Times New Roman" panose="02020603050405020304" pitchFamily="18" charset="0"/>
              </a:rPr>
              <a:t>3</a:t>
            </a:r>
            <a:r>
              <a:rPr lang="ru-RU" sz="1200" dirty="0">
                <a:latin typeface="Times New Roman" panose="02020603050405020304" pitchFamily="18" charset="0"/>
                <a:ea typeface="Times New Roman" panose="02020603050405020304" pitchFamily="18" charset="0"/>
              </a:rPr>
              <a:t>, поддерживающий необходимое давление в корпусе сепаратора.</a:t>
            </a:r>
          </a:p>
          <a:p>
            <a:pPr indent="457200" algn="just">
              <a:spcAft>
                <a:spcPts val="0"/>
              </a:spcAft>
            </a:pPr>
            <a:r>
              <a:rPr lang="ru-RU" sz="1200" dirty="0">
                <a:latin typeface="Times New Roman" panose="02020603050405020304" pitchFamily="18" charset="0"/>
                <a:ea typeface="Times New Roman" panose="02020603050405020304" pitchFamily="18" charset="0"/>
              </a:rPr>
              <a:t>     В нижней части корпуса сепаратора устанавливается водомерное стекло</a:t>
            </a:r>
            <a:r>
              <a:rPr lang="ru-RU" sz="1200" i="1" dirty="0">
                <a:latin typeface="Times New Roman" panose="02020603050405020304" pitchFamily="18" charset="0"/>
                <a:ea typeface="Times New Roman" panose="02020603050405020304" pitchFamily="18" charset="0"/>
              </a:rPr>
              <a:t> 11 </a:t>
            </a:r>
            <a:r>
              <a:rPr lang="ru-RU" sz="1200" dirty="0">
                <a:latin typeface="Times New Roman" panose="02020603050405020304" pitchFamily="18" charset="0"/>
                <a:ea typeface="Times New Roman" panose="02020603050405020304" pitchFamily="18" charset="0"/>
              </a:rPr>
              <a:t>с </a:t>
            </a:r>
            <a:r>
              <a:rPr lang="ru-RU" sz="1200" dirty="0" err="1">
                <a:latin typeface="Times New Roman" panose="02020603050405020304" pitchFamily="18" charset="0"/>
                <a:ea typeface="Times New Roman" panose="02020603050405020304" pitchFamily="18" charset="0"/>
              </a:rPr>
              <a:t>отключающимися</a:t>
            </a:r>
            <a:r>
              <a:rPr lang="ru-RU" sz="1200" dirty="0">
                <a:latin typeface="Times New Roman" panose="02020603050405020304" pitchFamily="18" charset="0"/>
                <a:ea typeface="Times New Roman" panose="02020603050405020304" pitchFamily="18" charset="0"/>
              </a:rPr>
              <a:t> краниками</a:t>
            </a:r>
            <a:r>
              <a:rPr lang="ru-RU" sz="1200" i="1" dirty="0">
                <a:latin typeface="Times New Roman" panose="02020603050405020304" pitchFamily="18" charset="0"/>
                <a:ea typeface="Times New Roman" panose="02020603050405020304" pitchFamily="18" charset="0"/>
              </a:rPr>
              <a:t> 12</a:t>
            </a:r>
            <a:r>
              <a:rPr lang="ru-RU" sz="1200" dirty="0">
                <a:latin typeface="Times New Roman" panose="02020603050405020304" pitchFamily="18" charset="0"/>
                <a:ea typeface="Times New Roman" panose="02020603050405020304" pitchFamily="18" charset="0"/>
              </a:rPr>
              <a:t>, предназначенное для измерения количества подаваемой жидкости.</a:t>
            </a:r>
            <a:r>
              <a:rPr lang="ru-RU" sz="1200" i="1" dirty="0">
                <a:latin typeface="Times New Roman" panose="02020603050405020304" pitchFamily="18" charset="0"/>
                <a:ea typeface="Times New Roman" panose="02020603050405020304" pitchFamily="18" charset="0"/>
              </a:rPr>
              <a:t> </a:t>
            </a:r>
            <a:endParaRPr lang="ru-RU" sz="1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4262446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FECB23-7DB9-729D-07DA-CA7CBCAF8EB3}"/>
            </a:ext>
          </a:extLst>
        </p:cNvPr>
        <p:cNvGrpSpPr/>
        <p:nvPr/>
      </p:nvGrpSpPr>
      <p:grpSpPr>
        <a:xfrm>
          <a:off x="0" y="0"/>
          <a:ext cx="0" cy="0"/>
          <a:chOff x="0" y="0"/>
          <a:chExt cx="0" cy="0"/>
        </a:xfrm>
      </p:grpSpPr>
      <p:pic>
        <p:nvPicPr>
          <p:cNvPr id="3" name="Picture 5" descr="F:\WORK\АГТУ\Общая\новый бренндбук\Мокапы\доп\Безырмянный-1.png">
            <a:extLst>
              <a:ext uri="{FF2B5EF4-FFF2-40B4-BE49-F238E27FC236}">
                <a16:creationId xmlns:a16="http://schemas.microsoft.com/office/drawing/2014/main" id="{C1FC6D9C-593E-EC00-9554-197F5F5F739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87126" y="267494"/>
            <a:ext cx="2001044" cy="180181"/>
          </a:xfrm>
          <a:prstGeom prst="rect">
            <a:avLst/>
          </a:prstGeom>
          <a:noFill/>
          <a:extLst>
            <a:ext uri="{909E8E84-426E-40DD-AFC4-6F175D3DCCD1}">
              <a14:hiddenFill xmlns:a14="http://schemas.microsoft.com/office/drawing/2010/main">
                <a:solidFill>
                  <a:srgbClr val="FFFFFF"/>
                </a:solidFill>
              </a14:hiddenFill>
            </a:ext>
          </a:extLst>
        </p:spPr>
      </p:pic>
      <p:grpSp>
        <p:nvGrpSpPr>
          <p:cNvPr id="4" name="Группа 3">
            <a:extLst>
              <a:ext uri="{FF2B5EF4-FFF2-40B4-BE49-F238E27FC236}">
                <a16:creationId xmlns:a16="http://schemas.microsoft.com/office/drawing/2014/main" id="{2DCC6494-7F12-9456-D7E5-210D21993815}"/>
              </a:ext>
            </a:extLst>
          </p:cNvPr>
          <p:cNvGrpSpPr/>
          <p:nvPr/>
        </p:nvGrpSpPr>
        <p:grpSpPr>
          <a:xfrm>
            <a:off x="-18589" y="2972872"/>
            <a:ext cx="9162589" cy="2191165"/>
            <a:chOff x="-18589" y="2972872"/>
            <a:chExt cx="9162589" cy="2191165"/>
          </a:xfrm>
        </p:grpSpPr>
        <p:pic>
          <p:nvPicPr>
            <p:cNvPr id="5" name="Picture 3" descr="F:\WORK\АГТУ\Общая\новый бренндбук\Мокапы\доп\BB_двАГТУ.png">
              <a:extLst>
                <a:ext uri="{FF2B5EF4-FFF2-40B4-BE49-F238E27FC236}">
                  <a16:creationId xmlns:a16="http://schemas.microsoft.com/office/drawing/2014/main" id="{82D7932F-3E5D-16D0-01C9-98CDAFB82F34}"/>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6" name="Группа 5">
              <a:extLst>
                <a:ext uri="{FF2B5EF4-FFF2-40B4-BE49-F238E27FC236}">
                  <a16:creationId xmlns:a16="http://schemas.microsoft.com/office/drawing/2014/main" id="{3053B5DD-D86C-8E20-9F53-9CF876FDFAE5}"/>
                </a:ext>
              </a:extLst>
            </p:cNvPr>
            <p:cNvGrpSpPr/>
            <p:nvPr/>
          </p:nvGrpSpPr>
          <p:grpSpPr>
            <a:xfrm>
              <a:off x="6521327" y="2972872"/>
              <a:ext cx="2622672" cy="2180762"/>
              <a:chOff x="6521327" y="2972872"/>
              <a:chExt cx="2622672" cy="2180762"/>
            </a:xfrm>
          </p:grpSpPr>
          <p:pic>
            <p:nvPicPr>
              <p:cNvPr id="7" name="Picture 3" descr="F:\WORK\АГТУ\Общая\новый бренндбук\Мокапы\доп\Безымяннный-1.png">
                <a:extLst>
                  <a:ext uri="{FF2B5EF4-FFF2-40B4-BE49-F238E27FC236}">
                    <a16:creationId xmlns:a16="http://schemas.microsoft.com/office/drawing/2014/main" id="{18E3FD15-C70E-2112-E03D-724B2AB56CD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F:\WORK\АГТУ\Общая\новый бренндбук\Мокапы\доп\Безымяыынный-1.png">
                <a:extLst>
                  <a:ext uri="{FF2B5EF4-FFF2-40B4-BE49-F238E27FC236}">
                    <a16:creationId xmlns:a16="http://schemas.microsoft.com/office/drawing/2014/main" id="{B0FDBDA3-9C78-E3A6-2B70-8A67A595BB88}"/>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pic>
        <p:nvPicPr>
          <p:cNvPr id="2" name="Picture 2" descr="https://poznayka.org/baza1/1947280910635.files/image115.png">
            <a:extLst>
              <a:ext uri="{FF2B5EF4-FFF2-40B4-BE49-F238E27FC236}">
                <a16:creationId xmlns:a16="http://schemas.microsoft.com/office/drawing/2014/main" id="{8115C8AE-4C5C-45D1-590F-7877597CFD59}"/>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20455" y="424740"/>
            <a:ext cx="3015296" cy="1884053"/>
          </a:xfrm>
          <a:prstGeom prst="rect">
            <a:avLst/>
          </a:prstGeom>
          <a:noFill/>
          <a:extLst>
            <a:ext uri="{909E8E84-426E-40DD-AFC4-6F175D3DCCD1}">
              <a14:hiddenFill xmlns:a14="http://schemas.microsoft.com/office/drawing/2010/main">
                <a:solidFill>
                  <a:srgbClr val="FFFFFF"/>
                </a:solidFill>
              </a14:hiddenFill>
            </a:ext>
          </a:extLst>
        </p:spPr>
      </p:pic>
      <p:sp>
        <p:nvSpPr>
          <p:cNvPr id="10" name="Прямоугольник 9">
            <a:extLst>
              <a:ext uri="{FF2B5EF4-FFF2-40B4-BE49-F238E27FC236}">
                <a16:creationId xmlns:a16="http://schemas.microsoft.com/office/drawing/2014/main" id="{3DA44E7C-84F3-C7A3-4C1B-5BCDE15635AE}"/>
              </a:ext>
            </a:extLst>
          </p:cNvPr>
          <p:cNvSpPr/>
          <p:nvPr/>
        </p:nvSpPr>
        <p:spPr>
          <a:xfrm>
            <a:off x="3345952" y="562933"/>
            <a:ext cx="5686957" cy="1170770"/>
          </a:xfrm>
          <a:prstGeom prst="rect">
            <a:avLst/>
          </a:prstGeom>
        </p:spPr>
        <p:txBody>
          <a:bodyPr wrap="square">
            <a:spAutoFit/>
          </a:bodyPr>
          <a:lstStyle/>
          <a:p>
            <a:pPr indent="431800" algn="just">
              <a:lnSpc>
                <a:spcPct val="150000"/>
              </a:lnSpc>
              <a:spcAft>
                <a:spcPts val="0"/>
              </a:spcAft>
            </a:pPr>
            <a:r>
              <a:rPr lang="ru-RU" sz="1200" b="1" dirty="0">
                <a:latin typeface="Times New Roman" panose="02020603050405020304" pitchFamily="18" charset="0"/>
                <a:ea typeface="Times New Roman" panose="02020603050405020304" pitchFamily="18" charset="0"/>
                <a:cs typeface="Times New Roman" panose="02020603050405020304" pitchFamily="18" charset="0"/>
              </a:rPr>
              <a:t>Основная сепарационная секция, </a:t>
            </a:r>
            <a:r>
              <a:rPr lang="ru-RU" sz="1200" dirty="0">
                <a:latin typeface="Times New Roman" panose="02020603050405020304" pitchFamily="18" charset="0"/>
                <a:ea typeface="Times New Roman" panose="02020603050405020304" pitchFamily="18" charset="0"/>
                <a:cs typeface="Times New Roman" panose="02020603050405020304" pitchFamily="18" charset="0"/>
              </a:rPr>
              <a:t>служащая для выделения из нефти газа, на работу которой большое влияние оказывает конструктивное оформление ввода продукции скважин (радиальное, тангенциальное, использование различных насадок-</a:t>
            </a:r>
            <a:r>
              <a:rPr lang="ru-RU" sz="1200" dirty="0" err="1">
                <a:latin typeface="Times New Roman" panose="02020603050405020304" pitchFamily="18" charset="0"/>
                <a:ea typeface="Times New Roman" panose="02020603050405020304" pitchFamily="18" charset="0"/>
                <a:cs typeface="Times New Roman" panose="02020603050405020304" pitchFamily="18" charset="0"/>
              </a:rPr>
              <a:t>диспергаторов</a:t>
            </a:r>
            <a:r>
              <a:rPr lang="ru-RU" sz="12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ea typeface="Times New Roman" panose="02020603050405020304" pitchFamily="18" charset="0"/>
                <a:cs typeface="Times New Roman" panose="02020603050405020304" pitchFamily="18" charset="0"/>
              </a:rPr>
              <a:t>турбулизирующих</a:t>
            </a:r>
            <a:r>
              <a:rPr lang="ru-RU" sz="1200" dirty="0">
                <a:latin typeface="Times New Roman" panose="02020603050405020304" pitchFamily="18" charset="0"/>
                <a:ea typeface="Times New Roman" panose="02020603050405020304" pitchFamily="18" charset="0"/>
                <a:cs typeface="Times New Roman" panose="02020603050405020304" pitchFamily="18" charset="0"/>
              </a:rPr>
              <a:t> ввод газожидкостной смеси).</a:t>
            </a:r>
            <a:endParaRPr lang="ru-RU" sz="105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1" name="Прямоугольник 10">
            <a:extLst>
              <a:ext uri="{FF2B5EF4-FFF2-40B4-BE49-F238E27FC236}">
                <a16:creationId xmlns:a16="http://schemas.microsoft.com/office/drawing/2014/main" id="{88CB6D53-DC36-F56F-2901-323957402B60}"/>
              </a:ext>
            </a:extLst>
          </p:cNvPr>
          <p:cNvSpPr/>
          <p:nvPr/>
        </p:nvSpPr>
        <p:spPr>
          <a:xfrm>
            <a:off x="3862411" y="1781880"/>
            <a:ext cx="3519618" cy="380938"/>
          </a:xfrm>
          <a:prstGeom prst="rect">
            <a:avLst/>
          </a:prstGeom>
        </p:spPr>
        <p:txBody>
          <a:bodyPr wrap="none">
            <a:spAutoFit/>
          </a:bodyPr>
          <a:lstStyle/>
          <a:p>
            <a:pPr indent="431800" algn="just">
              <a:lnSpc>
                <a:spcPct val="150000"/>
              </a:lnSpc>
              <a:spcAft>
                <a:spcPts val="0"/>
              </a:spcAft>
            </a:pPr>
            <a:r>
              <a:rPr lang="ru-RU" sz="1400" b="1" dirty="0">
                <a:latin typeface="Times New Roman" panose="02020603050405020304" pitchFamily="18" charset="0"/>
                <a:ea typeface="Times New Roman" panose="02020603050405020304" pitchFamily="18" charset="0"/>
                <a:cs typeface="Times New Roman" panose="02020603050405020304" pitchFamily="18" charset="0"/>
              </a:rPr>
              <a:t>Нефтегазовый сепаратор типа НГС</a:t>
            </a:r>
            <a:endParaRPr lang="ru-RU" sz="1100" b="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 name="Прямоугольник 11">
            <a:extLst>
              <a:ext uri="{FF2B5EF4-FFF2-40B4-BE49-F238E27FC236}">
                <a16:creationId xmlns:a16="http://schemas.microsoft.com/office/drawing/2014/main" id="{13D23C44-4720-919C-FBED-7654D8FFF8F8}"/>
              </a:ext>
            </a:extLst>
          </p:cNvPr>
          <p:cNvSpPr/>
          <p:nvPr/>
        </p:nvSpPr>
        <p:spPr>
          <a:xfrm>
            <a:off x="251043" y="2309527"/>
            <a:ext cx="8710348" cy="2123658"/>
          </a:xfrm>
          <a:prstGeom prst="rect">
            <a:avLst/>
          </a:prstGeom>
        </p:spPr>
        <p:txBody>
          <a:bodyPr wrap="square">
            <a:spAutoFit/>
          </a:bodyPr>
          <a:lstStyle/>
          <a:p>
            <a:pPr indent="457200" defTabSz="1219170"/>
            <a:r>
              <a:rPr lang="ru-RU" sz="1200" dirty="0">
                <a:latin typeface="Times New Roman" panose="02020603050405020304" pitchFamily="18" charset="0"/>
                <a:cs typeface="Times New Roman" panose="02020603050405020304" pitchFamily="18" charset="0"/>
              </a:rPr>
              <a:t>Сепаратор типа НГС состоит из горизонтальной емкости </a:t>
            </a:r>
            <a:r>
              <a:rPr lang="ru-RU" sz="1200" i="1" dirty="0">
                <a:latin typeface="Times New Roman" panose="02020603050405020304" pitchFamily="18" charset="0"/>
                <a:cs typeface="Times New Roman" panose="02020603050405020304" pitchFamily="18" charset="0"/>
              </a:rPr>
              <a:t>1</a:t>
            </a:r>
            <a:r>
              <a:rPr lang="ru-RU" sz="1200" dirty="0">
                <a:latin typeface="Times New Roman" panose="02020603050405020304" pitchFamily="18" charset="0"/>
                <a:cs typeface="Times New Roman" panose="02020603050405020304" pitchFamily="18" charset="0"/>
              </a:rPr>
              <a:t>, оснащенной патрубками для входа продукции </a:t>
            </a:r>
            <a:r>
              <a:rPr lang="ru-RU" sz="1200" i="1" dirty="0">
                <a:latin typeface="Times New Roman" panose="02020603050405020304" pitchFamily="18" charset="0"/>
                <a:cs typeface="Times New Roman" panose="02020603050405020304" pitchFamily="18" charset="0"/>
              </a:rPr>
              <a:t>2</a:t>
            </a:r>
            <a:r>
              <a:rPr lang="ru-RU" sz="1200" dirty="0">
                <a:latin typeface="Times New Roman" panose="02020603050405020304" pitchFamily="18" charset="0"/>
                <a:cs typeface="Times New Roman" panose="02020603050405020304" pitchFamily="18" charset="0"/>
              </a:rPr>
              <a:t>, для выхода нефти </a:t>
            </a:r>
            <a:r>
              <a:rPr lang="ru-RU" sz="1200" i="1" dirty="0">
                <a:latin typeface="Times New Roman" panose="02020603050405020304" pitchFamily="18" charset="0"/>
                <a:cs typeface="Times New Roman" panose="02020603050405020304" pitchFamily="18" charset="0"/>
              </a:rPr>
              <a:t>10</a:t>
            </a:r>
            <a:r>
              <a:rPr lang="ru-RU" sz="1200" dirty="0">
                <a:latin typeface="Times New Roman" panose="02020603050405020304" pitchFamily="18" charset="0"/>
                <a:cs typeface="Times New Roman" panose="02020603050405020304" pitchFamily="18" charset="0"/>
              </a:rPr>
              <a:t> и газа </a:t>
            </a:r>
            <a:r>
              <a:rPr lang="ru-RU" sz="1200" i="1" dirty="0">
                <a:latin typeface="Times New Roman" panose="02020603050405020304" pitchFamily="18" charset="0"/>
                <a:cs typeface="Times New Roman" panose="02020603050405020304" pitchFamily="18" charset="0"/>
              </a:rPr>
              <a:t>7</a:t>
            </a:r>
            <a:r>
              <a:rPr lang="ru-RU" sz="1200" dirty="0">
                <a:latin typeface="Times New Roman" panose="02020603050405020304" pitchFamily="18" charset="0"/>
                <a:cs typeface="Times New Roman" panose="02020603050405020304" pitchFamily="18" charset="0"/>
              </a:rPr>
              <a:t>. Внутри емкости непосредственно у патрубка для входа нефтегазовой смеси смонтированы распределительное устройство </a:t>
            </a:r>
            <a:r>
              <a:rPr lang="ru-RU" sz="1200" i="1" dirty="0">
                <a:latin typeface="Times New Roman" panose="02020603050405020304" pitchFamily="18" charset="0"/>
                <a:cs typeface="Times New Roman" panose="02020603050405020304" pitchFamily="18" charset="0"/>
              </a:rPr>
              <a:t>3</a:t>
            </a:r>
            <a:r>
              <a:rPr lang="ru-RU" sz="1200" dirty="0">
                <a:latin typeface="Times New Roman" panose="02020603050405020304" pitchFamily="18" charset="0"/>
                <a:cs typeface="Times New Roman" panose="02020603050405020304" pitchFamily="18" charset="0"/>
              </a:rPr>
              <a:t> и наклонные желоба (дефлекторы) </a:t>
            </a:r>
            <a:r>
              <a:rPr lang="ru-RU" sz="1200" i="1" dirty="0">
                <a:latin typeface="Times New Roman" panose="02020603050405020304" pitchFamily="18" charset="0"/>
                <a:cs typeface="Times New Roman" panose="02020603050405020304" pitchFamily="18" charset="0"/>
              </a:rPr>
              <a:t>4</a:t>
            </a:r>
            <a:r>
              <a:rPr lang="ru-RU" sz="1200" dirty="0">
                <a:latin typeface="Times New Roman" panose="02020603050405020304" pitchFamily="18" charset="0"/>
                <a:cs typeface="Times New Roman" panose="02020603050405020304" pitchFamily="18" charset="0"/>
              </a:rPr>
              <a:t> и </a:t>
            </a:r>
            <a:r>
              <a:rPr lang="ru-RU" sz="1200" i="1" dirty="0">
                <a:latin typeface="Times New Roman" panose="02020603050405020304" pitchFamily="18" charset="0"/>
                <a:cs typeface="Times New Roman" panose="02020603050405020304" pitchFamily="18" charset="0"/>
              </a:rPr>
              <a:t>5</a:t>
            </a:r>
            <a:r>
              <a:rPr lang="ru-RU" sz="1200" dirty="0">
                <a:latin typeface="Times New Roman" panose="02020603050405020304" pitchFamily="18" charset="0"/>
                <a:cs typeface="Times New Roman" panose="02020603050405020304" pitchFamily="18" charset="0"/>
              </a:rPr>
              <a:t>. Возле патрубка, через который осуществляется выход газа, установлены горизонтальный </a:t>
            </a:r>
            <a:r>
              <a:rPr lang="ru-RU" sz="1200" i="1" dirty="0">
                <a:latin typeface="Times New Roman" panose="02020603050405020304" pitchFamily="18" charset="0"/>
                <a:cs typeface="Times New Roman" panose="02020603050405020304" pitchFamily="18" charset="0"/>
              </a:rPr>
              <a:t>8</a:t>
            </a:r>
            <a:r>
              <a:rPr lang="ru-RU" sz="1200" dirty="0">
                <a:latin typeface="Times New Roman" panose="02020603050405020304" pitchFamily="18" charset="0"/>
                <a:cs typeface="Times New Roman" panose="02020603050405020304" pitchFamily="18" charset="0"/>
              </a:rPr>
              <a:t> и вертикальный </a:t>
            </a:r>
            <a:r>
              <a:rPr lang="ru-RU" sz="1200" i="1" dirty="0">
                <a:latin typeface="Times New Roman" panose="02020603050405020304" pitchFamily="18" charset="0"/>
                <a:cs typeface="Times New Roman" panose="02020603050405020304" pitchFamily="18" charset="0"/>
              </a:rPr>
              <a:t>6</a:t>
            </a:r>
            <a:r>
              <a:rPr lang="ru-RU" sz="1200" dirty="0">
                <a:latin typeface="Times New Roman" panose="02020603050405020304" pitchFamily="18" charset="0"/>
                <a:cs typeface="Times New Roman" panose="02020603050405020304" pitchFamily="18" charset="0"/>
              </a:rPr>
              <a:t> сетчатые отбойники. Кроме того, аппарат снабжен штуцерами и муфтами для монтажа приборов сигнализации и автоматического регулирования режима работы.</a:t>
            </a:r>
          </a:p>
          <a:p>
            <a:pPr indent="457200" defTabSz="1219170"/>
            <a:r>
              <a:rPr lang="ru-RU" sz="1200" dirty="0">
                <a:latin typeface="Times New Roman" panose="02020603050405020304" pitchFamily="18" charset="0"/>
                <a:cs typeface="Times New Roman" panose="02020603050405020304" pitchFamily="18" charset="0"/>
              </a:rPr>
              <a:t>Газонефтяная смесь поступает в аппарат через входной патрубок </a:t>
            </a:r>
            <a:r>
              <a:rPr lang="ru-RU" sz="1200" i="1" dirty="0">
                <a:latin typeface="Times New Roman" panose="02020603050405020304" pitchFamily="18" charset="0"/>
                <a:cs typeface="Times New Roman" panose="02020603050405020304" pitchFamily="18" charset="0"/>
              </a:rPr>
              <a:t>3</a:t>
            </a:r>
            <a:r>
              <a:rPr lang="ru-RU" sz="1200" dirty="0">
                <a:latin typeface="Times New Roman" panose="02020603050405020304" pitchFamily="18" charset="0"/>
                <a:cs typeface="Times New Roman" panose="02020603050405020304" pitchFamily="18" charset="0"/>
              </a:rPr>
              <a:t>, изменяет свое направление на 90°, и при помощи распределительного устройства нефть вместе с остаточным газом направляется сначала в верхние наклонные желоба </a:t>
            </a:r>
            <a:r>
              <a:rPr lang="ru-RU" sz="1200" i="1" dirty="0">
                <a:latin typeface="Times New Roman" panose="02020603050405020304" pitchFamily="18" charset="0"/>
                <a:cs typeface="Times New Roman" panose="02020603050405020304" pitchFamily="18" charset="0"/>
              </a:rPr>
              <a:t>4</a:t>
            </a:r>
            <a:r>
              <a:rPr lang="ru-RU" sz="1200" dirty="0">
                <a:latin typeface="Times New Roman" panose="02020603050405020304" pitchFamily="18" charset="0"/>
                <a:cs typeface="Times New Roman" panose="02020603050405020304" pitchFamily="18" charset="0"/>
              </a:rPr>
              <a:t>, а затем в нижние </a:t>
            </a:r>
            <a:r>
              <a:rPr lang="ru-RU" sz="1200" i="1" dirty="0">
                <a:latin typeface="Times New Roman" panose="02020603050405020304" pitchFamily="18" charset="0"/>
                <a:cs typeface="Times New Roman" panose="02020603050405020304" pitchFamily="18" charset="0"/>
              </a:rPr>
              <a:t>5</a:t>
            </a:r>
            <a:r>
              <a:rPr lang="ru-RU" sz="1200" dirty="0">
                <a:latin typeface="Times New Roman" panose="02020603050405020304" pitchFamily="18" charset="0"/>
                <a:cs typeface="Times New Roman" panose="02020603050405020304" pitchFamily="18" charset="0"/>
              </a:rPr>
              <a:t>. Отделившийся из нефти газ проходит сначала вертикальный </a:t>
            </a:r>
            <a:r>
              <a:rPr lang="ru-RU" sz="1200" dirty="0" err="1">
                <a:latin typeface="Times New Roman" panose="02020603050405020304" pitchFamily="18" charset="0"/>
                <a:cs typeface="Times New Roman" panose="02020603050405020304" pitchFamily="18" charset="0"/>
              </a:rPr>
              <a:t>каплеотбойник</a:t>
            </a:r>
            <a:r>
              <a:rPr lang="ru-RU" sz="1200" dirty="0">
                <a:latin typeface="Times New Roman" panose="02020603050405020304" pitchFamily="18" charset="0"/>
                <a:cs typeface="Times New Roman" panose="02020603050405020304" pitchFamily="18" charset="0"/>
              </a:rPr>
              <a:t> </a:t>
            </a:r>
            <a:r>
              <a:rPr lang="ru-RU" sz="1200" i="1" dirty="0">
                <a:latin typeface="Times New Roman" panose="02020603050405020304" pitchFamily="18" charset="0"/>
                <a:cs typeface="Times New Roman" panose="02020603050405020304" pitchFamily="18" charset="0"/>
              </a:rPr>
              <a:t>6</a:t>
            </a:r>
            <a:r>
              <a:rPr lang="ru-RU" sz="1200" dirty="0">
                <a:latin typeface="Times New Roman" panose="02020603050405020304" pitchFamily="18" charset="0"/>
                <a:cs typeface="Times New Roman" panose="02020603050405020304" pitchFamily="18" charset="0"/>
              </a:rPr>
              <a:t>, а затем горизонтальный </a:t>
            </a:r>
            <a:r>
              <a:rPr lang="ru-RU" sz="1200" i="1" dirty="0">
                <a:latin typeface="Times New Roman" panose="02020603050405020304" pitchFamily="18" charset="0"/>
                <a:cs typeface="Times New Roman" panose="02020603050405020304" pitchFamily="18" charset="0"/>
              </a:rPr>
              <a:t>8</a:t>
            </a:r>
            <a:r>
              <a:rPr lang="ru-RU" sz="1200" dirty="0">
                <a:latin typeface="Times New Roman" panose="02020603050405020304" pitchFamily="18" charset="0"/>
                <a:cs typeface="Times New Roman" panose="02020603050405020304" pitchFamily="18" charset="0"/>
              </a:rPr>
              <a:t>. Эти </a:t>
            </a:r>
            <a:r>
              <a:rPr lang="ru-RU" sz="1200" dirty="0" err="1">
                <a:latin typeface="Times New Roman" panose="02020603050405020304" pitchFamily="18" charset="0"/>
                <a:cs typeface="Times New Roman" panose="02020603050405020304" pitchFamily="18" charset="0"/>
              </a:rPr>
              <a:t>каплеотбойники</a:t>
            </a:r>
            <a:r>
              <a:rPr lang="ru-RU" sz="1200" dirty="0">
                <a:latin typeface="Times New Roman" panose="02020603050405020304" pitchFamily="18" charset="0"/>
                <a:cs typeface="Times New Roman" panose="02020603050405020304" pitchFamily="18" charset="0"/>
              </a:rPr>
              <a:t> осуществляют тонкую очистку газа от капельной жидкости (эффективность свыше 99%), что позволяет отказаться от установки дополнительного сепаратора газа. Выделившийся в сепараторе газ через патрубок </a:t>
            </a:r>
            <a:r>
              <a:rPr lang="ru-RU" sz="1200" i="1" dirty="0">
                <a:latin typeface="Times New Roman" panose="02020603050405020304" pitchFamily="18" charset="0"/>
                <a:cs typeface="Times New Roman" panose="02020603050405020304" pitchFamily="18" charset="0"/>
              </a:rPr>
              <a:t>7</a:t>
            </a:r>
            <a:r>
              <a:rPr lang="ru-RU" sz="1200" dirty="0">
                <a:latin typeface="Times New Roman" panose="02020603050405020304" pitchFamily="18" charset="0"/>
                <a:cs typeface="Times New Roman" panose="02020603050405020304" pitchFamily="18" charset="0"/>
              </a:rPr>
              <a:t>, задвижку и регулирующий клапан поступает в газосборную сеть. </a:t>
            </a:r>
          </a:p>
        </p:txBody>
      </p:sp>
    </p:spTree>
    <p:extLst>
      <p:ext uri="{BB962C8B-B14F-4D97-AF65-F5344CB8AC3E}">
        <p14:creationId xmlns:p14="http://schemas.microsoft.com/office/powerpoint/2010/main" val="19156713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E30A9E-CC67-5C3B-82EC-6EC2EE7E3400}"/>
            </a:ext>
          </a:extLst>
        </p:cNvPr>
        <p:cNvGrpSpPr/>
        <p:nvPr/>
      </p:nvGrpSpPr>
      <p:grpSpPr>
        <a:xfrm>
          <a:off x="0" y="0"/>
          <a:ext cx="0" cy="0"/>
          <a:chOff x="0" y="0"/>
          <a:chExt cx="0" cy="0"/>
        </a:xfrm>
      </p:grpSpPr>
      <p:pic>
        <p:nvPicPr>
          <p:cNvPr id="3" name="Picture 5" descr="F:\WORK\АГТУ\Общая\новый бренндбук\Мокапы\доп\Безырмянный-1.png">
            <a:extLst>
              <a:ext uri="{FF2B5EF4-FFF2-40B4-BE49-F238E27FC236}">
                <a16:creationId xmlns:a16="http://schemas.microsoft.com/office/drawing/2014/main" id="{F6B786E1-F5AF-A761-EB5B-DB81A2BD147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04248" y="222320"/>
            <a:ext cx="2001044" cy="180181"/>
          </a:xfrm>
          <a:prstGeom prst="rect">
            <a:avLst/>
          </a:prstGeom>
          <a:noFill/>
          <a:extLst>
            <a:ext uri="{909E8E84-426E-40DD-AFC4-6F175D3DCCD1}">
              <a14:hiddenFill xmlns:a14="http://schemas.microsoft.com/office/drawing/2010/main">
                <a:solidFill>
                  <a:srgbClr val="FFFFFF"/>
                </a:solidFill>
              </a14:hiddenFill>
            </a:ext>
          </a:extLst>
        </p:spPr>
      </p:pic>
      <p:grpSp>
        <p:nvGrpSpPr>
          <p:cNvPr id="4" name="Группа 3">
            <a:extLst>
              <a:ext uri="{FF2B5EF4-FFF2-40B4-BE49-F238E27FC236}">
                <a16:creationId xmlns:a16="http://schemas.microsoft.com/office/drawing/2014/main" id="{5F6A3C4C-8C57-B487-F0D4-1A7D12EF498A}"/>
              </a:ext>
            </a:extLst>
          </p:cNvPr>
          <p:cNvGrpSpPr/>
          <p:nvPr/>
        </p:nvGrpSpPr>
        <p:grpSpPr>
          <a:xfrm>
            <a:off x="-18589" y="2972872"/>
            <a:ext cx="9162589" cy="2191165"/>
            <a:chOff x="-18589" y="2972872"/>
            <a:chExt cx="9162589" cy="2191165"/>
          </a:xfrm>
        </p:grpSpPr>
        <p:pic>
          <p:nvPicPr>
            <p:cNvPr id="5" name="Picture 3" descr="F:\WORK\АГТУ\Общая\новый бренндбук\Мокапы\доп\BB_двАГТУ.png">
              <a:extLst>
                <a:ext uri="{FF2B5EF4-FFF2-40B4-BE49-F238E27FC236}">
                  <a16:creationId xmlns:a16="http://schemas.microsoft.com/office/drawing/2014/main" id="{215DB398-3474-DB72-CF4A-C6F0F852DD0D}"/>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6" name="Группа 5">
              <a:extLst>
                <a:ext uri="{FF2B5EF4-FFF2-40B4-BE49-F238E27FC236}">
                  <a16:creationId xmlns:a16="http://schemas.microsoft.com/office/drawing/2014/main" id="{96E3BBC7-80CD-B6F4-41DE-ADD5DE314F0F}"/>
                </a:ext>
              </a:extLst>
            </p:cNvPr>
            <p:cNvGrpSpPr/>
            <p:nvPr/>
          </p:nvGrpSpPr>
          <p:grpSpPr>
            <a:xfrm>
              <a:off x="6521327" y="2972872"/>
              <a:ext cx="2622672" cy="2180762"/>
              <a:chOff x="6521327" y="2972872"/>
              <a:chExt cx="2622672" cy="2180762"/>
            </a:xfrm>
          </p:grpSpPr>
          <p:pic>
            <p:nvPicPr>
              <p:cNvPr id="7" name="Picture 3" descr="F:\WORK\АГТУ\Общая\новый бренндбук\Мокапы\доп\Безымяннный-1.png">
                <a:extLst>
                  <a:ext uri="{FF2B5EF4-FFF2-40B4-BE49-F238E27FC236}">
                    <a16:creationId xmlns:a16="http://schemas.microsoft.com/office/drawing/2014/main" id="{AE8C7A80-1C7A-E10F-CA43-03CA6D3460B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F:\WORK\АГТУ\Общая\новый бренндбук\Мокапы\доп\Безымяыынный-1.png">
                <a:extLst>
                  <a:ext uri="{FF2B5EF4-FFF2-40B4-BE49-F238E27FC236}">
                    <a16:creationId xmlns:a16="http://schemas.microsoft.com/office/drawing/2014/main" id="{01F55F05-444F-FE76-5264-CBC74B8421D0}"/>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sp>
        <p:nvSpPr>
          <p:cNvPr id="2" name="Прямоугольник 1">
            <a:extLst>
              <a:ext uri="{FF2B5EF4-FFF2-40B4-BE49-F238E27FC236}">
                <a16:creationId xmlns:a16="http://schemas.microsoft.com/office/drawing/2014/main" id="{BC153DEE-0EBA-F03D-C747-ACDD7BD8D7ED}"/>
              </a:ext>
            </a:extLst>
          </p:cNvPr>
          <p:cNvSpPr/>
          <p:nvPr/>
        </p:nvSpPr>
        <p:spPr>
          <a:xfrm>
            <a:off x="323528" y="494258"/>
            <a:ext cx="8327321" cy="4154984"/>
          </a:xfrm>
          <a:prstGeom prst="rect">
            <a:avLst/>
          </a:prstGeom>
        </p:spPr>
        <p:txBody>
          <a:bodyPr wrap="square">
            <a:spAutoFit/>
          </a:bodyPr>
          <a:lstStyle/>
          <a:p>
            <a:pPr indent="431800" algn="ctr">
              <a:spcAft>
                <a:spcPts val="0"/>
              </a:spcAft>
            </a:pPr>
            <a:r>
              <a:rPr lang="ru-RU" sz="1200" b="1" dirty="0">
                <a:latin typeface="Times New Roman" panose="02020603050405020304" pitchFamily="18" charset="0"/>
                <a:ea typeface="Times New Roman" panose="02020603050405020304" pitchFamily="18" charset="0"/>
                <a:cs typeface="Times New Roman" panose="02020603050405020304" pitchFamily="18" charset="0"/>
              </a:rPr>
              <a:t>Трехфазный сепаратор - </a:t>
            </a:r>
            <a:r>
              <a:rPr lang="ru-RU" sz="1200" b="1" i="1" dirty="0">
                <a:latin typeface="Times New Roman" panose="02020603050405020304" pitchFamily="18" charset="0"/>
                <a:ea typeface="Times New Roman" panose="02020603050405020304" pitchFamily="18" charset="0"/>
                <a:cs typeface="Times New Roman" panose="02020603050405020304" pitchFamily="18" charset="0"/>
              </a:rPr>
              <a:t>СЦВ-5Р (СЦВ-8Р) </a:t>
            </a:r>
            <a:r>
              <a:rPr lang="ru-RU" sz="1200" b="1" dirty="0">
                <a:latin typeface="Times New Roman" panose="02020603050405020304" pitchFamily="18" charset="0"/>
                <a:ea typeface="Times New Roman" panose="02020603050405020304" pitchFamily="18" charset="0"/>
                <a:cs typeface="Times New Roman" panose="02020603050405020304" pitchFamily="18" charset="0"/>
              </a:rPr>
              <a:t> имеет следующие основные характеристики:</a:t>
            </a:r>
          </a:p>
          <a:p>
            <a:pPr marL="342900" lvl="0" indent="-342900" algn="just">
              <a:spcAft>
                <a:spcPts val="0"/>
              </a:spcAft>
              <a:buSzPts val="1000"/>
              <a:buFont typeface="Wingdings" panose="05000000000000000000" pitchFamily="2" charset="2"/>
              <a:buChar char=""/>
              <a:tabLst>
                <a:tab pos="457200" algn="l"/>
              </a:tabLst>
            </a:pPr>
            <a:r>
              <a:rPr lang="ru-RU" sz="1200" dirty="0">
                <a:latin typeface="Times New Roman" panose="02020603050405020304" pitchFamily="18" charset="0"/>
                <a:ea typeface="Calibri" panose="020F0502020204030204" pitchFamily="34" charset="0"/>
                <a:cs typeface="Times New Roman" panose="02020603050405020304" pitchFamily="18" charset="0"/>
              </a:rPr>
              <a:t>производительность по газу, </a:t>
            </a:r>
            <a:r>
              <a:rPr lang="ru-RU" sz="1200" dirty="0" err="1">
                <a:latin typeface="Times New Roman" panose="02020603050405020304" pitchFamily="18" charset="0"/>
                <a:ea typeface="Calibri" panose="020F0502020204030204" pitchFamily="34" charset="0"/>
                <a:cs typeface="Times New Roman" panose="02020603050405020304" pitchFamily="18" charset="0"/>
              </a:rPr>
              <a:t>Q</a:t>
            </a:r>
            <a:r>
              <a:rPr lang="ru-RU" sz="1200" baseline="-25000" dirty="0" err="1">
                <a:latin typeface="Times New Roman" panose="02020603050405020304" pitchFamily="18" charset="0"/>
                <a:ea typeface="Calibri" panose="020F0502020204030204" pitchFamily="34" charset="0"/>
                <a:cs typeface="Times New Roman" panose="02020603050405020304" pitchFamily="18" charset="0"/>
              </a:rPr>
              <a:t>г</a:t>
            </a:r>
            <a:r>
              <a:rPr lang="ru-RU" sz="1200" dirty="0">
                <a:latin typeface="Times New Roman" panose="02020603050405020304" pitchFamily="18" charset="0"/>
                <a:ea typeface="Calibri" panose="020F0502020204030204" pitchFamily="34" charset="0"/>
                <a:cs typeface="Times New Roman" panose="02020603050405020304" pitchFamily="18" charset="0"/>
              </a:rPr>
              <a:t> (нм</a:t>
            </a:r>
            <a:r>
              <a:rPr lang="ru-RU" sz="1200" baseline="30000" dirty="0">
                <a:latin typeface="Times New Roman" panose="02020603050405020304" pitchFamily="18" charset="0"/>
                <a:ea typeface="Calibri" panose="020F0502020204030204" pitchFamily="34" charset="0"/>
                <a:cs typeface="Times New Roman" panose="02020603050405020304" pitchFamily="18" charset="0"/>
              </a:rPr>
              <a:t>3</a:t>
            </a:r>
            <a:r>
              <a:rPr lang="ru-RU" sz="1200" dirty="0">
                <a:latin typeface="Times New Roman" panose="02020603050405020304" pitchFamily="18" charset="0"/>
                <a:ea typeface="Calibri" panose="020F0502020204030204" pitchFamily="34" charset="0"/>
                <a:cs typeface="Times New Roman" panose="02020603050405020304" pitchFamily="18" charset="0"/>
              </a:rPr>
              <a:t>/</a:t>
            </a:r>
            <a:r>
              <a:rPr lang="ru-RU" sz="1200" dirty="0" err="1">
                <a:latin typeface="Times New Roman" panose="02020603050405020304" pitchFamily="18" charset="0"/>
                <a:ea typeface="Calibri" panose="020F0502020204030204" pitchFamily="34" charset="0"/>
                <a:cs typeface="Times New Roman" panose="02020603050405020304" pitchFamily="18" charset="0"/>
              </a:rPr>
              <a:t>сут</a:t>
            </a:r>
            <a:r>
              <a:rPr lang="ru-RU" sz="1200" dirty="0">
                <a:latin typeface="Times New Roman" panose="02020603050405020304" pitchFamily="18" charset="0"/>
                <a:ea typeface="Calibri" panose="020F0502020204030204" pitchFamily="34" charset="0"/>
                <a:cs typeface="Times New Roman" panose="02020603050405020304" pitchFamily="18" charset="0"/>
              </a:rPr>
              <a:t>)– до 10 000 000;</a:t>
            </a:r>
          </a:p>
          <a:p>
            <a:pPr marL="342900" lvl="0" indent="-342900" algn="just">
              <a:spcAft>
                <a:spcPts val="0"/>
              </a:spcAft>
              <a:buSzPts val="1000"/>
              <a:buFont typeface="Wingdings" panose="05000000000000000000" pitchFamily="2" charset="2"/>
              <a:buChar char=""/>
              <a:tabLst>
                <a:tab pos="457200" algn="l"/>
              </a:tabLst>
            </a:pPr>
            <a:r>
              <a:rPr lang="ru-RU" sz="1200" dirty="0">
                <a:latin typeface="Times New Roman" panose="02020603050405020304" pitchFamily="18" charset="0"/>
                <a:ea typeface="Calibri" panose="020F0502020204030204" pitchFamily="34" charset="0"/>
                <a:cs typeface="Times New Roman" panose="02020603050405020304" pitchFamily="18" charset="0"/>
              </a:rPr>
              <a:t>производительность по жидкой фазе, </a:t>
            </a:r>
            <a:r>
              <a:rPr lang="ru-RU" sz="1200" dirty="0" err="1">
                <a:latin typeface="Times New Roman" panose="02020603050405020304" pitchFamily="18" charset="0"/>
                <a:ea typeface="Calibri" panose="020F0502020204030204" pitchFamily="34" charset="0"/>
                <a:cs typeface="Times New Roman" panose="02020603050405020304" pitchFamily="18" charset="0"/>
              </a:rPr>
              <a:t>Q</a:t>
            </a:r>
            <a:r>
              <a:rPr lang="ru-RU" sz="1200" baseline="-25000" dirty="0" err="1">
                <a:latin typeface="Times New Roman" panose="02020603050405020304" pitchFamily="18" charset="0"/>
                <a:ea typeface="Calibri" panose="020F0502020204030204" pitchFamily="34" charset="0"/>
                <a:cs typeface="Times New Roman" panose="02020603050405020304" pitchFamily="18" charset="0"/>
              </a:rPr>
              <a:t>ж</a:t>
            </a:r>
            <a:r>
              <a:rPr lang="ru-RU" sz="1200" dirty="0">
                <a:latin typeface="Times New Roman" panose="02020603050405020304" pitchFamily="18" charset="0"/>
                <a:ea typeface="Calibri" panose="020F0502020204030204" pitchFamily="34" charset="0"/>
                <a:cs typeface="Times New Roman" panose="02020603050405020304" pitchFamily="18" charset="0"/>
              </a:rPr>
              <a:t> (нм</a:t>
            </a:r>
            <a:r>
              <a:rPr lang="ru-RU" sz="1200" baseline="30000" dirty="0">
                <a:latin typeface="Times New Roman" panose="02020603050405020304" pitchFamily="18" charset="0"/>
                <a:ea typeface="Calibri" panose="020F0502020204030204" pitchFamily="34" charset="0"/>
                <a:cs typeface="Times New Roman" panose="02020603050405020304" pitchFamily="18" charset="0"/>
              </a:rPr>
              <a:t>3</a:t>
            </a:r>
            <a:r>
              <a:rPr lang="ru-RU" sz="1200" dirty="0">
                <a:latin typeface="Times New Roman" panose="02020603050405020304" pitchFamily="18" charset="0"/>
                <a:ea typeface="Calibri" panose="020F0502020204030204" pitchFamily="34" charset="0"/>
                <a:cs typeface="Times New Roman" panose="02020603050405020304" pitchFamily="18" charset="0"/>
              </a:rPr>
              <a:t>/</a:t>
            </a:r>
            <a:r>
              <a:rPr lang="ru-RU" sz="1200" dirty="0" err="1">
                <a:latin typeface="Times New Roman" panose="02020603050405020304" pitchFamily="18" charset="0"/>
                <a:ea typeface="Calibri" panose="020F0502020204030204" pitchFamily="34" charset="0"/>
                <a:cs typeface="Times New Roman" panose="02020603050405020304" pitchFamily="18" charset="0"/>
              </a:rPr>
              <a:t>сут</a:t>
            </a:r>
            <a:r>
              <a:rPr lang="ru-RU" sz="1200" dirty="0">
                <a:latin typeface="Times New Roman" panose="02020603050405020304" pitchFamily="18" charset="0"/>
                <a:ea typeface="Calibri" panose="020F0502020204030204" pitchFamily="34" charset="0"/>
                <a:cs typeface="Times New Roman" panose="02020603050405020304" pitchFamily="18" charset="0"/>
              </a:rPr>
              <a:t>)– не ограничена;</a:t>
            </a:r>
          </a:p>
          <a:p>
            <a:pPr marL="342900" lvl="0" indent="-342900" algn="just">
              <a:spcAft>
                <a:spcPts val="0"/>
              </a:spcAft>
              <a:buSzPts val="1000"/>
              <a:buFont typeface="Wingdings" panose="05000000000000000000" pitchFamily="2" charset="2"/>
              <a:buChar char=""/>
              <a:tabLst>
                <a:tab pos="457200" algn="l"/>
              </a:tabLst>
            </a:pPr>
            <a:r>
              <a:rPr lang="ru-RU" sz="1200" dirty="0">
                <a:latin typeface="Times New Roman" panose="02020603050405020304" pitchFamily="18" charset="0"/>
                <a:ea typeface="Calibri" panose="020F0502020204030204" pitchFamily="34" charset="0"/>
                <a:cs typeface="Times New Roman" panose="02020603050405020304" pitchFamily="18" charset="0"/>
              </a:rPr>
              <a:t>рабочее давление, МПа (кгс/см</a:t>
            </a:r>
            <a:r>
              <a:rPr lang="ru-RU" sz="1200" baseline="30000" dirty="0">
                <a:latin typeface="Times New Roman" panose="02020603050405020304" pitchFamily="18" charset="0"/>
                <a:ea typeface="Calibri" panose="020F0502020204030204" pitchFamily="34" charset="0"/>
                <a:cs typeface="Times New Roman" panose="02020603050405020304" pitchFamily="18" charset="0"/>
              </a:rPr>
              <a:t>2</a:t>
            </a:r>
            <a:r>
              <a:rPr lang="ru-RU" sz="1200" dirty="0">
                <a:latin typeface="Times New Roman" panose="02020603050405020304" pitchFamily="18" charset="0"/>
                <a:ea typeface="Calibri" panose="020F0502020204030204" pitchFamily="34" charset="0"/>
                <a:cs typeface="Times New Roman" panose="02020603050405020304" pitchFamily="18" charset="0"/>
              </a:rPr>
              <a:t>)– до 35,0 (350);</a:t>
            </a:r>
          </a:p>
          <a:p>
            <a:pPr marL="342900" lvl="0" indent="-342900" algn="just">
              <a:spcAft>
                <a:spcPts val="0"/>
              </a:spcAft>
              <a:buSzPts val="1000"/>
              <a:buFont typeface="Wingdings" panose="05000000000000000000" pitchFamily="2" charset="2"/>
              <a:buChar char=""/>
              <a:tabLst>
                <a:tab pos="457200" algn="l"/>
              </a:tabLst>
            </a:pPr>
            <a:r>
              <a:rPr lang="ru-RU" sz="1200" dirty="0">
                <a:latin typeface="Times New Roman" panose="02020603050405020304" pitchFamily="18" charset="0"/>
                <a:ea typeface="Calibri" panose="020F0502020204030204" pitchFamily="34" charset="0"/>
                <a:cs typeface="Times New Roman" panose="02020603050405020304" pitchFamily="18" charset="0"/>
              </a:rPr>
              <a:t>рабочая среда – газ-нефть, </a:t>
            </a:r>
            <a:r>
              <a:rPr lang="ru-RU" sz="1200" dirty="0" err="1">
                <a:latin typeface="Times New Roman" panose="02020603050405020304" pitchFamily="18" charset="0"/>
                <a:ea typeface="Calibri" panose="020F0502020204030204" pitchFamily="34" charset="0"/>
                <a:cs typeface="Times New Roman" panose="02020603050405020304" pitchFamily="18" charset="0"/>
              </a:rPr>
              <a:t>газоконденсат</a:t>
            </a:r>
            <a:r>
              <a:rPr lang="ru-RU" sz="1200" dirty="0">
                <a:latin typeface="Times New Roman" panose="02020603050405020304" pitchFamily="18" charset="0"/>
                <a:ea typeface="Calibri" panose="020F0502020204030204" pitchFamily="34" charset="0"/>
                <a:cs typeface="Times New Roman" panose="02020603050405020304" pitchFamily="18" charset="0"/>
              </a:rPr>
              <a:t>, жидкость (вода), твердые частицы;</a:t>
            </a:r>
          </a:p>
          <a:p>
            <a:pPr marL="342900" lvl="0" indent="-342900" algn="just">
              <a:spcAft>
                <a:spcPts val="0"/>
              </a:spcAft>
              <a:buSzPts val="1000"/>
              <a:buFont typeface="Wingdings" panose="05000000000000000000" pitchFamily="2" charset="2"/>
              <a:buChar char=""/>
              <a:tabLst>
                <a:tab pos="457200" algn="l"/>
              </a:tabLst>
            </a:pPr>
            <a:r>
              <a:rPr lang="ru-RU" sz="1200" dirty="0">
                <a:latin typeface="Times New Roman" panose="02020603050405020304" pitchFamily="18" charset="0"/>
                <a:ea typeface="Calibri" panose="020F0502020204030204" pitchFamily="34" charset="0"/>
                <a:cs typeface="Times New Roman" panose="02020603050405020304" pitchFamily="18" charset="0"/>
              </a:rPr>
              <a:t>содержание жидкости на выходе из сепаратора – 0,004 г/м</a:t>
            </a:r>
            <a:r>
              <a:rPr lang="ru-RU" sz="1200" baseline="30000" dirty="0">
                <a:latin typeface="Times New Roman" panose="02020603050405020304" pitchFamily="18" charset="0"/>
                <a:ea typeface="Calibri" panose="020F0502020204030204" pitchFamily="34" charset="0"/>
                <a:cs typeface="Times New Roman" panose="02020603050405020304" pitchFamily="18" charset="0"/>
              </a:rPr>
              <a:t>3</a:t>
            </a:r>
            <a:r>
              <a:rPr lang="ru-RU" sz="1200" dirty="0">
                <a:latin typeface="Times New Roman" panose="02020603050405020304" pitchFamily="18" charset="0"/>
                <a:ea typeface="Calibri" panose="020F0502020204030204" pitchFamily="34" charset="0"/>
                <a:cs typeface="Times New Roman" panose="02020603050405020304" pitchFamily="18" charset="0"/>
              </a:rPr>
              <a:t>;</a:t>
            </a:r>
          </a:p>
          <a:p>
            <a:pPr lvl="0" algn="just">
              <a:spcAft>
                <a:spcPts val="0"/>
              </a:spcAft>
              <a:buSzPts val="1000"/>
              <a:tabLst>
                <a:tab pos="457200" algn="l"/>
              </a:tabLst>
            </a:pPr>
            <a:r>
              <a:rPr lang="ru-RU" sz="1200" b="1" dirty="0">
                <a:latin typeface="Times New Roman" panose="02020603050405020304" pitchFamily="18" charset="0"/>
                <a:ea typeface="Times New Roman" panose="02020603050405020304" pitchFamily="18" charset="0"/>
                <a:cs typeface="Times New Roman" panose="02020603050405020304" pitchFamily="18" charset="0"/>
              </a:rPr>
              <a:t> изготавливается и поставляется в следующей комплектации:</a:t>
            </a:r>
          </a:p>
          <a:p>
            <a:pPr marL="342900" lvl="0" indent="-342900" algn="just">
              <a:spcAft>
                <a:spcPts val="0"/>
              </a:spcAft>
              <a:buSzPts val="1000"/>
              <a:buFont typeface="Wingdings" panose="05000000000000000000" pitchFamily="2" charset="2"/>
              <a:buChar char=""/>
              <a:tabLst>
                <a:tab pos="457200" algn="l"/>
              </a:tabLst>
            </a:pPr>
            <a:r>
              <a:rPr lang="ru-RU" sz="1200" i="1" dirty="0">
                <a:latin typeface="Times New Roman" panose="02020603050405020304" pitchFamily="18" charset="0"/>
                <a:ea typeface="Calibri" panose="020F0502020204030204" pitchFamily="34" charset="0"/>
                <a:cs typeface="Times New Roman" panose="02020603050405020304" pitchFamily="18" charset="0"/>
              </a:rPr>
              <a:t>обязательная комплектация</a:t>
            </a:r>
            <a:r>
              <a:rPr lang="ru-RU" sz="1200" dirty="0">
                <a:latin typeface="Times New Roman" panose="02020603050405020304" pitchFamily="18" charset="0"/>
                <a:ea typeface="Calibri" panose="020F0502020204030204" pitchFamily="34" charset="0"/>
                <a:cs typeface="Times New Roman" panose="02020603050405020304" pitchFamily="18" charset="0"/>
              </a:rPr>
              <a:t>:</a:t>
            </a:r>
          </a:p>
          <a:p>
            <a:pPr marL="742950" lvl="1" indent="-285750" algn="just">
              <a:spcAft>
                <a:spcPts val="0"/>
              </a:spcAft>
              <a:buSzPts val="1000"/>
              <a:buFont typeface="Wingdings" panose="05000000000000000000" pitchFamily="2" charset="2"/>
              <a:buChar char=""/>
              <a:tabLst>
                <a:tab pos="914400" algn="l"/>
              </a:tabLst>
            </a:pPr>
            <a:r>
              <a:rPr lang="ru-RU" sz="1200" dirty="0">
                <a:latin typeface="Times New Roman" panose="02020603050405020304" pitchFamily="18" charset="0"/>
                <a:ea typeface="Calibri" panose="020F0502020204030204" pitchFamily="34" charset="0"/>
                <a:cs typeface="Times New Roman" panose="02020603050405020304" pitchFamily="18" charset="0"/>
              </a:rPr>
              <a:t>ответные фланцы (входной, выходной, сливной);</a:t>
            </a:r>
          </a:p>
          <a:p>
            <a:pPr marL="742950" lvl="1" indent="-285750" algn="just">
              <a:spcAft>
                <a:spcPts val="0"/>
              </a:spcAft>
              <a:buSzPts val="1000"/>
              <a:buFont typeface="Wingdings" panose="05000000000000000000" pitchFamily="2" charset="2"/>
              <a:buChar char=""/>
              <a:tabLst>
                <a:tab pos="914400" algn="l"/>
              </a:tabLst>
            </a:pPr>
            <a:r>
              <a:rPr lang="ru-RU" sz="1200" dirty="0">
                <a:latin typeface="Times New Roman" panose="02020603050405020304" pitchFamily="18" charset="0"/>
                <a:ea typeface="Calibri" panose="020F0502020204030204" pitchFamily="34" charset="0"/>
                <a:cs typeface="Times New Roman" panose="02020603050405020304" pitchFamily="18" charset="0"/>
              </a:rPr>
              <a:t>манометр.</a:t>
            </a:r>
          </a:p>
          <a:p>
            <a:pPr marL="342900" lvl="0" indent="-342900" algn="just">
              <a:spcAft>
                <a:spcPts val="0"/>
              </a:spcAft>
              <a:buSzPts val="1000"/>
              <a:buFont typeface="Wingdings" panose="05000000000000000000" pitchFamily="2" charset="2"/>
              <a:buChar char=""/>
              <a:tabLst>
                <a:tab pos="457200" algn="l"/>
              </a:tabLst>
            </a:pPr>
            <a:r>
              <a:rPr lang="ru-RU" sz="1200" i="1" dirty="0">
                <a:latin typeface="Times New Roman" panose="02020603050405020304" pitchFamily="18" charset="0"/>
                <a:ea typeface="Calibri" panose="020F0502020204030204" pitchFamily="34" charset="0"/>
                <a:cs typeface="Times New Roman" panose="02020603050405020304" pitchFamily="18" charset="0"/>
              </a:rPr>
              <a:t>стандартная комплектация (бюджетный вариант)</a:t>
            </a:r>
            <a:r>
              <a:rPr lang="ru-RU" sz="1200" dirty="0">
                <a:latin typeface="Times New Roman" panose="02020603050405020304" pitchFamily="18" charset="0"/>
                <a:ea typeface="Calibri" panose="020F0502020204030204" pitchFamily="34" charset="0"/>
                <a:cs typeface="Times New Roman" panose="02020603050405020304" pitchFamily="18" charset="0"/>
              </a:rPr>
              <a:t>:</a:t>
            </a:r>
          </a:p>
          <a:p>
            <a:pPr marL="742950" lvl="1" indent="-285750" algn="just">
              <a:spcAft>
                <a:spcPts val="0"/>
              </a:spcAft>
              <a:buSzPts val="1000"/>
              <a:buFont typeface="Wingdings" panose="05000000000000000000" pitchFamily="2" charset="2"/>
              <a:buChar char=""/>
              <a:tabLst>
                <a:tab pos="914400" algn="l"/>
              </a:tabLst>
            </a:pPr>
            <a:r>
              <a:rPr lang="ru-RU" sz="1200" dirty="0">
                <a:latin typeface="Times New Roman" panose="02020603050405020304" pitchFamily="18" charset="0"/>
                <a:ea typeface="Calibri" panose="020F0502020204030204" pitchFamily="34" charset="0"/>
                <a:cs typeface="Times New Roman" panose="02020603050405020304" pitchFamily="18" charset="0"/>
              </a:rPr>
              <a:t>автоматика слива предусматривающая датчики верхнего и нижнего уровней жидкости и электромагнитный сливной клапан;</a:t>
            </a:r>
          </a:p>
          <a:p>
            <a:pPr marL="342900" lvl="0" indent="-342900" algn="just">
              <a:spcAft>
                <a:spcPts val="0"/>
              </a:spcAft>
              <a:buSzPts val="1000"/>
              <a:buFont typeface="Wingdings" panose="05000000000000000000" pitchFamily="2" charset="2"/>
              <a:buChar char=""/>
              <a:tabLst>
                <a:tab pos="457200" algn="l"/>
              </a:tabLst>
            </a:pPr>
            <a:r>
              <a:rPr lang="ru-RU" sz="1200" i="1" dirty="0">
                <a:latin typeface="Times New Roman" panose="02020603050405020304" pitchFamily="18" charset="0"/>
                <a:ea typeface="Calibri" panose="020F0502020204030204" pitchFamily="34" charset="0"/>
                <a:cs typeface="Times New Roman" panose="02020603050405020304" pitchFamily="18" charset="0"/>
              </a:rPr>
              <a:t>дополнительная комплектация</a:t>
            </a:r>
            <a:r>
              <a:rPr lang="ru-RU" sz="1200" dirty="0">
                <a:latin typeface="Times New Roman" panose="02020603050405020304" pitchFamily="18" charset="0"/>
                <a:ea typeface="Calibri" panose="020F0502020204030204" pitchFamily="34" charset="0"/>
                <a:cs typeface="Times New Roman" panose="02020603050405020304" pitchFamily="18" charset="0"/>
              </a:rPr>
              <a:t>:</a:t>
            </a:r>
          </a:p>
          <a:p>
            <a:pPr marL="742950" lvl="1" indent="-285750" algn="just">
              <a:spcAft>
                <a:spcPts val="0"/>
              </a:spcAft>
              <a:buSzPts val="1000"/>
              <a:buFont typeface="Wingdings" panose="05000000000000000000" pitchFamily="2" charset="2"/>
              <a:buChar char=""/>
              <a:tabLst>
                <a:tab pos="914400" algn="l"/>
              </a:tabLst>
            </a:pPr>
            <a:r>
              <a:rPr lang="ru-RU" sz="1200" dirty="0">
                <a:latin typeface="Times New Roman" panose="02020603050405020304" pitchFamily="18" charset="0"/>
                <a:ea typeface="Calibri" panose="020F0502020204030204" pitchFamily="34" charset="0"/>
                <a:cs typeface="Times New Roman" panose="02020603050405020304" pitchFamily="18" charset="0"/>
              </a:rPr>
              <a:t>автоматика слива предусматривающая дополнительную установку датчиков верхнего и нижнего критических уровней жидкости;</a:t>
            </a:r>
          </a:p>
          <a:p>
            <a:pPr marL="742950" lvl="1" indent="-285750" algn="just">
              <a:spcAft>
                <a:spcPts val="0"/>
              </a:spcAft>
              <a:buSzPts val="1000"/>
              <a:buFont typeface="Wingdings" panose="05000000000000000000" pitchFamily="2" charset="2"/>
              <a:buChar char=""/>
              <a:tabLst>
                <a:tab pos="914400" algn="l"/>
              </a:tabLst>
            </a:pPr>
            <a:r>
              <a:rPr lang="ru-RU" sz="1200" dirty="0" err="1">
                <a:latin typeface="Times New Roman" panose="02020603050405020304" pitchFamily="18" charset="0"/>
                <a:ea typeface="Calibri" panose="020F0502020204030204" pitchFamily="34" charset="0"/>
                <a:cs typeface="Times New Roman" panose="02020603050405020304" pitchFamily="18" charset="0"/>
              </a:rPr>
              <a:t>уровнемерная</a:t>
            </a:r>
            <a:r>
              <a:rPr lang="ru-RU" sz="1200" dirty="0">
                <a:latin typeface="Times New Roman" panose="02020603050405020304" pitchFamily="18" charset="0"/>
                <a:ea typeface="Calibri" panose="020F0502020204030204" pitchFamily="34" charset="0"/>
                <a:cs typeface="Times New Roman" panose="02020603050405020304" pitchFamily="18" charset="0"/>
              </a:rPr>
              <a:t> колонка, выполненная для визуального и (или) автоматического контроля текущего уровня жидкостной фракции;</a:t>
            </a:r>
          </a:p>
          <a:p>
            <a:pPr marL="742950" lvl="1" indent="-285750" algn="just">
              <a:spcAft>
                <a:spcPts val="0"/>
              </a:spcAft>
              <a:buSzPts val="1000"/>
              <a:buFont typeface="Wingdings" panose="05000000000000000000" pitchFamily="2" charset="2"/>
              <a:buChar char=""/>
              <a:tabLst>
                <a:tab pos="914400" algn="l"/>
              </a:tabLst>
            </a:pPr>
            <a:r>
              <a:rPr lang="ru-RU" sz="1200" dirty="0">
                <a:latin typeface="Times New Roman" panose="02020603050405020304" pitchFamily="18" charset="0"/>
                <a:ea typeface="Calibri" panose="020F0502020204030204" pitchFamily="34" charset="0"/>
                <a:cs typeface="Times New Roman" panose="02020603050405020304" pitchFamily="18" charset="0"/>
              </a:rPr>
              <a:t>предохранительный клапан;</a:t>
            </a:r>
          </a:p>
          <a:p>
            <a:pPr marL="742950" lvl="1" indent="-285750" algn="just">
              <a:spcAft>
                <a:spcPts val="0"/>
              </a:spcAft>
              <a:buSzPts val="1000"/>
              <a:buFont typeface="Wingdings" panose="05000000000000000000" pitchFamily="2" charset="2"/>
              <a:buChar char=""/>
              <a:tabLst>
                <a:tab pos="914400" algn="l"/>
              </a:tabLst>
            </a:pPr>
            <a:r>
              <a:rPr lang="ru-RU" sz="1200" dirty="0">
                <a:latin typeface="Times New Roman" panose="02020603050405020304" pitchFamily="18" charset="0"/>
                <a:ea typeface="Calibri" panose="020F0502020204030204" pitchFamily="34" charset="0"/>
                <a:cs typeface="Times New Roman" panose="02020603050405020304" pitchFamily="18" charset="0"/>
              </a:rPr>
              <a:t>датчик температуры;</a:t>
            </a:r>
          </a:p>
          <a:p>
            <a:pPr marL="742950" lvl="1" indent="-285750" algn="just">
              <a:spcAft>
                <a:spcPts val="0"/>
              </a:spcAft>
              <a:buSzPts val="1000"/>
              <a:buFont typeface="Wingdings" panose="05000000000000000000" pitchFamily="2" charset="2"/>
              <a:buChar char=""/>
              <a:tabLst>
                <a:tab pos="914400" algn="l"/>
              </a:tabLst>
            </a:pPr>
            <a:r>
              <a:rPr lang="ru-RU" sz="1200" dirty="0">
                <a:latin typeface="Times New Roman" panose="02020603050405020304" pitchFamily="18" charset="0"/>
                <a:ea typeface="Calibri" panose="020F0502020204030204" pitchFamily="34" charset="0"/>
                <a:cs typeface="Times New Roman" panose="02020603050405020304" pitchFamily="18" charset="0"/>
              </a:rPr>
              <a:t>обогрев сосудов сепаратора, выполненный греющим кабелем или горячей водой (паром);</a:t>
            </a:r>
          </a:p>
          <a:p>
            <a:pPr marL="742950" lvl="1" indent="-285750" algn="just">
              <a:spcAft>
                <a:spcPts val="0"/>
              </a:spcAft>
              <a:buSzPts val="1000"/>
              <a:buFont typeface="Wingdings" panose="05000000000000000000" pitchFamily="2" charset="2"/>
              <a:buChar char=""/>
              <a:tabLst>
                <a:tab pos="914400" algn="l"/>
              </a:tabLst>
            </a:pPr>
            <a:r>
              <a:rPr lang="ru-RU" sz="1200" dirty="0">
                <a:latin typeface="Times New Roman" panose="02020603050405020304" pitchFamily="18" charset="0"/>
                <a:ea typeface="Calibri" panose="020F0502020204030204" pitchFamily="34" charset="0"/>
                <a:cs typeface="Times New Roman" panose="02020603050405020304" pitchFamily="18" charset="0"/>
              </a:rPr>
              <a:t>утепление сосуда сепараторов с защитным кожухом.</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59766755"/>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Wisp</Template>
  <TotalTime>4475</TotalTime>
  <Words>9092</Words>
  <Application>Microsoft Office PowerPoint</Application>
  <PresentationFormat>Экран (16:9)</PresentationFormat>
  <Paragraphs>425</Paragraphs>
  <Slides>63</Slides>
  <Notes>1</Notes>
  <HiddenSlides>0</HiddenSlides>
  <MMClips>0</MMClips>
  <ScaleCrop>false</ScaleCrop>
  <HeadingPairs>
    <vt:vector size="8" baseType="variant">
      <vt:variant>
        <vt:lpstr>Использованные шрифты</vt:lpstr>
      </vt:variant>
      <vt:variant>
        <vt:i4>9</vt:i4>
      </vt:variant>
      <vt:variant>
        <vt:lpstr>Тема</vt:lpstr>
      </vt:variant>
      <vt:variant>
        <vt:i4>1</vt:i4>
      </vt:variant>
      <vt:variant>
        <vt:lpstr>Внедренные серверы OLE</vt:lpstr>
      </vt:variant>
      <vt:variant>
        <vt:i4>1</vt:i4>
      </vt:variant>
      <vt:variant>
        <vt:lpstr>Заголовки слайдов</vt:lpstr>
      </vt:variant>
      <vt:variant>
        <vt:i4>63</vt:i4>
      </vt:variant>
    </vt:vector>
  </HeadingPairs>
  <TitlesOfParts>
    <vt:vector size="74" baseType="lpstr">
      <vt:lpstr>Arial</vt:lpstr>
      <vt:lpstr>Calibri</vt:lpstr>
      <vt:lpstr>Cambria Math</vt:lpstr>
      <vt:lpstr>Courier New</vt:lpstr>
      <vt:lpstr>Franklin Gothic Medium Cond</vt:lpstr>
      <vt:lpstr>Segoe UI Light</vt:lpstr>
      <vt:lpstr>Tahoma</vt:lpstr>
      <vt:lpstr>Times New Roman</vt:lpstr>
      <vt:lpstr>Wingdings</vt:lpstr>
      <vt:lpstr>Тема Office</vt:lpstr>
      <vt:lpstr>Формула</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Пользователь Windows</dc:creator>
  <cp:lastModifiedBy>виктория пранник</cp:lastModifiedBy>
  <cp:revision>49</cp:revision>
  <dcterms:created xsi:type="dcterms:W3CDTF">2023-03-16T06:56:48Z</dcterms:created>
  <dcterms:modified xsi:type="dcterms:W3CDTF">2026-03-19T16:40:26Z</dcterms:modified>
</cp:coreProperties>
</file>