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72" r:id="rId12"/>
    <p:sldId id="273" r:id="rId13"/>
    <p:sldId id="274" r:id="rId14"/>
    <p:sldId id="275" r:id="rId15"/>
    <p:sldId id="288" r:id="rId16"/>
    <p:sldId id="283" r:id="rId17"/>
    <p:sldId id="28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7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45924-6AB9-49C1-933D-91DA402A92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80381C-2CAE-410B-95D1-F7D32F1118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41702-B969-43BB-8C91-3F71789FB2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247850-81CF-4093-A230-C95719DC93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71585-F8CA-4C61-9243-283059B464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8D055-94BA-4B1B-A03B-C93C1995E9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8338F4-EBEC-45D7-A205-3128ADF8F5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5A20E-6CA1-41D8-80BA-50B39D8035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0E93D-1578-4838-9DCA-AFEE416199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A3C6F-3551-450F-BD1F-E2A804A549D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3CA03-7587-41A2-8F65-ADC630D568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5885BDC9-14B9-4EF5-AB3A-35218CDE964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339975" y="549275"/>
            <a:ext cx="4752975" cy="1728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Лекция </a:t>
            </a:r>
            <a:r>
              <a:rPr lang="ru-RU" sz="3600" i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№</a:t>
            </a:r>
            <a:r>
              <a:rPr lang="ru-RU" sz="3600" i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6_1</a:t>
            </a:r>
            <a:endParaRPr lang="ru-RU" sz="3600" i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chemeClr val="tx2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GOST type B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843213" y="2492375"/>
            <a:ext cx="3744912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Кривые </a:t>
            </a:r>
            <a:r>
              <a:rPr lang="ru-RU" sz="36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линии </a:t>
            </a:r>
            <a:endParaRPr lang="ru-RU" sz="3600" i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GOST type 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58324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Плоские кривые линии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2714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611188" y="1268413"/>
          <a:ext cx="3816350" cy="3741737"/>
        </p:xfrm>
        <a:graphic>
          <a:graphicData uri="http://schemas.openxmlformats.org/presentationml/2006/ole">
            <p:oleObj spid="_x0000_s11269" name="Фрагмент" r:id="rId3" imgW="1457325" imgH="1428750" progId="KOMPAS.FRW">
              <p:embed/>
            </p:oleObj>
          </a:graphicData>
        </a:graphic>
      </p:graphicFrame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539750" y="5143500"/>
            <a:ext cx="3238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0"/>
              <a:t>л) трехлепестковая роза  </a:t>
            </a: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611188" y="5661025"/>
          <a:ext cx="3168650" cy="519113"/>
        </p:xfrm>
        <a:graphic>
          <a:graphicData uri="http://schemas.openxmlformats.org/presentationml/2006/ole">
            <p:oleObj spid="_x0000_s11272" name="Формула" r:id="rId4" imgW="1218671" imgH="203112" progId="">
              <p:embed/>
            </p:oleObj>
          </a:graphicData>
        </a:graphic>
      </p:graphicFrame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0" y="2709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74" name="Object 10"/>
          <p:cNvGraphicFramePr>
            <a:graphicFrameLocks noChangeAspect="1"/>
          </p:cNvGraphicFramePr>
          <p:nvPr/>
        </p:nvGraphicFramePr>
        <p:xfrm>
          <a:off x="4932363" y="1341438"/>
          <a:ext cx="3576637" cy="3600450"/>
        </p:xfrm>
        <a:graphic>
          <a:graphicData uri="http://schemas.openxmlformats.org/presentationml/2006/ole">
            <p:oleObj spid="_x0000_s11274" name="Фрагмент" r:id="rId5" imgW="1428750" imgH="1438275" progId="KOMPAS.FRW">
              <p:embed/>
            </p:oleObj>
          </a:graphicData>
        </a:graphic>
      </p:graphicFrame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5148263" y="5084763"/>
            <a:ext cx="386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0"/>
              <a:t>м) четырехлепестковая роза    </a:t>
            </a: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1277" name="Object 13"/>
          <p:cNvGraphicFramePr>
            <a:graphicFrameLocks noChangeAspect="1"/>
          </p:cNvGraphicFramePr>
          <p:nvPr/>
        </p:nvGraphicFramePr>
        <p:xfrm>
          <a:off x="5364163" y="5589588"/>
          <a:ext cx="2089150" cy="546100"/>
        </p:xfrm>
        <a:graphic>
          <a:graphicData uri="http://schemas.openxmlformats.org/presentationml/2006/ole">
            <p:oleObj spid="_x0000_s11277" name="Формула" r:id="rId6" imgW="837836" imgH="21580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  <p:bldP spid="112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713" y="188913"/>
            <a:ext cx="597693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Особые точки плоских кривых линий.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1528763"/>
            <a:ext cx="8820150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algn="just">
              <a:lnSpc>
                <a:spcPct val="115000"/>
              </a:lnSpc>
            </a:pPr>
            <a:r>
              <a:rPr lang="ru-RU" sz="2000" b="0"/>
              <a:t>Точки кривой бывают обыкновенными (регулярными) и особыми. Если  в некоторой точке кривой изменяется направление поступательного движения точки по касательной, то эта точка называется особой. В противном случае ее называют обыкновенной или регулярной. </a:t>
            </a:r>
          </a:p>
          <a:p>
            <a:pPr indent="449263" algn="just">
              <a:lnSpc>
                <a:spcPct val="115000"/>
              </a:lnSpc>
            </a:pPr>
            <a:r>
              <a:rPr lang="ru-RU" sz="2000" b="0"/>
              <a:t>Кривая, которая состоит только из обыкновенных точек, называется монотонной, плавной или гладкой.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1042988" y="1341438"/>
          <a:ext cx="2938462" cy="3168650"/>
        </p:xfrm>
        <a:graphic>
          <a:graphicData uri="http://schemas.openxmlformats.org/presentationml/2006/ole">
            <p:oleObj spid="_x0000_s19462" name="Фрагмент" r:id="rId3" imgW="850320" imgH="916920" progId="KOMPAS.FRW">
              <p:embed/>
            </p:oleObj>
          </a:graphicData>
        </a:graphic>
      </p:graphicFrame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250825" y="5072063"/>
            <a:ext cx="4608513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b="0" dirty="0"/>
              <a:t>Точка </a:t>
            </a:r>
            <a:r>
              <a:rPr lang="ru-RU" sz="1400" i="1" dirty="0"/>
              <a:t>самопересечения (узловая точка)</a:t>
            </a:r>
            <a:r>
              <a:rPr lang="ru-RU" sz="1400" b="0" dirty="0"/>
              <a:t> - </a:t>
            </a:r>
            <a:r>
              <a:rPr lang="ru-RU" sz="1400" b="0" dirty="0" err="1"/>
              <a:t>точка</a:t>
            </a:r>
            <a:r>
              <a:rPr lang="ru-RU" sz="1400" b="0" dirty="0"/>
              <a:t> в которой кривая пересекает самое себя и имеет две касательные. Такие точки содержат кривые: строфоида (</a:t>
            </a:r>
            <a:r>
              <a:rPr lang="ru-RU" sz="1400" b="0" dirty="0" smtClean="0"/>
              <a:t>рис.6.3</a:t>
            </a:r>
            <a:r>
              <a:rPr lang="ru-RU" sz="1400" b="0" dirty="0"/>
              <a:t>, </a:t>
            </a:r>
            <a:r>
              <a:rPr lang="ru-RU" sz="1400" b="0" dirty="0" err="1"/>
              <a:t>д</a:t>
            </a:r>
            <a:r>
              <a:rPr lang="ru-RU" sz="1400" b="0" dirty="0"/>
              <a:t>), лист Декарта </a:t>
            </a:r>
            <a:r>
              <a:rPr lang="ru-RU" sz="1400" b="0" dirty="0" smtClean="0"/>
              <a:t>(6.3</a:t>
            </a:r>
            <a:r>
              <a:rPr lang="ru-RU" sz="1400" b="0" dirty="0"/>
              <a:t>, в) и другие </a:t>
            </a:r>
          </a:p>
        </p:txBody>
      </p:sp>
      <p:graphicFrame>
        <p:nvGraphicFramePr>
          <p:cNvPr id="19464" name="Object 8"/>
          <p:cNvGraphicFramePr>
            <a:graphicFrameLocks noChangeAspect="1"/>
          </p:cNvGraphicFramePr>
          <p:nvPr/>
        </p:nvGraphicFramePr>
        <p:xfrm>
          <a:off x="5364163" y="1412875"/>
          <a:ext cx="2770187" cy="3095625"/>
        </p:xfrm>
        <a:graphic>
          <a:graphicData uri="http://schemas.openxmlformats.org/presentationml/2006/ole">
            <p:oleObj spid="_x0000_s19464" name="Фрагмент" r:id="rId4" imgW="853560" imgH="954720" progId="KOMPAS.FRW">
              <p:embed/>
            </p:oleObj>
          </a:graphicData>
        </a:graphic>
      </p:graphicFrame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5292725" y="5033963"/>
            <a:ext cx="35131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b="0" dirty="0"/>
              <a:t>Точка</a:t>
            </a:r>
            <a:r>
              <a:rPr lang="ru-RU" sz="1400" i="1" dirty="0"/>
              <a:t> возврата первого рода</a:t>
            </a:r>
            <a:r>
              <a:rPr lang="ru-RU" sz="1400" b="0" dirty="0"/>
              <a:t>. Такие точки содержат кривые: циссоида (</a:t>
            </a:r>
            <a:r>
              <a:rPr lang="ru-RU" sz="1400" b="0" dirty="0" smtClean="0"/>
              <a:t>рис.6.3</a:t>
            </a:r>
            <a:r>
              <a:rPr lang="ru-RU" sz="1400" b="0" dirty="0"/>
              <a:t>, г), гипоциклоида </a:t>
            </a:r>
            <a:r>
              <a:rPr lang="ru-RU" sz="1400" b="0" dirty="0" smtClean="0"/>
              <a:t>(6.3</a:t>
            </a:r>
            <a:r>
              <a:rPr lang="ru-RU" sz="1400" b="0" dirty="0"/>
              <a:t>, и), полукубическая парабола </a:t>
            </a:r>
          </a:p>
        </p:txBody>
      </p:sp>
      <p:sp>
        <p:nvSpPr>
          <p:cNvPr id="19466" name="WordArt 10"/>
          <p:cNvSpPr>
            <a:spLocks noChangeArrowheads="1" noChangeShapeType="1" noTextEdit="1"/>
          </p:cNvSpPr>
          <p:nvPr/>
        </p:nvSpPr>
        <p:spPr bwMode="auto">
          <a:xfrm>
            <a:off x="1763713" y="188913"/>
            <a:ext cx="597693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Особые точки плоских кривых линий.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  <p:bldP spid="194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755650" y="1412875"/>
          <a:ext cx="2376488" cy="3240088"/>
        </p:xfrm>
        <a:graphic>
          <a:graphicData uri="http://schemas.openxmlformats.org/presentationml/2006/ole">
            <p:oleObj spid="_x0000_s20485" name="Фрагмент" r:id="rId3" imgW="571500" imgH="1095375" progId="KOMPAS.FRW">
              <p:embed/>
            </p:oleObj>
          </a:graphicData>
        </a:graphic>
      </p:graphicFrame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179388" y="4981575"/>
            <a:ext cx="32400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b="0"/>
              <a:t>Точка</a:t>
            </a:r>
            <a:r>
              <a:rPr lang="ru-RU" sz="1400" i="1"/>
              <a:t> возврата второго рода (клюв)</a:t>
            </a:r>
            <a:r>
              <a:rPr lang="ru-RU" sz="1400" b="0"/>
              <a:t>  - точка в которой кривая имеет острие и касательная является общей для обоих ветвей кривой </a:t>
            </a:r>
          </a:p>
        </p:txBody>
      </p:sp>
      <p:graphicFrame>
        <p:nvGraphicFramePr>
          <p:cNvPr id="20489" name="Object 9"/>
          <p:cNvGraphicFramePr>
            <a:graphicFrameLocks noChangeAspect="1"/>
          </p:cNvGraphicFramePr>
          <p:nvPr/>
        </p:nvGraphicFramePr>
        <p:xfrm>
          <a:off x="5148263" y="1628775"/>
          <a:ext cx="2560637" cy="2555875"/>
        </p:xfrm>
        <a:graphic>
          <a:graphicData uri="http://schemas.openxmlformats.org/presentationml/2006/ole">
            <p:oleObj spid="_x0000_s20489" name="Фрагмент" r:id="rId4" imgW="800640" imgH="797760" progId="KOMPAS.FRW">
              <p:embed/>
            </p:oleObj>
          </a:graphicData>
        </a:graphic>
      </p:graphicFrame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5148263" y="4772025"/>
            <a:ext cx="37195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b="0"/>
              <a:t>Точка </a:t>
            </a:r>
            <a:r>
              <a:rPr lang="ru-RU" sz="1400" i="1"/>
              <a:t>самоприкосновения</a:t>
            </a:r>
            <a:r>
              <a:rPr lang="ru-RU" sz="1400" b="0"/>
              <a:t> - точка в которой кривая встречает самое себя, но обе касательные совпадают </a:t>
            </a:r>
          </a:p>
        </p:txBody>
      </p:sp>
      <p:sp>
        <p:nvSpPr>
          <p:cNvPr id="20491" name="WordArt 11"/>
          <p:cNvSpPr>
            <a:spLocks noChangeArrowheads="1" noChangeShapeType="1" noTextEdit="1"/>
          </p:cNvSpPr>
          <p:nvPr/>
        </p:nvSpPr>
        <p:spPr bwMode="auto">
          <a:xfrm>
            <a:off x="1763713" y="188913"/>
            <a:ext cx="597693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Особые точки плоских кривых линий.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/>
      <p:bldP spid="204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827088" y="2205038"/>
          <a:ext cx="2881312" cy="2746375"/>
        </p:xfrm>
        <a:graphic>
          <a:graphicData uri="http://schemas.openxmlformats.org/presentationml/2006/ole">
            <p:oleObj spid="_x0000_s21509" name="Фрагмент" r:id="rId3" imgW="977400" imgH="931680" progId="KOMPAS.FRW">
              <p:embed/>
            </p:oleObj>
          </a:graphicData>
        </a:graphic>
      </p:graphicFrame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4572000" y="3141663"/>
            <a:ext cx="42481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400" b="0"/>
              <a:t>Точка</a:t>
            </a:r>
            <a:r>
              <a:rPr lang="ru-RU" sz="1400" i="1"/>
              <a:t> перегиба (точки спрямления)</a:t>
            </a:r>
            <a:r>
              <a:rPr lang="ru-RU" sz="1400" b="0"/>
              <a:t> -  </a:t>
            </a:r>
          </a:p>
          <a:p>
            <a:pPr>
              <a:lnSpc>
                <a:spcPct val="115000"/>
              </a:lnSpc>
            </a:pPr>
            <a:r>
              <a:rPr lang="ru-RU" sz="1400" b="0"/>
              <a:t>точка в которой кривая пересекает касательную </a:t>
            </a:r>
          </a:p>
        </p:txBody>
      </p:sp>
      <p:sp>
        <p:nvSpPr>
          <p:cNvPr id="21511" name="WordArt 7"/>
          <p:cNvSpPr>
            <a:spLocks noChangeArrowheads="1" noChangeShapeType="1" noTextEdit="1"/>
          </p:cNvSpPr>
          <p:nvPr/>
        </p:nvSpPr>
        <p:spPr bwMode="auto">
          <a:xfrm>
            <a:off x="1763713" y="188913"/>
            <a:ext cx="597693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Особые точки плоских кривых линий.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323850" y="1150938"/>
            <a:ext cx="8496300" cy="147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b="0" dirty="0"/>
              <a:t>Пространственные кривые линии в начертательной геометрии обычно рассматриваются как результат пересечения поверхностей.</a:t>
            </a:r>
          </a:p>
          <a:p>
            <a:pPr algn="just">
              <a:lnSpc>
                <a:spcPct val="115000"/>
              </a:lnSpc>
            </a:pPr>
            <a:r>
              <a:rPr lang="ru-RU" sz="2000" b="0" dirty="0"/>
              <a:t>Пространственную, так же как и плоскую, кривую линию на чертеже задают последовательным рядом точек</a:t>
            </a:r>
            <a:r>
              <a:rPr lang="ru-RU" sz="2000" b="0" dirty="0" smtClean="0"/>
              <a:t>.</a:t>
            </a:r>
            <a:endParaRPr lang="ru-RU" sz="2000" b="0" dirty="0"/>
          </a:p>
        </p:txBody>
      </p:sp>
      <p:sp>
        <p:nvSpPr>
          <p:cNvPr id="34821" name="WordArt 5"/>
          <p:cNvSpPr>
            <a:spLocks noChangeArrowheads="1" noChangeShapeType="1" noTextEdit="1"/>
          </p:cNvSpPr>
          <p:nvPr/>
        </p:nvSpPr>
        <p:spPr bwMode="auto">
          <a:xfrm>
            <a:off x="684213" y="115888"/>
            <a:ext cx="7272337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6.3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Пространственные кривые линии.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WordArt 7"/>
          <p:cNvSpPr>
            <a:spLocks noChangeArrowheads="1" noChangeShapeType="1" noTextEdit="1"/>
          </p:cNvSpPr>
          <p:nvPr/>
        </p:nvSpPr>
        <p:spPr bwMode="auto">
          <a:xfrm>
            <a:off x="395288" y="144463"/>
            <a:ext cx="7561262" cy="547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6.4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Цилиндрическая винтовая линия.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179388" y="765175"/>
            <a:ext cx="86407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b="0"/>
              <a:t>Эту линию описывает точка, совершая равномерное движение по прямой (образующей цилиндра вращения), которая в свою очередь, равномерно вращается вокруг другой неподвижной прямой (оси цилиндра) ей параллельной.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1852613"/>
            <a:ext cx="3995738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algn="just">
              <a:lnSpc>
                <a:spcPct val="115000"/>
              </a:lnSpc>
            </a:pPr>
            <a:r>
              <a:rPr lang="ru-RU" sz="1400" b="0" i="1"/>
              <a:t>Шаг винтовой линии</a:t>
            </a:r>
            <a:r>
              <a:rPr lang="ru-RU" sz="1400" b="0"/>
              <a:t> (</a:t>
            </a:r>
            <a:r>
              <a:rPr lang="ru-RU" sz="1400" b="0" i="1"/>
              <a:t>Р</a:t>
            </a:r>
            <a:r>
              <a:rPr lang="ru-RU" sz="1400" b="0"/>
              <a:t>) есть расстояние между соседними витками винтовой линии, измеренное по образующей цилиндра, или шаг винтовой линии – это расстояние, на которое точка образующая винтовую линию, переместится вдоль оси цилиндра, сделав один оборот вокруг его оси.</a:t>
            </a:r>
          </a:p>
          <a:p>
            <a:pPr indent="449263" algn="just">
              <a:lnSpc>
                <a:spcPct val="115000"/>
              </a:lnSpc>
            </a:pPr>
            <a:r>
              <a:rPr lang="ru-RU" sz="1400" b="0"/>
              <a:t>Часть винтовой линии, соответствующая одному её шагу называется </a:t>
            </a:r>
            <a:r>
              <a:rPr lang="ru-RU" sz="1400" b="0" i="1"/>
              <a:t>витком</a:t>
            </a:r>
            <a:r>
              <a:rPr lang="ru-RU" sz="1400" b="0"/>
              <a:t>.</a:t>
            </a:r>
          </a:p>
          <a:p>
            <a:pPr indent="449263" algn="just">
              <a:lnSpc>
                <a:spcPct val="115000"/>
              </a:lnSpc>
            </a:pPr>
            <a:r>
              <a:rPr lang="ru-RU" sz="1400" b="0" i="1"/>
              <a:t>Винтовая линия</a:t>
            </a:r>
            <a:r>
              <a:rPr lang="ru-RU" sz="1400" b="0"/>
              <a:t> – это кривая, определяемая двумя параметрами, необходимыми и достаточными для ее задания: </a:t>
            </a:r>
            <a:r>
              <a:rPr lang="ru-RU" sz="1400" b="0" i="1"/>
              <a:t>шагом</a:t>
            </a:r>
            <a:r>
              <a:rPr lang="ru-RU" sz="1400" b="0"/>
              <a:t> (</a:t>
            </a:r>
            <a:r>
              <a:rPr lang="ru-RU" sz="1400" b="0" i="1"/>
              <a:t>Р</a:t>
            </a:r>
            <a:r>
              <a:rPr lang="ru-RU" sz="1400" b="0"/>
              <a:t>) и </a:t>
            </a:r>
            <a:r>
              <a:rPr lang="ru-RU" sz="1400" b="0" i="1"/>
              <a:t>радиусом</a:t>
            </a:r>
            <a:r>
              <a:rPr lang="ru-RU" sz="1400" b="0"/>
              <a:t> (</a:t>
            </a:r>
            <a:r>
              <a:rPr lang="en-US" sz="1400" b="0" i="1"/>
              <a:t>R</a:t>
            </a:r>
            <a:r>
              <a:rPr lang="ru-RU" sz="1400" b="0"/>
              <a:t>).</a:t>
            </a:r>
          </a:p>
        </p:txBody>
      </p:sp>
      <p:graphicFrame>
        <p:nvGraphicFramePr>
          <p:cNvPr id="29706" name="Object 10"/>
          <p:cNvGraphicFramePr>
            <a:graphicFrameLocks noChangeAspect="1"/>
          </p:cNvGraphicFramePr>
          <p:nvPr/>
        </p:nvGraphicFramePr>
        <p:xfrm>
          <a:off x="5651500" y="1916113"/>
          <a:ext cx="3311525" cy="4176712"/>
        </p:xfrm>
        <a:graphic>
          <a:graphicData uri="http://schemas.openxmlformats.org/presentationml/2006/ole">
            <p:oleObj spid="_x0000_s29706" name="Фрагмент" r:id="rId3" imgW="2072880" imgH="2615400" progId="KOMPAS.FRW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4" grpId="0"/>
      <p:bldP spid="2970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323850" y="1125538"/>
            <a:ext cx="8281988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114300" algn="just">
              <a:lnSpc>
                <a:spcPct val="115000"/>
              </a:lnSpc>
            </a:pPr>
            <a:r>
              <a:rPr lang="ru-RU" sz="2000" b="0"/>
              <a:t>Различают правую и левую винтовые линии.</a:t>
            </a:r>
          </a:p>
          <a:p>
            <a:pPr indent="114300" algn="just">
              <a:lnSpc>
                <a:spcPct val="115000"/>
              </a:lnSpc>
            </a:pPr>
            <a:r>
              <a:rPr lang="ru-RU" sz="2000" b="0"/>
              <a:t>        Правая винтовая линия – движение винтовой линии «слева – вверх - направо».</a:t>
            </a:r>
          </a:p>
          <a:p>
            <a:pPr indent="114300" algn="just">
              <a:lnSpc>
                <a:spcPct val="115000"/>
              </a:lnSpc>
            </a:pPr>
            <a:r>
              <a:rPr lang="ru-RU" sz="2000" b="0"/>
              <a:t>          Левая винтовая линия – движение винтовой линии «слева – вниз - направо».</a:t>
            </a:r>
          </a:p>
          <a:p>
            <a:pPr indent="114300" algn="just">
              <a:lnSpc>
                <a:spcPct val="115000"/>
              </a:lnSpc>
            </a:pPr>
            <a:r>
              <a:rPr lang="ru-RU" sz="2000" b="0"/>
              <a:t>       Радиус цилиндра </a:t>
            </a:r>
            <a:r>
              <a:rPr lang="ru-RU" sz="2000" i="1"/>
              <a:t>R</a:t>
            </a:r>
            <a:r>
              <a:rPr lang="ru-RU" sz="2000" b="0"/>
              <a:t> и его ось </a:t>
            </a:r>
            <a:r>
              <a:rPr lang="ru-RU" sz="2000" i="1"/>
              <a:t>i</a:t>
            </a:r>
            <a:r>
              <a:rPr lang="ru-RU" sz="2000" b="0"/>
              <a:t> называют </a:t>
            </a:r>
            <a:r>
              <a:rPr lang="ru-RU" sz="2000" i="1"/>
              <a:t>радиусом и осью винтовой линии</a:t>
            </a:r>
            <a:r>
              <a:rPr lang="ru-RU" sz="2000" b="0"/>
              <a:t>.</a:t>
            </a:r>
          </a:p>
        </p:txBody>
      </p:sp>
      <p:sp>
        <p:nvSpPr>
          <p:cNvPr id="30728" name="WordArt 8"/>
          <p:cNvSpPr>
            <a:spLocks noChangeArrowheads="1" noChangeShapeType="1" noTextEdit="1"/>
          </p:cNvSpPr>
          <p:nvPr/>
        </p:nvSpPr>
        <p:spPr bwMode="auto">
          <a:xfrm>
            <a:off x="395288" y="144463"/>
            <a:ext cx="7561262" cy="547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6.4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Цилиндрическая винтовая линия.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41052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Кривые линии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07950" y="836613"/>
            <a:ext cx="3887788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just">
              <a:lnSpc>
                <a:spcPct val="115000"/>
              </a:lnSpc>
              <a:tabLst>
                <a:tab pos="228600" algn="l"/>
              </a:tabLst>
            </a:pPr>
            <a:r>
              <a:rPr lang="ru-RU" sz="1400" b="0"/>
              <a:t>Кривая линия рассматривается как:</a:t>
            </a:r>
          </a:p>
          <a:p>
            <a:pPr indent="450850" algn="just">
              <a:lnSpc>
                <a:spcPct val="115000"/>
              </a:lnSpc>
              <a:buFontTx/>
              <a:buChar char="•"/>
              <a:tabLst>
                <a:tab pos="228600" algn="l"/>
              </a:tabLst>
            </a:pPr>
            <a:r>
              <a:rPr lang="ru-RU" sz="1400" b="0"/>
              <a:t>  траектория точки, движущейся по определенному закону на плоскости и в пространстве;</a:t>
            </a:r>
          </a:p>
          <a:p>
            <a:pPr indent="450850" algn="just">
              <a:lnSpc>
                <a:spcPct val="115000"/>
              </a:lnSpc>
              <a:buFontTx/>
              <a:buChar char="•"/>
              <a:tabLst>
                <a:tab pos="228600" algn="l"/>
              </a:tabLst>
            </a:pPr>
            <a:r>
              <a:rPr lang="ru-RU" sz="1400" b="0"/>
              <a:t>  геометрическое место точек, удовлетворяющее заданным условиям;</a:t>
            </a:r>
          </a:p>
          <a:p>
            <a:pPr indent="450850" algn="just">
              <a:lnSpc>
                <a:spcPct val="115000"/>
              </a:lnSpc>
              <a:buFontTx/>
              <a:buChar char="•"/>
              <a:tabLst>
                <a:tab pos="228600" algn="l"/>
              </a:tabLst>
            </a:pPr>
            <a:r>
              <a:rPr lang="ru-RU" sz="1400" b="0"/>
              <a:t>  линия пересечения поверхностей. </a:t>
            </a:r>
          </a:p>
          <a:p>
            <a:pPr indent="450850" algn="just">
              <a:lnSpc>
                <a:spcPct val="115000"/>
              </a:lnSpc>
              <a:tabLst>
                <a:tab pos="228600" algn="l"/>
              </a:tabLst>
            </a:pPr>
            <a:r>
              <a:rPr lang="ru-RU" sz="1400" b="0"/>
              <a:t>Кривые линии, все точки которых принадлежат одной плоскости, называются плоскими, остальные пространственными.</a:t>
            </a:r>
          </a:p>
        </p:txBody>
      </p:sp>
      <p:pic>
        <p:nvPicPr>
          <p:cNvPr id="3078" name="Picture 6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638" y="333375"/>
            <a:ext cx="2328862" cy="2808288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7308850" y="3459163"/>
            <a:ext cx="1655763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400" b="0"/>
              <a:t>Плоскость </a:t>
            </a:r>
            <a:r>
              <a:rPr lang="ru-RU" sz="1400" b="0" i="1"/>
              <a:t>Г </a:t>
            </a:r>
            <a:r>
              <a:rPr lang="ru-RU" sz="1400" b="0"/>
              <a:t>пересекает  сферу по окружности</a:t>
            </a:r>
            <a:r>
              <a:rPr lang="ru-RU" sz="1400" i="1"/>
              <a:t> </a:t>
            </a:r>
            <a:r>
              <a:rPr lang="ru-RU" sz="1400" b="0" i="1"/>
              <a:t>а</a:t>
            </a:r>
            <a:r>
              <a:rPr lang="ru-RU" sz="1400" b="0"/>
              <a:t> (плоская кривая).</a:t>
            </a:r>
            <a:r>
              <a:rPr lang="ru-RU" sz="1600" b="0"/>
              <a:t> </a:t>
            </a:r>
          </a:p>
        </p:txBody>
      </p:sp>
      <p:pic>
        <p:nvPicPr>
          <p:cNvPr id="3081" name="Picture 9" descr="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3357563"/>
            <a:ext cx="2555875" cy="3095625"/>
          </a:xfrm>
          <a:prstGeom prst="rect">
            <a:avLst/>
          </a:prstGeom>
          <a:noFill/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4597400"/>
            <a:ext cx="33480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b="0"/>
              <a:t>Пространственная кривая </a:t>
            </a:r>
            <a:r>
              <a:rPr lang="en-US" sz="1400" b="0" i="1"/>
              <a:t>m</a:t>
            </a:r>
            <a:r>
              <a:rPr lang="ru-RU" sz="1400" b="0"/>
              <a:t>, получена в результате пересечения конической и цилиндрической поверхностей.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3080" grpId="0"/>
      <p:bldP spid="30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50825" y="1196975"/>
            <a:ext cx="8488363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15000"/>
              </a:lnSpc>
              <a:tabLst>
                <a:tab pos="228600" algn="l"/>
              </a:tabLst>
            </a:pPr>
            <a:r>
              <a:rPr lang="ru-RU" sz="2000" b="0"/>
              <a:t>Каждая кривая включает в себя геометрические элементы, которые составляют её </a:t>
            </a:r>
            <a:r>
              <a:rPr lang="ru-RU" sz="2000"/>
              <a:t>определитель </a:t>
            </a:r>
            <a:r>
              <a:rPr lang="ru-RU" sz="2000" b="0"/>
              <a:t>- совокупность независимых условий, однозначно определяющих эту кривую. Например: определитель эллипса – размеры его малой и большой оси, определитель синусоиды – диаметр окружности.</a:t>
            </a:r>
          </a:p>
          <a:p>
            <a:pPr algn="just">
              <a:lnSpc>
                <a:spcPct val="115000"/>
              </a:lnSpc>
              <a:tabLst>
                <a:tab pos="228600" algn="l"/>
              </a:tabLst>
            </a:pPr>
            <a:r>
              <a:rPr lang="ru-RU" sz="2000" b="0"/>
              <a:t>Способы задания кривых:</a:t>
            </a:r>
          </a:p>
          <a:p>
            <a:pPr algn="just">
              <a:lnSpc>
                <a:spcPct val="115000"/>
              </a:lnSpc>
              <a:buFontTx/>
              <a:buChar char="•"/>
              <a:tabLst>
                <a:tab pos="228600" algn="l"/>
              </a:tabLst>
            </a:pPr>
            <a:r>
              <a:rPr lang="ru-RU" sz="2000"/>
              <a:t>    аналитический</a:t>
            </a:r>
            <a:r>
              <a:rPr lang="ru-RU" sz="2000" b="0"/>
              <a:t> – кривая задана математическим уравнением;</a:t>
            </a:r>
          </a:p>
          <a:p>
            <a:pPr algn="just">
              <a:lnSpc>
                <a:spcPct val="115000"/>
              </a:lnSpc>
              <a:buFontTx/>
              <a:buChar char="•"/>
              <a:tabLst>
                <a:tab pos="228600" algn="l"/>
              </a:tabLst>
            </a:pPr>
            <a:r>
              <a:rPr lang="ru-RU" sz="2000"/>
              <a:t>    графический</a:t>
            </a:r>
            <a:r>
              <a:rPr lang="ru-RU" sz="2000" b="0"/>
              <a:t> – кривая задана визуально на носителе графической информации;</a:t>
            </a:r>
          </a:p>
          <a:p>
            <a:pPr algn="just">
              <a:lnSpc>
                <a:spcPct val="115000"/>
              </a:lnSpc>
              <a:buFontTx/>
              <a:buChar char="•"/>
              <a:tabLst>
                <a:tab pos="228600" algn="l"/>
              </a:tabLst>
            </a:pPr>
            <a:r>
              <a:rPr lang="ru-RU" sz="2000"/>
              <a:t>    табличный</a:t>
            </a:r>
            <a:r>
              <a:rPr lang="ru-RU" sz="2000" b="0"/>
              <a:t> – кривая задана координатами последовательного ряда точек.</a:t>
            </a:r>
          </a:p>
        </p:txBody>
      </p:sp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44640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Кривые линии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801688"/>
            <a:ext cx="8642350" cy="605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333375" algn="just">
              <a:lnSpc>
                <a:spcPct val="115000"/>
              </a:lnSpc>
            </a:pPr>
            <a:r>
              <a:rPr lang="ru-RU" sz="2000"/>
              <a:t>Классификация кривых линий</a:t>
            </a:r>
            <a:r>
              <a:rPr lang="ru-RU" sz="2000" b="0"/>
              <a:t>. В основу классификации кривых положена природа их уравнений. Кривые подразделяются на: </a:t>
            </a:r>
            <a:r>
              <a:rPr lang="ru-RU" sz="2000" b="0" i="1"/>
              <a:t>алгебраические и трансцендентные</a:t>
            </a:r>
            <a:r>
              <a:rPr lang="ru-RU" sz="2000" b="0"/>
              <a:t>.</a:t>
            </a:r>
          </a:p>
          <a:p>
            <a:pPr indent="333375" algn="just">
              <a:lnSpc>
                <a:spcPct val="115000"/>
              </a:lnSpc>
            </a:pPr>
            <a:r>
              <a:rPr lang="ru-RU" sz="2000" b="0"/>
              <a:t>Если уравнение кривой в декартовой системе координат может быть представлена в виде целого полинома, относительно двух переменных, то такая кривая называется </a:t>
            </a:r>
            <a:r>
              <a:rPr lang="ru-RU" sz="2000" b="0" i="1"/>
              <a:t>алгебраической.</a:t>
            </a:r>
            <a:endParaRPr lang="ru-RU" sz="2000" b="0"/>
          </a:p>
          <a:p>
            <a:pPr indent="333375" algn="just">
              <a:lnSpc>
                <a:spcPct val="115000"/>
              </a:lnSpc>
            </a:pPr>
            <a:r>
              <a:rPr lang="ru-RU" sz="2000" b="0"/>
              <a:t>Кривая линия, представленная в декартовых координатах уравнением </a:t>
            </a:r>
            <a:r>
              <a:rPr lang="en-US" sz="2000" b="0" i="1"/>
              <a:t>n</a:t>
            </a:r>
            <a:r>
              <a:rPr lang="ru-RU" sz="2000" b="0" i="1"/>
              <a:t>‑</a:t>
            </a:r>
            <a:r>
              <a:rPr lang="ru-RU" sz="2000" b="0"/>
              <a:t>й степени, называется </a:t>
            </a:r>
            <a:r>
              <a:rPr lang="ru-RU" sz="2000" b="0" i="1"/>
              <a:t>алгебраической кривой </a:t>
            </a:r>
            <a:r>
              <a:rPr lang="en-US" sz="2000" b="0" i="1"/>
              <a:t>n</a:t>
            </a:r>
            <a:r>
              <a:rPr lang="ru-RU" sz="2000" b="0" i="1"/>
              <a:t>‑го порядка</a:t>
            </a:r>
            <a:r>
              <a:rPr lang="ru-RU" sz="2000" b="0"/>
              <a:t>.</a:t>
            </a:r>
          </a:p>
          <a:p>
            <a:pPr indent="333375" algn="just">
              <a:lnSpc>
                <a:spcPct val="115000"/>
              </a:lnSpc>
            </a:pPr>
            <a:r>
              <a:rPr lang="ru-RU" sz="2000" b="0"/>
              <a:t>Если кривая определяется неалгебраическим уравнением, то она называется </a:t>
            </a:r>
            <a:r>
              <a:rPr lang="ru-RU" sz="2000" b="0" i="1"/>
              <a:t>трансцендентной </a:t>
            </a:r>
            <a:r>
              <a:rPr lang="ru-RU" sz="2000" b="0"/>
              <a:t>(синусоида, циклоида, спираль Архимеда и др.).</a:t>
            </a:r>
          </a:p>
          <a:p>
            <a:pPr indent="333375" algn="just">
              <a:lnSpc>
                <a:spcPct val="115000"/>
              </a:lnSpc>
            </a:pPr>
            <a:r>
              <a:rPr lang="ru-RU" sz="2000" b="0"/>
              <a:t>Порядок плоской алгебраической кривой линии определяется наибольшим числом точек (включая и мнимые) её пересечения с прямой линией. Любая прямая линия может пересекать алгебраическую кривую линию </a:t>
            </a:r>
            <a:r>
              <a:rPr lang="en-US" sz="2000" b="0" i="1"/>
              <a:t>n</a:t>
            </a:r>
            <a:r>
              <a:rPr lang="ru-RU" sz="2000" b="0"/>
              <a:t>‑го порядка не более чем в </a:t>
            </a:r>
            <a:r>
              <a:rPr lang="en-US" sz="2000" b="0" i="1"/>
              <a:t>n</a:t>
            </a:r>
            <a:r>
              <a:rPr lang="ru-RU" sz="2000" b="0"/>
              <a:t> точках (включая и мнимые). </a:t>
            </a:r>
          </a:p>
        </p:txBody>
      </p:sp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417671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6.1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Кривые линии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5976937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Плоские кривые линии</a:t>
            </a:r>
          </a:p>
        </p:txBody>
      </p:sp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395288" y="1268413"/>
          <a:ext cx="2928937" cy="3313112"/>
        </p:xfrm>
        <a:graphic>
          <a:graphicData uri="http://schemas.openxmlformats.org/presentationml/2006/ole">
            <p:oleObj spid="_x0000_s4102" name="Фрагмент" r:id="rId3" imgW="1138320" imgH="1287000" progId="KOMPAS.FRW">
              <p:embed/>
            </p:oleObj>
          </a:graphicData>
        </a:graphic>
      </p:graphicFrame>
      <p:graphicFrame>
        <p:nvGraphicFramePr>
          <p:cNvPr id="4128" name="Group 32"/>
          <p:cNvGraphicFramePr>
            <a:graphicFrameLocks noGrp="1"/>
          </p:cNvGraphicFramePr>
          <p:nvPr/>
        </p:nvGraphicFramePr>
        <p:xfrm>
          <a:off x="323850" y="5300663"/>
          <a:ext cx="3671888" cy="457200"/>
        </p:xfrm>
        <a:graphic>
          <a:graphicData uri="http://schemas.openxmlformats.org/drawingml/2006/table">
            <a:tbl>
              <a:tblPr/>
              <a:tblGrid>
                <a:gridCol w="3671888"/>
              </a:tblGrid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окружность  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2400" b="0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ru-RU" sz="2400" b="0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400" b="0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116" name="Object 20"/>
          <p:cNvGraphicFramePr>
            <a:graphicFrameLocks noChangeAspect="1"/>
          </p:cNvGraphicFramePr>
          <p:nvPr/>
        </p:nvGraphicFramePr>
        <p:xfrm>
          <a:off x="4211638" y="1700213"/>
          <a:ext cx="4321175" cy="2854325"/>
        </p:xfrm>
        <a:graphic>
          <a:graphicData uri="http://schemas.openxmlformats.org/presentationml/2006/ole">
            <p:oleObj spid="_x0000_s4116" name="Фрагмент" r:id="rId4" imgW="1965240" imgH="1298520" progId="KOMPAS.FRW">
              <p:embed/>
            </p:oleObj>
          </a:graphicData>
        </a:graphic>
      </p:graphicFrame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4284663" y="5337175"/>
            <a:ext cx="1436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0">
                <a:latin typeface="Times New Roman" pitchFamily="18" charset="0"/>
              </a:rPr>
              <a:t>б) эллипс  </a:t>
            </a:r>
          </a:p>
        </p:txBody>
      </p:sp>
      <p:graphicFrame>
        <p:nvGraphicFramePr>
          <p:cNvPr id="4122" name="Object 26"/>
          <p:cNvGraphicFramePr>
            <a:graphicFrameLocks noChangeAspect="1"/>
          </p:cNvGraphicFramePr>
          <p:nvPr/>
        </p:nvGraphicFramePr>
        <p:xfrm>
          <a:off x="5795963" y="5157788"/>
          <a:ext cx="1512887" cy="863600"/>
        </p:xfrm>
        <a:graphic>
          <a:graphicData uri="http://schemas.openxmlformats.org/presentationml/2006/ole">
            <p:oleObj spid="_x0000_s4122" name="Формула" r:id="rId5" imgW="736560" imgH="4190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554513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Плоские кривые линии</a:t>
            </a:r>
          </a:p>
        </p:txBody>
      </p:sp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250825" y="1773238"/>
          <a:ext cx="3744913" cy="3001962"/>
        </p:xfrm>
        <a:graphic>
          <a:graphicData uri="http://schemas.openxmlformats.org/presentationml/2006/ole">
            <p:oleObj spid="_x0000_s7173" name="Фрагмент" r:id="rId3" imgW="1746360" imgH="1400400" progId="KOMPAS.FRW">
              <p:embed/>
            </p:oleObj>
          </a:graphicData>
        </a:graphic>
      </p:graphicFrame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79388" y="4978400"/>
            <a:ext cx="30241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b="0">
                <a:latin typeface="Times New Roman" pitchFamily="18" charset="0"/>
              </a:rPr>
              <a:t>в) лист Декарта</a:t>
            </a:r>
            <a:r>
              <a:rPr lang="ru-RU" sz="2400" b="0">
                <a:latin typeface="Times New Roman" pitchFamily="18" charset="0"/>
              </a:rPr>
              <a:t> </a:t>
            </a:r>
            <a:endParaRPr lang="en-US" sz="2400" b="0">
              <a:latin typeface="Times New Roman" pitchFamily="18" charset="0"/>
            </a:endParaRPr>
          </a:p>
          <a:p>
            <a:r>
              <a:rPr lang="ru-RU" sz="2400" b="0" i="1">
                <a:latin typeface="Times New Roman" pitchFamily="18" charset="0"/>
              </a:rPr>
              <a:t> </a:t>
            </a:r>
            <a:endParaRPr lang="en-US" sz="2400" b="0" i="1">
              <a:latin typeface="Times New Roman" pitchFamily="18" charset="0"/>
            </a:endParaRPr>
          </a:p>
          <a:p>
            <a:r>
              <a:rPr lang="en-US" sz="2400" b="0" i="1">
                <a:latin typeface="Times New Roman" pitchFamily="18" charset="0"/>
              </a:rPr>
              <a:t>x</a:t>
            </a:r>
            <a:r>
              <a:rPr lang="ru-RU" sz="2400" b="0" i="1" baseline="30000">
                <a:latin typeface="Times New Roman" pitchFamily="18" charset="0"/>
              </a:rPr>
              <a:t>3</a:t>
            </a:r>
            <a:r>
              <a:rPr lang="ru-RU" sz="2400" b="0" i="1">
                <a:latin typeface="Times New Roman" pitchFamily="18" charset="0"/>
              </a:rPr>
              <a:t>+</a:t>
            </a:r>
            <a:r>
              <a:rPr lang="en-US" sz="2400" b="0" i="1">
                <a:latin typeface="Times New Roman" pitchFamily="18" charset="0"/>
              </a:rPr>
              <a:t>y</a:t>
            </a:r>
            <a:r>
              <a:rPr lang="ru-RU" sz="2400" b="0" i="1" baseline="30000">
                <a:latin typeface="Times New Roman" pitchFamily="18" charset="0"/>
              </a:rPr>
              <a:t>3</a:t>
            </a:r>
            <a:r>
              <a:rPr lang="ru-RU" sz="2400" b="0" i="1">
                <a:latin typeface="Times New Roman" pitchFamily="18" charset="0"/>
              </a:rPr>
              <a:t>-3</a:t>
            </a:r>
            <a:r>
              <a:rPr lang="en-US" sz="2400" b="0" i="1">
                <a:latin typeface="Times New Roman" pitchFamily="18" charset="0"/>
              </a:rPr>
              <a:t>axy</a:t>
            </a:r>
            <a:r>
              <a:rPr lang="ru-RU" sz="2400" b="0" i="1">
                <a:latin typeface="Times New Roman" pitchFamily="18" charset="0"/>
              </a:rPr>
              <a:t>=0</a:t>
            </a:r>
            <a:endParaRPr lang="ru-RU" sz="2400" b="0">
              <a:latin typeface="Times New Roman" pitchFamily="18" charset="0"/>
            </a:endParaRPr>
          </a:p>
        </p:txBody>
      </p:sp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5292725" y="1484313"/>
          <a:ext cx="2865438" cy="3465512"/>
        </p:xfrm>
        <a:graphic>
          <a:graphicData uri="http://schemas.openxmlformats.org/presentationml/2006/ole">
            <p:oleObj spid="_x0000_s7175" name="Фрагмент" r:id="rId4" imgW="1326960" imgH="1604880" progId="KOMPAS.FRW">
              <p:embed/>
            </p:oleObj>
          </a:graphicData>
        </a:graphic>
      </p:graphicFrame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4716463" y="5084763"/>
            <a:ext cx="2805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0"/>
              <a:t>г) циссоида Диоклеса 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3248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7" name="Object 9"/>
          <p:cNvGraphicFramePr>
            <a:graphicFrameLocks noChangeAspect="1"/>
          </p:cNvGraphicFramePr>
          <p:nvPr/>
        </p:nvGraphicFramePr>
        <p:xfrm>
          <a:off x="5475288" y="5589588"/>
          <a:ext cx="1431925" cy="857250"/>
        </p:xfrm>
        <a:graphic>
          <a:graphicData uri="http://schemas.openxmlformats.org/presentationml/2006/ole">
            <p:oleObj spid="_x0000_s7177" name="Формула" r:id="rId5" imgW="685800" imgH="4190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54006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Плоские кривые линии</a:t>
            </a:r>
          </a:p>
        </p:txBody>
      </p:sp>
      <p:graphicFrame>
        <p:nvGraphicFramePr>
          <p:cNvPr id="8197" name="Object 5"/>
          <p:cNvGraphicFramePr>
            <a:graphicFrameLocks noChangeAspect="1"/>
          </p:cNvGraphicFramePr>
          <p:nvPr/>
        </p:nvGraphicFramePr>
        <p:xfrm>
          <a:off x="684213" y="1268413"/>
          <a:ext cx="2700337" cy="3671887"/>
        </p:xfrm>
        <a:graphic>
          <a:graphicData uri="http://schemas.openxmlformats.org/presentationml/2006/ole">
            <p:oleObj spid="_x0000_s8197" name="Фрагмент" r:id="rId3" imgW="1496880" imgH="2035440" progId="KOMPAS.FRW">
              <p:embed/>
            </p:oleObj>
          </a:graphicData>
        </a:graphic>
      </p:graphicFrame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684213" y="5229225"/>
            <a:ext cx="19319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0"/>
              <a:t>д) строфоида  </a:t>
            </a:r>
          </a:p>
        </p:txBody>
      </p:sp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730250" y="5676900"/>
          <a:ext cx="1995488" cy="941388"/>
        </p:xfrm>
        <a:graphic>
          <a:graphicData uri="http://schemas.openxmlformats.org/presentationml/2006/ole">
            <p:oleObj spid="_x0000_s8202" name="Формула" r:id="rId4" imgW="850680" imgH="393480" progId="">
              <p:embed/>
            </p:oleObj>
          </a:graphicData>
        </a:graphic>
      </p:graphicFrame>
      <p:graphicFrame>
        <p:nvGraphicFramePr>
          <p:cNvPr id="8203" name="Object 11"/>
          <p:cNvGraphicFramePr>
            <a:graphicFrameLocks noChangeAspect="1"/>
          </p:cNvGraphicFramePr>
          <p:nvPr/>
        </p:nvGraphicFramePr>
        <p:xfrm>
          <a:off x="4067175" y="1628775"/>
          <a:ext cx="3960813" cy="3217863"/>
        </p:xfrm>
        <a:graphic>
          <a:graphicData uri="http://schemas.openxmlformats.org/presentationml/2006/ole">
            <p:oleObj spid="_x0000_s8203" name="Фрагмент" r:id="rId5" imgW="1726920" imgH="1404000" progId="KOMPAS.FRW">
              <p:embed/>
            </p:oleObj>
          </a:graphicData>
        </a:graphic>
      </p:graphicFrame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4932363" y="5157788"/>
            <a:ext cx="3294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0"/>
              <a:t>е) леминиската Бернулли </a:t>
            </a:r>
          </a:p>
        </p:txBody>
      </p:sp>
      <p:graphicFrame>
        <p:nvGraphicFramePr>
          <p:cNvPr id="8208" name="Object 16"/>
          <p:cNvGraphicFramePr>
            <a:graphicFrameLocks noChangeAspect="1"/>
          </p:cNvGraphicFramePr>
          <p:nvPr/>
        </p:nvGraphicFramePr>
        <p:xfrm>
          <a:off x="5003800" y="5734050"/>
          <a:ext cx="3270250" cy="592138"/>
        </p:xfrm>
        <a:graphic>
          <a:graphicData uri="http://schemas.openxmlformats.org/presentationml/2006/ole">
            <p:oleObj spid="_x0000_s8208" name="Формула" r:id="rId6" imgW="1447560" imgH="2664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  <p:bldP spid="820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2571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21" name="Object 5"/>
          <p:cNvGraphicFramePr>
            <a:graphicFrameLocks noChangeAspect="1"/>
          </p:cNvGraphicFramePr>
          <p:nvPr/>
        </p:nvGraphicFramePr>
        <p:xfrm>
          <a:off x="0" y="1844675"/>
          <a:ext cx="5616575" cy="2174875"/>
        </p:xfrm>
        <a:graphic>
          <a:graphicData uri="http://schemas.openxmlformats.org/presentationml/2006/ole">
            <p:oleObj spid="_x0000_s9221" name="Фрагмент" r:id="rId3" imgW="4429125" imgH="1714500" progId="KOMPAS.FRW">
              <p:embed/>
            </p:oleObj>
          </a:graphicData>
        </a:graphic>
      </p:graphicFrame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2681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5651500" y="1052513"/>
          <a:ext cx="3433763" cy="3455987"/>
        </p:xfrm>
        <a:graphic>
          <a:graphicData uri="http://schemas.openxmlformats.org/presentationml/2006/ole">
            <p:oleObj spid="_x0000_s9224" name="Фрагмент" r:id="rId4" imgW="1485900" imgH="1495425" progId="KOMPAS.FRW">
              <p:embed/>
            </p:oleObj>
          </a:graphicData>
        </a:graphic>
      </p:graphicFrame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395288" y="4508500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b="0"/>
              <a:t>ж) циклоида  </a:t>
            </a:r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27" name="Object 11"/>
          <p:cNvGraphicFramePr>
            <a:graphicFrameLocks noChangeAspect="1"/>
          </p:cNvGraphicFramePr>
          <p:nvPr/>
        </p:nvGraphicFramePr>
        <p:xfrm>
          <a:off x="468313" y="4941888"/>
          <a:ext cx="2590800" cy="1089025"/>
        </p:xfrm>
        <a:graphic>
          <a:graphicData uri="http://schemas.openxmlformats.org/presentationml/2006/ole">
            <p:oleObj spid="_x0000_s9227" name="Формула" r:id="rId5" imgW="1028254" imgH="431613" progId="">
              <p:embed/>
            </p:oleObj>
          </a:graphicData>
        </a:graphic>
      </p:graphicFrame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5386388" y="4437063"/>
            <a:ext cx="177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0"/>
              <a:t>з) кардиоида </a:t>
            </a: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30" name="Object 14"/>
          <p:cNvGraphicFramePr>
            <a:graphicFrameLocks noChangeAspect="1"/>
          </p:cNvGraphicFramePr>
          <p:nvPr/>
        </p:nvGraphicFramePr>
        <p:xfrm>
          <a:off x="5580063" y="5084763"/>
          <a:ext cx="2736850" cy="517525"/>
        </p:xfrm>
        <a:graphic>
          <a:graphicData uri="http://schemas.openxmlformats.org/presentationml/2006/ole">
            <p:oleObj spid="_x0000_s9230" name="Формула" r:id="rId6" imgW="1054100" imgH="203200" progId="">
              <p:embed/>
            </p:oleObj>
          </a:graphicData>
        </a:graphic>
      </p:graphicFrame>
      <p:sp>
        <p:nvSpPr>
          <p:cNvPr id="9232" name="WordArt 16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54006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Плоские кривые линии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92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5545137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6.2</a:t>
            </a:r>
            <a:r>
              <a:rPr lang="ru-RU" sz="2800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GOST type B"/>
              </a:rPr>
              <a:t>. Плоские кривые линии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2671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444500" y="1341438"/>
          <a:ext cx="3695700" cy="3816350"/>
        </p:xfrm>
        <a:graphic>
          <a:graphicData uri="http://schemas.openxmlformats.org/presentationml/2006/ole">
            <p:oleObj spid="_x0000_s10245" name="Фрагмент" r:id="rId3" imgW="1466850" imgH="1514475" progId="KOMPAS.FRW">
              <p:embed/>
            </p:oleObj>
          </a:graphicData>
        </a:graphic>
      </p:graphicFrame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23850" y="5359400"/>
            <a:ext cx="3584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000" b="0"/>
              <a:t>и) гипоциклоида (астроида)  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395288" y="5589588"/>
          <a:ext cx="2592387" cy="987425"/>
        </p:xfrm>
        <a:graphic>
          <a:graphicData uri="http://schemas.openxmlformats.org/presentationml/2006/ole">
            <p:oleObj spid="_x0000_s10248" name="Формула" r:id="rId4" imgW="901309" imgH="342751" progId="">
              <p:embed/>
            </p:oleObj>
          </a:graphicData>
        </a:graphic>
      </p:graphicFrame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0" y="2490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4643438" y="1628775"/>
          <a:ext cx="3744912" cy="3432175"/>
        </p:xfrm>
        <a:graphic>
          <a:graphicData uri="http://schemas.openxmlformats.org/presentationml/2006/ole">
            <p:oleObj spid="_x0000_s10250" name="Фрагмент" r:id="rId5" imgW="2047875" imgH="1876425" progId="KOMPAS.FRW">
              <p:embed/>
            </p:oleObj>
          </a:graphicData>
        </a:graphic>
      </p:graphicFrame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4859338" y="5337175"/>
            <a:ext cx="2952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000" b="0"/>
              <a:t>к) спираль Архимеда </a:t>
            </a: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53" name="Object 13"/>
          <p:cNvGraphicFramePr>
            <a:graphicFrameLocks noChangeAspect="1"/>
          </p:cNvGraphicFramePr>
          <p:nvPr/>
        </p:nvGraphicFramePr>
        <p:xfrm>
          <a:off x="4932363" y="6021388"/>
          <a:ext cx="2590800" cy="601662"/>
        </p:xfrm>
        <a:graphic>
          <a:graphicData uri="http://schemas.openxmlformats.org/presentationml/2006/ole">
            <p:oleObj spid="_x0000_s10253" name="Формула" r:id="rId6" imgW="863280" imgH="2030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10252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793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Оформление по умолчанию</vt:lpstr>
      <vt:lpstr>Фрагмент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AnneT</dc:creator>
  <cp:lastModifiedBy>USER</cp:lastModifiedBy>
  <cp:revision>37</cp:revision>
  <dcterms:created xsi:type="dcterms:W3CDTF">2010-02-26T11:12:49Z</dcterms:created>
  <dcterms:modified xsi:type="dcterms:W3CDTF">2020-11-08T16:08:47Z</dcterms:modified>
</cp:coreProperties>
</file>