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1" r:id="rId15"/>
    <p:sldId id="272" r:id="rId16"/>
    <p:sldId id="27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343" autoAdjust="0"/>
  </p:normalViewPr>
  <p:slideViewPr>
    <p:cSldViewPr snapToGrid="0">
      <p:cViewPr varScale="1">
        <p:scale>
          <a:sx n="109" d="100"/>
          <a:sy n="109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4B064-832B-4DF1-B973-721020EB57CF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3827-EFA4-4384-A966-00AB203E48AD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4564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4B064-832B-4DF1-B973-721020EB57CF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3827-EFA4-4384-A966-00AB203E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980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4B064-832B-4DF1-B973-721020EB57CF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3827-EFA4-4384-A966-00AB203E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236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4B064-832B-4DF1-B973-721020EB57CF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3827-EFA4-4384-A966-00AB203E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554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4B064-832B-4DF1-B973-721020EB57CF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3827-EFA4-4384-A966-00AB203E48AD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604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4B064-832B-4DF1-B973-721020EB57CF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3827-EFA4-4384-A966-00AB203E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214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4B064-832B-4DF1-B973-721020EB57CF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3827-EFA4-4384-A966-00AB203E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036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4B064-832B-4DF1-B973-721020EB57CF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3827-EFA4-4384-A966-00AB203E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771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4B064-832B-4DF1-B973-721020EB57CF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3827-EFA4-4384-A966-00AB203E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803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8C4B064-832B-4DF1-B973-721020EB57CF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7473827-EFA4-4384-A966-00AB203E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408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4B064-832B-4DF1-B973-721020EB57CF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73827-EFA4-4384-A966-00AB203E48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831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8C4B064-832B-4DF1-B973-721020EB57CF}" type="datetimeFigureOut">
              <a:rPr lang="ru-RU" smtClean="0"/>
              <a:t>11.04.2022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7473827-EFA4-4384-A966-00AB203E48AD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6574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8715" y="1769805"/>
            <a:ext cx="10781071" cy="1832635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производства газовой серы методом Клауса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473231"/>
          </a:xfrm>
        </p:spPr>
        <p:txBody>
          <a:bodyPr>
            <a:norm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6626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процессы доочистки в зависимости от заложенного в них принципа можно разделить на две основные группы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74260" y="2465167"/>
            <a:ext cx="10058400" cy="4023360"/>
          </a:xfrm>
        </p:spPr>
        <p:txBody>
          <a:bodyPr/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Процессы, основанные на реакции Клауса и являющиеся дополнением к основным установкам и обеспечивающие общую степень извлечения серы до 99,0-99,7%.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Процессы, основанные на превращении всех сернистых компонентов в один (SО</a:t>
            </a:r>
            <a:r>
              <a:rPr 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Н</a:t>
            </a:r>
            <a:r>
              <a:rPr 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S), обеспечивающие общую степень извлечения серы до 99,9% и выше.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3733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– получение газовой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nettravm.ru/wp-content/uploads/2018/08/ozheg-sernoj-kislotoj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415" y="4864818"/>
            <a:ext cx="2558127" cy="143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im0-tub-ru.yandex.net/i?id=1d8aa02df99ab0b433b8b1a616337651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555" y="2047476"/>
            <a:ext cx="3723845" cy="250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avatars.mds.yandex.net/get-zen_doc/1101166/pub_5c5402e162f8ac00acb92e34_5c54032557bd9200adf81143/scale_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404" y="4407619"/>
            <a:ext cx="3183439" cy="1768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mokshan.pnzreg.ru/upload/iblock/29a/29aa8a6185930978eb18ba71cc90d5a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9116" y="2034574"/>
            <a:ext cx="3204336" cy="2003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serobeton.com/images/manufacture/gal/image-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575" y="1966523"/>
            <a:ext cx="2853095" cy="2139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s://two-sonnik.ru/wp-content/uploads/2015/07/591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6932" y="4223117"/>
            <a:ext cx="2928703" cy="1953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5116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источники потерь серы на установках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Клауса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52108" y="2155451"/>
            <a:ext cx="9403572" cy="4023360"/>
          </a:xfrm>
        </p:spPr>
        <p:txBody>
          <a:bodyPr/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высокая температура в последнем по ходу газа конденсаторе на каталитической стадии. </a:t>
            </a:r>
          </a:p>
          <a:p>
            <a:pPr fontAlgn="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унос жидкой серы из-за несовершенной конструкции конденсаторов серы и кинетических ограничений процесса конденсации. </a:t>
            </a:r>
          </a:p>
          <a:p>
            <a:pPr fontAlgn="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дезактивация катализатора. На российских газоперерабатывающих заводах (ГПЗ) проектный срок службы катализатора составляет четыре года.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8366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повышения эффективности установок получения серы необходимо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052212"/>
            <a:ext cx="10058400" cy="4023360"/>
          </a:xfrm>
        </p:spPr>
        <p:txBody>
          <a:bodyPr>
            <a:normAutofit/>
          </a:bodyPr>
          <a:lstStyle/>
          <a:p>
            <a:pPr fontAlgn="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оптимизация состава кислого газа, поступающего на установку Клауса, путем подбора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хемосорбента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применяемого при очистке природного газа;</a:t>
            </a:r>
          </a:p>
          <a:p>
            <a:pPr fontAlgn="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повышение конверсии на термической стадии за счет увеличения концентрации О2 и применения специальных горелочных устройств;</a:t>
            </a:r>
          </a:p>
          <a:p>
            <a:pPr fontAlgn="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повышение конверсии COS за счет изменения температуры в каталитических реакторах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811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39304" y="5515586"/>
            <a:ext cx="92025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Высокоэффективное горелочное устройство фирмы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Duiker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9105" y="0"/>
            <a:ext cx="6416624" cy="5305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207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9147" y="486696"/>
            <a:ext cx="10781071" cy="5529881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 снижения выхода серы на установках Клауса и возможных направлений их ликвидации позволяет рекомендовать эффективные методы повышения выхода серы: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013" indent="-90488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 в кислых газах сероводорода за счет оптимизации состава применяемого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хемосорбента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очистке природных газов;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013" indent="-90488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воздуха, используемого на термической ступени для окисления сероводорода,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кислородом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013" indent="-90488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конверсии COS и CS2 в каталитических реакторах регулированием температурных режимов их работы;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013" indent="-90488">
              <a:buFont typeface="Wingdings" panose="05000000000000000000" pitchFamily="2" charset="2"/>
              <a:buChar char="Ø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 катализатора и сохранение его активности на высоком уровне.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57583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609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3049" y="1159155"/>
            <a:ext cx="11068334" cy="355746"/>
          </a:xfrm>
        </p:spPr>
        <p:txBody>
          <a:bodyPr>
            <a:noAutofit/>
          </a:bodyPr>
          <a:lstStyle/>
          <a:p>
            <a:pPr marL="1471400" lvl="8" indent="0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сероводорода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природные и промышленные газы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regnum.ru/uploads/pictures/news/2016/12/13/regnum_picture_148163349394994_norm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49" y="2088458"/>
            <a:ext cx="5580420" cy="3473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file.interfotki.ru/photo/14/22/142283/8eqg5m_co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739" y="2088458"/>
            <a:ext cx="5175396" cy="3473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0221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0501" y="286603"/>
            <a:ext cx="11136573" cy="1450757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Химизм получения элементарной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9587" y="1914781"/>
            <a:ext cx="10058400" cy="4131734"/>
          </a:xfrm>
        </p:spPr>
        <p:txBody>
          <a:bodyPr>
            <a:normAutofit lnSpcReduction="10000"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стадия:  Н</a:t>
            </a:r>
            <a:r>
              <a:rPr lang="ru-RU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+ 1.5 О</a:t>
            </a:r>
            <a:r>
              <a:rPr 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+ SО</a:t>
            </a:r>
            <a:r>
              <a:rPr 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Q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стадия: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2Н</a:t>
            </a:r>
            <a:r>
              <a:rPr lang="ru-RU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 SО</a:t>
            </a:r>
            <a:r>
              <a:rPr 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2Н</a:t>
            </a:r>
            <a:r>
              <a:rPr 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+ 3/n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sz="28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Q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Прямое окисление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сероводорода 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серу: Н</a:t>
            </a:r>
            <a:r>
              <a:rPr lang="ru-RU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 0,5О</a:t>
            </a:r>
            <a:r>
              <a:rPr 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обочные реакции: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lang="ru-RU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Н</a:t>
            </a:r>
            <a:r>
              <a:rPr lang="ru-RU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СОS + Н</a:t>
            </a:r>
            <a:r>
              <a:rPr lang="ru-RU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О;   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</a:t>
            </a:r>
            <a:r>
              <a:rPr lang="ru-RU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+ 2S</a:t>
            </a:r>
            <a:r>
              <a:rPr lang="ru-RU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S</a:t>
            </a:r>
            <a:r>
              <a:rPr lang="ru-RU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+ 2Н</a:t>
            </a:r>
            <a:r>
              <a:rPr lang="ru-RU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</a:t>
            </a:r>
            <a:r>
              <a:rPr lang="ru-RU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Н</a:t>
            </a:r>
            <a:r>
              <a:rPr 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= СО + Н</a:t>
            </a:r>
            <a:r>
              <a:rPr 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+ СОS;                                   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+ Н</a:t>
            </a:r>
            <a:r>
              <a:rPr 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= Н</a:t>
            </a:r>
            <a:r>
              <a:rPr 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СО</a:t>
            </a:r>
            <a:r>
              <a:rPr lang="ru-RU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0916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421430" cy="145075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основных параметров на процесс получения серы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методом Клауса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пребывания газа в термической стадии: увеличение приводит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повышению степени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конверсии;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 в реакторе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чем выше температура, тем выше степень конверсии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сероводорода;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соотношение расходов воздуха и кислого газа на выходе из реакционной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печи: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оно должно обеспечивать объемное соотношение  Н</a:t>
            </a:r>
            <a:r>
              <a:rPr lang="ru-RU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: SО</a:t>
            </a:r>
            <a:r>
              <a:rPr lang="ru-RU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равное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2:1;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объемная скорость газа: с уменьшением выход серы возрастает;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углеводородов в кислом газе также приводит к снижению конверсии, образуется сажа и увеличивается расход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воздуха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7090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Катализаторы процесса Клауса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988029" y="3178107"/>
            <a:ext cx="1984384" cy="1419367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052094" y="2433961"/>
            <a:ext cx="1605431" cy="1189629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070061" y="4320193"/>
            <a:ext cx="1605431" cy="1189629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290405" y="4320192"/>
            <a:ext cx="1605431" cy="1189629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465095" y="2393245"/>
            <a:ext cx="1605431" cy="1189629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177505" y="1785810"/>
            <a:ext cx="1605431" cy="1189629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5177504" y="4975516"/>
            <a:ext cx="1605431" cy="1189629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150207" y="3562512"/>
            <a:ext cx="1690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Боксит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50959" y="2695671"/>
            <a:ext cx="1690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SiO</a:t>
            </a:r>
            <a:r>
              <a:rPr lang="ru-RU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77504" y="5277942"/>
            <a:ext cx="1690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Mg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47755" y="4622617"/>
            <a:ext cx="1690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422445" y="2695671"/>
            <a:ext cx="1690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70061" y="4622618"/>
            <a:ext cx="1690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sz="3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77504" y="2084640"/>
            <a:ext cx="1690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iO</a:t>
            </a:r>
            <a:r>
              <a:rPr lang="ru-RU" sz="3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Прямая со стрелкой 21"/>
          <p:cNvCxnSpPr>
            <a:stCxn id="6" idx="0"/>
            <a:endCxn id="12" idx="4"/>
          </p:cNvCxnSpPr>
          <p:nvPr/>
        </p:nvCxnSpPr>
        <p:spPr>
          <a:xfrm flipV="1">
            <a:off x="5980221" y="2975439"/>
            <a:ext cx="0" cy="2026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6" idx="7"/>
            <a:endCxn id="6" idx="7"/>
          </p:cNvCxnSpPr>
          <p:nvPr/>
        </p:nvCxnSpPr>
        <p:spPr>
          <a:xfrm>
            <a:off x="6681807" y="3385968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6" idx="7"/>
            <a:endCxn id="18" idx="1"/>
          </p:cNvCxnSpPr>
          <p:nvPr/>
        </p:nvCxnSpPr>
        <p:spPr>
          <a:xfrm flipV="1">
            <a:off x="6681807" y="2988059"/>
            <a:ext cx="740638" cy="39790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6" idx="5"/>
            <a:endCxn id="17" idx="1"/>
          </p:cNvCxnSpPr>
          <p:nvPr/>
        </p:nvCxnSpPr>
        <p:spPr>
          <a:xfrm>
            <a:off x="6681807" y="4389613"/>
            <a:ext cx="565948" cy="5253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6" idx="4"/>
            <a:endCxn id="13" idx="0"/>
          </p:cNvCxnSpPr>
          <p:nvPr/>
        </p:nvCxnSpPr>
        <p:spPr>
          <a:xfrm flipH="1">
            <a:off x="5980220" y="4597474"/>
            <a:ext cx="1" cy="37804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6" idx="1"/>
          </p:cNvCxnSpPr>
          <p:nvPr/>
        </p:nvCxnSpPr>
        <p:spPr>
          <a:xfrm flipH="1" flipV="1">
            <a:off x="4596385" y="2965505"/>
            <a:ext cx="682250" cy="4204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6" idx="3"/>
          </p:cNvCxnSpPr>
          <p:nvPr/>
        </p:nvCxnSpPr>
        <p:spPr>
          <a:xfrm flipH="1">
            <a:off x="4649041" y="4389613"/>
            <a:ext cx="629594" cy="58590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939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67834" y="2022714"/>
            <a:ext cx="6291662" cy="4304343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Широкое использование бокситов в качестве катализатора было обусловлено в первую очередь их дешевизной. Однако из-за таких недостатков, как непостоянство состава, недостаточные развитая поверхность и устойчивость против дезактивации на установках Клауса, со временем бокситы были заменены другими катализаторами, например, активированным оксидом алюминия. Этот катализатор имеет большое число макропор, что обеспечивает его повышенную реакционную способность.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Катализаторы процесса Клауса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image.made-in-china.com/202f0j10AmWECeDPyKgJ/Activated-Alumina-as-Catalyst-Carrier-3-5mm-4-6mm-6-8m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52" y="2022714"/>
            <a:ext cx="3965131" cy="396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6476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9866" y="242357"/>
            <a:ext cx="10713228" cy="1450757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Прямоточная технологическая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процесса Клауса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619" y="1831720"/>
            <a:ext cx="9863721" cy="343345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194619" y="5448025"/>
            <a:ext cx="100436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I - кислый газ; II - воздух; III - сера; 1 - печь-реактор; 2 - теплообменник; 3,5 - конденсатор серы; 4 -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конвектор.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66439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9866" y="242357"/>
            <a:ext cx="10713228" cy="1450757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Разветвленная технологическая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процесса Клауса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433" y="1866899"/>
            <a:ext cx="9080643" cy="332133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205650" y="5188235"/>
            <a:ext cx="98416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I - кислый газ; II - воздух; III - сера; 1 - печь-реактор; 2 - теплообменник; 3,5 - конденсатор серы; 4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– конвектор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85553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ехнологическая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процесса Клауса с рециркуляцией серы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003" y="1860615"/>
            <a:ext cx="8296954" cy="356679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048119" y="5526432"/>
            <a:ext cx="101075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I - кислый газ; II - воздух; III - сера; 1 - печь-реактор; 2 - теплообменник; 3,5 - конденсатор серы; 4 - конвектор;  6 - подогреватель газа; 7 - печь для сжигания серы в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двуоксид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серы.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845670583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145</TotalTime>
  <Words>655</Words>
  <Application>Microsoft Office PowerPoint</Application>
  <PresentationFormat>Широкоэкранный</PresentationFormat>
  <Paragraphs>52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Calibri</vt:lpstr>
      <vt:lpstr>Calibri Light</vt:lpstr>
      <vt:lpstr>Symbol</vt:lpstr>
      <vt:lpstr>Times New Roman</vt:lpstr>
      <vt:lpstr>Wingdings</vt:lpstr>
      <vt:lpstr>Ретро</vt:lpstr>
      <vt:lpstr>Технология производства газовой серы методом Клауса</vt:lpstr>
      <vt:lpstr>Презентация PowerPoint</vt:lpstr>
      <vt:lpstr>Химизм получения элементарной серы</vt:lpstr>
      <vt:lpstr>Влияние основных параметров на процесс получения серы методом Клауса</vt:lpstr>
      <vt:lpstr>Катализаторы процесса Клауса</vt:lpstr>
      <vt:lpstr>Катализаторы процесса Клауса</vt:lpstr>
      <vt:lpstr>Прямоточная технологическая схема процесса Клауса</vt:lpstr>
      <vt:lpstr>Разветвленная технологическая схема процесса Клауса</vt:lpstr>
      <vt:lpstr>Технологическая схема процесса Клауса с рециркуляцией серы</vt:lpstr>
      <vt:lpstr>Все процессы доочистки в зависимости от заложенного в них принципа можно разделить на две основные группы:</vt:lpstr>
      <vt:lpstr>Результат – получение газовой серы</vt:lpstr>
      <vt:lpstr>Основные источники потерь серы на установках Клауса</vt:lpstr>
      <vt:lpstr>Для повышения эффективности установок получения серы необходимо: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АГТУ</cp:lastModifiedBy>
  <cp:revision>13</cp:revision>
  <dcterms:created xsi:type="dcterms:W3CDTF">2019-11-18T20:17:53Z</dcterms:created>
  <dcterms:modified xsi:type="dcterms:W3CDTF">2022-04-11T10:55:40Z</dcterms:modified>
</cp:coreProperties>
</file>