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2"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ru-RU"/>
              <a:t>Образец заголовка</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3/18/2022</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3/18/2022</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CAE790-32AD-44A0-ADFE-25AD8E9AE3B7}"/>
              </a:ext>
            </a:extLst>
          </p:cNvPr>
          <p:cNvSpPr>
            <a:spLocks noGrp="1"/>
          </p:cNvSpPr>
          <p:nvPr>
            <p:ph type="ctrTitle"/>
          </p:nvPr>
        </p:nvSpPr>
        <p:spPr/>
        <p:txBody>
          <a:bodyPr/>
          <a:lstStyle/>
          <a:p>
            <a:r>
              <a:rPr lang="ru-RU" dirty="0"/>
              <a:t>Теплообменники типа «труба в трубе»</a:t>
            </a:r>
          </a:p>
        </p:txBody>
      </p:sp>
      <p:sp>
        <p:nvSpPr>
          <p:cNvPr id="3" name="Подзаголовок 2">
            <a:extLst>
              <a:ext uri="{FF2B5EF4-FFF2-40B4-BE49-F238E27FC236}">
                <a16:creationId xmlns:a16="http://schemas.microsoft.com/office/drawing/2014/main" id="{FDE4DE39-6B3D-4237-8499-17220A5B1414}"/>
              </a:ext>
            </a:extLst>
          </p:cNvPr>
          <p:cNvSpPr>
            <a:spLocks noGrp="1"/>
          </p:cNvSpPr>
          <p:nvPr>
            <p:ph type="subTitle" idx="1"/>
          </p:nvPr>
        </p:nvSpPr>
        <p:spPr>
          <a:xfrm>
            <a:off x="3338512" y="5295899"/>
            <a:ext cx="8676222" cy="1905000"/>
          </a:xfrm>
        </p:spPr>
        <p:txBody>
          <a:bodyPr/>
          <a:lstStyle/>
          <a:p>
            <a:pPr algn="r"/>
            <a:r>
              <a:rPr lang="ru-RU" dirty="0"/>
              <a:t>Выполнил: ст. гр. ДНХТМ-11 Никулин А.А.</a:t>
            </a:r>
          </a:p>
          <a:p>
            <a:pPr algn="r"/>
            <a:r>
              <a:rPr lang="ru-RU" dirty="0"/>
              <a:t>Проверил:  </a:t>
            </a:r>
            <a:r>
              <a:rPr lang="ru-RU" dirty="0" err="1"/>
              <a:t>К,т,н</a:t>
            </a:r>
            <a:r>
              <a:rPr lang="ru-RU" dirty="0"/>
              <a:t>. доц. Козырев О.Н.</a:t>
            </a:r>
          </a:p>
        </p:txBody>
      </p:sp>
    </p:spTree>
    <p:extLst>
      <p:ext uri="{BB962C8B-B14F-4D97-AF65-F5344CB8AC3E}">
        <p14:creationId xmlns:p14="http://schemas.microsoft.com/office/powerpoint/2010/main" val="955869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6011D87C-5003-4A48-B89F-6E776B8DB12F}"/>
              </a:ext>
            </a:extLst>
          </p:cNvPr>
          <p:cNvSpPr>
            <a:spLocks noGrp="1"/>
          </p:cNvSpPr>
          <p:nvPr>
            <p:ph type="body" idx="1"/>
          </p:nvPr>
        </p:nvSpPr>
        <p:spPr>
          <a:xfrm>
            <a:off x="489480" y="490539"/>
            <a:ext cx="4588931" cy="576262"/>
          </a:xfrm>
        </p:spPr>
        <p:txBody>
          <a:bodyPr/>
          <a:lstStyle/>
          <a:p>
            <a:r>
              <a:rPr lang="ru-RU" dirty="0"/>
              <a:t>Достоинства</a:t>
            </a:r>
          </a:p>
        </p:txBody>
      </p:sp>
      <p:sp>
        <p:nvSpPr>
          <p:cNvPr id="5" name="Объект 4">
            <a:extLst>
              <a:ext uri="{FF2B5EF4-FFF2-40B4-BE49-F238E27FC236}">
                <a16:creationId xmlns:a16="http://schemas.microsoft.com/office/drawing/2014/main" id="{D77242F3-1D4B-48B4-A9E7-B2C06D7F5698}"/>
              </a:ext>
            </a:extLst>
          </p:cNvPr>
          <p:cNvSpPr>
            <a:spLocks noGrp="1"/>
          </p:cNvSpPr>
          <p:nvPr>
            <p:ph sz="half" idx="2"/>
          </p:nvPr>
        </p:nvSpPr>
        <p:spPr>
          <a:xfrm>
            <a:off x="201610" y="1681162"/>
            <a:ext cx="5547257" cy="4300538"/>
          </a:xfrm>
        </p:spPr>
        <p:txBody>
          <a:bodyPr>
            <a:normAutofit fontScale="92500" lnSpcReduction="10000"/>
          </a:bodyPr>
          <a:lstStyle/>
          <a:p>
            <a:pPr lvl="0"/>
            <a:r>
              <a:rPr lang="ru-RU" b="1" i="1" dirty="0">
                <a:effectLst/>
              </a:rPr>
              <a:t>Оптимальная скорость транспортировки теплоносителя</a:t>
            </a:r>
            <a:r>
              <a:rPr lang="ru-RU" i="1" dirty="0">
                <a:effectLst/>
              </a:rPr>
              <a:t>. Это достигается благодаря тщательному подбору водопроводных труб необходимого диаметра: это дает возможность раствору двигаться внутри системы беспрепятственно.</a:t>
            </a:r>
            <a:endParaRPr lang="ru-RU" dirty="0">
              <a:effectLst/>
            </a:endParaRPr>
          </a:p>
          <a:p>
            <a:pPr lvl="0"/>
            <a:r>
              <a:rPr lang="ru-RU" b="1" i="1" dirty="0">
                <a:effectLst/>
              </a:rPr>
              <a:t>Простота изготовления и ухода</a:t>
            </a:r>
            <a:r>
              <a:rPr lang="ru-RU" i="1" dirty="0">
                <a:effectLst/>
              </a:rPr>
              <a:t>. Это позволяет без проблем проводить регулярную чистку устройства, позитивно влияющую на продолжительность его службы.</a:t>
            </a:r>
            <a:endParaRPr lang="ru-RU" dirty="0">
              <a:effectLst/>
            </a:endParaRPr>
          </a:p>
          <a:p>
            <a:pPr lvl="0"/>
            <a:r>
              <a:rPr lang="ru-RU" b="1" i="1" dirty="0">
                <a:effectLst/>
              </a:rPr>
              <a:t>Универсальность</a:t>
            </a:r>
            <a:r>
              <a:rPr lang="ru-RU" i="1" dirty="0">
                <a:effectLst/>
              </a:rPr>
              <a:t>. Данное свойство теплообменника позволяет использовать не только жидкий, но также парообразный теплоноситель. Как результат, аппарат с успехом может применяться в самых разных системах.</a:t>
            </a:r>
            <a:endParaRPr lang="ru-RU" dirty="0">
              <a:effectLst/>
            </a:endParaRPr>
          </a:p>
          <a:p>
            <a:endParaRPr lang="ru-RU" dirty="0"/>
          </a:p>
        </p:txBody>
      </p:sp>
      <p:sp>
        <p:nvSpPr>
          <p:cNvPr id="6" name="Текст 5">
            <a:extLst>
              <a:ext uri="{FF2B5EF4-FFF2-40B4-BE49-F238E27FC236}">
                <a16:creationId xmlns:a16="http://schemas.microsoft.com/office/drawing/2014/main" id="{D55AA0EF-9D2E-4C83-A052-B9F3756A223B}"/>
              </a:ext>
            </a:extLst>
          </p:cNvPr>
          <p:cNvSpPr>
            <a:spLocks noGrp="1"/>
          </p:cNvSpPr>
          <p:nvPr>
            <p:ph type="body" sz="quarter" idx="3"/>
          </p:nvPr>
        </p:nvSpPr>
        <p:spPr>
          <a:xfrm>
            <a:off x="6170612" y="490539"/>
            <a:ext cx="4604280" cy="576262"/>
          </a:xfrm>
        </p:spPr>
        <p:txBody>
          <a:bodyPr/>
          <a:lstStyle/>
          <a:p>
            <a:r>
              <a:rPr lang="ru-RU" dirty="0"/>
              <a:t>Недостатки</a:t>
            </a:r>
          </a:p>
        </p:txBody>
      </p:sp>
      <p:sp>
        <p:nvSpPr>
          <p:cNvPr id="7" name="Объект 6">
            <a:extLst>
              <a:ext uri="{FF2B5EF4-FFF2-40B4-BE49-F238E27FC236}">
                <a16:creationId xmlns:a16="http://schemas.microsoft.com/office/drawing/2014/main" id="{9CF40263-8A06-469C-96FC-D19D557F0163}"/>
              </a:ext>
            </a:extLst>
          </p:cNvPr>
          <p:cNvSpPr>
            <a:spLocks noGrp="1"/>
          </p:cNvSpPr>
          <p:nvPr>
            <p:ph sz="quarter" idx="4"/>
          </p:nvPr>
        </p:nvSpPr>
        <p:spPr>
          <a:xfrm>
            <a:off x="6170612" y="1681161"/>
            <a:ext cx="5703888" cy="4808539"/>
          </a:xfrm>
        </p:spPr>
        <p:txBody>
          <a:bodyPr>
            <a:normAutofit fontScale="92500" lnSpcReduction="10000"/>
          </a:bodyPr>
          <a:lstStyle/>
          <a:p>
            <a:pPr lvl="0"/>
            <a:r>
              <a:rPr lang="ru-RU" b="1" i="1" dirty="0">
                <a:effectLst/>
              </a:rPr>
              <a:t>Большие размеры</a:t>
            </a:r>
            <a:r>
              <a:rPr lang="ru-RU" i="1" dirty="0">
                <a:effectLst/>
              </a:rPr>
              <a:t>. Это накладывает свой отпечаток как на транспортировку, так и эксплуатацию прибора. Особенно это касается приватного использования, т.к. дополнительное пространство на установку аппарата найти не всегда просто.</a:t>
            </a:r>
            <a:endParaRPr lang="ru-RU" dirty="0">
              <a:effectLst/>
            </a:endParaRPr>
          </a:p>
          <a:p>
            <a:pPr lvl="0"/>
            <a:r>
              <a:rPr lang="ru-RU" b="1" i="1" dirty="0">
                <a:effectLst/>
              </a:rPr>
              <a:t>Дороговизна</a:t>
            </a:r>
            <a:r>
              <a:rPr lang="ru-RU" i="1" dirty="0">
                <a:effectLst/>
              </a:rPr>
              <a:t>. Стоимость наружных труб, не занятых в теплообмене, а также труб, которыми оснащается грунтовый теплообменник (если они имеются в общей конструкции) довольно значительна.</a:t>
            </a:r>
            <a:endParaRPr lang="ru-RU" dirty="0">
              <a:effectLst/>
            </a:endParaRPr>
          </a:p>
          <a:p>
            <a:pPr lvl="0"/>
            <a:r>
              <a:rPr lang="ru-RU" b="1" i="1" dirty="0">
                <a:effectLst/>
              </a:rPr>
              <a:t>Сложность проектирования</a:t>
            </a:r>
            <a:r>
              <a:rPr lang="ru-RU" i="1" dirty="0">
                <a:effectLst/>
              </a:rPr>
              <a:t>. Данная процедура по силам разве что профессионалам, так как требует проведения сложных вычислений и знания точных параметров системы. Как результат, общая стоимость монтажных работ увеличивается.</a:t>
            </a:r>
            <a:endParaRPr lang="ru-RU" dirty="0">
              <a:effectLst/>
            </a:endParaRPr>
          </a:p>
          <a:p>
            <a:endParaRPr lang="ru-RU" dirty="0"/>
          </a:p>
        </p:txBody>
      </p:sp>
    </p:spTree>
    <p:extLst>
      <p:ext uri="{BB962C8B-B14F-4D97-AF65-F5344CB8AC3E}">
        <p14:creationId xmlns:p14="http://schemas.microsoft.com/office/powerpoint/2010/main" val="400993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86F4916A-6E57-4100-AE29-8C2ABBCE29BB}"/>
              </a:ext>
            </a:extLst>
          </p:cNvPr>
          <p:cNvPicPr>
            <a:picLocks noChangeAspect="1"/>
          </p:cNvPicPr>
          <p:nvPr/>
        </p:nvPicPr>
        <p:blipFill>
          <a:blip r:embed="rId2"/>
          <a:stretch>
            <a:fillRect/>
          </a:stretch>
        </p:blipFill>
        <p:spPr>
          <a:xfrm>
            <a:off x="2082800" y="605552"/>
            <a:ext cx="7772400" cy="5319236"/>
          </a:xfrm>
          <a:prstGeom prst="rect">
            <a:avLst/>
          </a:prstGeom>
          <a:ln>
            <a:noFill/>
          </a:ln>
          <a:effectLst>
            <a:softEdge rad="112500"/>
          </a:effectLst>
        </p:spPr>
      </p:pic>
    </p:spTree>
    <p:extLst>
      <p:ext uri="{BB962C8B-B14F-4D97-AF65-F5344CB8AC3E}">
        <p14:creationId xmlns:p14="http://schemas.microsoft.com/office/powerpoint/2010/main" val="2259320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988E6AED-A589-4EF6-8B89-42CD2354F1BC}"/>
              </a:ext>
            </a:extLst>
          </p:cNvPr>
          <p:cNvSpPr>
            <a:spLocks noGrp="1"/>
          </p:cNvSpPr>
          <p:nvPr>
            <p:ph type="title"/>
          </p:nvPr>
        </p:nvSpPr>
        <p:spPr>
          <a:xfrm>
            <a:off x="315913" y="406400"/>
            <a:ext cx="9905998" cy="1905000"/>
          </a:xfrm>
        </p:spPr>
        <p:txBody>
          <a:bodyPr>
            <a:noAutofit/>
          </a:bodyPr>
          <a:lstStyle/>
          <a:p>
            <a:pPr algn="just"/>
            <a:r>
              <a:rPr lang="ru-RU" sz="1800" i="1" dirty="0">
                <a:effectLst/>
              </a:rPr>
              <a:t>Теплообменники представляют инсталляцию «одна в одну» 2 труб разного диаметра, Внутренняя туба имеет меньший диаметр d и называется «теплообменной», наружная с диаметром D именуется «кожуховой». Изделия производятся в соответствии с </a:t>
            </a:r>
            <a:r>
              <a:rPr lang="ru-RU" sz="1800" b="1" i="1" dirty="0">
                <a:effectLst/>
              </a:rPr>
              <a:t>ТУ 3612-014-00220302-99</a:t>
            </a:r>
            <a:r>
              <a:rPr lang="ru-RU" sz="1800" i="1" dirty="0">
                <a:effectLst/>
              </a:rPr>
              <a:t>. Теплообменные устройства выпускаются производителями в следующих типоразмерах и имеют следующие технические характеристики: В зависимости от назначения теплообменник подразделяются на </a:t>
            </a:r>
            <a:r>
              <a:rPr lang="ru-RU" sz="1800" b="1" i="1" dirty="0">
                <a:effectLst/>
              </a:rPr>
              <a:t>нагреватели</a:t>
            </a:r>
            <a:r>
              <a:rPr lang="ru-RU" sz="1800" i="1" dirty="0">
                <a:effectLst/>
              </a:rPr>
              <a:t> и </a:t>
            </a:r>
            <a:r>
              <a:rPr lang="ru-RU" sz="1800" b="1" i="1" dirty="0">
                <a:effectLst/>
              </a:rPr>
              <a:t>холодильники</a:t>
            </a:r>
            <a:endParaRPr lang="ru-RU" sz="1800" dirty="0"/>
          </a:p>
        </p:txBody>
      </p:sp>
      <p:pic>
        <p:nvPicPr>
          <p:cNvPr id="10" name="Рисунок 9">
            <a:extLst>
              <a:ext uri="{FF2B5EF4-FFF2-40B4-BE49-F238E27FC236}">
                <a16:creationId xmlns:a16="http://schemas.microsoft.com/office/drawing/2014/main" id="{77133058-C3B2-4AA9-9589-7D7551952EB4}"/>
              </a:ext>
            </a:extLst>
          </p:cNvPr>
          <p:cNvPicPr>
            <a:picLocks noChangeAspect="1"/>
          </p:cNvPicPr>
          <p:nvPr/>
        </p:nvPicPr>
        <p:blipFill>
          <a:blip r:embed="rId2"/>
          <a:stretch>
            <a:fillRect/>
          </a:stretch>
        </p:blipFill>
        <p:spPr>
          <a:xfrm>
            <a:off x="419100" y="2720419"/>
            <a:ext cx="4597400" cy="3835956"/>
          </a:xfrm>
          <a:prstGeom prst="rect">
            <a:avLst/>
          </a:prstGeom>
          <a:ln>
            <a:noFill/>
          </a:ln>
          <a:effectLst>
            <a:softEdge rad="112500"/>
          </a:effectLst>
        </p:spPr>
      </p:pic>
      <p:pic>
        <p:nvPicPr>
          <p:cNvPr id="12" name="Рисунок 11">
            <a:extLst>
              <a:ext uri="{FF2B5EF4-FFF2-40B4-BE49-F238E27FC236}">
                <a16:creationId xmlns:a16="http://schemas.microsoft.com/office/drawing/2014/main" id="{5C0586B2-B7FC-4A46-B928-D4F44C865B67}"/>
              </a:ext>
            </a:extLst>
          </p:cNvPr>
          <p:cNvPicPr>
            <a:picLocks noChangeAspect="1"/>
          </p:cNvPicPr>
          <p:nvPr/>
        </p:nvPicPr>
        <p:blipFill>
          <a:blip r:embed="rId3"/>
          <a:stretch>
            <a:fillRect/>
          </a:stretch>
        </p:blipFill>
        <p:spPr>
          <a:xfrm>
            <a:off x="5385158" y="2720419"/>
            <a:ext cx="6387742" cy="2164794"/>
          </a:xfrm>
          <a:prstGeom prst="rect">
            <a:avLst/>
          </a:prstGeom>
          <a:ln>
            <a:noFill/>
          </a:ln>
          <a:effectLst>
            <a:softEdge rad="112500"/>
          </a:effectLst>
        </p:spPr>
      </p:pic>
      <p:sp>
        <p:nvSpPr>
          <p:cNvPr id="13" name="Прямоугольник 12">
            <a:extLst>
              <a:ext uri="{FF2B5EF4-FFF2-40B4-BE49-F238E27FC236}">
                <a16:creationId xmlns:a16="http://schemas.microsoft.com/office/drawing/2014/main" id="{55BC9094-0338-4D26-AFDA-63909B70DC6C}"/>
              </a:ext>
            </a:extLst>
          </p:cNvPr>
          <p:cNvSpPr/>
          <p:nvPr/>
        </p:nvSpPr>
        <p:spPr>
          <a:xfrm>
            <a:off x="5624512" y="4885213"/>
            <a:ext cx="6096000" cy="646331"/>
          </a:xfrm>
          <a:prstGeom prst="rect">
            <a:avLst/>
          </a:prstGeom>
        </p:spPr>
        <p:txBody>
          <a:bodyPr>
            <a:spAutoFit/>
          </a:bodyPr>
          <a:lstStyle/>
          <a:p>
            <a:r>
              <a:rPr lang="ru-RU" dirty="0">
                <a:solidFill>
                  <a:srgbClr val="FCFCFC"/>
                </a:solidFill>
                <a:latin typeface="Nunito"/>
              </a:rPr>
              <a:t>1– труба теплообменная; 2 – труба кожуховая; 3 – опора; 4 – решетка кожуховых труб; 5 – камера</a:t>
            </a:r>
            <a:endParaRPr lang="ru-RU" dirty="0"/>
          </a:p>
        </p:txBody>
      </p:sp>
    </p:spTree>
    <p:extLst>
      <p:ext uri="{BB962C8B-B14F-4D97-AF65-F5344CB8AC3E}">
        <p14:creationId xmlns:p14="http://schemas.microsoft.com/office/powerpoint/2010/main" val="1735686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4525B6B-7918-4909-9B1F-2E56B1475DB6}"/>
              </a:ext>
            </a:extLst>
          </p:cNvPr>
          <p:cNvSpPr/>
          <p:nvPr/>
        </p:nvSpPr>
        <p:spPr>
          <a:xfrm>
            <a:off x="0" y="0"/>
            <a:ext cx="6972300" cy="4218334"/>
          </a:xfrm>
          <a:prstGeom prst="rect">
            <a:avLst/>
          </a:prstGeom>
        </p:spPr>
        <p:txBody>
          <a:bodyPr wrap="square">
            <a:spAutoFit/>
          </a:bodyPr>
          <a:lstStyle/>
          <a:p>
            <a:pPr algn="just">
              <a:lnSpc>
                <a:spcPct val="107000"/>
              </a:lnSpc>
              <a:spcAft>
                <a:spcPts val="0"/>
              </a:spcAft>
            </a:pPr>
            <a:r>
              <a:rPr lang="ru-RU" b="1" i="1" dirty="0">
                <a:solidFill>
                  <a:schemeClr val="tx2">
                    <a:lumMod val="90000"/>
                  </a:schemeClr>
                </a:solidFill>
                <a:ea typeface="Times New Roman" panose="02020603050405020304" pitchFamily="18" charset="0"/>
                <a:cs typeface="Times New Roman" panose="02020603050405020304" pitchFamily="18" charset="0"/>
              </a:rPr>
              <a:t>Распространенные дефекты:</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Повреждение опор, резьбы на крепежных деталях, увлажнение или повреждение теплоизоляции.</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Повреждение уплотнительных поверхностей, трещины на корпусных деталях и трубах.</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Вмятины, неплотности и пропуски в вальцовке труб в трубных решетках.</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Увеличение диаметра отверстий в трубных решетках, язвенная и межкристаллитная коррозия.</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Уменьшение толщины стенки трубы, днища, корпуса.</a:t>
            </a:r>
            <a:endParaRPr lang="ru-RU" dirty="0">
              <a:solidFill>
                <a:schemeClr val="tx2">
                  <a:lumMod val="90000"/>
                </a:schemeClr>
              </a:solidFill>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tx2">
                    <a:lumMod val="90000"/>
                  </a:schemeClr>
                </a:solidFill>
                <a:ea typeface="Times New Roman" panose="02020603050405020304" pitchFamily="18" charset="0"/>
                <a:cs typeface="Times New Roman" panose="02020603050405020304" pitchFamily="18" charset="0"/>
              </a:rPr>
              <a:t>Свищи в сварных швах.</a:t>
            </a:r>
            <a:endParaRPr lang="ru-RU" dirty="0">
              <a:solidFill>
                <a:schemeClr val="tx2">
                  <a:lumMod val="90000"/>
                </a:schemeClr>
              </a:solidFill>
              <a:ea typeface="Calibri" panose="020F0502020204030204" pitchFamily="34" charset="0"/>
              <a:cs typeface="Times New Roman" panose="02020603050405020304" pitchFamily="18" charset="0"/>
            </a:endParaRPr>
          </a:p>
          <a:p>
            <a:pPr algn="just">
              <a:lnSpc>
                <a:spcPct val="107000"/>
              </a:lnSpc>
              <a:spcAft>
                <a:spcPts val="1500"/>
              </a:spcAft>
            </a:pPr>
            <a:r>
              <a:rPr lang="ru-RU" i="1" dirty="0">
                <a:solidFill>
                  <a:schemeClr val="tx2">
                    <a:lumMod val="90000"/>
                  </a:schemeClr>
                </a:solidFill>
                <a:ea typeface="Times New Roman" panose="02020603050405020304" pitchFamily="18" charset="0"/>
                <a:cs typeface="Times New Roman" panose="02020603050405020304" pitchFamily="18" charset="0"/>
              </a:rPr>
              <a:t>Для бесперебойной работы теплообменного оборудования необходимо вовремя и по регламенту проводить </a:t>
            </a:r>
            <a:r>
              <a:rPr lang="ru-RU" b="1" i="1" dirty="0">
                <a:solidFill>
                  <a:schemeClr val="tx2">
                    <a:lumMod val="90000"/>
                  </a:schemeClr>
                </a:solidFill>
                <a:ea typeface="Times New Roman" panose="02020603050405020304" pitchFamily="18" charset="0"/>
                <a:cs typeface="Times New Roman" panose="02020603050405020304" pitchFamily="18" charset="0"/>
              </a:rPr>
              <a:t>ремонт.</a:t>
            </a:r>
            <a:endParaRPr lang="ru-RU" b="1" dirty="0">
              <a:solidFill>
                <a:schemeClr val="tx2">
                  <a:lumMod val="90000"/>
                </a:schemeClr>
              </a:solidFill>
              <a:effectLst/>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9434079E-A10D-4B5E-9739-AFD8D1DF3E4F}"/>
              </a:ext>
            </a:extLst>
          </p:cNvPr>
          <p:cNvPicPr>
            <a:picLocks noChangeAspect="1"/>
          </p:cNvPicPr>
          <p:nvPr/>
        </p:nvPicPr>
        <p:blipFill>
          <a:blip r:embed="rId2"/>
          <a:stretch>
            <a:fillRect/>
          </a:stretch>
        </p:blipFill>
        <p:spPr>
          <a:xfrm>
            <a:off x="6976532" y="2946400"/>
            <a:ext cx="5215467" cy="3911600"/>
          </a:xfrm>
          <a:prstGeom prst="rect">
            <a:avLst/>
          </a:prstGeom>
        </p:spPr>
      </p:pic>
    </p:spTree>
    <p:extLst>
      <p:ext uri="{BB962C8B-B14F-4D97-AF65-F5344CB8AC3E}">
        <p14:creationId xmlns:p14="http://schemas.microsoft.com/office/powerpoint/2010/main" val="1787546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134C100-C1C6-4CF0-9CEB-73993E4029C8}"/>
              </a:ext>
            </a:extLst>
          </p:cNvPr>
          <p:cNvSpPr/>
          <p:nvPr/>
        </p:nvSpPr>
        <p:spPr>
          <a:xfrm>
            <a:off x="0" y="446809"/>
            <a:ext cx="11798300" cy="5186676"/>
          </a:xfrm>
          <a:prstGeom prst="rect">
            <a:avLst/>
          </a:prstGeom>
        </p:spPr>
        <p:txBody>
          <a:bodyPr wrap="square" numCol="1">
            <a:spAutoFit/>
          </a:bodyPr>
          <a:lstStyle/>
          <a:p>
            <a:pPr algn="just">
              <a:spcAft>
                <a:spcPts val="1500"/>
              </a:spcAft>
            </a:pPr>
            <a:r>
              <a:rPr lang="ru-RU" sz="2000" i="1" dirty="0">
                <a:solidFill>
                  <a:schemeClr val="tx1">
                    <a:lumMod val="95000"/>
                  </a:schemeClr>
                </a:solidFill>
                <a:latin typeface="Times New Roman" panose="02020603050405020304" pitchFamily="18" charset="0"/>
                <a:ea typeface="Times New Roman" panose="02020603050405020304" pitchFamily="18" charset="0"/>
              </a:rPr>
              <a:t>В зависимости от этого выбираются периоды проведения четырех видов ремонта:</a:t>
            </a:r>
            <a:endParaRPr lang="ru-RU" sz="2000" dirty="0">
              <a:solidFill>
                <a:schemeClr val="tx1">
                  <a:lumMod val="95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Профилактический осмотр (каждые 3 месяца).</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При профилактическом осмотре в теплообменных аппаратах проверяют затяжки фланцевых соединений, устраняют неплотное прилегание, подтягивают или перебивают сальники запорной арматуры, проверяют приборы контроля и предохранительные устройства.</a:t>
            </a:r>
            <a:endParaRPr lang="ru-RU" sz="2000" dirty="0">
              <a:solidFill>
                <a:schemeClr val="tx1">
                  <a:lumMod val="9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Текущий ремонт (примерно раз в год).</a:t>
            </a:r>
            <a:r>
              <a:rPr lang="ru-RU" sz="2000"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Во время проведения текущего ремонта вдобавок к мерам профилактического ремонта частично разбирают и демонтируют запорную арматуру, перебивают все сальники, заменяют прокладки и проверяют герметичность арматуры. </a:t>
            </a: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Средний ремонт (каждые 3 года).</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При среднем ремонте дополнительно к объему текущего ремонта снимают крышки теплообменников для очистки труб и полостей от грязи, ила, продуктов коррозии и накипи. </a:t>
            </a:r>
            <a:endParaRPr lang="ru-RU" sz="2000" dirty="0">
              <a:solidFill>
                <a:schemeClr val="tx1">
                  <a:lumMod val="9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sz="2000" b="1" i="1" dirty="0">
                <a:solidFill>
                  <a:schemeClr val="bg1"/>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Капитальный ремонт (раз в 12 лет).</a:t>
            </a:r>
            <a:r>
              <a:rPr lang="ru-RU" sz="2000" i="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a:solidFill>
                  <a:schemeClr val="tx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При капитальном ремонте дополнительно к объему среднего ремонта выполняют работы по замене всех ранее заглушённых трубок (при глушении более 15% трубок), замену труб и секций, имеющих течи, замену труб с износом более 25% по толщине стенки, ремонт и замену запорной арматуры.</a:t>
            </a:r>
            <a:endParaRPr lang="ru-RU" sz="2000" dirty="0">
              <a:solidFill>
                <a:schemeClr val="tx1">
                  <a:lumMod val="9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1733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9B85834E-4CF4-4E13-BB5D-197FB3F5E764}"/>
              </a:ext>
            </a:extLst>
          </p:cNvPr>
          <p:cNvSpPr/>
          <p:nvPr/>
        </p:nvSpPr>
        <p:spPr>
          <a:xfrm>
            <a:off x="101600" y="369060"/>
            <a:ext cx="9042400" cy="4361066"/>
          </a:xfrm>
          <a:prstGeom prst="rect">
            <a:avLst/>
          </a:prstGeom>
        </p:spPr>
        <p:txBody>
          <a:bodyPr wrap="square">
            <a:spAutoFit/>
          </a:bodyPr>
          <a:lstStyle/>
          <a:p>
            <a:pPr algn="just">
              <a:spcAft>
                <a:spcPts val="1500"/>
              </a:spcAf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rPr>
              <a:t>	Ремонт теплообменников имеет строго определенную последовательность и должен проходить по четко заведенному порядку. Разберем порядок ремонтных операций поэтапно:</a:t>
            </a:r>
            <a:endParaRPr lang="ru-RU" sz="1600"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Производится демонтаж арматуры и трубопроводной обвязки, разбирают резьбовые соединения, снимают крышки, люки, выемки трубных решеток.</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Проверяют плотность и прочность труб и их крепление в трубных решетках при помощи пневматических или гидравлических испытаний.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Производится глушение и развальцовка (</a:t>
            </a:r>
            <a:r>
              <a:rPr lang="ru-RU" i="1" dirty="0" err="1">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обварка</a:t>
            </a: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 труб в трубных решетках, при замене трубы извлекаются из корпуса, отверстия в решетках теплообменника очищаются, ставятся новые трубы, а их концы зачищают.</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Далее ремонтируют корпусные детали, проводят вырубку и вырезку прокладок и подготовку крепежа, после этого идет сборка аппарата.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Arial" panose="020B0604020202020204" pitchFamily="34" charset="0"/>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Последним этапом проводятся испытания на плотность и прочность и сдача в эксплуатацию.</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32E700FD-C8D9-477E-8451-7448AEDEC73D}"/>
              </a:ext>
            </a:extLst>
          </p:cNvPr>
          <p:cNvSpPr/>
          <p:nvPr/>
        </p:nvSpPr>
        <p:spPr>
          <a:xfrm>
            <a:off x="7810500" y="4852761"/>
            <a:ext cx="6096000" cy="1750479"/>
          </a:xfrm>
          <a:prstGeom prst="rect">
            <a:avLst/>
          </a:prstGeom>
        </p:spPr>
        <p:txBody>
          <a:bodyPr>
            <a:spAutoFit/>
          </a:bodyPr>
          <a:lstStyle/>
          <a:p>
            <a:pPr algn="just">
              <a:lnSpc>
                <a:spcPts val="1800"/>
              </a:lnSpc>
              <a:spcBef>
                <a:spcPts val="3000"/>
              </a:spcBef>
              <a:spcAft>
                <a:spcPts val="1950"/>
              </a:spcAft>
            </a:pPr>
            <a:r>
              <a:rPr lang="ru-RU" b="1" i="1" dirty="0">
                <a:solidFill>
                  <a:schemeClr val="accent1">
                    <a:lumMod val="20000"/>
                    <a:lumOff val="80000"/>
                  </a:schemeClr>
                </a:solidFill>
                <a:latin typeface="Times New Roman" panose="02020603050405020304" pitchFamily="18" charset="0"/>
                <a:ea typeface="Times New Roman" panose="02020603050405020304" pitchFamily="18" charset="0"/>
              </a:rPr>
              <a:t>Виды очистки теплообменников:</a:t>
            </a:r>
            <a:endParaRPr lang="ru-RU" b="1"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химический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механический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ультразвуковой</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Times New Roman" panose="02020603050405020304" pitchFamily="18" charset="0"/>
                <a:cs typeface="Times New Roman" panose="02020603050405020304" pitchFamily="18" charset="0"/>
              </a:rPr>
              <a:t>смешанные способы</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Прямая соединительная линия 7">
            <a:extLst>
              <a:ext uri="{FF2B5EF4-FFF2-40B4-BE49-F238E27FC236}">
                <a16:creationId xmlns:a16="http://schemas.microsoft.com/office/drawing/2014/main" id="{1365C7EB-7C79-4380-842B-E15DA043E9A6}"/>
              </a:ext>
            </a:extLst>
          </p:cNvPr>
          <p:cNvCxnSpPr/>
          <p:nvPr/>
        </p:nvCxnSpPr>
        <p:spPr>
          <a:xfrm flipH="1">
            <a:off x="6921500" y="4622800"/>
            <a:ext cx="49149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34628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6D5D10B-17BE-49B4-A348-5A0737D9380D}"/>
              </a:ext>
            </a:extLst>
          </p:cNvPr>
          <p:cNvSpPr/>
          <p:nvPr/>
        </p:nvSpPr>
        <p:spPr>
          <a:xfrm>
            <a:off x="190500" y="38100"/>
            <a:ext cx="7937500" cy="6635406"/>
          </a:xfrm>
          <a:prstGeom prst="rect">
            <a:avLst/>
          </a:prstGeom>
        </p:spPr>
        <p:txBody>
          <a:bodyPr wrap="square">
            <a:spAutoFit/>
          </a:bodyPr>
          <a:lstStyle/>
          <a:p>
            <a:pPr algn="just"/>
            <a:r>
              <a:rPr lang="ru-RU" i="1" dirty="0">
                <a:solidFill>
                  <a:schemeClr val="accent1">
                    <a:lumMod val="20000"/>
                    <a:lumOff val="80000"/>
                  </a:schemeClr>
                </a:solidFill>
                <a:latin typeface="Times New Roman" panose="02020603050405020304" pitchFamily="18" charset="0"/>
                <a:ea typeface="Times New Roman" panose="02020603050405020304" pitchFamily="18" charset="0"/>
              </a:rPr>
              <a:t>Чтобы правильно спроектировать аппарат, оценивают такие параметры:</a:t>
            </a:r>
            <a:endParaRPr lang="ru-RU" sz="1600" dirty="0">
              <a:solidFill>
                <a:schemeClr val="accent1">
                  <a:lumMod val="20000"/>
                  <a:lumOff val="80000"/>
                </a:schemeClr>
              </a:solidFill>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расход теплоносителя;</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порядок потерь тепла;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степень сопротивления используемых материалов;</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величины температур (стартовую и конечную);</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технологическую схему;</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тепловую нагрузку;</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гидравлические данные;</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направление трафика тепла;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баланс работоспособности сети;</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физико-химические свойства материала;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комбинацию сопутствующих факторов.</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расчет потери напора;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определение экономической эффективности;</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подсчет площади теплообменника;</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вычисление тепловой изоляции оснащения;</a:t>
            </a:r>
            <a:endParaRPr lang="ru-RU" sz="1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RU" i="1" dirty="0">
                <a:solidFill>
                  <a:schemeClr val="accent1">
                    <a:lumMod val="20000"/>
                    <a:lumOff val="80000"/>
                  </a:schemeClr>
                </a:solidFill>
                <a:latin typeface="Times New Roman" panose="02020603050405020304" pitchFamily="18" charset="0"/>
                <a:ea typeface="Calibri" panose="020F0502020204030204" pitchFamily="34" charset="0"/>
                <a:cs typeface="Times New Roman" panose="02020603050405020304" pitchFamily="18" charset="0"/>
              </a:rPr>
              <a:t>определение геометрических величин «девайса», включая узлы.</a:t>
            </a:r>
            <a:endParaRPr lang="ru-RU" sz="1400" dirty="0">
              <a:solidFill>
                <a:schemeClr val="accent1">
                  <a:lumMod val="20000"/>
                  <a:lumOff val="8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D8A4F202-BD4A-488C-8986-4B3DE48560A2}"/>
              </a:ext>
            </a:extLst>
          </p:cNvPr>
          <p:cNvPicPr>
            <a:picLocks noChangeAspect="1"/>
          </p:cNvPicPr>
          <p:nvPr/>
        </p:nvPicPr>
        <p:blipFill>
          <a:blip r:embed="rId2"/>
          <a:stretch>
            <a:fillRect/>
          </a:stretch>
        </p:blipFill>
        <p:spPr>
          <a:xfrm>
            <a:off x="6630987" y="928515"/>
            <a:ext cx="5243513" cy="4854575"/>
          </a:xfrm>
          <a:prstGeom prst="rect">
            <a:avLst/>
          </a:prstGeom>
        </p:spPr>
      </p:pic>
      <p:sp>
        <p:nvSpPr>
          <p:cNvPr id="7" name="Прямоугольник 6">
            <a:extLst>
              <a:ext uri="{FF2B5EF4-FFF2-40B4-BE49-F238E27FC236}">
                <a16:creationId xmlns:a16="http://schemas.microsoft.com/office/drawing/2014/main" id="{A19FAEB6-03F7-4A27-902A-553E89D5433B}"/>
              </a:ext>
            </a:extLst>
          </p:cNvPr>
          <p:cNvSpPr/>
          <p:nvPr/>
        </p:nvSpPr>
        <p:spPr>
          <a:xfrm>
            <a:off x="8686800" y="1600200"/>
            <a:ext cx="927100" cy="3937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23EB0C0B-297F-4D8D-ACBE-1DD8F0E31456}"/>
              </a:ext>
            </a:extLst>
          </p:cNvPr>
          <p:cNvSpPr/>
          <p:nvPr/>
        </p:nvSpPr>
        <p:spPr>
          <a:xfrm>
            <a:off x="10947400" y="1074910"/>
            <a:ext cx="927100" cy="3937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50821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B096FC-1101-4F5E-83BF-23CCDEFE1B92}"/>
              </a:ext>
            </a:extLst>
          </p:cNvPr>
          <p:cNvSpPr>
            <a:spLocks noGrp="1"/>
          </p:cNvSpPr>
          <p:nvPr>
            <p:ph type="title"/>
          </p:nvPr>
        </p:nvSpPr>
        <p:spPr/>
        <p:txBody>
          <a:bodyPr>
            <a:prstTxWarp prst="textChevron">
              <a:avLst/>
            </a:prstTxWarp>
          </a:bodyPr>
          <a:lstStyle/>
          <a:p>
            <a:pPr algn="ctr"/>
            <a:r>
              <a:rPr lang="ru-RU" dirty="0"/>
              <a:t>Спасибо за Внимание!</a:t>
            </a:r>
          </a:p>
        </p:txBody>
      </p:sp>
    </p:spTree>
    <p:extLst>
      <p:ext uri="{BB962C8B-B14F-4D97-AF65-F5344CB8AC3E}">
        <p14:creationId xmlns:p14="http://schemas.microsoft.com/office/powerpoint/2010/main" val="1098399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DCA8B36A-217A-4E24-BEB5-C9F8668A1D22}"/>
              </a:ext>
            </a:extLst>
          </p:cNvPr>
          <p:cNvSpPr>
            <a:spLocks noGrp="1"/>
          </p:cNvSpPr>
          <p:nvPr>
            <p:ph type="title"/>
          </p:nvPr>
        </p:nvSpPr>
        <p:spPr>
          <a:xfrm>
            <a:off x="152400" y="-126999"/>
            <a:ext cx="10082211" cy="2768600"/>
          </a:xfrm>
        </p:spPr>
        <p:txBody>
          <a:bodyPr>
            <a:normAutofit/>
          </a:bodyPr>
          <a:lstStyle/>
          <a:p>
            <a:pPr algn="just"/>
            <a:r>
              <a:rPr lang="ru-RU" sz="2400" dirty="0">
                <a:effectLst/>
              </a:rPr>
              <a:t>Теплообменник «труба в трубе», обозначаемый маркировкой «ТТ», – теплообменный аппарат, состоящий из двух труб разного диаметра, вмонтированных одна в другую. Одна труба меньшего диаметра помещается и раскрепляется в трубе большего диаметра.</a:t>
            </a:r>
          </a:p>
        </p:txBody>
      </p:sp>
      <p:sp>
        <p:nvSpPr>
          <p:cNvPr id="5" name="Объект 4">
            <a:extLst>
              <a:ext uri="{FF2B5EF4-FFF2-40B4-BE49-F238E27FC236}">
                <a16:creationId xmlns:a16="http://schemas.microsoft.com/office/drawing/2014/main" id="{1C9B4ECC-A802-408C-B24F-21BF5B8853C5}"/>
              </a:ext>
            </a:extLst>
          </p:cNvPr>
          <p:cNvSpPr>
            <a:spLocks noGrp="1"/>
          </p:cNvSpPr>
          <p:nvPr>
            <p:ph idx="1"/>
          </p:nvPr>
        </p:nvSpPr>
        <p:spPr>
          <a:xfrm>
            <a:off x="152400" y="3149599"/>
            <a:ext cx="5181600" cy="3124201"/>
          </a:xfrm>
        </p:spPr>
        <p:txBody>
          <a:bodyPr/>
          <a:lstStyle/>
          <a:p>
            <a:pPr algn="just"/>
            <a:r>
              <a:rPr lang="ru-RU" i="1" dirty="0">
                <a:effectLst/>
              </a:rPr>
              <a:t>В результате такой компоновки образуется 1-й канал в узком трубопроводе и 2-й – концентрического сечения. В процессе работы одна из сред течет по внутренней трубе, другая циркулирует по кольцевому пространству и защищена снаружи трубчатым кожухом. </a:t>
            </a:r>
            <a:endParaRPr lang="ru-RU" dirty="0"/>
          </a:p>
        </p:txBody>
      </p:sp>
      <p:pic>
        <p:nvPicPr>
          <p:cNvPr id="9" name="Рисунок 8">
            <a:extLst>
              <a:ext uri="{FF2B5EF4-FFF2-40B4-BE49-F238E27FC236}">
                <a16:creationId xmlns:a16="http://schemas.microsoft.com/office/drawing/2014/main" id="{FF1A6D06-BD63-4CE1-952F-BD167BA0CB92}"/>
              </a:ext>
            </a:extLst>
          </p:cNvPr>
          <p:cNvPicPr>
            <a:picLocks noChangeAspect="1"/>
          </p:cNvPicPr>
          <p:nvPr/>
        </p:nvPicPr>
        <p:blipFill>
          <a:blip r:embed="rId2"/>
          <a:stretch>
            <a:fillRect/>
          </a:stretch>
        </p:blipFill>
        <p:spPr>
          <a:xfrm>
            <a:off x="6858000" y="2767330"/>
            <a:ext cx="5181600" cy="3124200"/>
          </a:xfrm>
          <a:prstGeom prst="rect">
            <a:avLst/>
          </a:prstGeom>
        </p:spPr>
      </p:pic>
      <p:cxnSp>
        <p:nvCxnSpPr>
          <p:cNvPr id="11" name="Прямая соединительная линия 10">
            <a:extLst>
              <a:ext uri="{FF2B5EF4-FFF2-40B4-BE49-F238E27FC236}">
                <a16:creationId xmlns:a16="http://schemas.microsoft.com/office/drawing/2014/main" id="{8F29C27D-00F3-4C94-9DB2-43AD3CFD2631}"/>
              </a:ext>
            </a:extLst>
          </p:cNvPr>
          <p:cNvCxnSpPr/>
          <p:nvPr/>
        </p:nvCxnSpPr>
        <p:spPr>
          <a:xfrm>
            <a:off x="0" y="2819400"/>
            <a:ext cx="5918200"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393402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7C1977E-0112-48DC-8C12-21F56E7D2CAC}"/>
              </a:ext>
            </a:extLst>
          </p:cNvPr>
          <p:cNvSpPr>
            <a:spLocks noGrp="1"/>
          </p:cNvSpPr>
          <p:nvPr>
            <p:ph type="title"/>
          </p:nvPr>
        </p:nvSpPr>
        <p:spPr>
          <a:xfrm>
            <a:off x="0" y="-127000"/>
            <a:ext cx="5334001" cy="1371600"/>
          </a:xfrm>
        </p:spPr>
        <p:txBody>
          <a:bodyPr>
            <a:normAutofit/>
          </a:bodyPr>
          <a:lstStyle/>
          <a:p>
            <a:r>
              <a:rPr lang="ru-RU" sz="2400" i="1" dirty="0">
                <a:effectLst/>
              </a:rPr>
              <a:t>Способы передачи тепла устройствами :</a:t>
            </a:r>
            <a:endParaRPr lang="ru-RU" sz="2400" dirty="0"/>
          </a:p>
        </p:txBody>
      </p:sp>
      <p:sp>
        <p:nvSpPr>
          <p:cNvPr id="6" name="Текст 5">
            <a:extLst>
              <a:ext uri="{FF2B5EF4-FFF2-40B4-BE49-F238E27FC236}">
                <a16:creationId xmlns:a16="http://schemas.microsoft.com/office/drawing/2014/main" id="{AA2E9752-E125-4871-89AE-A6DD24244766}"/>
              </a:ext>
            </a:extLst>
          </p:cNvPr>
          <p:cNvSpPr>
            <a:spLocks noGrp="1"/>
          </p:cNvSpPr>
          <p:nvPr>
            <p:ph type="body" sz="half" idx="2"/>
          </p:nvPr>
        </p:nvSpPr>
        <p:spPr>
          <a:xfrm>
            <a:off x="135468" y="1447800"/>
            <a:ext cx="6265332" cy="2730500"/>
          </a:xfrm>
        </p:spPr>
        <p:txBody>
          <a:bodyPr>
            <a:normAutofit fontScale="70000" lnSpcReduction="20000"/>
          </a:bodyPr>
          <a:lstStyle/>
          <a:p>
            <a:pPr lvl="0"/>
            <a:r>
              <a:rPr lang="ru-RU" sz="2600" b="1" i="1" dirty="0">
                <a:effectLst/>
              </a:rPr>
              <a:t>Поверхностный</a:t>
            </a:r>
            <a:r>
              <a:rPr lang="ru-RU" sz="2600" i="1" dirty="0">
                <a:effectLst/>
              </a:rPr>
              <a:t>. Служит для разделения теплоносителя. В данном случае предусмотрена специальная стенка, хорошо проводящая тепло между двумя отделениями резервуара.</a:t>
            </a:r>
            <a:endParaRPr lang="ru-RU" sz="2600" dirty="0">
              <a:effectLst/>
            </a:endParaRPr>
          </a:p>
          <a:p>
            <a:pPr lvl="0"/>
            <a:r>
              <a:rPr lang="ru-RU" sz="2600" b="1" i="1" dirty="0">
                <a:effectLst/>
              </a:rPr>
              <a:t>Регенеративный</a:t>
            </a:r>
            <a:r>
              <a:rPr lang="ru-RU" sz="2600" i="1" dirty="0">
                <a:effectLst/>
              </a:rPr>
              <a:t>. Процедура передачи тепла включает в себя два этапа, в процессе которых специальная насадка попеременно нагревается и охлаждается.</a:t>
            </a:r>
            <a:endParaRPr lang="ru-RU" sz="2600" dirty="0">
              <a:effectLst/>
            </a:endParaRPr>
          </a:p>
          <a:p>
            <a:pPr lvl="0"/>
            <a:r>
              <a:rPr lang="ru-RU" sz="2600" b="1" i="1" dirty="0">
                <a:effectLst/>
              </a:rPr>
              <a:t>Смесительный</a:t>
            </a:r>
            <a:r>
              <a:rPr lang="ru-RU" sz="2600" i="1" dirty="0">
                <a:effectLst/>
              </a:rPr>
              <a:t>. Для теплообмена двух сред применяется их прямой контакт и перемешивание.</a:t>
            </a:r>
            <a:endParaRPr lang="ru-RU" sz="2600" dirty="0">
              <a:effectLst/>
            </a:endParaRPr>
          </a:p>
          <a:p>
            <a:endParaRPr lang="ru-RU" dirty="0"/>
          </a:p>
        </p:txBody>
      </p:sp>
      <p:pic>
        <p:nvPicPr>
          <p:cNvPr id="22" name="Рисунок 21">
            <a:extLst>
              <a:ext uri="{FF2B5EF4-FFF2-40B4-BE49-F238E27FC236}">
                <a16:creationId xmlns:a16="http://schemas.microsoft.com/office/drawing/2014/main" id="{D66ACEC7-D74B-41C7-8163-B287406D1D8B}"/>
              </a:ext>
            </a:extLst>
          </p:cNvPr>
          <p:cNvPicPr>
            <a:picLocks noGrp="1" noChangeAspect="1"/>
          </p:cNvPicPr>
          <p:nvPr>
            <p:ph type="pic" idx="1"/>
          </p:nvPr>
        </p:nvPicPr>
        <p:blipFill>
          <a:blip r:embed="rId2"/>
          <a:srcRect l="33538" r="33538"/>
          <a:stretch>
            <a:fillRect/>
          </a:stretch>
        </p:blipFill>
        <p:spPr/>
      </p:pic>
      <p:pic>
        <p:nvPicPr>
          <p:cNvPr id="14" name="Рисунок 13">
            <a:extLst>
              <a:ext uri="{FF2B5EF4-FFF2-40B4-BE49-F238E27FC236}">
                <a16:creationId xmlns:a16="http://schemas.microsoft.com/office/drawing/2014/main" id="{A193A6E7-C892-4FD8-87A7-6C3335D8CAAB}"/>
              </a:ext>
            </a:extLst>
          </p:cNvPr>
          <p:cNvPicPr>
            <a:picLocks noChangeAspect="1"/>
          </p:cNvPicPr>
          <p:nvPr/>
        </p:nvPicPr>
        <p:blipFill>
          <a:blip r:embed="rId3"/>
          <a:stretch>
            <a:fillRect/>
          </a:stretch>
        </p:blipFill>
        <p:spPr>
          <a:xfrm>
            <a:off x="6557452" y="2862012"/>
            <a:ext cx="5634548" cy="4023420"/>
          </a:xfrm>
          <a:prstGeom prst="rect">
            <a:avLst/>
          </a:prstGeom>
        </p:spPr>
      </p:pic>
    </p:spTree>
    <p:extLst>
      <p:ext uri="{BB962C8B-B14F-4D97-AF65-F5344CB8AC3E}">
        <p14:creationId xmlns:p14="http://schemas.microsoft.com/office/powerpoint/2010/main" val="34437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651BF9B6-C3E6-4859-B704-B5CDF6D9D5AC}"/>
              </a:ext>
            </a:extLst>
          </p:cNvPr>
          <p:cNvSpPr>
            <a:spLocks noGrp="1"/>
          </p:cNvSpPr>
          <p:nvPr>
            <p:ph type="title"/>
          </p:nvPr>
        </p:nvSpPr>
        <p:spPr>
          <a:xfrm>
            <a:off x="125412" y="0"/>
            <a:ext cx="10745788" cy="2108200"/>
          </a:xfrm>
        </p:spPr>
        <p:txBody>
          <a:bodyPr>
            <a:noAutofit/>
          </a:bodyPr>
          <a:lstStyle/>
          <a:p>
            <a:pPr algn="just"/>
            <a:r>
              <a:rPr lang="ru-RU" sz="1600" i="1" dirty="0">
                <a:effectLst/>
              </a:rPr>
              <a:t>При расчёте инженеры выбирают материал, из которого будут производиться трубы, высчитывают предельные величины. Так как большинство теплоносителей становятся причиной образования ржавчины внутри системы, преимущественно используются нержавеющие материалы. Это может быть не только медь, но и специальная сталь. Габариты же конструкции обусловлены величиной температур, тепловой нагрузкой, коэффициентами теплообмена, теплопередачи и прочими величинами. </a:t>
            </a:r>
            <a:endParaRPr lang="ru-RU" sz="1600" dirty="0"/>
          </a:p>
        </p:txBody>
      </p:sp>
      <p:sp>
        <p:nvSpPr>
          <p:cNvPr id="7" name="Прямоугольник 6">
            <a:extLst>
              <a:ext uri="{FF2B5EF4-FFF2-40B4-BE49-F238E27FC236}">
                <a16:creationId xmlns:a16="http://schemas.microsoft.com/office/drawing/2014/main" id="{2C1CBBE4-DC1D-48F2-8218-A8201013E511}"/>
              </a:ext>
            </a:extLst>
          </p:cNvPr>
          <p:cNvSpPr/>
          <p:nvPr/>
        </p:nvSpPr>
        <p:spPr>
          <a:xfrm>
            <a:off x="125412" y="1939836"/>
            <a:ext cx="7886700" cy="1323439"/>
          </a:xfrm>
          <a:prstGeom prst="rect">
            <a:avLst/>
          </a:prstGeom>
        </p:spPr>
        <p:txBody>
          <a:bodyPr wrap="square">
            <a:spAutoFit/>
          </a:bodyPr>
          <a:lstStyle/>
          <a:p>
            <a:pPr algn="just"/>
            <a:r>
              <a:rPr lang="ru-RU" sz="2000" dirty="0">
                <a:solidFill>
                  <a:schemeClr val="tx2">
                    <a:lumMod val="90000"/>
                  </a:schemeClr>
                </a:solidFill>
                <a:latin typeface="Times New Roman" panose="02020603050405020304" pitchFamily="18" charset="0"/>
                <a:cs typeface="Times New Roman" panose="02020603050405020304" pitchFamily="18" charset="0"/>
              </a:rPr>
              <a:t>Для изготовления </a:t>
            </a:r>
            <a:r>
              <a:rPr lang="ru-RU" sz="2000" b="1" dirty="0">
                <a:solidFill>
                  <a:schemeClr val="tx2">
                    <a:lumMod val="90000"/>
                  </a:schemeClr>
                </a:solidFill>
                <a:latin typeface="Times New Roman" panose="02020603050405020304" pitchFamily="18" charset="0"/>
                <a:cs typeface="Times New Roman" panose="02020603050405020304" pitchFamily="18" charset="0"/>
              </a:rPr>
              <a:t>теплообменников</a:t>
            </a:r>
            <a:r>
              <a:rPr lang="ru-RU" sz="2000" dirty="0">
                <a:solidFill>
                  <a:schemeClr val="tx2">
                    <a:lumMod val="90000"/>
                  </a:schemeClr>
                </a:solidFill>
                <a:latin typeface="Times New Roman" panose="02020603050405020304" pitchFamily="18" charset="0"/>
                <a:cs typeface="Times New Roman" panose="02020603050405020304" pitchFamily="18" charset="0"/>
              </a:rPr>
              <a:t> используются </a:t>
            </a:r>
            <a:r>
              <a:rPr lang="ru-RU" sz="2000" b="1" dirty="0">
                <a:solidFill>
                  <a:schemeClr val="tx2">
                    <a:lumMod val="90000"/>
                  </a:schemeClr>
                </a:solidFill>
                <a:latin typeface="Times New Roman" panose="02020603050405020304" pitchFamily="18" charset="0"/>
                <a:cs typeface="Times New Roman" panose="02020603050405020304" pitchFamily="18" charset="0"/>
              </a:rPr>
              <a:t>марки</a:t>
            </a:r>
            <a:r>
              <a:rPr lang="ru-RU" sz="2000" dirty="0">
                <a:solidFill>
                  <a:schemeClr val="tx2">
                    <a:lumMod val="90000"/>
                  </a:schemeClr>
                </a:solidFill>
                <a:latin typeface="Times New Roman" panose="02020603050405020304" pitchFamily="18" charset="0"/>
                <a:cs typeface="Times New Roman" panose="02020603050405020304" pitchFamily="18" charset="0"/>
              </a:rPr>
              <a:t> </a:t>
            </a:r>
            <a:r>
              <a:rPr lang="ru-RU" sz="2000" b="1" dirty="0">
                <a:solidFill>
                  <a:schemeClr val="tx2">
                    <a:lumMod val="90000"/>
                  </a:schemeClr>
                </a:solidFill>
                <a:latin typeface="Times New Roman" panose="02020603050405020304" pitchFamily="18" charset="0"/>
                <a:cs typeface="Times New Roman" panose="02020603050405020304" pitchFamily="18" charset="0"/>
              </a:rPr>
              <a:t>сталей</a:t>
            </a:r>
            <a:r>
              <a:rPr lang="ru-RU" sz="2000" dirty="0">
                <a:solidFill>
                  <a:schemeClr val="tx2">
                    <a:lumMod val="90000"/>
                  </a:schemeClr>
                </a:solidFill>
                <a:latin typeface="Times New Roman" panose="02020603050405020304" pitchFamily="18" charset="0"/>
                <a:cs typeface="Times New Roman" panose="02020603050405020304" pitchFamily="18" charset="0"/>
              </a:rPr>
              <a:t> 09Г2С, 16ГС, 20, нержавеющей </a:t>
            </a:r>
            <a:r>
              <a:rPr lang="ru-RU" sz="2000" b="1" dirty="0">
                <a:solidFill>
                  <a:schemeClr val="tx2">
                    <a:lumMod val="90000"/>
                  </a:schemeClr>
                </a:solidFill>
                <a:latin typeface="Times New Roman" panose="02020603050405020304" pitchFamily="18" charset="0"/>
                <a:cs typeface="Times New Roman" panose="02020603050405020304" pitchFamily="18" charset="0"/>
              </a:rPr>
              <a:t>стали</a:t>
            </a:r>
            <a:r>
              <a:rPr lang="ru-RU" sz="2000" dirty="0">
                <a:solidFill>
                  <a:schemeClr val="tx2">
                    <a:lumMod val="90000"/>
                  </a:schemeClr>
                </a:solidFill>
                <a:latin typeface="Times New Roman" panose="02020603050405020304" pitchFamily="18" charset="0"/>
                <a:cs typeface="Times New Roman" panose="02020603050405020304" pitchFamily="18" charset="0"/>
              </a:rPr>
              <a:t> 08Х18Н10Т, 12Х18Н10Т, биметалл, а также алюминий.</a:t>
            </a:r>
          </a:p>
        </p:txBody>
      </p:sp>
      <p:pic>
        <p:nvPicPr>
          <p:cNvPr id="8" name="Рисунок 7">
            <a:extLst>
              <a:ext uri="{FF2B5EF4-FFF2-40B4-BE49-F238E27FC236}">
                <a16:creationId xmlns:a16="http://schemas.microsoft.com/office/drawing/2014/main" id="{9F67B35C-E1E5-460A-8F11-17942E3FC600}"/>
              </a:ext>
            </a:extLst>
          </p:cNvPr>
          <p:cNvPicPr>
            <a:picLocks noChangeAspect="1"/>
          </p:cNvPicPr>
          <p:nvPr/>
        </p:nvPicPr>
        <p:blipFill rotWithShape="1">
          <a:blip r:embed="rId2"/>
          <a:srcRect l="2444" t="7592" r="63778" b="83148"/>
          <a:stretch/>
        </p:blipFill>
        <p:spPr>
          <a:xfrm>
            <a:off x="125412" y="3594726"/>
            <a:ext cx="5160183" cy="1131619"/>
          </a:xfrm>
          <a:prstGeom prst="rect">
            <a:avLst/>
          </a:prstGeom>
        </p:spPr>
      </p:pic>
      <p:pic>
        <p:nvPicPr>
          <p:cNvPr id="10" name="Рисунок 9">
            <a:extLst>
              <a:ext uri="{FF2B5EF4-FFF2-40B4-BE49-F238E27FC236}">
                <a16:creationId xmlns:a16="http://schemas.microsoft.com/office/drawing/2014/main" id="{C66831DD-D608-4055-BA0E-49809DE27CC5}"/>
              </a:ext>
            </a:extLst>
          </p:cNvPr>
          <p:cNvPicPr>
            <a:picLocks noChangeAspect="1"/>
          </p:cNvPicPr>
          <p:nvPr/>
        </p:nvPicPr>
        <p:blipFill rotWithShape="1">
          <a:blip r:embed="rId3"/>
          <a:srcRect b="33730"/>
          <a:stretch/>
        </p:blipFill>
        <p:spPr>
          <a:xfrm>
            <a:off x="5300662" y="3071455"/>
            <a:ext cx="6845300" cy="2859445"/>
          </a:xfrm>
          <a:prstGeom prst="rect">
            <a:avLst/>
          </a:prstGeom>
        </p:spPr>
      </p:pic>
    </p:spTree>
    <p:extLst>
      <p:ext uri="{BB962C8B-B14F-4D97-AF65-F5344CB8AC3E}">
        <p14:creationId xmlns:p14="http://schemas.microsoft.com/office/powerpoint/2010/main" val="409841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CC0FB8-D298-4C4B-A04A-2CC579A94EA4}"/>
              </a:ext>
            </a:extLst>
          </p:cNvPr>
          <p:cNvSpPr>
            <a:spLocks noGrp="1"/>
          </p:cNvSpPr>
          <p:nvPr>
            <p:ph type="title"/>
          </p:nvPr>
        </p:nvSpPr>
        <p:spPr>
          <a:xfrm>
            <a:off x="227013" y="482600"/>
            <a:ext cx="9905998" cy="1905000"/>
          </a:xfrm>
        </p:spPr>
        <p:txBody>
          <a:bodyPr>
            <a:normAutofit fontScale="90000"/>
          </a:bodyPr>
          <a:lstStyle/>
          <a:p>
            <a:pPr algn="just"/>
            <a:r>
              <a:rPr lang="ru-RU" sz="2000" i="1" dirty="0">
                <a:effectLst/>
              </a:rPr>
              <a:t>• </a:t>
            </a:r>
            <a:r>
              <a:rPr lang="ru-RU" sz="2000" b="1" i="1" dirty="0">
                <a:effectLst/>
              </a:rPr>
              <a:t>ТТОН</a:t>
            </a:r>
            <a:r>
              <a:rPr lang="ru-RU" sz="2000" i="1" dirty="0">
                <a:effectLst/>
              </a:rPr>
              <a:t> – </a:t>
            </a:r>
            <a:r>
              <a:rPr lang="ru-RU" sz="2000" i="1" dirty="0" err="1">
                <a:effectLst/>
              </a:rPr>
              <a:t>однополочные</a:t>
            </a:r>
            <a:r>
              <a:rPr lang="ru-RU" sz="2000" i="1" dirty="0">
                <a:effectLst/>
              </a:rPr>
              <a:t> неразборные. Существует исполнение с приварными двойниками. Оно предназначено для работы в среде, не дающей отложений в концентрическом пространстве и внутри теплообменных труб. Следовательно, они совместимы с чистыми теплоносителем и обрабатываемой средой. В устройствах со съемным двойником операция очистки предусмотрена.</a:t>
            </a:r>
            <a:br>
              <a:rPr lang="ru-RU" dirty="0">
                <a:effectLst/>
              </a:rPr>
            </a:br>
            <a:endParaRPr lang="ru-RU" dirty="0"/>
          </a:p>
        </p:txBody>
      </p:sp>
      <p:pic>
        <p:nvPicPr>
          <p:cNvPr id="7" name="Рисунок 6">
            <a:extLst>
              <a:ext uri="{FF2B5EF4-FFF2-40B4-BE49-F238E27FC236}">
                <a16:creationId xmlns:a16="http://schemas.microsoft.com/office/drawing/2014/main" id="{B0486C4F-9358-48A8-950E-AE6372A63A6B}"/>
              </a:ext>
            </a:extLst>
          </p:cNvPr>
          <p:cNvPicPr>
            <a:picLocks noChangeAspect="1"/>
          </p:cNvPicPr>
          <p:nvPr/>
        </p:nvPicPr>
        <p:blipFill rotWithShape="1">
          <a:blip r:embed="rId2"/>
          <a:srcRect b="11832"/>
          <a:stretch/>
        </p:blipFill>
        <p:spPr>
          <a:xfrm>
            <a:off x="3883025" y="2387600"/>
            <a:ext cx="6381750" cy="4400549"/>
          </a:xfrm>
          <a:prstGeom prst="rect">
            <a:avLst/>
          </a:prstGeom>
        </p:spPr>
      </p:pic>
    </p:spTree>
    <p:extLst>
      <p:ext uri="{BB962C8B-B14F-4D97-AF65-F5344CB8AC3E}">
        <p14:creationId xmlns:p14="http://schemas.microsoft.com/office/powerpoint/2010/main" val="3715069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471F51-8119-49F2-B599-E851C8A45A1E}"/>
              </a:ext>
            </a:extLst>
          </p:cNvPr>
          <p:cNvSpPr>
            <a:spLocks noGrp="1"/>
          </p:cNvSpPr>
          <p:nvPr>
            <p:ph type="title"/>
          </p:nvPr>
        </p:nvSpPr>
        <p:spPr>
          <a:xfrm>
            <a:off x="100013" y="355600"/>
            <a:ext cx="9905998" cy="1905000"/>
          </a:xfrm>
        </p:spPr>
        <p:txBody>
          <a:bodyPr>
            <a:noAutofit/>
          </a:bodyPr>
          <a:lstStyle/>
          <a:p>
            <a:pPr algn="just"/>
            <a:r>
              <a:rPr lang="ru-RU" sz="2000" i="1" dirty="0">
                <a:effectLst/>
              </a:rPr>
              <a:t>• </a:t>
            </a:r>
            <a:r>
              <a:rPr lang="ru-RU" sz="2000" b="1" i="1" dirty="0">
                <a:effectLst/>
              </a:rPr>
              <a:t>ТТОР</a:t>
            </a:r>
            <a:r>
              <a:rPr lang="ru-RU" sz="2000" i="1" dirty="0">
                <a:effectLst/>
              </a:rPr>
              <a:t> – </a:t>
            </a:r>
            <a:r>
              <a:rPr lang="ru-RU" sz="2000" i="1" dirty="0" err="1">
                <a:effectLst/>
              </a:rPr>
              <a:t>однополочные</a:t>
            </a:r>
            <a:r>
              <a:rPr lang="ru-RU" sz="2000" i="1" dirty="0">
                <a:effectLst/>
              </a:rPr>
              <a:t> разборные, предназначены для транспортировки и подогрева сильно загрязненных сред. Работают в очистных установках сточных вод с расходом жидкого агента до 60 т/час, паровом подогревателе умеренно загрязненного продукта. Конструкцией предусмотрено температурное удлинение теплообменных труб при температуре до 150°С.</a:t>
            </a:r>
            <a:br>
              <a:rPr lang="ru-RU" sz="2000" dirty="0">
                <a:effectLst/>
              </a:rPr>
            </a:br>
            <a:endParaRPr lang="ru-RU" sz="2000" dirty="0"/>
          </a:p>
        </p:txBody>
      </p:sp>
      <p:pic>
        <p:nvPicPr>
          <p:cNvPr id="5" name="Рисунок 4">
            <a:extLst>
              <a:ext uri="{FF2B5EF4-FFF2-40B4-BE49-F238E27FC236}">
                <a16:creationId xmlns:a16="http://schemas.microsoft.com/office/drawing/2014/main" id="{95C8C3DA-DAEC-4B17-8C14-0327E8AB09A9}"/>
              </a:ext>
            </a:extLst>
          </p:cNvPr>
          <p:cNvPicPr>
            <a:picLocks noChangeAspect="1"/>
          </p:cNvPicPr>
          <p:nvPr/>
        </p:nvPicPr>
        <p:blipFill>
          <a:blip r:embed="rId2"/>
          <a:stretch>
            <a:fillRect/>
          </a:stretch>
        </p:blipFill>
        <p:spPr>
          <a:xfrm>
            <a:off x="3082925" y="2503487"/>
            <a:ext cx="6381750" cy="3705225"/>
          </a:xfrm>
          <a:prstGeom prst="rect">
            <a:avLst/>
          </a:prstGeom>
        </p:spPr>
      </p:pic>
    </p:spTree>
    <p:extLst>
      <p:ext uri="{BB962C8B-B14F-4D97-AF65-F5344CB8AC3E}">
        <p14:creationId xmlns:p14="http://schemas.microsoft.com/office/powerpoint/2010/main" val="1628774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AD2C76-FD80-4533-B47A-1A1AEE112E2D}"/>
              </a:ext>
            </a:extLst>
          </p:cNvPr>
          <p:cNvSpPr>
            <a:spLocks noGrp="1"/>
          </p:cNvSpPr>
          <p:nvPr>
            <p:ph type="title"/>
          </p:nvPr>
        </p:nvSpPr>
        <p:spPr>
          <a:xfrm>
            <a:off x="138113" y="482600"/>
            <a:ext cx="9905998" cy="1905000"/>
          </a:xfrm>
        </p:spPr>
        <p:txBody>
          <a:bodyPr>
            <a:noAutofit/>
          </a:bodyPr>
          <a:lstStyle/>
          <a:p>
            <a:r>
              <a:rPr lang="ru-RU" sz="2000" i="1" dirty="0">
                <a:effectLst/>
              </a:rPr>
              <a:t>• </a:t>
            </a:r>
            <a:r>
              <a:rPr lang="ru-RU" sz="2000" b="1" i="1" dirty="0">
                <a:effectLst/>
              </a:rPr>
              <a:t>ТТМ</a:t>
            </a:r>
            <a:r>
              <a:rPr lang="ru-RU" sz="2000" i="1" dirty="0">
                <a:effectLst/>
              </a:rPr>
              <a:t> – многопоточные разборные применяются для конвективного теплообмена, конденсации или испарения рабочих сред. Незаменимы в условиях работы, отягченных повышенной вязкостью. Используются в установках с высокой пропускной способностью до 300 т/час. С целью интенсификации теплообмена используются трубы с продольными ребрами или </a:t>
            </a:r>
            <a:r>
              <a:rPr lang="ru-RU" sz="2000" i="1" dirty="0" err="1">
                <a:effectLst/>
              </a:rPr>
              <a:t>ошипованные</a:t>
            </a:r>
            <a:r>
              <a:rPr lang="ru-RU" sz="2000" i="1" dirty="0">
                <a:effectLst/>
              </a:rPr>
              <a:t> трубопроводы.</a:t>
            </a:r>
            <a:br>
              <a:rPr lang="ru-RU" sz="2000" dirty="0">
                <a:effectLst/>
              </a:rPr>
            </a:br>
            <a:endParaRPr lang="ru-RU" sz="2000" dirty="0"/>
          </a:p>
        </p:txBody>
      </p:sp>
      <p:pic>
        <p:nvPicPr>
          <p:cNvPr id="5" name="Рисунок 4">
            <a:extLst>
              <a:ext uri="{FF2B5EF4-FFF2-40B4-BE49-F238E27FC236}">
                <a16:creationId xmlns:a16="http://schemas.microsoft.com/office/drawing/2014/main" id="{783C7F6C-7099-46BC-8D3C-F95BC7457401}"/>
              </a:ext>
            </a:extLst>
          </p:cNvPr>
          <p:cNvPicPr>
            <a:picLocks noChangeAspect="1"/>
          </p:cNvPicPr>
          <p:nvPr/>
        </p:nvPicPr>
        <p:blipFill>
          <a:blip r:embed="rId2"/>
          <a:stretch>
            <a:fillRect/>
          </a:stretch>
        </p:blipFill>
        <p:spPr>
          <a:xfrm>
            <a:off x="4949825" y="2089150"/>
            <a:ext cx="6381750" cy="4991100"/>
          </a:xfrm>
          <a:prstGeom prst="rect">
            <a:avLst/>
          </a:prstGeom>
        </p:spPr>
      </p:pic>
    </p:spTree>
    <p:extLst>
      <p:ext uri="{BB962C8B-B14F-4D97-AF65-F5344CB8AC3E}">
        <p14:creationId xmlns:p14="http://schemas.microsoft.com/office/powerpoint/2010/main" val="2230869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AA8295-B8F5-4DC8-A084-DB94F96173AB}"/>
              </a:ext>
            </a:extLst>
          </p:cNvPr>
          <p:cNvSpPr>
            <a:spLocks noGrp="1"/>
          </p:cNvSpPr>
          <p:nvPr>
            <p:ph type="title"/>
          </p:nvPr>
        </p:nvSpPr>
        <p:spPr>
          <a:xfrm>
            <a:off x="125413" y="165100"/>
            <a:ext cx="9905998" cy="1905000"/>
          </a:xfrm>
        </p:spPr>
        <p:txBody>
          <a:bodyPr>
            <a:noAutofit/>
          </a:bodyPr>
          <a:lstStyle/>
          <a:p>
            <a:pPr algn="just"/>
            <a:r>
              <a:rPr lang="ru-RU" sz="2000" i="1" dirty="0">
                <a:effectLst/>
              </a:rPr>
              <a:t>• </a:t>
            </a:r>
            <a:r>
              <a:rPr lang="ru-RU" sz="2000" b="1" i="1" dirty="0">
                <a:effectLst/>
              </a:rPr>
              <a:t>ТТРМ</a:t>
            </a:r>
            <a:r>
              <a:rPr lang="ru-RU" sz="2000" i="1" dirty="0">
                <a:effectLst/>
              </a:rPr>
              <a:t> – </a:t>
            </a:r>
            <a:r>
              <a:rPr lang="ru-RU" sz="2000" i="1" dirty="0" err="1">
                <a:effectLst/>
              </a:rPr>
              <a:t>малопоточные</a:t>
            </a:r>
            <a:r>
              <a:rPr lang="ru-RU" sz="2000" i="1" dirty="0">
                <a:effectLst/>
              </a:rPr>
              <a:t> разборные незаменимы в системах с относительно малым расходом агента от 100 до 15000 кг в трубном пространстве. Применяются в лабораторных и пилотных установках (маслоохладителях, </a:t>
            </a:r>
            <a:r>
              <a:rPr lang="ru-RU" sz="2000" i="1" dirty="0" err="1">
                <a:effectLst/>
              </a:rPr>
              <a:t>мазутоподогревателях</a:t>
            </a:r>
            <a:r>
              <a:rPr lang="ru-RU" sz="2000" i="1" dirty="0">
                <a:effectLst/>
              </a:rPr>
              <a:t>). Используются процессы конденсации/испарения в концентрическом пространстве.</a:t>
            </a:r>
            <a:br>
              <a:rPr lang="ru-RU" sz="2000" dirty="0">
                <a:effectLst/>
              </a:rPr>
            </a:br>
            <a:endParaRPr lang="ru-RU" sz="2000" dirty="0"/>
          </a:p>
        </p:txBody>
      </p:sp>
      <p:pic>
        <p:nvPicPr>
          <p:cNvPr id="5" name="Рисунок 4">
            <a:extLst>
              <a:ext uri="{FF2B5EF4-FFF2-40B4-BE49-F238E27FC236}">
                <a16:creationId xmlns:a16="http://schemas.microsoft.com/office/drawing/2014/main" id="{FE2C3B7E-CF6A-48E8-AFD2-A46F4E60331E}"/>
              </a:ext>
            </a:extLst>
          </p:cNvPr>
          <p:cNvPicPr>
            <a:picLocks noChangeAspect="1"/>
          </p:cNvPicPr>
          <p:nvPr/>
        </p:nvPicPr>
        <p:blipFill>
          <a:blip r:embed="rId2"/>
          <a:stretch>
            <a:fillRect/>
          </a:stretch>
        </p:blipFill>
        <p:spPr>
          <a:xfrm>
            <a:off x="3451225" y="2273300"/>
            <a:ext cx="6381750" cy="4419600"/>
          </a:xfrm>
          <a:prstGeom prst="rect">
            <a:avLst/>
          </a:prstGeom>
        </p:spPr>
      </p:pic>
    </p:spTree>
    <p:extLst>
      <p:ext uri="{BB962C8B-B14F-4D97-AF65-F5344CB8AC3E}">
        <p14:creationId xmlns:p14="http://schemas.microsoft.com/office/powerpoint/2010/main" val="1913769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E3BF58-ABA5-490D-BE0E-561542B60977}"/>
              </a:ext>
            </a:extLst>
          </p:cNvPr>
          <p:cNvSpPr>
            <a:spLocks noGrp="1"/>
          </p:cNvSpPr>
          <p:nvPr>
            <p:ph type="title"/>
          </p:nvPr>
        </p:nvSpPr>
        <p:spPr>
          <a:xfrm>
            <a:off x="1243013" y="2476500"/>
            <a:ext cx="9905998" cy="1905000"/>
          </a:xfrm>
        </p:spPr>
        <p:txBody>
          <a:bodyPr>
            <a:noAutofit/>
          </a:bodyPr>
          <a:lstStyle/>
          <a:p>
            <a:pPr fontAlgn="base"/>
            <a:r>
              <a:rPr lang="ru-RU" sz="2400" b="1" i="1" dirty="0">
                <a:effectLst/>
              </a:rPr>
              <a:t>Пример расшифровки маркировки теплообменника</a:t>
            </a:r>
            <a:br>
              <a:rPr lang="ru-RU" sz="2400" b="1" dirty="0">
                <a:effectLst/>
              </a:rPr>
            </a:br>
            <a:r>
              <a:rPr lang="ru-RU" sz="2400" i="1" dirty="0">
                <a:effectLst/>
              </a:rPr>
              <a:t>     Например, аббревиатура изделия ТТОР-159/219-6,¾,0/9-Г-М2-Т расшифровывается:</a:t>
            </a:r>
            <a:br>
              <a:rPr lang="ru-RU" sz="2400" dirty="0">
                <a:effectLst/>
              </a:rPr>
            </a:br>
            <a:r>
              <a:rPr lang="ru-RU" sz="2400" i="1" dirty="0">
                <a:effectLst/>
              </a:rPr>
              <a:t>• теплообменник тип ТТ однопоточный, разборный;</a:t>
            </a:r>
            <a:br>
              <a:rPr lang="ru-RU" sz="2400" dirty="0">
                <a:effectLst/>
              </a:rPr>
            </a:br>
            <a:r>
              <a:rPr lang="ru-RU" sz="2400" i="1" dirty="0">
                <a:effectLst/>
              </a:rPr>
              <a:t>• диаметр теплообменной трубы/кожуха 159/219 мм;</a:t>
            </a:r>
            <a:br>
              <a:rPr lang="ru-RU" sz="2400" dirty="0">
                <a:effectLst/>
              </a:rPr>
            </a:br>
            <a:r>
              <a:rPr lang="ru-RU" sz="2400" i="1" dirty="0">
                <a:effectLst/>
              </a:rPr>
              <a:t>• условное внутреннее/ внешнее давление теплообменной трубы 6,¾,0 Мпа;</a:t>
            </a:r>
            <a:br>
              <a:rPr lang="ru-RU" sz="2400" dirty="0">
                <a:effectLst/>
              </a:rPr>
            </a:br>
            <a:r>
              <a:rPr lang="ru-RU" sz="2400" i="1" dirty="0">
                <a:effectLst/>
              </a:rPr>
              <a:t>• 9-ти метровыми трубами;</a:t>
            </a:r>
            <a:br>
              <a:rPr lang="ru-RU" sz="2400" dirty="0">
                <a:effectLst/>
              </a:rPr>
            </a:br>
            <a:r>
              <a:rPr lang="ru-RU" sz="2400" i="1" dirty="0">
                <a:effectLst/>
              </a:rPr>
              <a:t>• гладкая (Г) поверхность теплообменной трубы;</a:t>
            </a:r>
            <a:br>
              <a:rPr lang="ru-RU" sz="2400" dirty="0">
                <a:effectLst/>
              </a:rPr>
            </a:br>
            <a:r>
              <a:rPr lang="ru-RU" sz="2400" i="1" dirty="0">
                <a:effectLst/>
              </a:rPr>
              <a:t>• материал компонентов M2 (</a:t>
            </a:r>
            <a:r>
              <a:rPr lang="ru-RU" sz="2400" i="1" dirty="0" err="1">
                <a:effectLst/>
              </a:rPr>
              <a:t>cталь</a:t>
            </a:r>
            <a:r>
              <a:rPr lang="ru-RU" sz="2400" i="1" dirty="0">
                <a:effectLst/>
              </a:rPr>
              <a:t>);</a:t>
            </a:r>
            <a:br>
              <a:rPr lang="ru-RU" sz="2400" dirty="0">
                <a:effectLst/>
              </a:rPr>
            </a:br>
            <a:r>
              <a:rPr lang="ru-RU" sz="2400" i="1" dirty="0">
                <a:effectLst/>
              </a:rPr>
              <a:t>• тропический (Т).</a:t>
            </a:r>
            <a:br>
              <a:rPr lang="ru-RU" sz="2400" dirty="0">
                <a:effectLst/>
              </a:rPr>
            </a:br>
            <a:endParaRPr lang="ru-RU" sz="2400" dirty="0"/>
          </a:p>
        </p:txBody>
      </p:sp>
    </p:spTree>
    <p:extLst>
      <p:ext uri="{BB962C8B-B14F-4D97-AF65-F5344CB8AC3E}">
        <p14:creationId xmlns:p14="http://schemas.microsoft.com/office/powerpoint/2010/main" val="17702457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етка">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TM03457485[[fn=Сетка]]</Template>
  <TotalTime>46</TotalTime>
  <Words>1267</Words>
  <Application>Microsoft Office PowerPoint</Application>
  <PresentationFormat>Широкоэкранный</PresentationFormat>
  <Paragraphs>68</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Century Gothic</vt:lpstr>
      <vt:lpstr>Nunito</vt:lpstr>
      <vt:lpstr>Symbol</vt:lpstr>
      <vt:lpstr>Times New Roman</vt:lpstr>
      <vt:lpstr>Сетка</vt:lpstr>
      <vt:lpstr>Теплообменники типа «труба в трубе»</vt:lpstr>
      <vt:lpstr>Теплообменник «труба в трубе», обозначаемый маркировкой «ТТ», – теплообменный аппарат, состоящий из двух труб разного диаметра, вмонтированных одна в другую. Одна труба меньшего диаметра помещается и раскрепляется в трубе большего диаметра.</vt:lpstr>
      <vt:lpstr>Способы передачи тепла устройствами :</vt:lpstr>
      <vt:lpstr>При расчёте инженеры выбирают материал, из которого будут производиться трубы, высчитывают предельные величины. Так как большинство теплоносителей становятся причиной образования ржавчины внутри системы, преимущественно используются нержавеющие материалы. Это может быть не только медь, но и специальная сталь. Габариты же конструкции обусловлены величиной температур, тепловой нагрузкой, коэффициентами теплообмена, теплопередачи и прочими величинами. </vt:lpstr>
      <vt:lpstr>• ТТОН – однополочные неразборные. Существует исполнение с приварными двойниками. Оно предназначено для работы в среде, не дающей отложений в концентрическом пространстве и внутри теплообменных труб. Следовательно, они совместимы с чистыми теплоносителем и обрабатываемой средой. В устройствах со съемным двойником операция очистки предусмотрена. </vt:lpstr>
      <vt:lpstr>• ТТОР – однополочные разборные, предназначены для транспортировки и подогрева сильно загрязненных сред. Работают в очистных установках сточных вод с расходом жидкого агента до 60 т/час, паровом подогревателе умеренно загрязненного продукта. Конструкцией предусмотрено температурное удлинение теплообменных труб при температуре до 150°С. </vt:lpstr>
      <vt:lpstr>• ТТМ – многопоточные разборные применяются для конвективного теплообмена, конденсации или испарения рабочих сред. Незаменимы в условиях работы, отягченных повышенной вязкостью. Используются в установках с высокой пропускной способностью до 300 т/час. С целью интенсификации теплообмена используются трубы с продольными ребрами или ошипованные трубопроводы. </vt:lpstr>
      <vt:lpstr>• ТТРМ – малопоточные разборные незаменимы в системах с относительно малым расходом агента от 100 до 15000 кг в трубном пространстве. Применяются в лабораторных и пилотных установках (маслоохладителях, мазутоподогревателях). Используются процессы конденсации/испарения в концентрическом пространстве. </vt:lpstr>
      <vt:lpstr>Пример расшифровки маркировки теплообменника      Например, аббревиатура изделия ТТОР-159/219-6,¾,0/9-Г-М2-Т расшифровывается: • теплообменник тип ТТ однопоточный, разборный; • диаметр теплообменной трубы/кожуха 159/219 мм; • условное внутреннее/ внешнее давление теплообменной трубы 6,¾,0 Мпа; • 9-ти метровыми трубами; • гладкая (Г) поверхность теплообменной трубы; • материал компонентов M2 (cталь); • тропический (Т). </vt:lpstr>
      <vt:lpstr>Презентация PowerPoint</vt:lpstr>
      <vt:lpstr>Презентация PowerPoint</vt:lpstr>
      <vt:lpstr>Теплообменники представляют инсталляцию «одна в одну» 2 труб разного диаметра, Внутренняя туба имеет меньший диаметр d и называется «теплообменной», наружная с диаметром D именуется «кожуховой». Изделия производятся в соответствии с ТУ 3612-014-00220302-99. Теплообменные устройства выпускаются производителями в следующих типоразмерах и имеют следующие технические характеристики: В зависимости от назначения теплообменник подразделяются на нагреватели и холодильники</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Теплообменники типа «труба в трубе»</dc:title>
  <dc:creator>User</dc:creator>
  <cp:lastModifiedBy>User</cp:lastModifiedBy>
  <cp:revision>2</cp:revision>
  <dcterms:created xsi:type="dcterms:W3CDTF">2022-03-18T18:22:51Z</dcterms:created>
  <dcterms:modified xsi:type="dcterms:W3CDTF">2022-03-18T19:09:12Z</dcterms:modified>
</cp:coreProperties>
</file>