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8" r:id="rId15"/>
    <p:sldId id="279" r:id="rId16"/>
    <p:sldId id="281" r:id="rId17"/>
    <p:sldId id="282" r:id="rId18"/>
    <p:sldId id="283" r:id="rId19"/>
    <p:sldId id="284" r:id="rId20"/>
    <p:sldId id="285" r:id="rId21"/>
    <p:sldId id="286" r:id="rId22"/>
    <p:sldId id="290" r:id="rId23"/>
    <p:sldId id="291" r:id="rId24"/>
    <p:sldId id="292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10" Type="http://schemas.openxmlformats.org/officeDocument/2006/relationships/image" Target="../media/image45.wmf"/><Relationship Id="rId4" Type="http://schemas.openxmlformats.org/officeDocument/2006/relationships/image" Target="../media/image39.wmf"/><Relationship Id="rId9" Type="http://schemas.openxmlformats.org/officeDocument/2006/relationships/image" Target="../media/image4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image" Target="../media/image64.wmf"/><Relationship Id="rId3" Type="http://schemas.openxmlformats.org/officeDocument/2006/relationships/image" Target="../media/image54.wmf"/><Relationship Id="rId7" Type="http://schemas.openxmlformats.org/officeDocument/2006/relationships/image" Target="../media/image58.wmf"/><Relationship Id="rId12" Type="http://schemas.openxmlformats.org/officeDocument/2006/relationships/image" Target="../media/image63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6" Type="http://schemas.openxmlformats.org/officeDocument/2006/relationships/image" Target="../media/image57.wmf"/><Relationship Id="rId11" Type="http://schemas.openxmlformats.org/officeDocument/2006/relationships/image" Target="../media/image62.wmf"/><Relationship Id="rId5" Type="http://schemas.openxmlformats.org/officeDocument/2006/relationships/image" Target="../media/image56.wmf"/><Relationship Id="rId10" Type="http://schemas.openxmlformats.org/officeDocument/2006/relationships/image" Target="../media/image61.wmf"/><Relationship Id="rId4" Type="http://schemas.openxmlformats.org/officeDocument/2006/relationships/image" Target="../media/image55.wmf"/><Relationship Id="rId9" Type="http://schemas.openxmlformats.org/officeDocument/2006/relationships/image" Target="../media/image60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Relationship Id="rId9" Type="http://schemas.openxmlformats.org/officeDocument/2006/relationships/image" Target="../media/image7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image" Target="../media/image77.wmf"/><Relationship Id="rId7" Type="http://schemas.openxmlformats.org/officeDocument/2006/relationships/image" Target="../media/image81.wmf"/><Relationship Id="rId12" Type="http://schemas.openxmlformats.org/officeDocument/2006/relationships/image" Target="../media/image86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6" Type="http://schemas.openxmlformats.org/officeDocument/2006/relationships/image" Target="../media/image80.wmf"/><Relationship Id="rId11" Type="http://schemas.openxmlformats.org/officeDocument/2006/relationships/image" Target="../media/image85.wmf"/><Relationship Id="rId5" Type="http://schemas.openxmlformats.org/officeDocument/2006/relationships/image" Target="../media/image79.wmf"/><Relationship Id="rId10" Type="http://schemas.openxmlformats.org/officeDocument/2006/relationships/image" Target="../media/image84.wmf"/><Relationship Id="rId4" Type="http://schemas.openxmlformats.org/officeDocument/2006/relationships/image" Target="../media/image78.wmf"/><Relationship Id="rId9" Type="http://schemas.openxmlformats.org/officeDocument/2006/relationships/image" Target="../media/image83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image" Target="../media/image89.wmf"/><Relationship Id="rId7" Type="http://schemas.openxmlformats.org/officeDocument/2006/relationships/image" Target="../media/image93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92.wmf"/><Relationship Id="rId5" Type="http://schemas.openxmlformats.org/officeDocument/2006/relationships/image" Target="../media/image91.wmf"/><Relationship Id="rId4" Type="http://schemas.openxmlformats.org/officeDocument/2006/relationships/image" Target="../media/image9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29.wmf"/><Relationship Id="rId4" Type="http://schemas.openxmlformats.org/officeDocument/2006/relationships/image" Target="../media/image23.wmf"/><Relationship Id="rId9" Type="http://schemas.openxmlformats.org/officeDocument/2006/relationships/image" Target="../media/image2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A2916-8CE3-493A-84D8-2DA93FF926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E417DC-FB78-4CD5-A4A7-C3165B2B1E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2CCED-5B41-4732-9D85-3C8C095C9D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56D70-7349-4FFF-9D1C-7868ED85CC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DE361-5BB2-4D24-9237-7B661010C9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84B79-9F1D-46E1-BDD1-436B379F27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893AAD-3054-47C5-8E6D-37A2F79F91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830D3-86E6-4437-8AFB-2796839904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253E1-2990-4E56-BDC5-70230B821B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F3919-CE89-4BA4-B0E0-EE88F91A48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C1B418-BCD7-4F0B-B5E0-F88EC238E7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713A74-725C-4B16-8575-56B307DD75F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12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3.bin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2.bin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6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9.bin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38.bin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37.bin"/><Relationship Id="rId9" Type="http://schemas.openxmlformats.org/officeDocument/2006/relationships/oleObject" Target="../embeddings/oleObject42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9.bin"/><Relationship Id="rId5" Type="http://schemas.openxmlformats.org/officeDocument/2006/relationships/oleObject" Target="../embeddings/oleObject48.bin"/><Relationship Id="rId4" Type="http://schemas.openxmlformats.org/officeDocument/2006/relationships/oleObject" Target="../embeddings/oleObject4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oleObject" Target="../embeddings/oleObject62.bin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6.bin"/><Relationship Id="rId12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5.bin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4.bin"/><Relationship Id="rId15" Type="http://schemas.openxmlformats.org/officeDocument/2006/relationships/oleObject" Target="../embeddings/oleObject64.bin"/><Relationship Id="rId10" Type="http://schemas.openxmlformats.org/officeDocument/2006/relationships/oleObject" Target="../embeddings/oleObject59.bin"/><Relationship Id="rId4" Type="http://schemas.openxmlformats.org/officeDocument/2006/relationships/oleObject" Target="../embeddings/oleObject53.bin"/><Relationship Id="rId9" Type="http://schemas.openxmlformats.org/officeDocument/2006/relationships/oleObject" Target="../embeddings/oleObject58.bin"/><Relationship Id="rId14" Type="http://schemas.openxmlformats.org/officeDocument/2006/relationships/oleObject" Target="../embeddings/oleObject63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8.bin"/><Relationship Id="rId11" Type="http://schemas.openxmlformats.org/officeDocument/2006/relationships/oleObject" Target="../embeddings/oleObject73.bin"/><Relationship Id="rId5" Type="http://schemas.openxmlformats.org/officeDocument/2006/relationships/oleObject" Target="../embeddings/oleObject67.bin"/><Relationship Id="rId10" Type="http://schemas.openxmlformats.org/officeDocument/2006/relationships/oleObject" Target="../embeddings/oleObject72.bin"/><Relationship Id="rId4" Type="http://schemas.openxmlformats.org/officeDocument/2006/relationships/oleObject" Target="../embeddings/oleObject66.bin"/><Relationship Id="rId9" Type="http://schemas.openxmlformats.org/officeDocument/2006/relationships/oleObject" Target="../embeddings/oleObject7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0.bin"/><Relationship Id="rId13" Type="http://schemas.openxmlformats.org/officeDocument/2006/relationships/oleObject" Target="../embeddings/oleObject85.bin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9.bin"/><Relationship Id="rId12" Type="http://schemas.openxmlformats.org/officeDocument/2006/relationships/oleObject" Target="../embeddings/oleObject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78.bin"/><Relationship Id="rId11" Type="http://schemas.openxmlformats.org/officeDocument/2006/relationships/oleObject" Target="../embeddings/oleObject83.bin"/><Relationship Id="rId5" Type="http://schemas.openxmlformats.org/officeDocument/2006/relationships/oleObject" Target="../embeddings/oleObject77.bin"/><Relationship Id="rId10" Type="http://schemas.openxmlformats.org/officeDocument/2006/relationships/oleObject" Target="../embeddings/oleObject82.bin"/><Relationship Id="rId4" Type="http://schemas.openxmlformats.org/officeDocument/2006/relationships/oleObject" Target="../embeddings/oleObject76.bin"/><Relationship Id="rId9" Type="http://schemas.openxmlformats.org/officeDocument/2006/relationships/oleObject" Target="../embeddings/oleObject81.bin"/><Relationship Id="rId14" Type="http://schemas.openxmlformats.org/officeDocument/2006/relationships/oleObject" Target="../embeddings/oleObject86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oleObject" Target="../embeddings/oleObject87.bin"/><Relationship Id="rId7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90.bin"/><Relationship Id="rId5" Type="http://schemas.openxmlformats.org/officeDocument/2006/relationships/oleObject" Target="../embeddings/oleObject89.bin"/><Relationship Id="rId10" Type="http://schemas.openxmlformats.org/officeDocument/2006/relationships/oleObject" Target="../embeddings/oleObject94.bin"/><Relationship Id="rId4" Type="http://schemas.openxmlformats.org/officeDocument/2006/relationships/oleObject" Target="../embeddings/oleObject88.bin"/><Relationship Id="rId9" Type="http://schemas.openxmlformats.org/officeDocument/2006/relationships/oleObject" Target="../embeddings/oleObject9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195513" y="620713"/>
            <a:ext cx="4752975" cy="172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Лекция </a:t>
            </a:r>
            <a:r>
              <a:rPr lang="ru-RU" sz="3600" i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№6_2</a:t>
            </a:r>
            <a:endParaRPr lang="ru-RU" sz="3600" i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tx2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GOST type B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771775" y="2708275"/>
            <a:ext cx="3744913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Кривые поверхности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50825" y="765175"/>
            <a:ext cx="8713788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/>
              <a:t>      </a:t>
            </a:r>
            <a:r>
              <a:rPr lang="ru-RU" sz="1600" b="1"/>
              <a:t>Линейчатая поверхность</a:t>
            </a:r>
            <a:r>
              <a:rPr lang="ru-RU" sz="1600"/>
              <a:t> – поверхность через каждую точку которой, можно провести одну прямую, которая всеми своими точками может быть уложена на эту поверхность.</a:t>
            </a:r>
          </a:p>
          <a:p>
            <a:pPr algn="just">
              <a:lnSpc>
                <a:spcPct val="115000"/>
              </a:lnSpc>
            </a:pPr>
            <a:r>
              <a:rPr lang="ru-RU" sz="1600" b="1"/>
              <a:t>      Развёртываемые линейчатые поверхности</a:t>
            </a:r>
            <a:r>
              <a:rPr lang="ru-RU" sz="1600"/>
              <a:t>:</a:t>
            </a:r>
            <a:r>
              <a:rPr lang="ru-RU"/>
              <a:t>   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2205038"/>
            <a:ext cx="417671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/>
              <a:t>Цилиндрическая поверхность</a:t>
            </a:r>
            <a:r>
              <a:rPr lang="ru-RU" sz="1600"/>
              <a:t>  образуется перемещением прямой (образующей) </a:t>
            </a:r>
            <a:r>
              <a:rPr lang="ru-RU" sz="1600" i="1"/>
              <a:t>l</a:t>
            </a:r>
            <a:r>
              <a:rPr lang="ru-RU" sz="1600"/>
              <a:t>,</a:t>
            </a:r>
            <a:r>
              <a:rPr lang="ru-RU" sz="1600" b="1"/>
              <a:t> </a:t>
            </a:r>
            <a:r>
              <a:rPr lang="ru-RU" sz="1600"/>
              <a:t>параллельно заданному направлению </a:t>
            </a:r>
            <a:r>
              <a:rPr lang="en-US" sz="1600" i="1"/>
              <a:t>s</a:t>
            </a:r>
            <a:r>
              <a:rPr lang="ru-RU" sz="1600"/>
              <a:t> и пересекающей при этом кривую линию (направляющую) </a:t>
            </a:r>
            <a:r>
              <a:rPr lang="ru-RU" sz="1600" i="1"/>
              <a:t>m</a:t>
            </a:r>
          </a:p>
          <a:p>
            <a:pPr algn="just">
              <a:lnSpc>
                <a:spcPct val="115000"/>
              </a:lnSpc>
            </a:pPr>
            <a:r>
              <a:rPr lang="ru-RU" sz="1600" i="1"/>
              <a:t>Ф</a:t>
            </a:r>
            <a:r>
              <a:rPr lang="ru-RU" sz="1600">
                <a:sym typeface="Symbol" pitchFamily="18" charset="2"/>
              </a:rPr>
              <a:t></a:t>
            </a:r>
            <a:r>
              <a:rPr lang="en-US" sz="1600" i="1"/>
              <a:t>s</a:t>
            </a:r>
            <a:r>
              <a:rPr lang="ru-RU" sz="1600">
                <a:sym typeface="Symbol" pitchFamily="18" charset="2"/>
              </a:rPr>
              <a:t>,</a:t>
            </a:r>
            <a:r>
              <a:rPr lang="en-US" sz="1600" i="1">
                <a:sym typeface="Symbol" pitchFamily="18" charset="2"/>
              </a:rPr>
              <a:t>m</a:t>
            </a:r>
            <a:r>
              <a:rPr lang="en-US" sz="1600">
                <a:sym typeface="Symbol" pitchFamily="18" charset="2"/>
              </a:rPr>
              <a:t></a:t>
            </a:r>
            <a:r>
              <a:rPr lang="ru-RU" sz="1600"/>
              <a:t> </a:t>
            </a:r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4643438" y="2492375"/>
          <a:ext cx="4249737" cy="4191000"/>
        </p:xfrm>
        <a:graphic>
          <a:graphicData uri="http://schemas.openxmlformats.org/presentationml/2006/ole">
            <p:oleObj spid="_x0000_s14343" name="Фрагмент" r:id="rId3" imgW="2286360" imgH="2253600" progId="KOMPAS.FRW">
              <p:embed/>
            </p:oleObj>
          </a:graphicData>
        </a:graphic>
      </p:graphicFrame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82804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Линейчатые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250825" y="2020888"/>
            <a:ext cx="345757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/>
              <a:t>Построить точку </a:t>
            </a:r>
            <a:r>
              <a:rPr lang="ru-RU" sz="1600" i="1"/>
              <a:t>А</a:t>
            </a:r>
            <a:r>
              <a:rPr lang="ru-RU" sz="1600"/>
              <a:t>, принадлежащую  цилиндрической поверхности </a:t>
            </a:r>
            <a:r>
              <a:rPr lang="ru-RU" sz="1600" i="1"/>
              <a:t>Ф</a:t>
            </a:r>
            <a:r>
              <a:rPr lang="ru-RU" sz="1600"/>
              <a:t>.</a:t>
            </a:r>
          </a:p>
          <a:p>
            <a:pPr algn="just"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/>
              <a:t> Є </a:t>
            </a:r>
            <a:r>
              <a:rPr lang="ru-RU" sz="1600" i="1"/>
              <a:t>Ф</a:t>
            </a:r>
            <a:r>
              <a:rPr lang="ru-RU" sz="1600"/>
              <a:t>, дана (</a:t>
            </a:r>
            <a:r>
              <a:rPr lang="ru-RU" sz="1600" i="1"/>
              <a:t>А</a:t>
            </a:r>
            <a:r>
              <a:rPr lang="ru-RU" sz="1600" i="1" baseline="-25000"/>
              <a:t>2</a:t>
            </a:r>
            <a:r>
              <a:rPr lang="ru-RU" sz="1600"/>
              <a:t>), построить (</a:t>
            </a:r>
            <a:r>
              <a:rPr lang="ru-RU" sz="1600" i="1"/>
              <a:t>А</a:t>
            </a:r>
            <a:r>
              <a:rPr lang="ru-RU" sz="1600" i="1" baseline="-25000"/>
              <a:t>1</a:t>
            </a:r>
            <a:r>
              <a:rPr lang="ru-RU" sz="1600"/>
              <a:t>).</a:t>
            </a:r>
          </a:p>
          <a:p>
            <a:pPr algn="just">
              <a:lnSpc>
                <a:spcPct val="115000"/>
              </a:lnSpc>
            </a:pPr>
            <a:r>
              <a:rPr lang="en-US" sz="1600" i="1"/>
              <a:t>l</a:t>
            </a:r>
            <a:r>
              <a:rPr lang="en-US" sz="1600"/>
              <a:t> </a:t>
            </a:r>
            <a:r>
              <a:rPr lang="ru-RU" sz="1600"/>
              <a:t>(</a:t>
            </a:r>
            <a:r>
              <a:rPr lang="en-US" sz="1600" i="1"/>
              <a:t>l</a:t>
            </a:r>
            <a:r>
              <a:rPr lang="ru-RU" sz="1600" i="1" baseline="-25000"/>
              <a:t>1</a:t>
            </a:r>
            <a:r>
              <a:rPr lang="ru-RU" sz="1600"/>
              <a:t>, </a:t>
            </a:r>
            <a:r>
              <a:rPr lang="en-US" sz="1600" i="1"/>
              <a:t>l</a:t>
            </a:r>
            <a:r>
              <a:rPr lang="ru-RU" sz="1600" i="1" baseline="-25000"/>
              <a:t>2</a:t>
            </a:r>
            <a:r>
              <a:rPr lang="ru-RU" sz="1600"/>
              <a:t>)– образующая </a:t>
            </a:r>
          </a:p>
          <a:p>
            <a:pPr algn="just">
              <a:lnSpc>
                <a:spcPct val="115000"/>
              </a:lnSpc>
            </a:pPr>
            <a:r>
              <a:rPr lang="ru-RU" sz="1600"/>
              <a:t>поверхности </a:t>
            </a:r>
            <a:r>
              <a:rPr lang="ru-RU" sz="1600" i="1"/>
              <a:t>Ф</a:t>
            </a:r>
            <a:r>
              <a:rPr lang="ru-RU" sz="1600"/>
              <a:t>  </a:t>
            </a:r>
          </a:p>
          <a:p>
            <a:pPr algn="just"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/>
              <a:t> Є </a:t>
            </a:r>
            <a:r>
              <a:rPr lang="en-US" sz="1600" i="1"/>
              <a:t>l</a:t>
            </a:r>
            <a:endParaRPr lang="ru-RU" sz="1600" i="1"/>
          </a:p>
          <a:p>
            <a:pPr algn="just">
              <a:lnSpc>
                <a:spcPct val="115000"/>
              </a:lnSpc>
            </a:pPr>
            <a:r>
              <a:rPr lang="ru-RU" sz="1600"/>
              <a:t>(</a:t>
            </a:r>
            <a:r>
              <a:rPr lang="ru-RU" sz="1600" i="1"/>
              <a:t>А</a:t>
            </a:r>
            <a:r>
              <a:rPr lang="ru-RU" sz="1600" i="1" baseline="-25000"/>
              <a:t>1</a:t>
            </a:r>
            <a:r>
              <a:rPr lang="ru-RU" sz="1600"/>
              <a:t> Є </a:t>
            </a:r>
            <a:r>
              <a:rPr lang="en-US" sz="1600" i="1"/>
              <a:t>l</a:t>
            </a:r>
            <a:r>
              <a:rPr lang="ru-RU" sz="1600" i="1" baseline="-25000"/>
              <a:t>1</a:t>
            </a:r>
            <a:r>
              <a:rPr lang="ru-RU" sz="1600"/>
              <a:t>, </a:t>
            </a:r>
            <a:r>
              <a:rPr lang="ru-RU" sz="1600" i="1"/>
              <a:t>А</a:t>
            </a:r>
            <a:r>
              <a:rPr lang="ru-RU" sz="1600" i="1" baseline="-25000"/>
              <a:t>2</a:t>
            </a:r>
            <a:r>
              <a:rPr lang="ru-RU" sz="1600"/>
              <a:t> Є </a:t>
            </a:r>
            <a:r>
              <a:rPr lang="en-US" sz="1600" i="1"/>
              <a:t>l</a:t>
            </a:r>
            <a:r>
              <a:rPr lang="ru-RU" sz="1600" i="1" baseline="-25000"/>
              <a:t>2</a:t>
            </a:r>
            <a:r>
              <a:rPr lang="ru-RU" sz="1600"/>
              <a:t>). </a:t>
            </a:r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4859338" y="981075"/>
          <a:ext cx="3449637" cy="4164013"/>
        </p:xfrm>
        <a:graphic>
          <a:graphicData uri="http://schemas.openxmlformats.org/presentationml/2006/ole">
            <p:oleObj spid="_x0000_s15366" name="Фрагмент" r:id="rId3" imgW="2128320" imgH="2569680" progId="KOMPAS.FRW">
              <p:embed/>
            </p:oleObj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4859338" y="981075"/>
          <a:ext cx="3449637" cy="4164013"/>
        </p:xfrm>
        <a:graphic>
          <a:graphicData uri="http://schemas.openxmlformats.org/presentationml/2006/ole">
            <p:oleObj spid="_x0000_s15367" name="Фрагмент" r:id="rId4" imgW="2128320" imgH="2569680" progId="KOMPAS.FRW">
              <p:embed/>
            </p:oleObj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4859338" y="981075"/>
          <a:ext cx="3449637" cy="4164013"/>
        </p:xfrm>
        <a:graphic>
          <a:graphicData uri="http://schemas.openxmlformats.org/presentationml/2006/ole">
            <p:oleObj spid="_x0000_s15368" name="Фрагмент" r:id="rId5" imgW="2128320" imgH="2569680" progId="KOMPAS.FRW">
              <p:embed/>
            </p:oleObj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4859338" y="981075"/>
          <a:ext cx="3449637" cy="4164013"/>
        </p:xfrm>
        <a:graphic>
          <a:graphicData uri="http://schemas.openxmlformats.org/presentationml/2006/ole">
            <p:oleObj spid="_x0000_s15369" name="Фрагмент" r:id="rId6" imgW="2128320" imgH="2569680" progId="KOMPAS.FRW">
              <p:embed/>
            </p:oleObj>
          </a:graphicData>
        </a:graphic>
      </p:graphicFrame>
      <p:sp>
        <p:nvSpPr>
          <p:cNvPr id="15370" name="WordArt 10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82804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Линейчатые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79388" y="836613"/>
            <a:ext cx="3816350" cy="205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/>
              <a:t>Коническая поверхность</a:t>
            </a:r>
            <a:r>
              <a:rPr lang="ru-RU" sz="1600"/>
              <a:t>   образуется перемещением прямой (образующей) </a:t>
            </a:r>
            <a:r>
              <a:rPr lang="ru-RU" sz="1600" i="1"/>
              <a:t>l</a:t>
            </a:r>
            <a:r>
              <a:rPr lang="ru-RU" sz="1600" b="1"/>
              <a:t>, </a:t>
            </a:r>
            <a:r>
              <a:rPr lang="ru-RU" sz="1600"/>
              <a:t>проходящей через неподвижную точку пространства (центр конуса </a:t>
            </a:r>
            <a:r>
              <a:rPr lang="en-US" sz="1600" i="1"/>
              <a:t>S</a:t>
            </a:r>
            <a:r>
              <a:rPr lang="ru-RU" sz="1600"/>
              <a:t>), и пересекающей кривую линию (направляющую) </a:t>
            </a:r>
            <a:r>
              <a:rPr lang="en-US" sz="1600" i="1"/>
              <a:t>m</a:t>
            </a:r>
            <a:r>
              <a:rPr lang="ru-RU" sz="1600" b="1"/>
              <a:t>.</a:t>
            </a:r>
            <a:endParaRPr lang="ru-RU" sz="1600"/>
          </a:p>
          <a:p>
            <a:pPr algn="just">
              <a:lnSpc>
                <a:spcPct val="115000"/>
              </a:lnSpc>
            </a:pPr>
            <a:r>
              <a:rPr lang="ru-RU" sz="1600" i="1"/>
              <a:t>Ф</a:t>
            </a:r>
            <a:r>
              <a:rPr lang="ru-RU" sz="1600">
                <a:sym typeface="Symbol" pitchFamily="18" charset="2"/>
              </a:rPr>
              <a:t></a:t>
            </a:r>
            <a:r>
              <a:rPr lang="en-US" sz="1600" i="1"/>
              <a:t>S</a:t>
            </a:r>
            <a:r>
              <a:rPr lang="ru-RU" sz="1600">
                <a:sym typeface="Symbol" pitchFamily="18" charset="2"/>
              </a:rPr>
              <a:t>,</a:t>
            </a:r>
            <a:r>
              <a:rPr lang="en-US" sz="1600" i="1">
                <a:sym typeface="Symbol" pitchFamily="18" charset="2"/>
              </a:rPr>
              <a:t>m</a:t>
            </a:r>
            <a:r>
              <a:rPr lang="en-US" sz="1600">
                <a:sym typeface="Symbol" pitchFamily="18" charset="2"/>
              </a:rPr>
              <a:t></a:t>
            </a:r>
            <a:r>
              <a:rPr lang="ru-RU" sz="1600"/>
              <a:t> </a:t>
            </a:r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4067175" y="1052513"/>
          <a:ext cx="4752975" cy="4022725"/>
        </p:xfrm>
        <a:graphic>
          <a:graphicData uri="http://schemas.openxmlformats.org/presentationml/2006/ole">
            <p:oleObj spid="_x0000_s16390" name="Фрагмент" r:id="rId3" imgW="4146480" imgH="3510720" progId="KOMPAS.FRW">
              <p:embed/>
            </p:oleObj>
          </a:graphicData>
        </a:graphic>
      </p:graphicFrame>
      <p:sp>
        <p:nvSpPr>
          <p:cNvPr id="16391" name="WordArt 7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82804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Линейчатые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68313" y="1006475"/>
            <a:ext cx="2663825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/>
              <a:t>Построить точку </a:t>
            </a:r>
            <a:r>
              <a:rPr lang="ru-RU" sz="1600" i="1"/>
              <a:t>А</a:t>
            </a:r>
            <a:r>
              <a:rPr lang="ru-RU" sz="1600"/>
              <a:t>, принадлежащую  конической поверхности </a:t>
            </a:r>
            <a:r>
              <a:rPr lang="ru-RU" sz="1600" i="1"/>
              <a:t>Ф</a:t>
            </a:r>
            <a:r>
              <a:rPr lang="ru-RU" sz="1600"/>
              <a:t>.</a:t>
            </a:r>
          </a:p>
          <a:p>
            <a:pPr algn="just"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/>
              <a:t> Є </a:t>
            </a:r>
            <a:r>
              <a:rPr lang="ru-RU" sz="1600" i="1"/>
              <a:t>Ф</a:t>
            </a:r>
            <a:r>
              <a:rPr lang="ru-RU" sz="1600"/>
              <a:t>, </a:t>
            </a:r>
          </a:p>
          <a:p>
            <a:pPr algn="just">
              <a:lnSpc>
                <a:spcPct val="115000"/>
              </a:lnSpc>
            </a:pPr>
            <a:r>
              <a:rPr lang="ru-RU" sz="1600"/>
              <a:t>дана (</a:t>
            </a:r>
            <a:r>
              <a:rPr lang="ru-RU" sz="1600" i="1"/>
              <a:t>А</a:t>
            </a:r>
            <a:r>
              <a:rPr lang="ru-RU" sz="1600" i="1" baseline="-25000"/>
              <a:t>2</a:t>
            </a:r>
            <a:r>
              <a:rPr lang="ru-RU" sz="1600"/>
              <a:t>), построить (</a:t>
            </a:r>
            <a:r>
              <a:rPr lang="ru-RU" sz="1600" i="1"/>
              <a:t>А</a:t>
            </a:r>
            <a:r>
              <a:rPr lang="ru-RU" sz="1600" i="1" baseline="-25000"/>
              <a:t>1</a:t>
            </a:r>
            <a:r>
              <a:rPr lang="ru-RU" sz="1600"/>
              <a:t>).</a:t>
            </a:r>
          </a:p>
          <a:p>
            <a:pPr algn="just">
              <a:lnSpc>
                <a:spcPct val="115000"/>
              </a:lnSpc>
            </a:pPr>
            <a:r>
              <a:rPr lang="en-US" sz="1600" i="1"/>
              <a:t>l</a:t>
            </a:r>
            <a:r>
              <a:rPr lang="en-US" sz="1600"/>
              <a:t> </a:t>
            </a:r>
            <a:r>
              <a:rPr lang="ru-RU" sz="1600"/>
              <a:t>(</a:t>
            </a:r>
            <a:r>
              <a:rPr lang="en-US" sz="1600" i="1"/>
              <a:t>l</a:t>
            </a:r>
            <a:r>
              <a:rPr lang="ru-RU" sz="1600" i="1" baseline="-25000"/>
              <a:t>1</a:t>
            </a:r>
            <a:r>
              <a:rPr lang="ru-RU" sz="1600"/>
              <a:t>, </a:t>
            </a:r>
            <a:r>
              <a:rPr lang="en-US" sz="1600" i="1"/>
              <a:t>l</a:t>
            </a:r>
            <a:r>
              <a:rPr lang="ru-RU" sz="1600" i="1" baseline="-25000"/>
              <a:t>2</a:t>
            </a:r>
            <a:r>
              <a:rPr lang="ru-RU" sz="1600"/>
              <a:t>)– образующая поверхности </a:t>
            </a:r>
            <a:r>
              <a:rPr lang="ru-RU" sz="1600" i="1"/>
              <a:t>Ф</a:t>
            </a:r>
          </a:p>
          <a:p>
            <a:pPr algn="just">
              <a:lnSpc>
                <a:spcPct val="115000"/>
              </a:lnSpc>
            </a:pPr>
            <a:r>
              <a:rPr lang="ru-RU" sz="1600" i="1"/>
              <a:t> А</a:t>
            </a:r>
            <a:r>
              <a:rPr lang="ru-RU" sz="1600"/>
              <a:t> Є </a:t>
            </a:r>
            <a:r>
              <a:rPr lang="en-US" sz="1600" i="1"/>
              <a:t>l</a:t>
            </a:r>
            <a:r>
              <a:rPr lang="en-US" sz="1600"/>
              <a:t> </a:t>
            </a:r>
            <a:endParaRPr lang="ru-RU" sz="1600"/>
          </a:p>
          <a:p>
            <a:pPr algn="just">
              <a:lnSpc>
                <a:spcPct val="115000"/>
              </a:lnSpc>
            </a:pPr>
            <a:r>
              <a:rPr lang="ru-RU" sz="1600"/>
              <a:t>(</a:t>
            </a:r>
            <a:r>
              <a:rPr lang="ru-RU" sz="1600" i="1"/>
              <a:t>А</a:t>
            </a:r>
            <a:r>
              <a:rPr lang="ru-RU" sz="1600" i="1" baseline="-25000"/>
              <a:t>1</a:t>
            </a:r>
            <a:r>
              <a:rPr lang="ru-RU" sz="1600"/>
              <a:t> Є </a:t>
            </a:r>
            <a:r>
              <a:rPr lang="en-US" sz="1600" i="1"/>
              <a:t>l</a:t>
            </a:r>
            <a:r>
              <a:rPr lang="ru-RU" sz="1600" i="1" baseline="-25000"/>
              <a:t>1</a:t>
            </a:r>
            <a:r>
              <a:rPr lang="ru-RU" sz="1600"/>
              <a:t>, </a:t>
            </a:r>
            <a:r>
              <a:rPr lang="ru-RU" sz="1600" i="1"/>
              <a:t>А</a:t>
            </a:r>
            <a:r>
              <a:rPr lang="ru-RU" sz="1600" i="1" baseline="-25000"/>
              <a:t>2</a:t>
            </a:r>
            <a:r>
              <a:rPr lang="ru-RU" sz="1600"/>
              <a:t> Є </a:t>
            </a:r>
            <a:r>
              <a:rPr lang="en-US" sz="1600" i="1"/>
              <a:t>l</a:t>
            </a:r>
            <a:r>
              <a:rPr lang="ru-RU" sz="1600" i="1" baseline="-25000"/>
              <a:t>2</a:t>
            </a:r>
            <a:r>
              <a:rPr lang="ru-RU" sz="1600"/>
              <a:t>). </a:t>
            </a:r>
          </a:p>
        </p:txBody>
      </p:sp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4289425" y="1052513"/>
          <a:ext cx="4479925" cy="5546725"/>
        </p:xfrm>
        <a:graphic>
          <a:graphicData uri="http://schemas.openxmlformats.org/presentationml/2006/ole">
            <p:oleObj spid="_x0000_s17414" name="Фрагмент" r:id="rId3" imgW="2514240" imgH="3113640" progId="KOMPAS.FRW">
              <p:embed/>
            </p:oleObj>
          </a:graphicData>
        </a:graphic>
      </p:graphicFrame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4289425" y="1052513"/>
          <a:ext cx="4479925" cy="5546725"/>
        </p:xfrm>
        <a:graphic>
          <a:graphicData uri="http://schemas.openxmlformats.org/presentationml/2006/ole">
            <p:oleObj spid="_x0000_s17415" name="Фрагмент" r:id="rId4" imgW="2514240" imgH="3113640" progId="KOMPAS.FRW">
              <p:embed/>
            </p:oleObj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/>
        </p:nvGraphicFramePr>
        <p:xfrm>
          <a:off x="4289425" y="1052513"/>
          <a:ext cx="4479925" cy="5546725"/>
        </p:xfrm>
        <a:graphic>
          <a:graphicData uri="http://schemas.openxmlformats.org/presentationml/2006/ole">
            <p:oleObj spid="_x0000_s17416" name="Фрагмент" r:id="rId5" imgW="2514240" imgH="3113640" progId="KOMPAS.FRW">
              <p:embed/>
            </p:oleObj>
          </a:graphicData>
        </a:graphic>
      </p:graphicFrame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4289425" y="1052513"/>
          <a:ext cx="4479925" cy="5545137"/>
        </p:xfrm>
        <a:graphic>
          <a:graphicData uri="http://schemas.openxmlformats.org/presentationml/2006/ole">
            <p:oleObj spid="_x0000_s17417" name="Фрагмент" r:id="rId6" imgW="2514240" imgH="3113640" progId="KOMPAS.FRW">
              <p:embed/>
            </p:oleObj>
          </a:graphicData>
        </a:graphic>
      </p:graphicFrame>
      <p:sp>
        <p:nvSpPr>
          <p:cNvPr id="17418" name="WordArt 10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82804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Линейчатые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WordArt 4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6.4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Винтовые поверхности.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323850" y="1373188"/>
            <a:ext cx="8569325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1800" b="1"/>
              <a:t>Винтовой поверхностью</a:t>
            </a:r>
            <a:r>
              <a:rPr lang="ru-RU" sz="1800"/>
              <a:t> называется поверхность, которая образуется винтовым движением некоторой линии (образующей).</a:t>
            </a:r>
          </a:p>
          <a:p>
            <a:pPr indent="457200" algn="just">
              <a:lnSpc>
                <a:spcPct val="115000"/>
              </a:lnSpc>
            </a:pPr>
            <a:r>
              <a:rPr lang="ru-RU" sz="1800"/>
              <a:t>Винтовое движение состоит из двух движений: вращательного движения вокруг оси и поступательного перемещения вдоль оси.</a:t>
            </a:r>
          </a:p>
          <a:p>
            <a:pPr indent="457200" algn="just">
              <a:lnSpc>
                <a:spcPct val="115000"/>
              </a:lnSpc>
            </a:pPr>
            <a:r>
              <a:rPr lang="ru-RU" sz="1800"/>
              <a:t>Если винтовое движение совершает прямая линия, то такая поверхность называется геликоидом.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79388" y="1212850"/>
            <a:ext cx="3455987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1600" b="1"/>
              <a:t>Прямой геликоид - </a:t>
            </a:r>
            <a:r>
              <a:rPr lang="ru-RU" sz="1600"/>
              <a:t>поверхность, образованная движением прямой линии в пространстве, пересекающей при этом винтовую цилиндрическую линию и ее ось, образуя с последней постоянный угол, равный прямому. Определитель прямого геликоида: </a:t>
            </a:r>
            <a:r>
              <a:rPr lang="ru-RU" sz="1600" i="1"/>
              <a:t>Ф</a:t>
            </a:r>
            <a:r>
              <a:rPr lang="ru-RU" sz="1600"/>
              <a:t> [</a:t>
            </a:r>
            <a:r>
              <a:rPr lang="en-US" sz="1600" i="1"/>
              <a:t>i</a:t>
            </a:r>
            <a:r>
              <a:rPr lang="en-US" sz="1600"/>
              <a:t>, </a:t>
            </a:r>
            <a:r>
              <a:rPr lang="en-US" sz="1600" i="1"/>
              <a:t>l</a:t>
            </a:r>
            <a:r>
              <a:rPr lang="en-US" sz="1600"/>
              <a:t>, </a:t>
            </a:r>
            <a:r>
              <a:rPr lang="en-US" sz="1600" i="1"/>
              <a:t>h</a:t>
            </a:r>
            <a:r>
              <a:rPr lang="ru-RU" sz="1600"/>
              <a:t>]</a:t>
            </a:r>
            <a:r>
              <a:rPr lang="en-US" sz="1600"/>
              <a:t>   </a:t>
            </a:r>
            <a:endParaRPr lang="ru-RU" sz="1600"/>
          </a:p>
          <a:p>
            <a:pPr indent="457200" algn="just">
              <a:lnSpc>
                <a:spcPct val="115000"/>
              </a:lnSpc>
            </a:pPr>
            <a:r>
              <a:rPr lang="en-US" sz="1600" i="1"/>
              <a:t>i</a:t>
            </a:r>
            <a:r>
              <a:rPr lang="ru-RU" sz="1600"/>
              <a:t> - ось вращения </a:t>
            </a:r>
          </a:p>
          <a:p>
            <a:pPr indent="457200" algn="just">
              <a:lnSpc>
                <a:spcPct val="115000"/>
              </a:lnSpc>
            </a:pPr>
            <a:r>
              <a:rPr lang="en-US" sz="1600" i="1"/>
              <a:t>l</a:t>
            </a:r>
            <a:r>
              <a:rPr lang="ru-RU" sz="1600" i="1"/>
              <a:t> </a:t>
            </a:r>
            <a:r>
              <a:rPr lang="ru-RU" sz="1600"/>
              <a:t>- отрезок   </a:t>
            </a:r>
            <a:endParaRPr lang="en-US" sz="1600"/>
          </a:p>
          <a:p>
            <a:pPr indent="457200" algn="just">
              <a:lnSpc>
                <a:spcPct val="115000"/>
              </a:lnSpc>
            </a:pPr>
            <a:r>
              <a:rPr lang="en-US" sz="1600" i="1"/>
              <a:t>h</a:t>
            </a:r>
            <a:r>
              <a:rPr lang="ru-RU" sz="1600"/>
              <a:t> - шаг , т.е. величина, на которую поднимается отрезок прямой при одном полном обороте.   </a:t>
            </a: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5592763" y="1041400"/>
          <a:ext cx="2613025" cy="5527675"/>
        </p:xfrm>
        <a:graphic>
          <a:graphicData uri="http://schemas.openxmlformats.org/presentationml/2006/ole">
            <p:oleObj spid="_x0000_s25606" name="Фрагмент" r:id="rId3" imgW="1644120" imgH="3480480" progId="KOMPAS.FRW">
              <p:embed/>
            </p:oleObj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5465763" y="981075"/>
          <a:ext cx="2924175" cy="5689600"/>
        </p:xfrm>
        <a:graphic>
          <a:graphicData uri="http://schemas.openxmlformats.org/presentationml/2006/ole">
            <p:oleObj spid="_x0000_s25607" name="Фрагмент" r:id="rId4" imgW="1839240" imgH="3580560" progId="KOMPAS.FRW">
              <p:embed/>
            </p:oleObj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/>
        </p:nvGraphicFramePr>
        <p:xfrm>
          <a:off x="5465763" y="981075"/>
          <a:ext cx="2924175" cy="5689600"/>
        </p:xfrm>
        <a:graphic>
          <a:graphicData uri="http://schemas.openxmlformats.org/presentationml/2006/ole">
            <p:oleObj spid="_x0000_s25608" name="Фрагмент" r:id="rId5" imgW="1839240" imgH="3580560" progId="KOMPAS.FRW">
              <p:embed/>
            </p:oleObj>
          </a:graphicData>
        </a:graphic>
      </p:graphicFrame>
      <p:graphicFrame>
        <p:nvGraphicFramePr>
          <p:cNvPr id="25609" name="Object 9"/>
          <p:cNvGraphicFramePr>
            <a:graphicFrameLocks noChangeAspect="1"/>
          </p:cNvGraphicFramePr>
          <p:nvPr/>
        </p:nvGraphicFramePr>
        <p:xfrm>
          <a:off x="5440363" y="981075"/>
          <a:ext cx="3005137" cy="5689600"/>
        </p:xfrm>
        <a:graphic>
          <a:graphicData uri="http://schemas.openxmlformats.org/presentationml/2006/ole">
            <p:oleObj spid="_x0000_s25609" name="Фрагмент" r:id="rId6" imgW="1890000" imgH="3580560" progId="KOMPAS.FRW">
              <p:embed/>
            </p:oleObj>
          </a:graphicData>
        </a:graphic>
      </p:graphicFrame>
      <p:graphicFrame>
        <p:nvGraphicFramePr>
          <p:cNvPr id="25610" name="Object 10"/>
          <p:cNvGraphicFramePr>
            <a:graphicFrameLocks noChangeAspect="1"/>
          </p:cNvGraphicFramePr>
          <p:nvPr/>
        </p:nvGraphicFramePr>
        <p:xfrm>
          <a:off x="5440363" y="981075"/>
          <a:ext cx="3005137" cy="5689600"/>
        </p:xfrm>
        <a:graphic>
          <a:graphicData uri="http://schemas.openxmlformats.org/presentationml/2006/ole">
            <p:oleObj spid="_x0000_s25610" name="Фрагмент" r:id="rId7" imgW="1890000" imgH="3580560" progId="KOMPAS.FRW">
              <p:embed/>
            </p:oleObj>
          </a:graphicData>
        </a:graphic>
      </p:graphicFrame>
      <p:graphicFrame>
        <p:nvGraphicFramePr>
          <p:cNvPr id="25611" name="Object 11"/>
          <p:cNvGraphicFramePr>
            <a:graphicFrameLocks noChangeAspect="1"/>
          </p:cNvGraphicFramePr>
          <p:nvPr/>
        </p:nvGraphicFramePr>
        <p:xfrm>
          <a:off x="5440363" y="981075"/>
          <a:ext cx="3005137" cy="5689600"/>
        </p:xfrm>
        <a:graphic>
          <a:graphicData uri="http://schemas.openxmlformats.org/presentationml/2006/ole">
            <p:oleObj spid="_x0000_s25611" name="Фрагмент" r:id="rId8" imgW="1890000" imgH="3580560" progId="KOMPAS.FRW">
              <p:embed/>
            </p:oleObj>
          </a:graphicData>
        </a:graphic>
      </p:graphicFrame>
      <p:graphicFrame>
        <p:nvGraphicFramePr>
          <p:cNvPr id="25612" name="Object 12"/>
          <p:cNvGraphicFramePr>
            <a:graphicFrameLocks noChangeAspect="1"/>
          </p:cNvGraphicFramePr>
          <p:nvPr/>
        </p:nvGraphicFramePr>
        <p:xfrm>
          <a:off x="5440363" y="981075"/>
          <a:ext cx="3005137" cy="5689600"/>
        </p:xfrm>
        <a:graphic>
          <a:graphicData uri="http://schemas.openxmlformats.org/presentationml/2006/ole">
            <p:oleObj spid="_x0000_s25612" name="Фрагмент" r:id="rId9" imgW="1890000" imgH="3580560" progId="KOMPAS.FRW">
              <p:embed/>
            </p:oleObj>
          </a:graphicData>
        </a:graphic>
      </p:graphicFrame>
      <p:graphicFrame>
        <p:nvGraphicFramePr>
          <p:cNvPr id="25613" name="Object 13"/>
          <p:cNvGraphicFramePr>
            <a:graphicFrameLocks noChangeAspect="1"/>
          </p:cNvGraphicFramePr>
          <p:nvPr/>
        </p:nvGraphicFramePr>
        <p:xfrm>
          <a:off x="5435600" y="981075"/>
          <a:ext cx="3019425" cy="5688013"/>
        </p:xfrm>
        <a:graphic>
          <a:graphicData uri="http://schemas.openxmlformats.org/presentationml/2006/ole">
            <p:oleObj spid="_x0000_s25613" name="Фрагмент" r:id="rId10" imgW="1900440" imgH="3580560" progId="KOMPAS.FRW">
              <p:embed/>
            </p:oleObj>
          </a:graphicData>
        </a:graphic>
      </p:graphicFrame>
      <p:graphicFrame>
        <p:nvGraphicFramePr>
          <p:cNvPr id="25614" name="Object 14"/>
          <p:cNvGraphicFramePr>
            <a:graphicFrameLocks noChangeAspect="1"/>
          </p:cNvGraphicFramePr>
          <p:nvPr/>
        </p:nvGraphicFramePr>
        <p:xfrm>
          <a:off x="5435600" y="981075"/>
          <a:ext cx="3019425" cy="5688013"/>
        </p:xfrm>
        <a:graphic>
          <a:graphicData uri="http://schemas.openxmlformats.org/presentationml/2006/ole">
            <p:oleObj spid="_x0000_s25614" name="Фрагмент" r:id="rId11" imgW="1900440" imgH="3580560" progId="KOMPAS.FRW">
              <p:embed/>
            </p:oleObj>
          </a:graphicData>
        </a:graphic>
      </p:graphicFrame>
      <p:graphicFrame>
        <p:nvGraphicFramePr>
          <p:cNvPr id="25615" name="Object 15"/>
          <p:cNvGraphicFramePr>
            <a:graphicFrameLocks noChangeAspect="1"/>
          </p:cNvGraphicFramePr>
          <p:nvPr/>
        </p:nvGraphicFramePr>
        <p:xfrm>
          <a:off x="5435600" y="981075"/>
          <a:ext cx="3019425" cy="5688013"/>
        </p:xfrm>
        <a:graphic>
          <a:graphicData uri="http://schemas.openxmlformats.org/presentationml/2006/ole">
            <p:oleObj spid="_x0000_s25615" name="Фрагмент" r:id="rId12" imgW="1900440" imgH="3580560" progId="KOMPAS.FRW">
              <p:embed/>
            </p:oleObj>
          </a:graphicData>
        </a:graphic>
      </p:graphicFrame>
      <p:sp>
        <p:nvSpPr>
          <p:cNvPr id="25616" name="WordArt 16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6.4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Винтовые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95288" y="1700213"/>
            <a:ext cx="8424862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/>
              <a:t>        </a:t>
            </a:r>
            <a:r>
              <a:rPr lang="ru-RU" sz="1800" b="1"/>
              <a:t>Поверхностью вращения</a:t>
            </a:r>
            <a:r>
              <a:rPr lang="ru-RU" sz="1800" b="1" i="1"/>
              <a:t> </a:t>
            </a:r>
            <a:r>
              <a:rPr lang="ru-RU" sz="1800"/>
              <a:t>называется поверхность, которая образуется при вращении плоской кривой вокруг неподвижной оси, расположенной в ее плоскости. </a:t>
            </a:r>
          </a:p>
          <a:p>
            <a:pPr algn="just">
              <a:lnSpc>
                <a:spcPct val="115000"/>
              </a:lnSpc>
            </a:pPr>
            <a:r>
              <a:rPr lang="ru-RU" sz="1800" i="1"/>
              <a:t>        Примечание.</a:t>
            </a:r>
            <a:r>
              <a:rPr lang="ru-RU" sz="1800"/>
              <a:t> Поверхность вращения может также быть образована вращением пространственной кривой вокруг неподвижной оси. В этом случае можно доказать, что ту же поверхность можно получить вращением некоторой плоской кривой вокруг той же оси.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8" name="Object 6"/>
          <p:cNvGraphicFramePr>
            <a:graphicFrameLocks noChangeAspect="1"/>
          </p:cNvGraphicFramePr>
          <p:nvPr/>
        </p:nvGraphicFramePr>
        <p:xfrm>
          <a:off x="4730750" y="1052513"/>
          <a:ext cx="3805238" cy="3998912"/>
        </p:xfrm>
        <a:graphic>
          <a:graphicData uri="http://schemas.openxmlformats.org/presentationml/2006/ole">
            <p:oleObj spid="_x0000_s28678" name="Фрагмент" r:id="rId3" imgW="2755440" imgH="2895840" progId="KOMPAS.FRW">
              <p:embed/>
            </p:oleObj>
          </a:graphicData>
        </a:graphic>
      </p:graphicFrame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3946525" y="1052513"/>
          <a:ext cx="5035550" cy="3998912"/>
        </p:xfrm>
        <a:graphic>
          <a:graphicData uri="http://schemas.openxmlformats.org/presentationml/2006/ole">
            <p:oleObj spid="_x0000_s28679" name="Фрагмент" r:id="rId4" imgW="3645720" imgH="2895840" progId="KOMPAS.FRW">
              <p:embed/>
            </p:oleObj>
          </a:graphicData>
        </a:graphic>
      </p:graphicFrame>
      <p:graphicFrame>
        <p:nvGraphicFramePr>
          <p:cNvPr id="28680" name="Object 8"/>
          <p:cNvGraphicFramePr>
            <a:graphicFrameLocks noChangeAspect="1"/>
          </p:cNvGraphicFramePr>
          <p:nvPr/>
        </p:nvGraphicFramePr>
        <p:xfrm>
          <a:off x="3946525" y="1052513"/>
          <a:ext cx="5035550" cy="3998912"/>
        </p:xfrm>
        <a:graphic>
          <a:graphicData uri="http://schemas.openxmlformats.org/presentationml/2006/ole">
            <p:oleObj spid="_x0000_s28680" name="Фрагмент" r:id="rId5" imgW="3645720" imgH="2895840" progId="KOMPAS.FRW">
              <p:embed/>
            </p:oleObj>
          </a:graphicData>
        </a:graphic>
      </p:graphicFrame>
      <p:graphicFrame>
        <p:nvGraphicFramePr>
          <p:cNvPr id="28681" name="Object 9"/>
          <p:cNvGraphicFramePr>
            <a:graphicFrameLocks noChangeAspect="1"/>
          </p:cNvGraphicFramePr>
          <p:nvPr/>
        </p:nvGraphicFramePr>
        <p:xfrm>
          <a:off x="3946525" y="1052513"/>
          <a:ext cx="5035550" cy="3998912"/>
        </p:xfrm>
        <a:graphic>
          <a:graphicData uri="http://schemas.openxmlformats.org/presentationml/2006/ole">
            <p:oleObj spid="_x0000_s28681" name="Фрагмент" r:id="rId6" imgW="3645720" imgH="2895840" progId="KOMPAS.FRW">
              <p:embed/>
            </p:oleObj>
          </a:graphicData>
        </a:graphic>
      </p:graphicFrame>
      <p:graphicFrame>
        <p:nvGraphicFramePr>
          <p:cNvPr id="28682" name="Object 10"/>
          <p:cNvGraphicFramePr>
            <a:graphicFrameLocks noChangeAspect="1"/>
          </p:cNvGraphicFramePr>
          <p:nvPr/>
        </p:nvGraphicFramePr>
        <p:xfrm>
          <a:off x="3660775" y="1052513"/>
          <a:ext cx="5483225" cy="3998912"/>
        </p:xfrm>
        <a:graphic>
          <a:graphicData uri="http://schemas.openxmlformats.org/presentationml/2006/ole">
            <p:oleObj spid="_x0000_s28682" name="Фрагмент" r:id="rId7" imgW="3969720" imgH="2895840" progId="KOMPAS.FRW">
              <p:embed/>
            </p:oleObj>
          </a:graphicData>
        </a:graphic>
      </p:graphicFrame>
      <p:graphicFrame>
        <p:nvGraphicFramePr>
          <p:cNvPr id="28683" name="Object 11"/>
          <p:cNvGraphicFramePr>
            <a:graphicFrameLocks noChangeAspect="1"/>
          </p:cNvGraphicFramePr>
          <p:nvPr/>
        </p:nvGraphicFramePr>
        <p:xfrm>
          <a:off x="179388" y="1125538"/>
          <a:ext cx="3478212" cy="3671887"/>
        </p:xfrm>
        <a:graphic>
          <a:graphicData uri="http://schemas.openxmlformats.org/presentationml/2006/ole">
            <p:oleObj spid="_x0000_s28683" name="Деталь" r:id="rId8" imgW="2338200" imgH="2468520" progId="KOMPAS.M3D">
              <p:embed/>
            </p:oleObj>
          </a:graphicData>
        </a:graphic>
      </p:graphicFrame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0" y="5373688"/>
            <a:ext cx="90360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400"/>
              <a:t>Сечение поверхности вращения плоскостью, перпендикулярной ее оси вращения называется ее   </a:t>
            </a:r>
            <a:r>
              <a:rPr lang="ru-RU" sz="1400" b="1"/>
              <a:t>параллелью.</a:t>
            </a:r>
            <a:r>
              <a:rPr lang="ru-RU" sz="1400" b="1" i="1"/>
              <a:t> </a:t>
            </a:r>
            <a:r>
              <a:rPr lang="ru-RU" sz="1400"/>
              <a:t>Параллель наибольшего диаметра по отношению к другим параллелям поверхности, расположенным от нее по разные стороны, называется  </a:t>
            </a:r>
            <a:r>
              <a:rPr lang="ru-RU" sz="1400" b="1"/>
              <a:t>экватором</a:t>
            </a:r>
            <a:r>
              <a:rPr lang="ru-RU" sz="1400"/>
              <a:t>, наименьшего - </a:t>
            </a:r>
            <a:r>
              <a:rPr lang="ru-RU" sz="1400" b="1"/>
              <a:t> горлом</a:t>
            </a:r>
            <a:r>
              <a:rPr lang="ru-RU" sz="1400"/>
              <a:t>.  </a:t>
            </a:r>
          </a:p>
          <a:p>
            <a:r>
              <a:rPr lang="ru-RU" sz="1400"/>
              <a:t>Плоскости, проходящие через ось вращения, пересекают поверхность вращения по линиям, называемым </a:t>
            </a:r>
            <a:r>
              <a:rPr lang="ru-RU" sz="1400" b="1"/>
              <a:t>меридианами </a:t>
            </a:r>
            <a:r>
              <a:rPr lang="ru-RU" sz="1400"/>
              <a:t>(образующими). Меридиан </a:t>
            </a:r>
            <a:r>
              <a:rPr lang="en-US" sz="1400" i="1"/>
              <a:t>m</a:t>
            </a:r>
            <a:r>
              <a:rPr lang="en-US" sz="1400"/>
              <a:t> </a:t>
            </a:r>
            <a:r>
              <a:rPr lang="ru-RU" sz="1400"/>
              <a:t>(</a:t>
            </a:r>
            <a:r>
              <a:rPr lang="en-US" sz="1400" i="1"/>
              <a:t>m</a:t>
            </a:r>
            <a:r>
              <a:rPr lang="ru-RU" sz="1000" i="1"/>
              <a:t>1</a:t>
            </a:r>
            <a:r>
              <a:rPr lang="ru-RU" sz="1400"/>
              <a:t>, </a:t>
            </a:r>
            <a:r>
              <a:rPr lang="en-US" sz="1400" i="1"/>
              <a:t>m</a:t>
            </a:r>
            <a:r>
              <a:rPr lang="ru-RU" sz="1000" i="1"/>
              <a:t>2</a:t>
            </a:r>
            <a:r>
              <a:rPr lang="ru-RU" sz="1400"/>
              <a:t>), параллельный плоскости проекций, называется главным меридианом.</a:t>
            </a:r>
          </a:p>
        </p:txBody>
      </p:sp>
      <p:sp>
        <p:nvSpPr>
          <p:cNvPr id="28685" name="WordArt 13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07950" y="1187450"/>
            <a:ext cx="3311525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600" i="1"/>
              <a:t>m</a:t>
            </a:r>
            <a:r>
              <a:rPr lang="ru-RU" sz="1600"/>
              <a:t> (</a:t>
            </a:r>
            <a:r>
              <a:rPr lang="en-US" sz="1600" i="1"/>
              <a:t>m</a:t>
            </a:r>
            <a:r>
              <a:rPr lang="ru-RU" sz="1000" i="1"/>
              <a:t>1</a:t>
            </a:r>
            <a:r>
              <a:rPr lang="ru-RU" sz="1600"/>
              <a:t>,</a:t>
            </a:r>
            <a:r>
              <a:rPr lang="en-US" sz="1600" i="1"/>
              <a:t>m</a:t>
            </a:r>
            <a:r>
              <a:rPr lang="ru-RU" sz="1200" i="1"/>
              <a:t>2</a:t>
            </a:r>
            <a:r>
              <a:rPr lang="ru-RU" sz="1600"/>
              <a:t>) – главный меридиан</a:t>
            </a:r>
            <a:endParaRPr lang="ru-RU" sz="1600" i="1"/>
          </a:p>
          <a:p>
            <a:pPr>
              <a:lnSpc>
                <a:spcPct val="115000"/>
              </a:lnSpc>
            </a:pPr>
            <a:r>
              <a:rPr lang="ru-RU" sz="1600" i="1"/>
              <a:t>г </a:t>
            </a:r>
            <a:r>
              <a:rPr lang="ru-RU" sz="1600"/>
              <a:t>(</a:t>
            </a:r>
            <a:r>
              <a:rPr lang="ru-RU" sz="1600" i="1"/>
              <a:t>г</a:t>
            </a:r>
            <a:r>
              <a:rPr lang="ru-RU" sz="1600" i="1" baseline="-25000"/>
              <a:t>1</a:t>
            </a:r>
            <a:r>
              <a:rPr lang="ru-RU" sz="1600"/>
              <a:t>, </a:t>
            </a:r>
            <a:r>
              <a:rPr lang="ru-RU" sz="1600" i="1"/>
              <a:t>г</a:t>
            </a:r>
            <a:r>
              <a:rPr lang="ru-RU" sz="1600" i="1" baseline="-25000"/>
              <a:t>2</a:t>
            </a:r>
            <a:r>
              <a:rPr lang="ru-RU" sz="1600"/>
              <a:t>) – горло</a:t>
            </a:r>
          </a:p>
          <a:p>
            <a:pPr>
              <a:lnSpc>
                <a:spcPct val="115000"/>
              </a:lnSpc>
            </a:pPr>
            <a:r>
              <a:rPr lang="ru-RU" sz="1600" i="1"/>
              <a:t>э</a:t>
            </a:r>
            <a:r>
              <a:rPr lang="ru-RU" sz="1600"/>
              <a:t> (</a:t>
            </a:r>
            <a:r>
              <a:rPr lang="ru-RU" sz="1600" i="1"/>
              <a:t>э</a:t>
            </a:r>
            <a:r>
              <a:rPr lang="ru-RU" sz="1600" i="1" baseline="-25000"/>
              <a:t>1</a:t>
            </a:r>
            <a:r>
              <a:rPr lang="ru-RU" sz="1600"/>
              <a:t>,</a:t>
            </a:r>
            <a:r>
              <a:rPr lang="ru-RU" sz="1600" i="1"/>
              <a:t>э</a:t>
            </a:r>
            <a:r>
              <a:rPr lang="ru-RU" sz="1600" i="1" baseline="-25000"/>
              <a:t>2</a:t>
            </a:r>
            <a:r>
              <a:rPr lang="ru-RU" sz="1600"/>
              <a:t>) – экватор</a:t>
            </a:r>
          </a:p>
          <a:p>
            <a:pPr>
              <a:lnSpc>
                <a:spcPct val="115000"/>
              </a:lnSpc>
            </a:pPr>
            <a:r>
              <a:rPr lang="ru-RU" sz="1600"/>
              <a:t>Построить точку </a:t>
            </a:r>
            <a:r>
              <a:rPr lang="ru-RU" sz="1600" i="1"/>
              <a:t>А</a:t>
            </a:r>
            <a:r>
              <a:rPr lang="ru-RU" sz="1600"/>
              <a:t>, принадлежащую  поверхности вращения </a:t>
            </a:r>
            <a:r>
              <a:rPr lang="ru-RU" sz="1600" i="1"/>
              <a:t>Ф</a:t>
            </a:r>
            <a:r>
              <a:rPr lang="ru-RU" sz="1600"/>
              <a:t> [</a:t>
            </a:r>
            <a:r>
              <a:rPr lang="en-US" sz="1600" i="1"/>
              <a:t>m</a:t>
            </a:r>
            <a:r>
              <a:rPr lang="ru-RU" sz="1600"/>
              <a:t>,</a:t>
            </a:r>
            <a:r>
              <a:rPr lang="en-US" sz="1600" i="1"/>
              <a:t>i</a:t>
            </a:r>
            <a:r>
              <a:rPr lang="ru-RU" sz="1600"/>
              <a:t>]</a:t>
            </a:r>
          </a:p>
          <a:p>
            <a:pPr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/>
              <a:t> Є </a:t>
            </a:r>
            <a:r>
              <a:rPr lang="ru-RU" sz="1600" i="1"/>
              <a:t>Ф</a:t>
            </a:r>
            <a:r>
              <a:rPr lang="ru-RU" sz="1600"/>
              <a:t>, дана (</a:t>
            </a:r>
            <a:r>
              <a:rPr lang="ru-RU" sz="1600" i="1"/>
              <a:t>А</a:t>
            </a:r>
            <a:r>
              <a:rPr lang="ru-RU" sz="1600" i="1" baseline="-25000"/>
              <a:t>2</a:t>
            </a:r>
            <a:r>
              <a:rPr lang="ru-RU" sz="1600"/>
              <a:t>), построить (</a:t>
            </a:r>
            <a:r>
              <a:rPr lang="ru-RU" sz="1600" i="1"/>
              <a:t>А</a:t>
            </a:r>
            <a:r>
              <a:rPr lang="ru-RU" sz="1600" i="1" baseline="-25000"/>
              <a:t>1</a:t>
            </a:r>
            <a:r>
              <a:rPr lang="ru-RU" sz="1600"/>
              <a:t>).</a:t>
            </a:r>
          </a:p>
          <a:p>
            <a:pPr>
              <a:lnSpc>
                <a:spcPct val="115000"/>
              </a:lnSpc>
            </a:pPr>
            <a:r>
              <a:rPr lang="ru-RU" sz="1600" i="1"/>
              <a:t>1</a:t>
            </a:r>
            <a:r>
              <a:rPr lang="ru-RU" sz="1600"/>
              <a:t>(</a:t>
            </a:r>
            <a:r>
              <a:rPr lang="ru-RU" sz="1600" i="1"/>
              <a:t>1</a:t>
            </a:r>
            <a:r>
              <a:rPr lang="ru-RU" sz="1600" i="1" baseline="-25000"/>
              <a:t>1</a:t>
            </a:r>
            <a:r>
              <a:rPr lang="ru-RU" sz="1600"/>
              <a:t>,</a:t>
            </a:r>
            <a:r>
              <a:rPr lang="ru-RU" sz="1600" i="1"/>
              <a:t>1</a:t>
            </a:r>
            <a:r>
              <a:rPr lang="ru-RU" sz="1600" i="1" baseline="-25000"/>
              <a:t>2</a:t>
            </a:r>
            <a:r>
              <a:rPr lang="ru-RU" sz="1600"/>
              <a:t>) – </a:t>
            </a:r>
            <a:r>
              <a:rPr lang="ru-RU" sz="1600" i="1"/>
              <a:t>2</a:t>
            </a:r>
            <a:r>
              <a:rPr lang="ru-RU" sz="1600"/>
              <a:t>(</a:t>
            </a:r>
            <a:r>
              <a:rPr lang="ru-RU" sz="1600" i="1"/>
              <a:t>2</a:t>
            </a:r>
            <a:r>
              <a:rPr lang="ru-RU" sz="1600" i="1" baseline="-25000"/>
              <a:t>1</a:t>
            </a:r>
            <a:r>
              <a:rPr lang="ru-RU" sz="1600"/>
              <a:t>,</a:t>
            </a:r>
            <a:r>
              <a:rPr lang="ru-RU" sz="1600" i="1"/>
              <a:t>2</a:t>
            </a:r>
            <a:r>
              <a:rPr lang="ru-RU" sz="1600" i="1" baseline="-25000"/>
              <a:t>2</a:t>
            </a:r>
            <a:r>
              <a:rPr lang="ru-RU" sz="1600"/>
              <a:t>) - параллель </a:t>
            </a:r>
          </a:p>
          <a:p>
            <a:pPr>
              <a:lnSpc>
                <a:spcPct val="115000"/>
              </a:lnSpc>
            </a:pPr>
            <a:r>
              <a:rPr lang="ru-RU" sz="1600"/>
              <a:t>поверхности </a:t>
            </a:r>
            <a:r>
              <a:rPr lang="ru-RU" sz="1600" i="1"/>
              <a:t>Ф</a:t>
            </a:r>
          </a:p>
          <a:p>
            <a:pPr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/>
              <a:t> Є </a:t>
            </a:r>
            <a:r>
              <a:rPr lang="ru-RU" sz="1600" i="1"/>
              <a:t>1</a:t>
            </a:r>
            <a:r>
              <a:rPr lang="ru-RU" sz="1600"/>
              <a:t>-</a:t>
            </a:r>
            <a:r>
              <a:rPr lang="ru-RU" sz="1600" i="1"/>
              <a:t>2</a:t>
            </a:r>
          </a:p>
          <a:p>
            <a:pPr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 i="1" baseline="-25000"/>
              <a:t>2</a:t>
            </a:r>
            <a:r>
              <a:rPr lang="ru-RU" sz="1600"/>
              <a:t> Є (</a:t>
            </a:r>
            <a:r>
              <a:rPr lang="ru-RU" sz="1600" i="1"/>
              <a:t>1</a:t>
            </a:r>
            <a:r>
              <a:rPr lang="ru-RU" sz="1600" i="1" baseline="-25000"/>
              <a:t>2</a:t>
            </a:r>
            <a:r>
              <a:rPr lang="ru-RU" sz="1600"/>
              <a:t> -</a:t>
            </a:r>
            <a:r>
              <a:rPr lang="ru-RU" sz="1600" i="1"/>
              <a:t>2</a:t>
            </a:r>
            <a:r>
              <a:rPr lang="ru-RU" sz="1600" i="1" baseline="-25000"/>
              <a:t>2</a:t>
            </a:r>
            <a:r>
              <a:rPr lang="ru-RU" sz="1600"/>
              <a:t>); </a:t>
            </a:r>
            <a:r>
              <a:rPr lang="ru-RU" sz="1600" i="1"/>
              <a:t>А</a:t>
            </a:r>
            <a:r>
              <a:rPr lang="ru-RU" sz="1600" i="1" baseline="-25000"/>
              <a:t>1</a:t>
            </a:r>
            <a:r>
              <a:rPr lang="ru-RU" sz="1600"/>
              <a:t> Є (</a:t>
            </a:r>
            <a:r>
              <a:rPr lang="ru-RU" sz="1600" i="1"/>
              <a:t>1</a:t>
            </a:r>
            <a:r>
              <a:rPr lang="ru-RU" sz="1600" i="1" baseline="-25000"/>
              <a:t>1</a:t>
            </a:r>
            <a:r>
              <a:rPr lang="ru-RU" sz="1600" baseline="-25000"/>
              <a:t> </a:t>
            </a:r>
            <a:r>
              <a:rPr lang="ru-RU" sz="1600"/>
              <a:t>-</a:t>
            </a:r>
            <a:r>
              <a:rPr lang="ru-RU" sz="1600" i="1"/>
              <a:t>2</a:t>
            </a:r>
            <a:r>
              <a:rPr lang="ru-RU" sz="1600" i="1" baseline="-25000"/>
              <a:t>1</a:t>
            </a:r>
            <a:r>
              <a:rPr lang="ru-RU" sz="1600"/>
              <a:t>)  </a:t>
            </a:r>
          </a:p>
          <a:p>
            <a:pPr>
              <a:lnSpc>
                <a:spcPct val="115000"/>
              </a:lnSpc>
            </a:pPr>
            <a:r>
              <a:rPr lang="en-US" sz="1600" i="1"/>
              <a:t>R</a:t>
            </a:r>
            <a:r>
              <a:rPr lang="ru-RU" sz="1600"/>
              <a:t> – радиус параллели</a:t>
            </a:r>
            <a:r>
              <a:rPr lang="en-US" sz="1600"/>
              <a:t> </a:t>
            </a:r>
            <a:endParaRPr lang="ru-RU" sz="1600"/>
          </a:p>
          <a:p>
            <a:pPr>
              <a:lnSpc>
                <a:spcPct val="115000"/>
              </a:lnSpc>
            </a:pPr>
            <a:r>
              <a:rPr lang="en-US" sz="1600" i="1"/>
              <a:t>R</a:t>
            </a:r>
            <a:r>
              <a:rPr lang="en-US" sz="1600"/>
              <a:t>=1/2 </a:t>
            </a:r>
            <a:r>
              <a:rPr lang="ru-RU" sz="1600"/>
              <a:t>(</a:t>
            </a:r>
            <a:r>
              <a:rPr lang="ru-RU" sz="1600" i="1"/>
              <a:t>1</a:t>
            </a:r>
            <a:r>
              <a:rPr lang="ru-RU" sz="1600" i="1" baseline="-25000"/>
              <a:t>2</a:t>
            </a:r>
            <a:r>
              <a:rPr lang="ru-RU" sz="1600"/>
              <a:t> -</a:t>
            </a:r>
            <a:r>
              <a:rPr lang="ru-RU" sz="1600" i="1"/>
              <a:t>2</a:t>
            </a:r>
            <a:r>
              <a:rPr lang="ru-RU" sz="1600" i="1" baseline="-25000"/>
              <a:t>2</a:t>
            </a:r>
            <a:r>
              <a:rPr lang="ru-RU" sz="1600"/>
              <a:t>)</a:t>
            </a:r>
            <a:r>
              <a:rPr lang="en-US" sz="1600"/>
              <a:t> </a:t>
            </a:r>
          </a:p>
        </p:txBody>
      </p:sp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5619750" y="836613"/>
          <a:ext cx="2865438" cy="5830887"/>
        </p:xfrm>
        <a:graphic>
          <a:graphicData uri="http://schemas.openxmlformats.org/presentationml/2006/ole">
            <p:oleObj spid="_x0000_s29702" name="Фрагмент" r:id="rId3" imgW="2223720" imgH="4526280" progId="KOMPAS.FRW">
              <p:embed/>
            </p:oleObj>
          </a:graphicData>
        </a:graphic>
      </p:graphicFrame>
      <p:graphicFrame>
        <p:nvGraphicFramePr>
          <p:cNvPr id="29703" name="Object 7"/>
          <p:cNvGraphicFramePr>
            <a:graphicFrameLocks noChangeAspect="1"/>
          </p:cNvGraphicFramePr>
          <p:nvPr/>
        </p:nvGraphicFramePr>
        <p:xfrm>
          <a:off x="5619750" y="836613"/>
          <a:ext cx="2865438" cy="5830887"/>
        </p:xfrm>
        <a:graphic>
          <a:graphicData uri="http://schemas.openxmlformats.org/presentationml/2006/ole">
            <p:oleObj spid="_x0000_s29703" name="Фрагмент" r:id="rId4" imgW="2223720" imgH="4526280" progId="KOMPAS.FRW">
              <p:embed/>
            </p:oleObj>
          </a:graphicData>
        </a:graphic>
      </p:graphicFrame>
      <p:graphicFrame>
        <p:nvGraphicFramePr>
          <p:cNvPr id="29704" name="Object 8"/>
          <p:cNvGraphicFramePr>
            <a:graphicFrameLocks noChangeAspect="1"/>
          </p:cNvGraphicFramePr>
          <p:nvPr/>
        </p:nvGraphicFramePr>
        <p:xfrm>
          <a:off x="5619750" y="836613"/>
          <a:ext cx="2865438" cy="5830887"/>
        </p:xfrm>
        <a:graphic>
          <a:graphicData uri="http://schemas.openxmlformats.org/presentationml/2006/ole">
            <p:oleObj spid="_x0000_s29704" name="Фрагмент" r:id="rId5" imgW="2223720" imgH="4526280" progId="KOMPAS.FRW">
              <p:embed/>
            </p:oleObj>
          </a:graphicData>
        </a:graphic>
      </p:graphicFrame>
      <p:graphicFrame>
        <p:nvGraphicFramePr>
          <p:cNvPr id="29705" name="Object 9"/>
          <p:cNvGraphicFramePr>
            <a:graphicFrameLocks noChangeAspect="1"/>
          </p:cNvGraphicFramePr>
          <p:nvPr/>
        </p:nvGraphicFramePr>
        <p:xfrm>
          <a:off x="5511800" y="836613"/>
          <a:ext cx="3041650" cy="5832475"/>
        </p:xfrm>
        <a:graphic>
          <a:graphicData uri="http://schemas.openxmlformats.org/presentationml/2006/ole">
            <p:oleObj spid="_x0000_s29705" name="Фрагмент" r:id="rId6" imgW="2361240" imgH="4526280" progId="KOMPAS.FRW">
              <p:embed/>
            </p:oleObj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/>
        </p:nvGraphicFramePr>
        <p:xfrm>
          <a:off x="5364163" y="836613"/>
          <a:ext cx="3281362" cy="5832475"/>
        </p:xfrm>
        <a:graphic>
          <a:graphicData uri="http://schemas.openxmlformats.org/presentationml/2006/ole">
            <p:oleObj spid="_x0000_s29706" name="Фрагмент" r:id="rId7" imgW="2547000" imgH="4526280" progId="KOMPAS.FRW">
              <p:embed/>
            </p:oleObj>
          </a:graphicData>
        </a:graphic>
      </p:graphicFrame>
      <p:graphicFrame>
        <p:nvGraphicFramePr>
          <p:cNvPr id="29707" name="Object 11"/>
          <p:cNvGraphicFramePr>
            <a:graphicFrameLocks noChangeAspect="1"/>
          </p:cNvGraphicFramePr>
          <p:nvPr/>
        </p:nvGraphicFramePr>
        <p:xfrm>
          <a:off x="5364163" y="836613"/>
          <a:ext cx="3281362" cy="5832475"/>
        </p:xfrm>
        <a:graphic>
          <a:graphicData uri="http://schemas.openxmlformats.org/presentationml/2006/ole">
            <p:oleObj spid="_x0000_s29707" name="Фрагмент" r:id="rId8" imgW="2547000" imgH="4526280" progId="KOMPAS.FRW">
              <p:embed/>
            </p:oleObj>
          </a:graphicData>
        </a:graphic>
      </p:graphicFrame>
      <p:graphicFrame>
        <p:nvGraphicFramePr>
          <p:cNvPr id="29708" name="Object 12"/>
          <p:cNvGraphicFramePr>
            <a:graphicFrameLocks noChangeAspect="1"/>
          </p:cNvGraphicFramePr>
          <p:nvPr/>
        </p:nvGraphicFramePr>
        <p:xfrm>
          <a:off x="5364163" y="836613"/>
          <a:ext cx="3281362" cy="5832475"/>
        </p:xfrm>
        <a:graphic>
          <a:graphicData uri="http://schemas.openxmlformats.org/presentationml/2006/ole">
            <p:oleObj spid="_x0000_s29708" name="Фрагмент" r:id="rId9" imgW="2547000" imgH="4526280" progId="KOMPAS.FRW">
              <p:embed/>
            </p:oleObj>
          </a:graphicData>
        </a:graphic>
      </p:graphicFrame>
      <p:graphicFrame>
        <p:nvGraphicFramePr>
          <p:cNvPr id="29709" name="Object 13"/>
          <p:cNvGraphicFramePr>
            <a:graphicFrameLocks noChangeAspect="1"/>
          </p:cNvGraphicFramePr>
          <p:nvPr/>
        </p:nvGraphicFramePr>
        <p:xfrm>
          <a:off x="5364163" y="836613"/>
          <a:ext cx="3281362" cy="5832475"/>
        </p:xfrm>
        <a:graphic>
          <a:graphicData uri="http://schemas.openxmlformats.org/presentationml/2006/ole">
            <p:oleObj spid="_x0000_s29709" name="Фрагмент" r:id="rId10" imgW="2547000" imgH="4526280" progId="KOMPAS.FRW">
              <p:embed/>
            </p:oleObj>
          </a:graphicData>
        </a:graphic>
      </p:graphicFrame>
      <p:graphicFrame>
        <p:nvGraphicFramePr>
          <p:cNvPr id="29710" name="Object 14"/>
          <p:cNvGraphicFramePr>
            <a:graphicFrameLocks noChangeAspect="1"/>
          </p:cNvGraphicFramePr>
          <p:nvPr/>
        </p:nvGraphicFramePr>
        <p:xfrm>
          <a:off x="5364163" y="836613"/>
          <a:ext cx="3281362" cy="5832475"/>
        </p:xfrm>
        <a:graphic>
          <a:graphicData uri="http://schemas.openxmlformats.org/presentationml/2006/ole">
            <p:oleObj spid="_x0000_s29710" name="Фрагмент" r:id="rId11" imgW="2547000" imgH="4526280" progId="KOMPAS.FRW">
              <p:embed/>
            </p:oleObj>
          </a:graphicData>
        </a:graphic>
      </p:graphicFrame>
      <p:graphicFrame>
        <p:nvGraphicFramePr>
          <p:cNvPr id="29711" name="Object 15"/>
          <p:cNvGraphicFramePr>
            <a:graphicFrameLocks noChangeAspect="1"/>
          </p:cNvGraphicFramePr>
          <p:nvPr/>
        </p:nvGraphicFramePr>
        <p:xfrm>
          <a:off x="5364163" y="836613"/>
          <a:ext cx="3281362" cy="5832475"/>
        </p:xfrm>
        <a:graphic>
          <a:graphicData uri="http://schemas.openxmlformats.org/presentationml/2006/ole">
            <p:oleObj spid="_x0000_s29711" name="Фрагмент" r:id="rId12" imgW="2547000" imgH="4526280" progId="KOMPAS.FRW">
              <p:embed/>
            </p:oleObj>
          </a:graphicData>
        </a:graphic>
      </p:graphicFrame>
      <p:sp>
        <p:nvSpPr>
          <p:cNvPr id="29712" name="WordArt 16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792163"/>
            <a:ext cx="2484438" cy="543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1600" b="1"/>
              <a:t>Поверхности вращения второго порядка - </a:t>
            </a:r>
            <a:r>
              <a:rPr lang="ru-RU" sz="1600"/>
              <a:t>образуются при вращении кривой второго порядка вокруг своей оси </a:t>
            </a:r>
          </a:p>
          <a:p>
            <a:pPr indent="457200" algn="just">
              <a:lnSpc>
                <a:spcPct val="115000"/>
              </a:lnSpc>
            </a:pPr>
            <a:r>
              <a:rPr lang="ru-RU" sz="1600" b="1"/>
              <a:t>Цилиндр </a:t>
            </a:r>
            <a:r>
              <a:rPr lang="ru-RU" sz="1600" b="1" i="1"/>
              <a:t>-</a:t>
            </a:r>
            <a:r>
              <a:rPr lang="ru-RU" sz="1600"/>
              <a:t> поверхность, полученная вращением прямой (образующей) вокруг неподвижной прямой (оси вращения), которой она параллельна. </a:t>
            </a:r>
          </a:p>
          <a:p>
            <a:pPr indent="457200" algn="just">
              <a:lnSpc>
                <a:spcPct val="115000"/>
              </a:lnSpc>
            </a:pPr>
            <a:r>
              <a:rPr lang="ru-RU" sz="1600"/>
              <a:t>Точки </a:t>
            </a:r>
            <a:r>
              <a:rPr lang="ru-RU" sz="1600" i="1"/>
              <a:t>А</a:t>
            </a:r>
            <a:r>
              <a:rPr lang="ru-RU" sz="1600"/>
              <a:t> и </a:t>
            </a:r>
            <a:r>
              <a:rPr lang="ru-RU" sz="1600" i="1"/>
              <a:t>В</a:t>
            </a:r>
            <a:r>
              <a:rPr lang="ru-RU" sz="1600"/>
              <a:t> лежат на верхнем основании цилиндра, </a:t>
            </a:r>
          </a:p>
          <a:p>
            <a:pPr indent="457200" algn="just">
              <a:lnSpc>
                <a:spcPct val="115000"/>
              </a:lnSpc>
            </a:pPr>
            <a:r>
              <a:rPr lang="ru-RU" sz="1600" i="1"/>
              <a:t>C</a:t>
            </a:r>
            <a:r>
              <a:rPr lang="ru-RU" sz="1600"/>
              <a:t> и </a:t>
            </a:r>
            <a:r>
              <a:rPr lang="ru-RU" sz="1600" i="1"/>
              <a:t>D</a:t>
            </a:r>
            <a:r>
              <a:rPr lang="ru-RU" sz="1600"/>
              <a:t> – на боковой поверхности.</a:t>
            </a:r>
          </a:p>
        </p:txBody>
      </p:sp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6588125" y="1195388"/>
          <a:ext cx="2324100" cy="4953000"/>
        </p:xfrm>
        <a:graphic>
          <a:graphicData uri="http://schemas.openxmlformats.org/presentationml/2006/ole">
            <p:oleObj spid="_x0000_s30726" name="Фрагмент" r:id="rId3" imgW="1281600" imgH="2730600" progId="KOMPAS.FRW">
              <p:embed/>
            </p:oleObj>
          </a:graphicData>
        </a:graphic>
      </p:graphicFrame>
      <p:graphicFrame>
        <p:nvGraphicFramePr>
          <p:cNvPr id="30727" name="Object 7"/>
          <p:cNvGraphicFramePr>
            <a:graphicFrameLocks noChangeAspect="1"/>
          </p:cNvGraphicFramePr>
          <p:nvPr/>
        </p:nvGraphicFramePr>
        <p:xfrm>
          <a:off x="6588125" y="1079500"/>
          <a:ext cx="2324100" cy="5376863"/>
        </p:xfrm>
        <a:graphic>
          <a:graphicData uri="http://schemas.openxmlformats.org/presentationml/2006/ole">
            <p:oleObj spid="_x0000_s30727" name="Фрагмент" r:id="rId4" imgW="1281600" imgH="2963160" progId="KOMPAS.FRW">
              <p:embed/>
            </p:oleObj>
          </a:graphicData>
        </a:graphic>
      </p:graphicFrame>
      <p:graphicFrame>
        <p:nvGraphicFramePr>
          <p:cNvPr id="30728" name="Object 8"/>
          <p:cNvGraphicFramePr>
            <a:graphicFrameLocks noChangeAspect="1"/>
          </p:cNvGraphicFramePr>
          <p:nvPr/>
        </p:nvGraphicFramePr>
        <p:xfrm>
          <a:off x="6588125" y="1079500"/>
          <a:ext cx="2324100" cy="5376863"/>
        </p:xfrm>
        <a:graphic>
          <a:graphicData uri="http://schemas.openxmlformats.org/presentationml/2006/ole">
            <p:oleObj spid="_x0000_s30728" name="Фрагмент" r:id="rId5" imgW="1281600" imgH="2963160" progId="KOMPAS.FRW">
              <p:embed/>
            </p:oleObj>
          </a:graphicData>
        </a:graphic>
      </p:graphicFrame>
      <p:graphicFrame>
        <p:nvGraphicFramePr>
          <p:cNvPr id="30729" name="Object 9"/>
          <p:cNvGraphicFramePr>
            <a:graphicFrameLocks noChangeAspect="1"/>
          </p:cNvGraphicFramePr>
          <p:nvPr/>
        </p:nvGraphicFramePr>
        <p:xfrm>
          <a:off x="6588125" y="1079500"/>
          <a:ext cx="2324100" cy="5376863"/>
        </p:xfrm>
        <a:graphic>
          <a:graphicData uri="http://schemas.openxmlformats.org/presentationml/2006/ole">
            <p:oleObj spid="_x0000_s30729" name="Фрагмент" r:id="rId6" imgW="1281600" imgH="2963160" progId="KOMPAS.FRW">
              <p:embed/>
            </p:oleObj>
          </a:graphicData>
        </a:graphic>
      </p:graphicFrame>
      <p:graphicFrame>
        <p:nvGraphicFramePr>
          <p:cNvPr id="30730" name="Object 10"/>
          <p:cNvGraphicFramePr>
            <a:graphicFrameLocks noChangeAspect="1"/>
          </p:cNvGraphicFramePr>
          <p:nvPr/>
        </p:nvGraphicFramePr>
        <p:xfrm>
          <a:off x="6588125" y="1052513"/>
          <a:ext cx="2324100" cy="5472112"/>
        </p:xfrm>
        <a:graphic>
          <a:graphicData uri="http://schemas.openxmlformats.org/presentationml/2006/ole">
            <p:oleObj spid="_x0000_s30730" name="Фрагмент" r:id="rId7" imgW="1281600" imgH="3016080" progId="KOMPAS.FRW">
              <p:embed/>
            </p:oleObj>
          </a:graphicData>
        </a:graphic>
      </p:graphicFrame>
      <p:graphicFrame>
        <p:nvGraphicFramePr>
          <p:cNvPr id="30731" name="Object 11"/>
          <p:cNvGraphicFramePr>
            <a:graphicFrameLocks noChangeAspect="1"/>
          </p:cNvGraphicFramePr>
          <p:nvPr/>
        </p:nvGraphicFramePr>
        <p:xfrm>
          <a:off x="3276600" y="1484313"/>
          <a:ext cx="2997200" cy="4392612"/>
        </p:xfrm>
        <a:graphic>
          <a:graphicData uri="http://schemas.openxmlformats.org/presentationml/2006/ole">
            <p:oleObj spid="_x0000_s30731" name="Деталь" r:id="rId8" imgW="2647440" imgH="3880080" progId="KOMPAS.M3D">
              <p:embed/>
            </p:oleObj>
          </a:graphicData>
        </a:graphic>
      </p:graphicFrame>
      <p:sp>
        <p:nvSpPr>
          <p:cNvPr id="30732" name="WordArt 12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79930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Основные понятия и определения.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50825" y="1052513"/>
            <a:ext cx="8612188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/>
              <a:t>Поверхность можно рассматривать как:</a:t>
            </a:r>
          </a:p>
          <a:p>
            <a:pPr algn="just">
              <a:lnSpc>
                <a:spcPct val="115000"/>
              </a:lnSpc>
            </a:pPr>
            <a:r>
              <a:rPr lang="ru-RU"/>
              <a:t>   - геометрическое место точек, подчиненных определенному закону;</a:t>
            </a:r>
          </a:p>
          <a:p>
            <a:pPr algn="just">
              <a:lnSpc>
                <a:spcPct val="115000"/>
              </a:lnSpc>
            </a:pPr>
            <a:r>
              <a:rPr lang="ru-RU"/>
              <a:t>   - огибающую всех положений поверхности, которая движется  в пространстве по определённому закону;</a:t>
            </a:r>
          </a:p>
          <a:p>
            <a:pPr algn="just">
              <a:lnSpc>
                <a:spcPct val="115000"/>
              </a:lnSpc>
            </a:pPr>
            <a:r>
              <a:rPr lang="ru-RU"/>
              <a:t>   - фигуру, полученную при движении кривой линии по определенному закону;</a:t>
            </a:r>
          </a:p>
          <a:p>
            <a:pPr algn="just">
              <a:lnSpc>
                <a:spcPct val="115000"/>
              </a:lnSpc>
            </a:pPr>
            <a:r>
              <a:rPr lang="ru-RU"/>
              <a:t>   - границу  тела.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966788"/>
            <a:ext cx="277177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/>
              <a:t>Конус -</a:t>
            </a:r>
            <a:r>
              <a:rPr lang="ru-RU" sz="1600"/>
              <a:t> поверхность, полученная вращением прямой (образующей) вокруг неподвижной прямой (оси вращения),   которую она пересекает и образует с ней постоянный угол. Точка </a:t>
            </a:r>
            <a:r>
              <a:rPr lang="ru-RU" sz="1600" i="1"/>
              <a:t>С</a:t>
            </a:r>
            <a:r>
              <a:rPr lang="ru-RU" sz="1600"/>
              <a:t> лежит на фронтальном очерке,</a:t>
            </a:r>
          </a:p>
          <a:p>
            <a:pPr algn="just">
              <a:lnSpc>
                <a:spcPct val="115000"/>
              </a:lnSpc>
            </a:pPr>
            <a:r>
              <a:rPr lang="en-US" sz="1600" i="1"/>
              <a:t>D</a:t>
            </a:r>
            <a:r>
              <a:rPr lang="ru-RU" sz="1600"/>
              <a:t> и </a:t>
            </a:r>
            <a:r>
              <a:rPr lang="en-US" sz="1600" i="1"/>
              <a:t>D</a:t>
            </a:r>
            <a:r>
              <a:rPr lang="ru-RU" sz="1600" i="1"/>
              <a:t>'</a:t>
            </a:r>
            <a:r>
              <a:rPr lang="ru-RU" sz="1600"/>
              <a:t> на основании конуса, </a:t>
            </a:r>
          </a:p>
          <a:p>
            <a:pPr algn="just"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/>
              <a:t> и </a:t>
            </a:r>
            <a:r>
              <a:rPr lang="ru-RU" sz="1600" i="1"/>
              <a:t>В</a:t>
            </a:r>
            <a:r>
              <a:rPr lang="ru-RU" sz="1600"/>
              <a:t> – на боковой поверхности. Точки </a:t>
            </a:r>
            <a:r>
              <a:rPr lang="ru-RU" sz="1600" i="1"/>
              <a:t>А</a:t>
            </a:r>
            <a:r>
              <a:rPr lang="ru-RU" sz="1600"/>
              <a:t> и </a:t>
            </a:r>
            <a:r>
              <a:rPr lang="ru-RU" sz="1600" i="1"/>
              <a:t>В</a:t>
            </a:r>
            <a:r>
              <a:rPr lang="ru-RU" sz="1600"/>
              <a:t> можно построить, используя параллели или образующие конуса.</a:t>
            </a:r>
          </a:p>
        </p:txBody>
      </p:sp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6554788" y="1069975"/>
          <a:ext cx="2143125" cy="4943475"/>
        </p:xfrm>
        <a:graphic>
          <a:graphicData uri="http://schemas.openxmlformats.org/presentationml/2006/ole">
            <p:oleObj spid="_x0000_s31750" name="Фрагмент" r:id="rId3" imgW="1209600" imgH="2789640" progId="KOMPAS.FRW">
              <p:embed/>
            </p:oleObj>
          </a:graphicData>
        </a:graphic>
      </p:graphicFrame>
      <p:graphicFrame>
        <p:nvGraphicFramePr>
          <p:cNvPr id="31751" name="Object 7"/>
          <p:cNvGraphicFramePr>
            <a:graphicFrameLocks noChangeAspect="1"/>
          </p:cNvGraphicFramePr>
          <p:nvPr/>
        </p:nvGraphicFramePr>
        <p:xfrm>
          <a:off x="6503988" y="1069975"/>
          <a:ext cx="2327275" cy="4943475"/>
        </p:xfrm>
        <a:graphic>
          <a:graphicData uri="http://schemas.openxmlformats.org/presentationml/2006/ole">
            <p:oleObj spid="_x0000_s31751" name="Фрагмент" r:id="rId4" imgW="1312200" imgH="2789640" progId="KOMPAS.FRW">
              <p:embed/>
            </p:oleObj>
          </a:graphicData>
        </a:graphic>
      </p:graphicFrame>
      <p:graphicFrame>
        <p:nvGraphicFramePr>
          <p:cNvPr id="31752" name="Object 8"/>
          <p:cNvGraphicFramePr>
            <a:graphicFrameLocks noChangeAspect="1"/>
          </p:cNvGraphicFramePr>
          <p:nvPr/>
        </p:nvGraphicFramePr>
        <p:xfrm>
          <a:off x="6503988" y="1069975"/>
          <a:ext cx="2327275" cy="4943475"/>
        </p:xfrm>
        <a:graphic>
          <a:graphicData uri="http://schemas.openxmlformats.org/presentationml/2006/ole">
            <p:oleObj spid="_x0000_s31752" name="Фрагмент" r:id="rId5" imgW="1312200" imgH="2789640" progId="KOMPAS.FRW">
              <p:embed/>
            </p:oleObj>
          </a:graphicData>
        </a:graphic>
      </p:graphicFrame>
      <p:graphicFrame>
        <p:nvGraphicFramePr>
          <p:cNvPr id="31753" name="Object 9"/>
          <p:cNvGraphicFramePr>
            <a:graphicFrameLocks noChangeAspect="1"/>
          </p:cNvGraphicFramePr>
          <p:nvPr/>
        </p:nvGraphicFramePr>
        <p:xfrm>
          <a:off x="6503988" y="1069975"/>
          <a:ext cx="2327275" cy="4943475"/>
        </p:xfrm>
        <a:graphic>
          <a:graphicData uri="http://schemas.openxmlformats.org/presentationml/2006/ole">
            <p:oleObj spid="_x0000_s31753" name="Фрагмент" r:id="rId6" imgW="1312200" imgH="2789640" progId="KOMPAS.FRW">
              <p:embed/>
            </p:oleObj>
          </a:graphicData>
        </a:graphic>
      </p:graphicFrame>
      <p:graphicFrame>
        <p:nvGraphicFramePr>
          <p:cNvPr id="31754" name="Object 10"/>
          <p:cNvGraphicFramePr>
            <a:graphicFrameLocks noChangeAspect="1"/>
          </p:cNvGraphicFramePr>
          <p:nvPr/>
        </p:nvGraphicFramePr>
        <p:xfrm>
          <a:off x="6503988" y="981075"/>
          <a:ext cx="2327275" cy="5256213"/>
        </p:xfrm>
        <a:graphic>
          <a:graphicData uri="http://schemas.openxmlformats.org/presentationml/2006/ole">
            <p:oleObj spid="_x0000_s31754" name="Фрагмент" r:id="rId7" imgW="1312200" imgH="2965680" progId="KOMPAS.FRW">
              <p:embed/>
            </p:oleObj>
          </a:graphicData>
        </a:graphic>
      </p:graphicFrame>
      <p:graphicFrame>
        <p:nvGraphicFramePr>
          <p:cNvPr id="31755" name="Object 11"/>
          <p:cNvGraphicFramePr>
            <a:graphicFrameLocks noChangeAspect="1"/>
          </p:cNvGraphicFramePr>
          <p:nvPr/>
        </p:nvGraphicFramePr>
        <p:xfrm>
          <a:off x="6481763" y="981075"/>
          <a:ext cx="2405062" cy="5256213"/>
        </p:xfrm>
        <a:graphic>
          <a:graphicData uri="http://schemas.openxmlformats.org/presentationml/2006/ole">
            <p:oleObj spid="_x0000_s31755" name="Фрагмент" r:id="rId8" imgW="1356840" imgH="2965680" progId="KOMPAS.FRW">
              <p:embed/>
            </p:oleObj>
          </a:graphicData>
        </a:graphic>
      </p:graphicFrame>
      <p:graphicFrame>
        <p:nvGraphicFramePr>
          <p:cNvPr id="31756" name="Object 12"/>
          <p:cNvGraphicFramePr>
            <a:graphicFrameLocks noChangeAspect="1"/>
          </p:cNvGraphicFramePr>
          <p:nvPr/>
        </p:nvGraphicFramePr>
        <p:xfrm>
          <a:off x="6443663" y="981075"/>
          <a:ext cx="2538412" cy="5256213"/>
        </p:xfrm>
        <a:graphic>
          <a:graphicData uri="http://schemas.openxmlformats.org/presentationml/2006/ole">
            <p:oleObj spid="_x0000_s31756" name="Фрагмент" r:id="rId9" imgW="1431720" imgH="2965680" progId="KOMPAS.FRW">
              <p:embed/>
            </p:oleObj>
          </a:graphicData>
        </a:graphic>
      </p:graphicFrame>
      <p:graphicFrame>
        <p:nvGraphicFramePr>
          <p:cNvPr id="31757" name="Object 13"/>
          <p:cNvGraphicFramePr>
            <a:graphicFrameLocks noChangeAspect="1"/>
          </p:cNvGraphicFramePr>
          <p:nvPr/>
        </p:nvGraphicFramePr>
        <p:xfrm>
          <a:off x="6443663" y="981075"/>
          <a:ext cx="2538412" cy="5256213"/>
        </p:xfrm>
        <a:graphic>
          <a:graphicData uri="http://schemas.openxmlformats.org/presentationml/2006/ole">
            <p:oleObj spid="_x0000_s31757" name="Фрагмент" r:id="rId10" imgW="1431720" imgH="2965680" progId="KOMPAS.FRW">
              <p:embed/>
            </p:oleObj>
          </a:graphicData>
        </a:graphic>
      </p:graphicFrame>
      <p:graphicFrame>
        <p:nvGraphicFramePr>
          <p:cNvPr id="31758" name="Object 14"/>
          <p:cNvGraphicFramePr>
            <a:graphicFrameLocks noChangeAspect="1"/>
          </p:cNvGraphicFramePr>
          <p:nvPr/>
        </p:nvGraphicFramePr>
        <p:xfrm>
          <a:off x="6443663" y="981075"/>
          <a:ext cx="2538412" cy="5256213"/>
        </p:xfrm>
        <a:graphic>
          <a:graphicData uri="http://schemas.openxmlformats.org/presentationml/2006/ole">
            <p:oleObj spid="_x0000_s31758" name="Фрагмент" r:id="rId11" imgW="1431720" imgH="2965680" progId="KOMPAS.FRW">
              <p:embed/>
            </p:oleObj>
          </a:graphicData>
        </a:graphic>
      </p:graphicFrame>
      <p:graphicFrame>
        <p:nvGraphicFramePr>
          <p:cNvPr id="31759" name="Object 15"/>
          <p:cNvGraphicFramePr>
            <a:graphicFrameLocks noChangeAspect="1"/>
          </p:cNvGraphicFramePr>
          <p:nvPr/>
        </p:nvGraphicFramePr>
        <p:xfrm>
          <a:off x="6443663" y="981075"/>
          <a:ext cx="2538412" cy="5256213"/>
        </p:xfrm>
        <a:graphic>
          <a:graphicData uri="http://schemas.openxmlformats.org/presentationml/2006/ole">
            <p:oleObj spid="_x0000_s31759" name="Фрагмент" r:id="rId12" imgW="1431720" imgH="2965680" progId="KOMPAS.FRW">
              <p:embed/>
            </p:oleObj>
          </a:graphicData>
        </a:graphic>
      </p:graphicFrame>
      <p:graphicFrame>
        <p:nvGraphicFramePr>
          <p:cNvPr id="31760" name="Object 16"/>
          <p:cNvGraphicFramePr>
            <a:graphicFrameLocks noChangeAspect="1"/>
          </p:cNvGraphicFramePr>
          <p:nvPr/>
        </p:nvGraphicFramePr>
        <p:xfrm>
          <a:off x="6443663" y="981075"/>
          <a:ext cx="2538412" cy="5256213"/>
        </p:xfrm>
        <a:graphic>
          <a:graphicData uri="http://schemas.openxmlformats.org/presentationml/2006/ole">
            <p:oleObj spid="_x0000_s31760" name="Фрагмент" r:id="rId13" imgW="1431720" imgH="2965680" progId="KOMPAS.FRW">
              <p:embed/>
            </p:oleObj>
          </a:graphicData>
        </a:graphic>
      </p:graphicFrame>
      <p:graphicFrame>
        <p:nvGraphicFramePr>
          <p:cNvPr id="31761" name="Object 17"/>
          <p:cNvGraphicFramePr>
            <a:graphicFrameLocks noChangeAspect="1"/>
          </p:cNvGraphicFramePr>
          <p:nvPr/>
        </p:nvGraphicFramePr>
        <p:xfrm>
          <a:off x="6443663" y="981075"/>
          <a:ext cx="2538412" cy="5256213"/>
        </p:xfrm>
        <a:graphic>
          <a:graphicData uri="http://schemas.openxmlformats.org/presentationml/2006/ole">
            <p:oleObj spid="_x0000_s31761" name="Фрагмент" r:id="rId14" imgW="1431720" imgH="2965680" progId="KOMPAS.FRW">
              <p:embed/>
            </p:oleObj>
          </a:graphicData>
        </a:graphic>
      </p:graphicFrame>
      <p:graphicFrame>
        <p:nvGraphicFramePr>
          <p:cNvPr id="31762" name="Object 18"/>
          <p:cNvGraphicFramePr>
            <a:graphicFrameLocks noChangeAspect="1"/>
          </p:cNvGraphicFramePr>
          <p:nvPr/>
        </p:nvGraphicFramePr>
        <p:xfrm>
          <a:off x="3481388" y="765175"/>
          <a:ext cx="2962275" cy="2955925"/>
        </p:xfrm>
        <a:graphic>
          <a:graphicData uri="http://schemas.openxmlformats.org/presentationml/2006/ole">
            <p:oleObj spid="_x0000_s31762" name="Деталь" r:id="rId15" imgW="2182320" imgH="2178000" progId="KOMPAS.M3D">
              <p:embed/>
            </p:oleObj>
          </a:graphicData>
        </a:graphic>
      </p:graphicFrame>
      <p:sp>
        <p:nvSpPr>
          <p:cNvPr id="31763" name="WordArt 19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4925" y="1401763"/>
            <a:ext cx="2449513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/>
              <a:t>Сфера</a:t>
            </a:r>
            <a:r>
              <a:rPr lang="ru-RU" sz="1600"/>
              <a:t> - поверхность, полученная вращением окружности вокруг одного из ее диаметров. </a:t>
            </a:r>
          </a:p>
          <a:p>
            <a:pPr algn="just">
              <a:lnSpc>
                <a:spcPct val="115000"/>
              </a:lnSpc>
            </a:pPr>
            <a:r>
              <a:rPr lang="ru-RU" sz="1600"/>
              <a:t>Точка </a:t>
            </a:r>
            <a:r>
              <a:rPr lang="ru-RU" sz="1600" i="1"/>
              <a:t>А</a:t>
            </a:r>
            <a:r>
              <a:rPr lang="ru-RU" sz="1600"/>
              <a:t> лежит на фронтальном очерке, </a:t>
            </a:r>
          </a:p>
          <a:p>
            <a:pPr algn="just">
              <a:lnSpc>
                <a:spcPct val="115000"/>
              </a:lnSpc>
            </a:pPr>
            <a:r>
              <a:rPr lang="ru-RU" sz="1600" i="1"/>
              <a:t>В</a:t>
            </a:r>
            <a:r>
              <a:rPr lang="ru-RU" sz="1600"/>
              <a:t> и </a:t>
            </a:r>
            <a:r>
              <a:rPr lang="ru-RU" sz="1600" i="1"/>
              <a:t>Е</a:t>
            </a:r>
            <a:r>
              <a:rPr lang="ru-RU" sz="1600"/>
              <a:t> – на экваторе сферы,  </a:t>
            </a:r>
          </a:p>
          <a:p>
            <a:pPr algn="just">
              <a:lnSpc>
                <a:spcPct val="115000"/>
              </a:lnSpc>
            </a:pPr>
            <a:r>
              <a:rPr lang="en-US" sz="1600" i="1"/>
              <a:t>C</a:t>
            </a:r>
            <a:r>
              <a:rPr lang="ru-RU" sz="1600"/>
              <a:t> и </a:t>
            </a:r>
            <a:r>
              <a:rPr lang="en-US" sz="1600" i="1"/>
              <a:t>D</a:t>
            </a:r>
            <a:r>
              <a:rPr lang="ru-RU" sz="1600"/>
              <a:t> – на боковой поверхности. </a:t>
            </a:r>
            <a:r>
              <a:rPr lang="en-US" sz="1600" i="1"/>
              <a:t>C</a:t>
            </a:r>
            <a:r>
              <a:rPr lang="en-US" sz="1600"/>
              <a:t> </a:t>
            </a:r>
            <a:r>
              <a:rPr lang="ru-RU" sz="1600"/>
              <a:t>и </a:t>
            </a:r>
            <a:r>
              <a:rPr lang="en-US" sz="1600" i="1"/>
              <a:t>D</a:t>
            </a:r>
            <a:r>
              <a:rPr lang="en-US" sz="1600"/>
              <a:t> </a:t>
            </a:r>
            <a:r>
              <a:rPr lang="ru-RU" sz="1600"/>
              <a:t>построены при помощи параллели сферы.</a:t>
            </a:r>
          </a:p>
        </p:txBody>
      </p:sp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6577013" y="1497013"/>
          <a:ext cx="2030412" cy="4259262"/>
        </p:xfrm>
        <a:graphic>
          <a:graphicData uri="http://schemas.openxmlformats.org/presentationml/2006/ole">
            <p:oleObj spid="_x0000_s32774" name="Фрагмент" r:id="rId3" imgW="1281600" imgH="2687760" progId="KOMPAS.FRW">
              <p:embed/>
            </p:oleObj>
          </a:graphicData>
        </a:graphic>
      </p:graphicFrame>
      <p:graphicFrame>
        <p:nvGraphicFramePr>
          <p:cNvPr id="32775" name="Object 7"/>
          <p:cNvGraphicFramePr>
            <a:graphicFrameLocks noChangeAspect="1"/>
          </p:cNvGraphicFramePr>
          <p:nvPr/>
        </p:nvGraphicFramePr>
        <p:xfrm>
          <a:off x="6577013" y="1497013"/>
          <a:ext cx="2030412" cy="4259262"/>
        </p:xfrm>
        <a:graphic>
          <a:graphicData uri="http://schemas.openxmlformats.org/presentationml/2006/ole">
            <p:oleObj spid="_x0000_s32775" name="Фрагмент" r:id="rId4" imgW="1281600" imgH="2687760" progId="KOMPAS.FRW">
              <p:embed/>
            </p:oleObj>
          </a:graphicData>
        </a:graphic>
      </p:graphicFrame>
      <p:graphicFrame>
        <p:nvGraphicFramePr>
          <p:cNvPr id="32776" name="Object 8"/>
          <p:cNvGraphicFramePr>
            <a:graphicFrameLocks noChangeAspect="1"/>
          </p:cNvGraphicFramePr>
          <p:nvPr/>
        </p:nvGraphicFramePr>
        <p:xfrm>
          <a:off x="6577013" y="1497013"/>
          <a:ext cx="2030412" cy="4259262"/>
        </p:xfrm>
        <a:graphic>
          <a:graphicData uri="http://schemas.openxmlformats.org/presentationml/2006/ole">
            <p:oleObj spid="_x0000_s32776" name="Фрагмент" r:id="rId5" imgW="1281600" imgH="2687760" progId="KOMPAS.FRW">
              <p:embed/>
            </p:oleObj>
          </a:graphicData>
        </a:graphic>
      </p:graphicFrame>
      <p:graphicFrame>
        <p:nvGraphicFramePr>
          <p:cNvPr id="32777" name="Object 9"/>
          <p:cNvGraphicFramePr>
            <a:graphicFrameLocks noChangeAspect="1"/>
          </p:cNvGraphicFramePr>
          <p:nvPr/>
        </p:nvGraphicFramePr>
        <p:xfrm>
          <a:off x="6577013" y="1412875"/>
          <a:ext cx="2030412" cy="4522788"/>
        </p:xfrm>
        <a:graphic>
          <a:graphicData uri="http://schemas.openxmlformats.org/presentationml/2006/ole">
            <p:oleObj spid="_x0000_s32777" name="Фрагмент" r:id="rId6" imgW="1281600" imgH="2853720" progId="KOMPAS.FRW">
              <p:embed/>
            </p:oleObj>
          </a:graphicData>
        </a:graphic>
      </p:graphicFrame>
      <p:graphicFrame>
        <p:nvGraphicFramePr>
          <p:cNvPr id="32778" name="Object 10"/>
          <p:cNvGraphicFramePr>
            <a:graphicFrameLocks noChangeAspect="1"/>
          </p:cNvGraphicFramePr>
          <p:nvPr/>
        </p:nvGraphicFramePr>
        <p:xfrm>
          <a:off x="6577013" y="1412875"/>
          <a:ext cx="2030412" cy="4522788"/>
        </p:xfrm>
        <a:graphic>
          <a:graphicData uri="http://schemas.openxmlformats.org/presentationml/2006/ole">
            <p:oleObj spid="_x0000_s32778" name="Фрагмент" r:id="rId7" imgW="1281600" imgH="2853720" progId="KOMPAS.FRW">
              <p:embed/>
            </p:oleObj>
          </a:graphicData>
        </a:graphic>
      </p:graphicFrame>
      <p:graphicFrame>
        <p:nvGraphicFramePr>
          <p:cNvPr id="32779" name="Object 11"/>
          <p:cNvGraphicFramePr>
            <a:graphicFrameLocks noChangeAspect="1"/>
          </p:cNvGraphicFramePr>
          <p:nvPr/>
        </p:nvGraphicFramePr>
        <p:xfrm>
          <a:off x="6345238" y="1412875"/>
          <a:ext cx="2763837" cy="4522788"/>
        </p:xfrm>
        <a:graphic>
          <a:graphicData uri="http://schemas.openxmlformats.org/presentationml/2006/ole">
            <p:oleObj spid="_x0000_s32779" name="Фрагмент" r:id="rId8" imgW="1744920" imgH="2853720" progId="KOMPAS.FRW">
              <p:embed/>
            </p:oleObj>
          </a:graphicData>
        </a:graphic>
      </p:graphicFrame>
      <p:graphicFrame>
        <p:nvGraphicFramePr>
          <p:cNvPr id="32780" name="Object 12"/>
          <p:cNvGraphicFramePr>
            <a:graphicFrameLocks noChangeAspect="1"/>
          </p:cNvGraphicFramePr>
          <p:nvPr/>
        </p:nvGraphicFramePr>
        <p:xfrm>
          <a:off x="6345238" y="1412875"/>
          <a:ext cx="2763837" cy="4522788"/>
        </p:xfrm>
        <a:graphic>
          <a:graphicData uri="http://schemas.openxmlformats.org/presentationml/2006/ole">
            <p:oleObj spid="_x0000_s32780" name="Фрагмент" r:id="rId9" imgW="1744920" imgH="2853720" progId="KOMPAS.FRW">
              <p:embed/>
            </p:oleObj>
          </a:graphicData>
        </a:graphic>
      </p:graphicFrame>
      <p:graphicFrame>
        <p:nvGraphicFramePr>
          <p:cNvPr id="32781" name="Object 13"/>
          <p:cNvGraphicFramePr>
            <a:graphicFrameLocks noChangeAspect="1"/>
          </p:cNvGraphicFramePr>
          <p:nvPr/>
        </p:nvGraphicFramePr>
        <p:xfrm>
          <a:off x="6345238" y="1412875"/>
          <a:ext cx="2763837" cy="4522788"/>
        </p:xfrm>
        <a:graphic>
          <a:graphicData uri="http://schemas.openxmlformats.org/presentationml/2006/ole">
            <p:oleObj spid="_x0000_s32781" name="Фрагмент" r:id="rId10" imgW="1744920" imgH="2853720" progId="KOMPAS.FRW">
              <p:embed/>
            </p:oleObj>
          </a:graphicData>
        </a:graphic>
      </p:graphicFrame>
      <p:graphicFrame>
        <p:nvGraphicFramePr>
          <p:cNvPr id="32782" name="Object 14"/>
          <p:cNvGraphicFramePr>
            <a:graphicFrameLocks noChangeAspect="1"/>
          </p:cNvGraphicFramePr>
          <p:nvPr/>
        </p:nvGraphicFramePr>
        <p:xfrm>
          <a:off x="2771775" y="765175"/>
          <a:ext cx="3665538" cy="4232275"/>
        </p:xfrm>
        <a:graphic>
          <a:graphicData uri="http://schemas.openxmlformats.org/presentationml/2006/ole">
            <p:oleObj spid="_x0000_s32782" name="Деталь" r:id="rId11" imgW="3665520" imgH="4232880" progId="KOMPAS.M3D">
              <p:embed/>
            </p:oleObj>
          </a:graphicData>
        </a:graphic>
      </p:graphicFrame>
      <p:sp>
        <p:nvSpPr>
          <p:cNvPr id="32783" name="WordArt 15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250825" y="765175"/>
            <a:ext cx="8785225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/>
              <a:t>Тор </a:t>
            </a:r>
            <a:r>
              <a:rPr lang="ru-RU" sz="1600"/>
              <a:t>– поверхность четвертого порядка, полученная при вращении окружности  вокруг оси, лежащей в плоскости этой окружности, но не проходящей через ее центр.</a:t>
            </a:r>
            <a:endParaRPr lang="ru-RU"/>
          </a:p>
        </p:txBody>
      </p:sp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1763713" y="2060575"/>
          <a:ext cx="6021387" cy="3208338"/>
        </p:xfrm>
        <a:graphic>
          <a:graphicData uri="http://schemas.openxmlformats.org/presentationml/2006/ole">
            <p:oleObj spid="_x0000_s36870" name="Деталь" r:id="rId3" imgW="9014760" imgH="4804560" progId="KOMPAS.M3D">
              <p:embed/>
            </p:oleObj>
          </a:graphicData>
        </a:graphic>
      </p:graphicFrame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0" y="5875338"/>
            <a:ext cx="91440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600"/>
              <a:t>Тор имеет две системы круговых сечений: в плоскостях, перпендикулярных к его оси, и в плоскостях, проходящих через ось тора. </a:t>
            </a:r>
          </a:p>
        </p:txBody>
      </p:sp>
      <p:sp>
        <p:nvSpPr>
          <p:cNvPr id="36872" name="WordArt 8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250825" y="1698625"/>
            <a:ext cx="2665413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571500" algn="just">
              <a:lnSpc>
                <a:spcPct val="115000"/>
              </a:lnSpc>
            </a:pPr>
            <a:r>
              <a:rPr lang="ru-RU" sz="1600" b="1"/>
              <a:t>Открытый тор (круговое кольцо)</a:t>
            </a:r>
            <a:r>
              <a:rPr lang="ru-RU" sz="1600"/>
              <a:t> </a:t>
            </a:r>
          </a:p>
          <a:p>
            <a:pPr indent="571500" algn="just">
              <a:lnSpc>
                <a:spcPct val="115000"/>
              </a:lnSpc>
            </a:pPr>
            <a:r>
              <a:rPr lang="ru-RU" sz="1600"/>
              <a:t>Точки </a:t>
            </a:r>
            <a:r>
              <a:rPr lang="en-US" sz="1600" i="1"/>
              <a:t>C</a:t>
            </a:r>
            <a:r>
              <a:rPr lang="en-US" sz="1600"/>
              <a:t> </a:t>
            </a:r>
            <a:r>
              <a:rPr lang="ru-RU" sz="1600"/>
              <a:t>и </a:t>
            </a:r>
            <a:r>
              <a:rPr lang="en-US" sz="1600" i="1"/>
              <a:t>D</a:t>
            </a:r>
            <a:r>
              <a:rPr lang="ru-RU" sz="1600"/>
              <a:t> лежат на фронтальном очерке тора. </a:t>
            </a:r>
          </a:p>
          <a:p>
            <a:pPr indent="571500" algn="just">
              <a:lnSpc>
                <a:spcPct val="115000"/>
              </a:lnSpc>
            </a:pPr>
            <a:r>
              <a:rPr lang="ru-RU" sz="1600" i="1"/>
              <a:t>Е</a:t>
            </a:r>
            <a:r>
              <a:rPr lang="ru-RU" sz="1600"/>
              <a:t> и </a:t>
            </a:r>
            <a:r>
              <a:rPr lang="en-US" sz="1600" i="1"/>
              <a:t>F</a:t>
            </a:r>
            <a:r>
              <a:rPr lang="ru-RU" sz="1600"/>
              <a:t> – на горизонтальном очерке.  </a:t>
            </a:r>
          </a:p>
          <a:p>
            <a:pPr indent="571500" algn="just"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/>
              <a:t>, </a:t>
            </a:r>
            <a:r>
              <a:rPr lang="ru-RU" sz="1600" i="1"/>
              <a:t>В</a:t>
            </a:r>
            <a:r>
              <a:rPr lang="ru-RU" sz="1600"/>
              <a:t>, </a:t>
            </a:r>
            <a:r>
              <a:rPr lang="ru-RU" sz="1600" i="1"/>
              <a:t>М</a:t>
            </a:r>
            <a:r>
              <a:rPr lang="ru-RU" sz="1600"/>
              <a:t>, </a:t>
            </a:r>
            <a:r>
              <a:rPr lang="ru-RU" sz="1600" i="1"/>
              <a:t>N</a:t>
            </a:r>
            <a:r>
              <a:rPr lang="ru-RU" sz="1600"/>
              <a:t> – на поверхности тора. </a:t>
            </a:r>
          </a:p>
          <a:p>
            <a:pPr indent="571500" algn="just">
              <a:lnSpc>
                <a:spcPct val="115000"/>
              </a:lnSpc>
            </a:pPr>
            <a:r>
              <a:rPr lang="ru-RU" sz="1600" i="1"/>
              <a:t>А</a:t>
            </a:r>
            <a:r>
              <a:rPr lang="ru-RU" sz="1600"/>
              <a:t>, </a:t>
            </a:r>
            <a:r>
              <a:rPr lang="ru-RU" sz="1600" i="1"/>
              <a:t>В</a:t>
            </a:r>
            <a:r>
              <a:rPr lang="ru-RU" sz="1600"/>
              <a:t>, </a:t>
            </a:r>
            <a:r>
              <a:rPr lang="ru-RU" sz="1600" i="1"/>
              <a:t>М</a:t>
            </a:r>
            <a:r>
              <a:rPr lang="ru-RU" sz="1600"/>
              <a:t>, </a:t>
            </a:r>
            <a:r>
              <a:rPr lang="ru-RU" sz="1600" i="1"/>
              <a:t>N</a:t>
            </a:r>
            <a:r>
              <a:rPr lang="ru-RU" sz="1600"/>
              <a:t> построены при помощи круговых сечений, лежащих в плоскости, перпендикулярной его оси.</a:t>
            </a:r>
          </a:p>
        </p:txBody>
      </p:sp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4348163" y="1362075"/>
          <a:ext cx="3311525" cy="4181475"/>
        </p:xfrm>
        <a:graphic>
          <a:graphicData uri="http://schemas.openxmlformats.org/presentationml/2006/ole">
            <p:oleObj spid="_x0000_s37894" name="Фрагмент" r:id="rId3" imgW="3312000" imgH="4181400" progId="KOMPAS.FRW">
              <p:embed/>
            </p:oleObj>
          </a:graphicData>
        </a:graphic>
      </p:graphicFrame>
      <p:graphicFrame>
        <p:nvGraphicFramePr>
          <p:cNvPr id="37895" name="Object 7"/>
          <p:cNvGraphicFramePr>
            <a:graphicFrameLocks noChangeAspect="1"/>
          </p:cNvGraphicFramePr>
          <p:nvPr/>
        </p:nvGraphicFramePr>
        <p:xfrm>
          <a:off x="4348163" y="1290638"/>
          <a:ext cx="3311525" cy="4324350"/>
        </p:xfrm>
        <a:graphic>
          <a:graphicData uri="http://schemas.openxmlformats.org/presentationml/2006/ole">
            <p:oleObj spid="_x0000_s37895" name="Фрагмент" r:id="rId4" imgW="3312000" imgH="4324320" progId="KOMPAS.FRW">
              <p:embed/>
            </p:oleObj>
          </a:graphicData>
        </a:graphic>
      </p:graphicFrame>
      <p:graphicFrame>
        <p:nvGraphicFramePr>
          <p:cNvPr id="37896" name="Object 8"/>
          <p:cNvGraphicFramePr>
            <a:graphicFrameLocks noChangeAspect="1"/>
          </p:cNvGraphicFramePr>
          <p:nvPr/>
        </p:nvGraphicFramePr>
        <p:xfrm>
          <a:off x="4348163" y="1290638"/>
          <a:ext cx="3311525" cy="4324350"/>
        </p:xfrm>
        <a:graphic>
          <a:graphicData uri="http://schemas.openxmlformats.org/presentationml/2006/ole">
            <p:oleObj spid="_x0000_s37896" name="Фрагмент" r:id="rId5" imgW="3312000" imgH="4324320" progId="KOMPAS.FRW">
              <p:embed/>
            </p:oleObj>
          </a:graphicData>
        </a:graphic>
      </p:graphicFrame>
      <p:graphicFrame>
        <p:nvGraphicFramePr>
          <p:cNvPr id="37897" name="Object 9"/>
          <p:cNvGraphicFramePr>
            <a:graphicFrameLocks noChangeAspect="1"/>
          </p:cNvGraphicFramePr>
          <p:nvPr/>
        </p:nvGraphicFramePr>
        <p:xfrm>
          <a:off x="4348163" y="1290638"/>
          <a:ext cx="3311525" cy="4324350"/>
        </p:xfrm>
        <a:graphic>
          <a:graphicData uri="http://schemas.openxmlformats.org/presentationml/2006/ole">
            <p:oleObj spid="_x0000_s37897" name="Фрагмент" r:id="rId6" imgW="3312000" imgH="4324320" progId="KOMPAS.FRW">
              <p:embed/>
            </p:oleObj>
          </a:graphicData>
        </a:graphic>
      </p:graphicFrame>
      <p:graphicFrame>
        <p:nvGraphicFramePr>
          <p:cNvPr id="37898" name="Object 10"/>
          <p:cNvGraphicFramePr>
            <a:graphicFrameLocks noChangeAspect="1"/>
          </p:cNvGraphicFramePr>
          <p:nvPr/>
        </p:nvGraphicFramePr>
        <p:xfrm>
          <a:off x="4348163" y="1181100"/>
          <a:ext cx="3311525" cy="4545013"/>
        </p:xfrm>
        <a:graphic>
          <a:graphicData uri="http://schemas.openxmlformats.org/presentationml/2006/ole">
            <p:oleObj spid="_x0000_s37898" name="Фрагмент" r:id="rId7" imgW="3312000" imgH="4545000" progId="KOMPAS.FRW">
              <p:embed/>
            </p:oleObj>
          </a:graphicData>
        </a:graphic>
      </p:graphicFrame>
      <p:graphicFrame>
        <p:nvGraphicFramePr>
          <p:cNvPr id="37899" name="Object 11"/>
          <p:cNvGraphicFramePr>
            <a:graphicFrameLocks noChangeAspect="1"/>
          </p:cNvGraphicFramePr>
          <p:nvPr/>
        </p:nvGraphicFramePr>
        <p:xfrm>
          <a:off x="4348163" y="1181100"/>
          <a:ext cx="3311525" cy="4545013"/>
        </p:xfrm>
        <a:graphic>
          <a:graphicData uri="http://schemas.openxmlformats.org/presentationml/2006/ole">
            <p:oleObj spid="_x0000_s37899" name="Фрагмент" r:id="rId8" imgW="3312000" imgH="4545000" progId="KOMPAS.FRW">
              <p:embed/>
            </p:oleObj>
          </a:graphicData>
        </a:graphic>
      </p:graphicFrame>
      <p:graphicFrame>
        <p:nvGraphicFramePr>
          <p:cNvPr id="37900" name="Object 12"/>
          <p:cNvGraphicFramePr>
            <a:graphicFrameLocks noChangeAspect="1"/>
          </p:cNvGraphicFramePr>
          <p:nvPr/>
        </p:nvGraphicFramePr>
        <p:xfrm>
          <a:off x="3924300" y="1181100"/>
          <a:ext cx="4160838" cy="4545013"/>
        </p:xfrm>
        <a:graphic>
          <a:graphicData uri="http://schemas.openxmlformats.org/presentationml/2006/ole">
            <p:oleObj spid="_x0000_s37900" name="Фрагмент" r:id="rId9" imgW="4160160" imgH="4545000" progId="KOMPAS.FRW">
              <p:embed/>
            </p:oleObj>
          </a:graphicData>
        </a:graphic>
      </p:graphicFrame>
      <p:graphicFrame>
        <p:nvGraphicFramePr>
          <p:cNvPr id="37901" name="Object 13"/>
          <p:cNvGraphicFramePr>
            <a:graphicFrameLocks noChangeAspect="1"/>
          </p:cNvGraphicFramePr>
          <p:nvPr/>
        </p:nvGraphicFramePr>
        <p:xfrm>
          <a:off x="3924300" y="1181100"/>
          <a:ext cx="4160838" cy="4545013"/>
        </p:xfrm>
        <a:graphic>
          <a:graphicData uri="http://schemas.openxmlformats.org/presentationml/2006/ole">
            <p:oleObj spid="_x0000_s37901" name="Фрагмент" r:id="rId10" imgW="4160160" imgH="4545000" progId="KOMPAS.FRW">
              <p:embed/>
            </p:oleObj>
          </a:graphicData>
        </a:graphic>
      </p:graphicFrame>
      <p:graphicFrame>
        <p:nvGraphicFramePr>
          <p:cNvPr id="37902" name="Object 14"/>
          <p:cNvGraphicFramePr>
            <a:graphicFrameLocks noChangeAspect="1"/>
          </p:cNvGraphicFramePr>
          <p:nvPr/>
        </p:nvGraphicFramePr>
        <p:xfrm>
          <a:off x="3924300" y="1181100"/>
          <a:ext cx="4160838" cy="4545013"/>
        </p:xfrm>
        <a:graphic>
          <a:graphicData uri="http://schemas.openxmlformats.org/presentationml/2006/ole">
            <p:oleObj spid="_x0000_s37902" name="Фрагмент" r:id="rId11" imgW="4160160" imgH="4545000" progId="KOMPAS.FRW">
              <p:embed/>
            </p:oleObj>
          </a:graphicData>
        </a:graphic>
      </p:graphicFrame>
      <p:graphicFrame>
        <p:nvGraphicFramePr>
          <p:cNvPr id="37903" name="Object 15"/>
          <p:cNvGraphicFramePr>
            <a:graphicFrameLocks noChangeAspect="1"/>
          </p:cNvGraphicFramePr>
          <p:nvPr/>
        </p:nvGraphicFramePr>
        <p:xfrm>
          <a:off x="3924300" y="1125538"/>
          <a:ext cx="4160838" cy="4654550"/>
        </p:xfrm>
        <a:graphic>
          <a:graphicData uri="http://schemas.openxmlformats.org/presentationml/2006/ole">
            <p:oleObj spid="_x0000_s37903" name="Фрагмент" r:id="rId12" imgW="4160160" imgH="4654800" progId="KOMPAS.FRW">
              <p:embed/>
            </p:oleObj>
          </a:graphicData>
        </a:graphic>
      </p:graphicFrame>
      <p:graphicFrame>
        <p:nvGraphicFramePr>
          <p:cNvPr id="37904" name="Object 16"/>
          <p:cNvGraphicFramePr>
            <a:graphicFrameLocks noChangeAspect="1"/>
          </p:cNvGraphicFramePr>
          <p:nvPr/>
        </p:nvGraphicFramePr>
        <p:xfrm>
          <a:off x="3924300" y="1125538"/>
          <a:ext cx="4160838" cy="4654550"/>
        </p:xfrm>
        <a:graphic>
          <a:graphicData uri="http://schemas.openxmlformats.org/presentationml/2006/ole">
            <p:oleObj spid="_x0000_s37904" name="Фрагмент" r:id="rId13" imgW="4160160" imgH="4654800" progId="KOMPAS.FRW">
              <p:embed/>
            </p:oleObj>
          </a:graphicData>
        </a:graphic>
      </p:graphicFrame>
      <p:graphicFrame>
        <p:nvGraphicFramePr>
          <p:cNvPr id="37905" name="Object 17"/>
          <p:cNvGraphicFramePr>
            <a:graphicFrameLocks noChangeAspect="1"/>
          </p:cNvGraphicFramePr>
          <p:nvPr/>
        </p:nvGraphicFramePr>
        <p:xfrm>
          <a:off x="3924300" y="1125538"/>
          <a:ext cx="4160838" cy="4654550"/>
        </p:xfrm>
        <a:graphic>
          <a:graphicData uri="http://schemas.openxmlformats.org/presentationml/2006/ole">
            <p:oleObj spid="_x0000_s37905" name="Фрагмент" r:id="rId14" imgW="4160160" imgH="4654800" progId="KOMPAS.FRW">
              <p:embed/>
            </p:oleObj>
          </a:graphicData>
        </a:graphic>
      </p:graphicFrame>
      <p:sp>
        <p:nvSpPr>
          <p:cNvPr id="37906" name="WordArt 18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611188" y="765175"/>
            <a:ext cx="80883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1600" b="1"/>
              <a:t>Закрытый тор (самопересекающийся)</a:t>
            </a:r>
            <a:endParaRPr lang="ru-RU" sz="1600"/>
          </a:p>
          <a:p>
            <a:pPr algn="just"/>
            <a:r>
              <a:rPr lang="ru-RU" sz="1600"/>
              <a:t>Точки </a:t>
            </a:r>
            <a:r>
              <a:rPr lang="ru-RU" sz="1600" i="1"/>
              <a:t>Е,</a:t>
            </a:r>
            <a:r>
              <a:rPr lang="ru-RU" sz="1600"/>
              <a:t> </a:t>
            </a:r>
            <a:r>
              <a:rPr lang="en-US" sz="1600" i="1"/>
              <a:t>C</a:t>
            </a:r>
            <a:r>
              <a:rPr lang="ru-RU" sz="1600"/>
              <a:t> и </a:t>
            </a:r>
            <a:r>
              <a:rPr lang="en-US" sz="1600" i="1"/>
              <a:t>D</a:t>
            </a:r>
            <a:r>
              <a:rPr lang="ru-RU" sz="1600"/>
              <a:t> и лежат на фронтальном очерке тора. </a:t>
            </a:r>
            <a:r>
              <a:rPr lang="ru-RU" sz="1600" i="1"/>
              <a:t>А</a:t>
            </a:r>
            <a:r>
              <a:rPr lang="ru-RU" sz="1600"/>
              <a:t> и </a:t>
            </a:r>
            <a:r>
              <a:rPr lang="ru-RU" sz="1600" i="1"/>
              <a:t>В</a:t>
            </a:r>
            <a:r>
              <a:rPr lang="ru-RU" sz="1600"/>
              <a:t> – на поверхности тора.</a:t>
            </a:r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3097213" y="1819275"/>
          <a:ext cx="2897187" cy="4776788"/>
        </p:xfrm>
        <a:graphic>
          <a:graphicData uri="http://schemas.openxmlformats.org/presentationml/2006/ole">
            <p:oleObj spid="_x0000_s38918" name="Фрагмент" r:id="rId3" imgW="2897640" imgH="4776840" progId="KOMPAS.FRW">
              <p:embed/>
            </p:oleObj>
          </a:graphicData>
        </a:graphic>
      </p:graphicFrame>
      <p:graphicFrame>
        <p:nvGraphicFramePr>
          <p:cNvPr id="38919" name="Object 7"/>
          <p:cNvGraphicFramePr>
            <a:graphicFrameLocks noChangeAspect="1"/>
          </p:cNvGraphicFramePr>
          <p:nvPr/>
        </p:nvGraphicFramePr>
        <p:xfrm>
          <a:off x="3097213" y="1819275"/>
          <a:ext cx="2897187" cy="4776788"/>
        </p:xfrm>
        <a:graphic>
          <a:graphicData uri="http://schemas.openxmlformats.org/presentationml/2006/ole">
            <p:oleObj spid="_x0000_s38919" name="Фрагмент" r:id="rId4" imgW="2897640" imgH="4776840" progId="KOMPAS.FRW">
              <p:embed/>
            </p:oleObj>
          </a:graphicData>
        </a:graphic>
      </p:graphicFrame>
      <p:graphicFrame>
        <p:nvGraphicFramePr>
          <p:cNvPr id="38920" name="Object 8"/>
          <p:cNvGraphicFramePr>
            <a:graphicFrameLocks noChangeAspect="1"/>
          </p:cNvGraphicFramePr>
          <p:nvPr/>
        </p:nvGraphicFramePr>
        <p:xfrm>
          <a:off x="3097213" y="1773238"/>
          <a:ext cx="2897187" cy="4867275"/>
        </p:xfrm>
        <a:graphic>
          <a:graphicData uri="http://schemas.openxmlformats.org/presentationml/2006/ole">
            <p:oleObj spid="_x0000_s38920" name="Фрагмент" r:id="rId5" imgW="2897640" imgH="4867200" progId="KOMPAS.FRW">
              <p:embed/>
            </p:oleObj>
          </a:graphicData>
        </a:graphic>
      </p:graphicFrame>
      <p:graphicFrame>
        <p:nvGraphicFramePr>
          <p:cNvPr id="38921" name="Object 9"/>
          <p:cNvGraphicFramePr>
            <a:graphicFrameLocks noChangeAspect="1"/>
          </p:cNvGraphicFramePr>
          <p:nvPr/>
        </p:nvGraphicFramePr>
        <p:xfrm>
          <a:off x="3097213" y="1773238"/>
          <a:ext cx="2897187" cy="4867275"/>
        </p:xfrm>
        <a:graphic>
          <a:graphicData uri="http://schemas.openxmlformats.org/presentationml/2006/ole">
            <p:oleObj spid="_x0000_s38921" name="Фрагмент" r:id="rId6" imgW="2897640" imgH="4867200" progId="KOMPAS.FRW">
              <p:embed/>
            </p:oleObj>
          </a:graphicData>
        </a:graphic>
      </p:graphicFrame>
      <p:graphicFrame>
        <p:nvGraphicFramePr>
          <p:cNvPr id="38922" name="Object 10"/>
          <p:cNvGraphicFramePr>
            <a:graphicFrameLocks noChangeAspect="1"/>
          </p:cNvGraphicFramePr>
          <p:nvPr/>
        </p:nvGraphicFramePr>
        <p:xfrm>
          <a:off x="3097213" y="1773238"/>
          <a:ext cx="2897187" cy="4867275"/>
        </p:xfrm>
        <a:graphic>
          <a:graphicData uri="http://schemas.openxmlformats.org/presentationml/2006/ole">
            <p:oleObj spid="_x0000_s38922" name="Фрагмент" r:id="rId7" imgW="2897640" imgH="4867200" progId="KOMPAS.FRW">
              <p:embed/>
            </p:oleObj>
          </a:graphicData>
        </a:graphic>
      </p:graphicFrame>
      <p:graphicFrame>
        <p:nvGraphicFramePr>
          <p:cNvPr id="38923" name="Object 11"/>
          <p:cNvGraphicFramePr>
            <a:graphicFrameLocks noChangeAspect="1"/>
          </p:cNvGraphicFramePr>
          <p:nvPr/>
        </p:nvGraphicFramePr>
        <p:xfrm>
          <a:off x="2843213" y="1773238"/>
          <a:ext cx="3403600" cy="4867275"/>
        </p:xfrm>
        <a:graphic>
          <a:graphicData uri="http://schemas.openxmlformats.org/presentationml/2006/ole">
            <p:oleObj spid="_x0000_s38923" name="Фрагмент" r:id="rId8" imgW="3403440" imgH="4867200" progId="KOMPAS.FRW">
              <p:embed/>
            </p:oleObj>
          </a:graphicData>
        </a:graphic>
      </p:graphicFrame>
      <p:graphicFrame>
        <p:nvGraphicFramePr>
          <p:cNvPr id="38924" name="Object 12"/>
          <p:cNvGraphicFramePr>
            <a:graphicFrameLocks noChangeAspect="1"/>
          </p:cNvGraphicFramePr>
          <p:nvPr/>
        </p:nvGraphicFramePr>
        <p:xfrm>
          <a:off x="2843213" y="1773238"/>
          <a:ext cx="3403600" cy="4867275"/>
        </p:xfrm>
        <a:graphic>
          <a:graphicData uri="http://schemas.openxmlformats.org/presentationml/2006/ole">
            <p:oleObj spid="_x0000_s38924" name="Фрагмент" r:id="rId9" imgW="3403440" imgH="4867200" progId="KOMPAS.FRW">
              <p:embed/>
            </p:oleObj>
          </a:graphicData>
        </a:graphic>
      </p:graphicFrame>
      <p:graphicFrame>
        <p:nvGraphicFramePr>
          <p:cNvPr id="38925" name="Object 13"/>
          <p:cNvGraphicFramePr>
            <a:graphicFrameLocks noChangeAspect="1"/>
          </p:cNvGraphicFramePr>
          <p:nvPr/>
        </p:nvGraphicFramePr>
        <p:xfrm>
          <a:off x="2843213" y="1773238"/>
          <a:ext cx="3403600" cy="4867275"/>
        </p:xfrm>
        <a:graphic>
          <a:graphicData uri="http://schemas.openxmlformats.org/presentationml/2006/ole">
            <p:oleObj spid="_x0000_s38925" name="Фрагмент" r:id="rId10" imgW="3403440" imgH="4867200" progId="KOMPAS.FRW">
              <p:embed/>
            </p:oleObj>
          </a:graphicData>
        </a:graphic>
      </p:graphicFrame>
      <p:sp>
        <p:nvSpPr>
          <p:cNvPr id="38926" name="WordArt 14"/>
          <p:cNvSpPr>
            <a:spLocks noChangeArrowheads="1" noChangeShapeType="1" noTextEdit="1"/>
          </p:cNvSpPr>
          <p:nvPr/>
        </p:nvSpPr>
        <p:spPr bwMode="auto">
          <a:xfrm>
            <a:off x="179388" y="115888"/>
            <a:ext cx="8424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6.5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Поверхности вращения.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85693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6.1.1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Образование и задание поверхности.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79388" y="1052513"/>
            <a:ext cx="8699500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/>
              <a:t>   Для задания поверхности применяют различные способы, из которых основными являются следующие:</a:t>
            </a:r>
          </a:p>
          <a:p>
            <a:pPr algn="just">
              <a:lnSpc>
                <a:spcPct val="115000"/>
              </a:lnSpc>
            </a:pPr>
            <a:r>
              <a:rPr lang="ru-RU" b="1"/>
              <a:t>   Аналитический способ. </a:t>
            </a:r>
            <a:r>
              <a:rPr lang="ru-RU"/>
              <a:t>При этом способе поверхность рассматривают как геометрическое место точек, координаты которых удовлетворяют заданному уравнению (алгебраические и трансцендентные поверхности). </a:t>
            </a:r>
          </a:p>
          <a:p>
            <a:pPr algn="just">
              <a:lnSpc>
                <a:spcPct val="115000"/>
              </a:lnSpc>
            </a:pPr>
            <a:r>
              <a:rPr lang="ru-RU"/>
              <a:t>    Поверхность заданную уравнением </a:t>
            </a:r>
            <a:r>
              <a:rPr lang="ru-RU" b="1" i="1"/>
              <a:t>Ф(</a:t>
            </a:r>
            <a:r>
              <a:rPr lang="en-US" b="1" i="1"/>
              <a:t>x</a:t>
            </a:r>
            <a:r>
              <a:rPr lang="ru-RU" b="1" i="1"/>
              <a:t>;</a:t>
            </a:r>
            <a:r>
              <a:rPr lang="en-US" b="1" i="1"/>
              <a:t>y</a:t>
            </a:r>
            <a:r>
              <a:rPr lang="ru-RU" b="1" i="1"/>
              <a:t>;</a:t>
            </a:r>
            <a:r>
              <a:rPr lang="en-US" b="1" i="1"/>
              <a:t>z</a:t>
            </a:r>
            <a:r>
              <a:rPr lang="ru-RU" b="1" i="1"/>
              <a:t>)=0</a:t>
            </a:r>
            <a:r>
              <a:rPr lang="ru-RU"/>
              <a:t> в декартовых координатах, где </a:t>
            </a:r>
            <a:r>
              <a:rPr lang="ru-RU" b="1" i="1"/>
              <a:t>Ф(</a:t>
            </a:r>
            <a:r>
              <a:rPr lang="en-US" b="1" i="1"/>
              <a:t>x</a:t>
            </a:r>
            <a:r>
              <a:rPr lang="ru-RU" b="1" i="1"/>
              <a:t>;</a:t>
            </a:r>
            <a:r>
              <a:rPr lang="en-US" b="1" i="1"/>
              <a:t>y</a:t>
            </a:r>
            <a:r>
              <a:rPr lang="ru-RU" b="1" i="1"/>
              <a:t>;</a:t>
            </a:r>
            <a:r>
              <a:rPr lang="en-US" b="1" i="1"/>
              <a:t>z</a:t>
            </a:r>
            <a:r>
              <a:rPr lang="ru-RU" b="1" i="1"/>
              <a:t>)</a:t>
            </a:r>
            <a:r>
              <a:rPr lang="ru-RU"/>
              <a:t> –многочлен </a:t>
            </a:r>
            <a:r>
              <a:rPr lang="ru-RU" i="1"/>
              <a:t>n</a:t>
            </a:r>
            <a:r>
              <a:rPr lang="ru-RU"/>
              <a:t>-степени, называется </a:t>
            </a:r>
            <a:r>
              <a:rPr lang="ru-RU" b="1" i="1"/>
              <a:t>алгебраической поверхностью n-го порядка</a:t>
            </a:r>
            <a:r>
              <a:rPr lang="ru-RU"/>
              <a:t>. В частности, плоскость можно назвать поверхностью первого порядка, т.к. она выражается уравнением 1-степени.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79388" y="981075"/>
            <a:ext cx="87852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/>
              <a:t>Кинематический способ. </a:t>
            </a:r>
            <a:r>
              <a:rPr lang="ru-RU" sz="1600"/>
              <a:t>При этом способе поверхность образована непрерывным перемещением в пространстве линии (образующей) по определенному закону. Некоторые поверхности образуются движением постоянной образующей </a:t>
            </a:r>
            <a:r>
              <a:rPr lang="en-US" sz="1600" b="1" i="1"/>
              <a:t>l</a:t>
            </a:r>
            <a:r>
              <a:rPr lang="ru-RU" sz="1600"/>
              <a:t>, другие могут быть образованы в том случае, если образующая вместе с изменением положения в пространстве непрерывно изменяет свою форму (поверхности с переменной образующей).</a:t>
            </a:r>
            <a:r>
              <a:rPr lang="ru-RU"/>
              <a:t>  </a:t>
            </a: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85693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6.1.1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Образование и задание поверхности.</a:t>
            </a:r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2874963" y="3209925"/>
          <a:ext cx="4770437" cy="3346450"/>
        </p:xfrm>
        <a:graphic>
          <a:graphicData uri="http://schemas.openxmlformats.org/presentationml/2006/ole">
            <p:oleObj spid="_x0000_s5126" name="Фрагмент" r:id="rId3" imgW="3045960" imgH="2137320" progId="KOMPAS.FRW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2874963" y="3209925"/>
          <a:ext cx="4770437" cy="3346450"/>
        </p:xfrm>
        <a:graphic>
          <a:graphicData uri="http://schemas.openxmlformats.org/presentationml/2006/ole">
            <p:oleObj spid="_x0000_s5127" name="Фрагмент" r:id="rId4" imgW="3045960" imgH="2137320" progId="KOMPAS.FRW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2843213" y="3141663"/>
          <a:ext cx="4867275" cy="3562350"/>
        </p:xfrm>
        <a:graphic>
          <a:graphicData uri="http://schemas.openxmlformats.org/presentationml/2006/ole">
            <p:oleObj spid="_x0000_s5128" name="Фрагмент" r:id="rId5" imgW="3108960" imgH="2274120" progId="KOMPAS.FRW">
              <p:embed/>
            </p:oleObj>
          </a:graphicData>
        </a:graphic>
      </p:graphicFrame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468313" y="2997200"/>
            <a:ext cx="21463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600" i="1"/>
              <a:t>l</a:t>
            </a:r>
            <a:r>
              <a:rPr lang="en-US" sz="1600" b="1" i="1"/>
              <a:t> </a:t>
            </a:r>
            <a:r>
              <a:rPr lang="ru-RU" sz="1600"/>
              <a:t>– образующая,</a:t>
            </a:r>
            <a:endParaRPr lang="en-US" sz="1600" b="1" i="1"/>
          </a:p>
          <a:p>
            <a:pPr>
              <a:lnSpc>
                <a:spcPct val="115000"/>
              </a:lnSpc>
            </a:pPr>
            <a:r>
              <a:rPr lang="en-US" sz="1600" i="1"/>
              <a:t>m</a:t>
            </a:r>
            <a:r>
              <a:rPr lang="en-US" sz="1600"/>
              <a:t> – направляющая</a:t>
            </a:r>
            <a:r>
              <a:rPr lang="ru-RU" sz="1600"/>
              <a:t>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78486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Определитель поверхности.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79388" y="765175"/>
            <a:ext cx="896461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  <a:tabLst>
                <a:tab pos="114300" algn="l"/>
              </a:tabLst>
            </a:pPr>
            <a:r>
              <a:rPr lang="ru-RU" sz="1600" b="1" i="1"/>
              <a:t>Определитель поверхности</a:t>
            </a:r>
            <a:r>
              <a:rPr lang="ru-RU" sz="1600"/>
              <a:t>  - совокупность условий, определяющих эту поверхность. Поверхность на чертеже можно задать, проекциями элементов ее определителя, например:</a:t>
            </a:r>
          </a:p>
          <a:p>
            <a:pPr algn="just">
              <a:lnSpc>
                <a:spcPct val="115000"/>
              </a:lnSpc>
              <a:buFontTx/>
              <a:buChar char="•"/>
              <a:tabLst>
                <a:tab pos="114300" algn="l"/>
              </a:tabLst>
            </a:pPr>
            <a:r>
              <a:rPr lang="ru-RU" sz="1600"/>
              <a:t> </a:t>
            </a:r>
            <a:r>
              <a:rPr lang="ru-RU" sz="1600" b="1"/>
              <a:t>Цилиндрическая поверхность</a:t>
            </a:r>
            <a:r>
              <a:rPr lang="ru-RU" sz="1600"/>
              <a:t>, образованна движением прямой (образующей)</a:t>
            </a:r>
            <a:r>
              <a:rPr lang="ru-RU" sz="1600" b="1" i="1"/>
              <a:t> </a:t>
            </a:r>
            <a:r>
              <a:rPr lang="en-US" sz="1600" i="1"/>
              <a:t>l</a:t>
            </a:r>
            <a:r>
              <a:rPr lang="ru-RU" sz="1600"/>
              <a:t> параллельной некоторой заданной прямой линии </a:t>
            </a:r>
            <a:r>
              <a:rPr lang="en-US" sz="1600" i="1"/>
              <a:t>i</a:t>
            </a:r>
            <a:r>
              <a:rPr lang="en-US" sz="1600"/>
              <a:t> </a:t>
            </a:r>
            <a:r>
              <a:rPr lang="ru-RU" sz="1600"/>
              <a:t>и пересекающей кривую </a:t>
            </a:r>
            <a:r>
              <a:rPr lang="en-US" sz="1600" i="1"/>
              <a:t>m</a:t>
            </a:r>
            <a:r>
              <a:rPr lang="ru-RU" sz="1600"/>
              <a:t> (направляющую); определитель цилиндрической поверхности  </a:t>
            </a:r>
            <a:r>
              <a:rPr lang="ru-RU" sz="1600" i="1"/>
              <a:t>Ф</a:t>
            </a:r>
            <a:r>
              <a:rPr lang="ru-RU" sz="1600">
                <a:sym typeface="Symbol" pitchFamily="18" charset="2"/>
              </a:rPr>
              <a:t></a:t>
            </a:r>
            <a:r>
              <a:rPr lang="en-US" sz="1600" i="1"/>
              <a:t>i</a:t>
            </a:r>
            <a:r>
              <a:rPr lang="ru-RU" sz="1600">
                <a:sym typeface="Symbol" pitchFamily="18" charset="2"/>
              </a:rPr>
              <a:t>,</a:t>
            </a:r>
            <a:r>
              <a:rPr lang="en-US" sz="1600" i="1">
                <a:sym typeface="Symbol" pitchFamily="18" charset="2"/>
              </a:rPr>
              <a:t>m</a:t>
            </a:r>
            <a:r>
              <a:rPr lang="en-US" sz="1600">
                <a:sym typeface="Symbol" pitchFamily="18" charset="2"/>
              </a:rPr>
              <a:t></a:t>
            </a:r>
            <a:r>
              <a:rPr lang="ru-RU" sz="1600"/>
              <a:t>.</a:t>
            </a:r>
          </a:p>
        </p:txBody>
      </p:sp>
      <p:graphicFrame>
        <p:nvGraphicFramePr>
          <p:cNvPr id="7174" name="Object 6"/>
          <p:cNvGraphicFramePr>
            <a:graphicFrameLocks noChangeAspect="1"/>
          </p:cNvGraphicFramePr>
          <p:nvPr/>
        </p:nvGraphicFramePr>
        <p:xfrm>
          <a:off x="2916238" y="3284538"/>
          <a:ext cx="4105275" cy="3463925"/>
        </p:xfrm>
        <a:graphic>
          <a:graphicData uri="http://schemas.openxmlformats.org/presentationml/2006/ole">
            <p:oleObj spid="_x0000_s7174" name="Фрагмент" r:id="rId3" imgW="1944360" imgH="1641240" progId="KOMPAS.FRW">
              <p:embed/>
            </p:oleObj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2916238" y="3284538"/>
          <a:ext cx="4105275" cy="3463925"/>
        </p:xfrm>
        <a:graphic>
          <a:graphicData uri="http://schemas.openxmlformats.org/presentationml/2006/ole">
            <p:oleObj spid="_x0000_s7175" name="Фрагмент" r:id="rId4" imgW="1944360" imgH="1641240" progId="KOMPAS.FRW">
              <p:embed/>
            </p:oleObj>
          </a:graphicData>
        </a:graphic>
      </p:graphicFrame>
      <p:graphicFrame>
        <p:nvGraphicFramePr>
          <p:cNvPr id="7176" name="Object 8"/>
          <p:cNvGraphicFramePr>
            <a:graphicFrameLocks noChangeAspect="1"/>
          </p:cNvGraphicFramePr>
          <p:nvPr/>
        </p:nvGraphicFramePr>
        <p:xfrm>
          <a:off x="2916238" y="3284538"/>
          <a:ext cx="4103687" cy="3463925"/>
        </p:xfrm>
        <a:graphic>
          <a:graphicData uri="http://schemas.openxmlformats.org/presentationml/2006/ole">
            <p:oleObj spid="_x0000_s7176" name="Фрагмент" r:id="rId5" imgW="1944360" imgH="1641240" progId="KOMPAS.FRW">
              <p:embed/>
            </p:oleObj>
          </a:graphicData>
        </a:graphic>
      </p:graphicFrame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50825" y="2636838"/>
            <a:ext cx="30146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600"/>
              <a:t>Цилиндрическая поверхность</a:t>
            </a:r>
          </a:p>
          <a:p>
            <a:pPr algn="ctr">
              <a:lnSpc>
                <a:spcPct val="115000"/>
              </a:lnSpc>
            </a:pPr>
            <a:r>
              <a:rPr lang="ru-RU" sz="1600" i="1"/>
              <a:t>Ф</a:t>
            </a:r>
            <a:r>
              <a:rPr lang="ru-RU" sz="1600">
                <a:sym typeface="Symbol" pitchFamily="18" charset="2"/>
              </a:rPr>
              <a:t></a:t>
            </a:r>
            <a:r>
              <a:rPr lang="en-US" sz="1600" i="1"/>
              <a:t>i</a:t>
            </a:r>
            <a:r>
              <a:rPr lang="ru-RU" sz="1600">
                <a:sym typeface="Symbol" pitchFamily="18" charset="2"/>
              </a:rPr>
              <a:t>,</a:t>
            </a:r>
            <a:r>
              <a:rPr lang="en-US" sz="1600" i="1">
                <a:sym typeface="Symbol" pitchFamily="18" charset="2"/>
              </a:rPr>
              <a:t>m</a:t>
            </a:r>
            <a:r>
              <a:rPr lang="en-US" sz="1600">
                <a:sym typeface="Symbol" pitchFamily="18" charset="2"/>
              </a:rPr>
              <a:t></a:t>
            </a:r>
            <a:r>
              <a:rPr lang="ru-RU" sz="16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50825" y="765175"/>
            <a:ext cx="877252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  <a:buFont typeface="Symbol" pitchFamily="18" charset="2"/>
              <a:buChar char=""/>
              <a:tabLst>
                <a:tab pos="114300" algn="l"/>
              </a:tabLst>
            </a:pPr>
            <a:r>
              <a:rPr lang="ru-RU"/>
              <a:t> </a:t>
            </a:r>
            <a:r>
              <a:rPr lang="ru-RU" sz="1600" b="1"/>
              <a:t>Коническая поверхность</a:t>
            </a:r>
            <a:r>
              <a:rPr lang="ru-RU" sz="1600"/>
              <a:t>, образованна движением прямой (образующей)</a:t>
            </a:r>
            <a:r>
              <a:rPr lang="ru-RU" sz="1600" b="1" i="1"/>
              <a:t> </a:t>
            </a:r>
            <a:r>
              <a:rPr lang="en-US" sz="1600" i="1"/>
              <a:t>l</a:t>
            </a:r>
            <a:r>
              <a:rPr lang="ru-RU" sz="1600"/>
              <a:t>,</a:t>
            </a:r>
            <a:r>
              <a:rPr lang="ru-RU" sz="1600" b="1" i="1"/>
              <a:t> </a:t>
            </a:r>
            <a:r>
              <a:rPr lang="ru-RU" sz="1600"/>
              <a:t>проходящей через неподвижную точку </a:t>
            </a:r>
            <a:r>
              <a:rPr lang="en-US" sz="1600" i="1"/>
              <a:t>S</a:t>
            </a:r>
            <a:r>
              <a:rPr lang="en-US" sz="1600" b="1" i="1"/>
              <a:t> </a:t>
            </a:r>
            <a:r>
              <a:rPr lang="ru-RU" sz="1600"/>
              <a:t>и</a:t>
            </a:r>
            <a:r>
              <a:rPr lang="ru-RU" sz="1600" b="1" i="1"/>
              <a:t> </a:t>
            </a:r>
            <a:r>
              <a:rPr lang="ru-RU" sz="1600"/>
              <a:t> пересекающей направляющую </a:t>
            </a:r>
            <a:r>
              <a:rPr lang="en-US" sz="1600" i="1"/>
              <a:t>m</a:t>
            </a:r>
            <a:r>
              <a:rPr lang="ru-RU" sz="1600"/>
              <a:t>, определитель конической поверхности  </a:t>
            </a:r>
            <a:r>
              <a:rPr lang="ru-RU" sz="1600" i="1"/>
              <a:t>Ф</a:t>
            </a:r>
            <a:r>
              <a:rPr lang="ru-RU" sz="1600">
                <a:sym typeface="Symbol" pitchFamily="18" charset="2"/>
              </a:rPr>
              <a:t></a:t>
            </a:r>
            <a:r>
              <a:rPr lang="en-US" sz="1600" i="1"/>
              <a:t>S</a:t>
            </a:r>
            <a:r>
              <a:rPr lang="ru-RU" sz="1600">
                <a:sym typeface="Symbol" pitchFamily="18" charset="2"/>
              </a:rPr>
              <a:t>,</a:t>
            </a:r>
            <a:r>
              <a:rPr lang="en-US" sz="1600" i="1">
                <a:sym typeface="Symbol" pitchFamily="18" charset="2"/>
              </a:rPr>
              <a:t>m</a:t>
            </a:r>
            <a:r>
              <a:rPr lang="en-US" sz="1600">
                <a:sym typeface="Symbol" pitchFamily="18" charset="2"/>
              </a:rPr>
              <a:t></a:t>
            </a:r>
            <a:r>
              <a:rPr lang="ru-RU" sz="1600">
                <a:sym typeface="Symbol" pitchFamily="18" charset="2"/>
              </a:rPr>
              <a:t>;</a:t>
            </a:r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3059113" y="2592388"/>
          <a:ext cx="3532187" cy="3479800"/>
        </p:xfrm>
        <a:graphic>
          <a:graphicData uri="http://schemas.openxmlformats.org/presentationml/2006/ole">
            <p:oleObj spid="_x0000_s8198" name="Фрагмент" r:id="rId3" imgW="1945800" imgH="1917720" progId="KOMPAS.FRW">
              <p:embed/>
            </p:oleObj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3059113" y="2565400"/>
          <a:ext cx="3532187" cy="3578225"/>
        </p:xfrm>
        <a:graphic>
          <a:graphicData uri="http://schemas.openxmlformats.org/presentationml/2006/ole">
            <p:oleObj spid="_x0000_s8199" name="Фрагмент" r:id="rId4" imgW="1945800" imgH="1971720" progId="KOMPAS.FRW">
              <p:embed/>
            </p:oleObj>
          </a:graphicData>
        </a:graphic>
      </p:graphicFrame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539750" y="1916113"/>
            <a:ext cx="251618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600"/>
              <a:t>Коническая поверхность</a:t>
            </a:r>
          </a:p>
          <a:p>
            <a:pPr algn="ctr">
              <a:lnSpc>
                <a:spcPct val="115000"/>
              </a:lnSpc>
            </a:pPr>
            <a:r>
              <a:rPr lang="ru-RU" sz="1600" i="1"/>
              <a:t>Ф</a:t>
            </a:r>
            <a:r>
              <a:rPr lang="ru-RU" sz="1600">
                <a:sym typeface="Symbol" pitchFamily="18" charset="2"/>
              </a:rPr>
              <a:t></a:t>
            </a:r>
            <a:r>
              <a:rPr lang="en-US" sz="1600" i="1"/>
              <a:t>S</a:t>
            </a:r>
            <a:r>
              <a:rPr lang="ru-RU" sz="1600">
                <a:sym typeface="Symbol" pitchFamily="18" charset="2"/>
              </a:rPr>
              <a:t>,</a:t>
            </a:r>
            <a:r>
              <a:rPr lang="en-US" sz="1600" i="1">
                <a:sym typeface="Symbol" pitchFamily="18" charset="2"/>
              </a:rPr>
              <a:t>m</a:t>
            </a:r>
            <a:r>
              <a:rPr lang="en-US" sz="1600">
                <a:sym typeface="Symbol" pitchFamily="18" charset="2"/>
              </a:rPr>
              <a:t></a:t>
            </a:r>
            <a:r>
              <a:rPr lang="ru-RU" sz="1600"/>
              <a:t> </a:t>
            </a:r>
          </a:p>
        </p:txBody>
      </p:sp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78486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Определитель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2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23850" y="1052513"/>
            <a:ext cx="8496300" cy="419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>
              <a:lnSpc>
                <a:spcPct val="115000"/>
              </a:lnSpc>
            </a:pPr>
            <a:r>
              <a:rPr lang="ru-RU" sz="1800"/>
              <a:t>Задание поверхности проекциями элементов ее определителя не обеспечивает ее наглядности. Для наглядности чертежа поверхности строят очерковые линии, ограничивающие области ее проекций.</a:t>
            </a:r>
          </a:p>
          <a:p>
            <a:pPr indent="450850" algn="just">
              <a:lnSpc>
                <a:spcPct val="115000"/>
              </a:lnSpc>
            </a:pPr>
            <a:r>
              <a:rPr lang="ru-RU" sz="1800"/>
              <a:t>Возьмем в пространстве поверхность </a:t>
            </a:r>
            <a:r>
              <a:rPr lang="ru-RU" sz="1800" i="1"/>
              <a:t>Ф</a:t>
            </a:r>
            <a:r>
              <a:rPr lang="ru-RU" sz="1800"/>
              <a:t> и плоскость проекций </a:t>
            </a:r>
            <a:r>
              <a:rPr lang="ru-RU" sz="1800" i="1"/>
              <a:t>П</a:t>
            </a:r>
            <a:r>
              <a:rPr lang="ru-RU" sz="1200" i="1"/>
              <a:t>2</a:t>
            </a:r>
            <a:r>
              <a:rPr lang="ru-RU" sz="1800"/>
              <a:t>. При параллельном проецировании </a:t>
            </a:r>
            <a:r>
              <a:rPr lang="ru-RU" sz="1800" i="1"/>
              <a:t>Ф</a:t>
            </a:r>
            <a:r>
              <a:rPr lang="ru-RU" sz="1800"/>
              <a:t> на </a:t>
            </a:r>
            <a:r>
              <a:rPr lang="ru-RU" sz="1800" i="1"/>
              <a:t>П</a:t>
            </a:r>
            <a:r>
              <a:rPr lang="ru-RU" sz="1200" i="1"/>
              <a:t>2</a:t>
            </a:r>
            <a:r>
              <a:rPr lang="ru-RU" sz="1800"/>
              <a:t> некоторые из проецирующих прямых будут касаться </a:t>
            </a:r>
            <a:r>
              <a:rPr lang="ru-RU" sz="1800" i="1"/>
              <a:t>Ф</a:t>
            </a:r>
            <a:r>
              <a:rPr lang="ru-RU" sz="1800"/>
              <a:t> и образовывать проецирующую цилиндрическую поверхность </a:t>
            </a:r>
            <a:r>
              <a:rPr lang="ru-RU" sz="1800" i="1">
                <a:sym typeface="Symbol" pitchFamily="18" charset="2"/>
              </a:rPr>
              <a:t></a:t>
            </a:r>
            <a:r>
              <a:rPr lang="ru-RU" sz="1800">
                <a:sym typeface="Symbol" pitchFamily="18" charset="2"/>
              </a:rPr>
              <a:t> </a:t>
            </a:r>
            <a:r>
              <a:rPr lang="ru-RU" sz="1800"/>
              <a:t>(аналогично – коническую поверхность для центрального проецирования).</a:t>
            </a:r>
            <a:endParaRPr lang="ru-RU" sz="1800">
              <a:sym typeface="Symbol" pitchFamily="18" charset="2"/>
            </a:endParaRPr>
          </a:p>
          <a:p>
            <a:pPr indent="450850" algn="just">
              <a:lnSpc>
                <a:spcPct val="115000"/>
              </a:lnSpc>
            </a:pPr>
            <a:r>
              <a:rPr lang="ru-RU" sz="1800">
                <a:sym typeface="Symbol" pitchFamily="18" charset="2"/>
              </a:rPr>
              <a:t>Линия </a:t>
            </a:r>
            <a:r>
              <a:rPr lang="en-US" sz="1800" i="1">
                <a:sym typeface="Symbol" pitchFamily="18" charset="2"/>
              </a:rPr>
              <a:t>b</a:t>
            </a:r>
            <a:r>
              <a:rPr lang="en-US" sz="1800">
                <a:sym typeface="Symbol" pitchFamily="18" charset="2"/>
              </a:rPr>
              <a:t> </a:t>
            </a:r>
            <a:r>
              <a:rPr lang="ru-RU" sz="1800">
                <a:sym typeface="Symbol" pitchFamily="18" charset="2"/>
              </a:rPr>
              <a:t>касания поверхностей </a:t>
            </a:r>
            <a:r>
              <a:rPr lang="ru-RU" sz="1800" i="1">
                <a:sym typeface="Symbol" pitchFamily="18" charset="2"/>
              </a:rPr>
              <a:t>Ф</a:t>
            </a:r>
            <a:r>
              <a:rPr lang="ru-RU" sz="1800">
                <a:sym typeface="Symbol" pitchFamily="18" charset="2"/>
              </a:rPr>
              <a:t> и </a:t>
            </a:r>
            <a:r>
              <a:rPr lang="ru-RU" sz="1800" i="1">
                <a:sym typeface="Symbol" pitchFamily="18" charset="2"/>
              </a:rPr>
              <a:t></a:t>
            </a:r>
            <a:r>
              <a:rPr lang="ru-RU" sz="1800"/>
              <a:t> называются контурной линией, а ее проекция </a:t>
            </a:r>
            <a:r>
              <a:rPr lang="en-US" sz="1800" i="1">
                <a:sym typeface="Symbol" pitchFamily="18" charset="2"/>
              </a:rPr>
              <a:t>b</a:t>
            </a:r>
            <a:r>
              <a:rPr lang="ru-RU" sz="1200" i="1">
                <a:sym typeface="Symbol" pitchFamily="18" charset="2"/>
              </a:rPr>
              <a:t>2</a:t>
            </a:r>
            <a:r>
              <a:rPr lang="ru-RU" sz="1800">
                <a:sym typeface="Symbol" pitchFamily="18" charset="2"/>
              </a:rPr>
              <a:t> на </a:t>
            </a:r>
            <a:r>
              <a:rPr lang="ru-RU" sz="1800" i="1">
                <a:sym typeface="Symbol" pitchFamily="18" charset="2"/>
              </a:rPr>
              <a:t>П</a:t>
            </a:r>
            <a:r>
              <a:rPr lang="ru-RU" sz="1200" i="1">
                <a:sym typeface="Symbol" pitchFamily="18" charset="2"/>
              </a:rPr>
              <a:t>2</a:t>
            </a:r>
            <a:r>
              <a:rPr lang="ru-RU" sz="1800">
                <a:sym typeface="Symbol" pitchFamily="18" charset="2"/>
              </a:rPr>
              <a:t> – очертанием данной поверхности </a:t>
            </a:r>
            <a:r>
              <a:rPr lang="ru-RU" sz="1800" i="1">
                <a:sym typeface="Symbol" pitchFamily="18" charset="2"/>
              </a:rPr>
              <a:t>Ф</a:t>
            </a:r>
            <a:r>
              <a:rPr lang="ru-RU" sz="1800">
                <a:sym typeface="Symbol" pitchFamily="18" charset="2"/>
              </a:rPr>
              <a:t>. </a:t>
            </a:r>
            <a:r>
              <a:rPr lang="ru-RU" sz="1800"/>
              <a:t>При изображении поверхности на комплексном чертеже проекцию контурной линии называют линией видимости. Она отделяет видимую часть поверхности от невидимой.</a:t>
            </a:r>
          </a:p>
          <a:p>
            <a:pPr indent="450850" algn="just">
              <a:lnSpc>
                <a:spcPct val="115000"/>
              </a:lnSpc>
            </a:pPr>
            <a:endParaRPr lang="ru-RU" sz="1800">
              <a:sym typeface="Symbol" pitchFamily="18" charset="2"/>
            </a:endParaRPr>
          </a:p>
        </p:txBody>
      </p:sp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7561262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Очертание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03" name="Group 39"/>
          <p:cNvGraphicFramePr>
            <a:graphicFrameLocks noGrp="1"/>
          </p:cNvGraphicFramePr>
          <p:nvPr/>
        </p:nvGraphicFramePr>
        <p:xfrm>
          <a:off x="250825" y="5013325"/>
          <a:ext cx="8642350" cy="2054352"/>
        </p:xfrm>
        <a:graphic>
          <a:graphicData uri="http://schemas.openxmlformats.org/drawingml/2006/table">
            <a:tbl>
              <a:tblPr/>
              <a:tblGrid>
                <a:gridCol w="8642350"/>
              </a:tblGrid>
              <a:tr h="1655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b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-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контурная линия, 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b</a:t>
                      </a:r>
                      <a:r>
                        <a:rPr kumimoji="0" lang="en-US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–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очертание поверхности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Ф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, кривая 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m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, принадлежит поверхности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Ф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,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С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– точка пересечения кривых 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b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и 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m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– точка видимости. Контурная линия 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b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разделяет дугу кривой 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m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на две части, одна из которых (до точки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С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) лежит на видимой части поверхности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Ф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, другая – на невидимой. Это означает, что на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П</a:t>
                      </a:r>
                      <a:r>
                        <a:rPr kumimoji="0" lang="ru-RU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видимой будет часть кривой 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m</a:t>
                      </a:r>
                      <a:r>
                        <a:rPr kumimoji="0" lang="ru-RU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до точки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С</a:t>
                      </a:r>
                      <a:r>
                        <a:rPr kumimoji="0" lang="ru-RU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 – проекции точки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С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. Остальная часть кривой будет невидимой.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282" name="Object 18"/>
          <p:cNvGraphicFramePr>
            <a:graphicFrameLocks noChangeAspect="1"/>
          </p:cNvGraphicFramePr>
          <p:nvPr/>
        </p:nvGraphicFramePr>
        <p:xfrm>
          <a:off x="1763713" y="981075"/>
          <a:ext cx="5530850" cy="4102100"/>
        </p:xfrm>
        <a:graphic>
          <a:graphicData uri="http://schemas.openxmlformats.org/presentationml/2006/ole">
            <p:oleObj spid="_x0000_s11282" name="Фрагмент" r:id="rId3" imgW="5531400" imgH="4101480" progId="KOMPAS.FRW">
              <p:embed/>
            </p:oleObj>
          </a:graphicData>
        </a:graphic>
      </p:graphicFrame>
      <p:sp>
        <p:nvSpPr>
          <p:cNvPr id="11283" name="WordArt 19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7561262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Очертание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82804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Классификация кривых поверхностей.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79388" y="881063"/>
            <a:ext cx="8788400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ru-RU" sz="1800"/>
              <a:t>Все кривые поверхности делятся на</a:t>
            </a:r>
            <a:r>
              <a:rPr lang="ru-RU" sz="1800" b="1" i="1"/>
              <a:t> </a:t>
            </a:r>
            <a:r>
              <a:rPr lang="ru-RU" sz="1800"/>
              <a:t>поверхности </a:t>
            </a:r>
            <a:r>
              <a:rPr lang="ru-RU" sz="1800" i="1"/>
              <a:t>линейчатые и криволинейчатые</a:t>
            </a:r>
            <a:r>
              <a:rPr lang="ru-RU" sz="1800"/>
              <a:t>.</a:t>
            </a:r>
          </a:p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ru-RU" sz="1800"/>
              <a:t>Линейчатые поверхности в свою очередь делятся на:</a:t>
            </a:r>
          </a:p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ru-RU" sz="1800" b="1" i="1"/>
              <a:t> - </a:t>
            </a:r>
            <a:r>
              <a:rPr lang="ru-RU" sz="1800" b="1"/>
              <a:t>развёртываемые линейчатые поверхности</a:t>
            </a:r>
            <a:r>
              <a:rPr lang="ru-RU" sz="1800"/>
              <a:t>: конические (конусы); цилиндрические (цилиндры); торсы (поверхности с ребром возврата). </a:t>
            </a:r>
          </a:p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ru-RU" sz="1800" b="1" i="1"/>
              <a:t> </a:t>
            </a:r>
            <a:r>
              <a:rPr lang="ru-RU" sz="1800" b="1"/>
              <a:t>- неразвёртываемые линейчатые поверхности:</a:t>
            </a:r>
            <a:r>
              <a:rPr lang="ru-RU" sz="1800"/>
              <a:t> цилиндроиды; коноиды; гиперболический параболоид (косая плоскость);  однополостный гиперболоид; косой цилиндр с тремя направляющими (наиболее общий случай не развертываемых линейчатых поверхностей).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3933825"/>
            <a:ext cx="884078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/>
              <a:t> </a:t>
            </a:r>
            <a:r>
              <a:rPr lang="ru-RU" sz="1800"/>
              <a:t>К </a:t>
            </a:r>
            <a:r>
              <a:rPr lang="ru-RU" sz="1800" b="1"/>
              <a:t>криволинейчатым поверхностям</a:t>
            </a:r>
            <a:r>
              <a:rPr lang="ru-RU" sz="1800"/>
              <a:t> относятся:</a:t>
            </a: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800"/>
              <a:t>-  поверхности вращения;</a:t>
            </a: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800"/>
              <a:t>-  циклические поверхности;</a:t>
            </a: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800"/>
              <a:t>- поверхности с переменными криволинейными производящими (образующими);</a:t>
            </a: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800"/>
              <a:t>-  кривые конусы;</a:t>
            </a: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800"/>
              <a:t>-  кривые цилиндры;</a:t>
            </a: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800"/>
              <a:t>-  каркасные поверхности (дискретные и с непрерывным каркасом);</a:t>
            </a:r>
          </a:p>
          <a:p>
            <a:pPr algn="just">
              <a:lnSpc>
                <a:spcPct val="115000"/>
              </a:lnSpc>
              <a:tabLst>
                <a:tab pos="685800" algn="l"/>
              </a:tabLst>
            </a:pPr>
            <a:r>
              <a:rPr lang="ru-RU" sz="1800"/>
              <a:t>-  незакономерные поверхности или поверхности топографические.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1557</Words>
  <Application>Microsoft Office PowerPoint</Application>
  <PresentationFormat>Экран (4:3)</PresentationFormat>
  <Paragraphs>119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Symbol</vt:lpstr>
      <vt:lpstr>Times New Roman</vt:lpstr>
      <vt:lpstr>Оформление по умолчанию</vt:lpstr>
      <vt:lpstr>КОМПАС-Фрагмент</vt:lpstr>
      <vt:lpstr>КОМПАС-Деталь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AnneT</dc:creator>
  <cp:lastModifiedBy>USER</cp:lastModifiedBy>
  <cp:revision>37</cp:revision>
  <dcterms:created xsi:type="dcterms:W3CDTF">2009-12-14T09:49:50Z</dcterms:created>
  <dcterms:modified xsi:type="dcterms:W3CDTF">2020-11-08T16:13:45Z</dcterms:modified>
</cp:coreProperties>
</file>