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Lst>
  <p:notesMasterIdLst>
    <p:notesMasterId r:id="rId55"/>
  </p:notesMasterIdLst>
  <p:handoutMasterIdLst>
    <p:handoutMasterId r:id="rId56"/>
  </p:handoutMasterIdLst>
  <p:sldIdLst>
    <p:sldId id="256" r:id="rId2"/>
    <p:sldId id="321" r:id="rId3"/>
    <p:sldId id="322" r:id="rId4"/>
    <p:sldId id="323" r:id="rId5"/>
    <p:sldId id="324" r:id="rId6"/>
    <p:sldId id="325" r:id="rId7"/>
    <p:sldId id="407" r:id="rId8"/>
    <p:sldId id="326" r:id="rId9"/>
    <p:sldId id="327" r:id="rId10"/>
    <p:sldId id="328" r:id="rId11"/>
    <p:sldId id="329" r:id="rId12"/>
    <p:sldId id="330" r:id="rId13"/>
    <p:sldId id="331" r:id="rId14"/>
    <p:sldId id="332" r:id="rId15"/>
    <p:sldId id="333" r:id="rId16"/>
    <p:sldId id="334" r:id="rId17"/>
    <p:sldId id="408" r:id="rId18"/>
    <p:sldId id="406" r:id="rId19"/>
    <p:sldId id="336" r:id="rId20"/>
    <p:sldId id="335" r:id="rId21"/>
    <p:sldId id="337" r:id="rId22"/>
    <p:sldId id="338" r:id="rId23"/>
    <p:sldId id="414" r:id="rId24"/>
    <p:sldId id="415" r:id="rId25"/>
    <p:sldId id="416" r:id="rId26"/>
    <p:sldId id="417" r:id="rId27"/>
    <p:sldId id="411" r:id="rId28"/>
    <p:sldId id="409" r:id="rId29"/>
    <p:sldId id="410" r:id="rId30"/>
    <p:sldId id="340" r:id="rId31"/>
    <p:sldId id="341" r:id="rId32"/>
    <p:sldId id="342" r:id="rId33"/>
    <p:sldId id="343" r:id="rId34"/>
    <p:sldId id="344" r:id="rId35"/>
    <p:sldId id="345" r:id="rId36"/>
    <p:sldId id="413" r:id="rId37"/>
    <p:sldId id="347" r:id="rId38"/>
    <p:sldId id="352" r:id="rId39"/>
    <p:sldId id="353" r:id="rId40"/>
    <p:sldId id="354" r:id="rId41"/>
    <p:sldId id="355" r:id="rId42"/>
    <p:sldId id="356" r:id="rId43"/>
    <p:sldId id="357" r:id="rId44"/>
    <p:sldId id="358" r:id="rId45"/>
    <p:sldId id="359" r:id="rId46"/>
    <p:sldId id="360" r:id="rId47"/>
    <p:sldId id="361" r:id="rId48"/>
    <p:sldId id="364" r:id="rId49"/>
    <p:sldId id="365" r:id="rId50"/>
    <p:sldId id="366" r:id="rId51"/>
    <p:sldId id="367" r:id="rId52"/>
    <p:sldId id="412" r:id="rId53"/>
    <p:sldId id="320" r:id="rId54"/>
  </p:sldIdLst>
  <p:sldSz cx="9144000" cy="5143500" type="screen16x9"/>
  <p:notesSz cx="6858000" cy="9947275"/>
  <p:defaultTextStyle>
    <a:defPPr>
      <a:defRPr lang="en-US"/>
    </a:defPPr>
    <a:lvl1pPr marL="0" algn="l" defTabSz="342892" rtl="0" eaLnBrk="1" latinLnBrk="0" hangingPunct="1">
      <a:defRPr sz="1400" kern="1200">
        <a:solidFill>
          <a:schemeClr val="tx1"/>
        </a:solidFill>
        <a:latin typeface="+mn-lt"/>
        <a:ea typeface="+mn-ea"/>
        <a:cs typeface="+mn-cs"/>
      </a:defRPr>
    </a:lvl1pPr>
    <a:lvl2pPr marL="342892" algn="l" defTabSz="342892" rtl="0" eaLnBrk="1" latinLnBrk="0" hangingPunct="1">
      <a:defRPr sz="1400" kern="1200">
        <a:solidFill>
          <a:schemeClr val="tx1"/>
        </a:solidFill>
        <a:latin typeface="+mn-lt"/>
        <a:ea typeface="+mn-ea"/>
        <a:cs typeface="+mn-cs"/>
      </a:defRPr>
    </a:lvl2pPr>
    <a:lvl3pPr marL="685783" algn="l" defTabSz="342892" rtl="0" eaLnBrk="1" latinLnBrk="0" hangingPunct="1">
      <a:defRPr sz="1400" kern="1200">
        <a:solidFill>
          <a:schemeClr val="tx1"/>
        </a:solidFill>
        <a:latin typeface="+mn-lt"/>
        <a:ea typeface="+mn-ea"/>
        <a:cs typeface="+mn-cs"/>
      </a:defRPr>
    </a:lvl3pPr>
    <a:lvl4pPr marL="1028675" algn="l" defTabSz="342892" rtl="0" eaLnBrk="1" latinLnBrk="0" hangingPunct="1">
      <a:defRPr sz="1400" kern="1200">
        <a:solidFill>
          <a:schemeClr val="tx1"/>
        </a:solidFill>
        <a:latin typeface="+mn-lt"/>
        <a:ea typeface="+mn-ea"/>
        <a:cs typeface="+mn-cs"/>
      </a:defRPr>
    </a:lvl4pPr>
    <a:lvl5pPr marL="1371566" algn="l" defTabSz="342892" rtl="0" eaLnBrk="1" latinLnBrk="0" hangingPunct="1">
      <a:defRPr sz="1400" kern="1200">
        <a:solidFill>
          <a:schemeClr val="tx1"/>
        </a:solidFill>
        <a:latin typeface="+mn-lt"/>
        <a:ea typeface="+mn-ea"/>
        <a:cs typeface="+mn-cs"/>
      </a:defRPr>
    </a:lvl5pPr>
    <a:lvl6pPr marL="1714457" algn="l" defTabSz="342892" rtl="0" eaLnBrk="1" latinLnBrk="0" hangingPunct="1">
      <a:defRPr sz="1400" kern="1200">
        <a:solidFill>
          <a:schemeClr val="tx1"/>
        </a:solidFill>
        <a:latin typeface="+mn-lt"/>
        <a:ea typeface="+mn-ea"/>
        <a:cs typeface="+mn-cs"/>
      </a:defRPr>
    </a:lvl6pPr>
    <a:lvl7pPr marL="2057348" algn="l" defTabSz="342892" rtl="0" eaLnBrk="1" latinLnBrk="0" hangingPunct="1">
      <a:defRPr sz="1400" kern="1200">
        <a:solidFill>
          <a:schemeClr val="tx1"/>
        </a:solidFill>
        <a:latin typeface="+mn-lt"/>
        <a:ea typeface="+mn-ea"/>
        <a:cs typeface="+mn-cs"/>
      </a:defRPr>
    </a:lvl7pPr>
    <a:lvl8pPr marL="2400240" algn="l" defTabSz="342892" rtl="0" eaLnBrk="1" latinLnBrk="0" hangingPunct="1">
      <a:defRPr sz="1400" kern="1200">
        <a:solidFill>
          <a:schemeClr val="tx1"/>
        </a:solidFill>
        <a:latin typeface="+mn-lt"/>
        <a:ea typeface="+mn-ea"/>
        <a:cs typeface="+mn-cs"/>
      </a:defRPr>
    </a:lvl8pPr>
    <a:lvl9pPr marL="2743132" algn="l" defTabSz="342892" rtl="0" eaLnBrk="1" latinLnBrk="0" hangingPunct="1">
      <a:defRPr sz="14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6" autoAdjust="0"/>
    <p:restoredTop sz="94660" autoAdjust="0"/>
  </p:normalViewPr>
  <p:slideViewPr>
    <p:cSldViewPr snapToGrid="0">
      <p:cViewPr>
        <p:scale>
          <a:sx n="98" d="100"/>
          <a:sy n="98" d="100"/>
        </p:scale>
        <p:origin x="-1920" y="-84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1800" cy="497364"/>
          </a:xfrm>
          <a:prstGeom prst="rect">
            <a:avLst/>
          </a:prstGeom>
        </p:spPr>
        <p:txBody>
          <a:bodyPr vert="horz" lIns="91429" tIns="45714" rIns="91429" bIns="45714" rtlCol="0"/>
          <a:lstStyle>
            <a:lvl1pPr algn="l">
              <a:defRPr sz="1200"/>
            </a:lvl1pPr>
          </a:lstStyle>
          <a:p>
            <a:endParaRPr lang="ru-RU"/>
          </a:p>
        </p:txBody>
      </p:sp>
      <p:sp>
        <p:nvSpPr>
          <p:cNvPr id="3" name="Дата 2"/>
          <p:cNvSpPr>
            <a:spLocks noGrp="1"/>
          </p:cNvSpPr>
          <p:nvPr>
            <p:ph type="dt" sz="quarter" idx="1"/>
          </p:nvPr>
        </p:nvSpPr>
        <p:spPr>
          <a:xfrm>
            <a:off x="3884614" y="1"/>
            <a:ext cx="2971800" cy="497364"/>
          </a:xfrm>
          <a:prstGeom prst="rect">
            <a:avLst/>
          </a:prstGeom>
        </p:spPr>
        <p:txBody>
          <a:bodyPr vert="horz" lIns="91429" tIns="45714" rIns="91429" bIns="45714" rtlCol="0"/>
          <a:lstStyle>
            <a:lvl1pPr algn="r">
              <a:defRPr sz="1200"/>
            </a:lvl1pPr>
          </a:lstStyle>
          <a:p>
            <a:fld id="{2119BC27-2B3C-41CB-AD11-BF3FAC8F9E9E}" type="datetimeFigureOut">
              <a:rPr lang="ru-RU" smtClean="0"/>
              <a:pPr/>
              <a:t>17.02.2026</a:t>
            </a:fld>
            <a:endParaRPr lang="ru-RU"/>
          </a:p>
        </p:txBody>
      </p:sp>
      <p:sp>
        <p:nvSpPr>
          <p:cNvPr id="4" name="Нижний колонтитул 3"/>
          <p:cNvSpPr>
            <a:spLocks noGrp="1"/>
          </p:cNvSpPr>
          <p:nvPr>
            <p:ph type="ftr" sz="quarter" idx="2"/>
          </p:nvPr>
        </p:nvSpPr>
        <p:spPr>
          <a:xfrm>
            <a:off x="0" y="9448186"/>
            <a:ext cx="2971800" cy="497364"/>
          </a:xfrm>
          <a:prstGeom prst="rect">
            <a:avLst/>
          </a:prstGeom>
        </p:spPr>
        <p:txBody>
          <a:bodyPr vert="horz" lIns="91429" tIns="45714" rIns="91429" bIns="45714" rtlCol="0" anchor="b"/>
          <a:lstStyle>
            <a:lvl1pPr algn="l">
              <a:defRPr sz="1200"/>
            </a:lvl1pPr>
          </a:lstStyle>
          <a:p>
            <a:endParaRPr lang="ru-RU"/>
          </a:p>
        </p:txBody>
      </p:sp>
      <p:sp>
        <p:nvSpPr>
          <p:cNvPr id="5" name="Номер слайда 4"/>
          <p:cNvSpPr>
            <a:spLocks noGrp="1"/>
          </p:cNvSpPr>
          <p:nvPr>
            <p:ph type="sldNum" sz="quarter" idx="3"/>
          </p:nvPr>
        </p:nvSpPr>
        <p:spPr>
          <a:xfrm>
            <a:off x="3884614" y="9448186"/>
            <a:ext cx="2971800" cy="497364"/>
          </a:xfrm>
          <a:prstGeom prst="rect">
            <a:avLst/>
          </a:prstGeom>
        </p:spPr>
        <p:txBody>
          <a:bodyPr vert="horz" lIns="91429" tIns="45714" rIns="91429" bIns="45714" rtlCol="0" anchor="b"/>
          <a:lstStyle>
            <a:lvl1pPr algn="r">
              <a:defRPr sz="1200"/>
            </a:lvl1pPr>
          </a:lstStyle>
          <a:p>
            <a:fld id="{AC47EE76-9C8F-4E84-9BFF-7ED859115ADA}" type="slidenum">
              <a:rPr lang="ru-RU" smtClean="0"/>
              <a:pPr/>
              <a:t>‹#›</a:t>
            </a:fld>
            <a:endParaRPr lang="ru-RU"/>
          </a:p>
        </p:txBody>
      </p:sp>
    </p:spTree>
    <p:extLst>
      <p:ext uri="{BB962C8B-B14F-4D97-AF65-F5344CB8AC3E}">
        <p14:creationId xmlns:p14="http://schemas.microsoft.com/office/powerpoint/2010/main" val="39015181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1800" cy="497364"/>
          </a:xfrm>
          <a:prstGeom prst="rect">
            <a:avLst/>
          </a:prstGeom>
        </p:spPr>
        <p:txBody>
          <a:bodyPr vert="horz" lIns="91429" tIns="45714" rIns="91429" bIns="45714" rtlCol="0"/>
          <a:lstStyle>
            <a:lvl1pPr algn="l">
              <a:defRPr sz="1200"/>
            </a:lvl1pPr>
          </a:lstStyle>
          <a:p>
            <a:endParaRPr lang="ru-RU"/>
          </a:p>
        </p:txBody>
      </p:sp>
      <p:sp>
        <p:nvSpPr>
          <p:cNvPr id="3" name="Дата 2"/>
          <p:cNvSpPr>
            <a:spLocks noGrp="1"/>
          </p:cNvSpPr>
          <p:nvPr>
            <p:ph type="dt" idx="1"/>
          </p:nvPr>
        </p:nvSpPr>
        <p:spPr>
          <a:xfrm>
            <a:off x="3884614" y="1"/>
            <a:ext cx="2971800" cy="497364"/>
          </a:xfrm>
          <a:prstGeom prst="rect">
            <a:avLst/>
          </a:prstGeom>
        </p:spPr>
        <p:txBody>
          <a:bodyPr vert="horz" lIns="91429" tIns="45714" rIns="91429" bIns="45714" rtlCol="0"/>
          <a:lstStyle>
            <a:lvl1pPr algn="r">
              <a:defRPr sz="1200"/>
            </a:lvl1pPr>
          </a:lstStyle>
          <a:p>
            <a:fld id="{B2AB585C-744B-4D7A-B3AB-2EAF21A8114B}" type="datetimeFigureOut">
              <a:rPr lang="ru-RU" smtClean="0"/>
              <a:pPr/>
              <a:t>17.02.2026</a:t>
            </a:fld>
            <a:endParaRPr lang="ru-RU"/>
          </a:p>
        </p:txBody>
      </p:sp>
      <p:sp>
        <p:nvSpPr>
          <p:cNvPr id="4" name="Образ слайда 3"/>
          <p:cNvSpPr>
            <a:spLocks noGrp="1" noRot="1" noChangeAspect="1"/>
          </p:cNvSpPr>
          <p:nvPr>
            <p:ph type="sldImg" idx="2"/>
          </p:nvPr>
        </p:nvSpPr>
        <p:spPr>
          <a:xfrm>
            <a:off x="112713" y="746125"/>
            <a:ext cx="6632575" cy="3730625"/>
          </a:xfrm>
          <a:prstGeom prst="rect">
            <a:avLst/>
          </a:prstGeom>
          <a:noFill/>
          <a:ln w="12700">
            <a:solidFill>
              <a:prstClr val="black"/>
            </a:solidFill>
          </a:ln>
        </p:spPr>
        <p:txBody>
          <a:bodyPr vert="horz" lIns="91429" tIns="45714" rIns="91429" bIns="45714" rtlCol="0" anchor="ctr"/>
          <a:lstStyle/>
          <a:p>
            <a:endParaRPr lang="ru-RU"/>
          </a:p>
        </p:txBody>
      </p:sp>
      <p:sp>
        <p:nvSpPr>
          <p:cNvPr id="5" name="Заметки 4"/>
          <p:cNvSpPr>
            <a:spLocks noGrp="1"/>
          </p:cNvSpPr>
          <p:nvPr>
            <p:ph type="body" sz="quarter" idx="3"/>
          </p:nvPr>
        </p:nvSpPr>
        <p:spPr>
          <a:xfrm>
            <a:off x="685801" y="4724957"/>
            <a:ext cx="5486400" cy="4476274"/>
          </a:xfrm>
          <a:prstGeom prst="rect">
            <a:avLst/>
          </a:prstGeom>
        </p:spPr>
        <p:txBody>
          <a:bodyPr vert="horz" lIns="91429" tIns="45714" rIns="91429" bIns="45714"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6"/>
            <a:ext cx="2971800" cy="497364"/>
          </a:xfrm>
          <a:prstGeom prst="rect">
            <a:avLst/>
          </a:prstGeom>
        </p:spPr>
        <p:txBody>
          <a:bodyPr vert="horz" lIns="91429" tIns="45714" rIns="91429" bIns="45714" rtlCol="0" anchor="b"/>
          <a:lstStyle>
            <a:lvl1pPr algn="l">
              <a:defRPr sz="1200"/>
            </a:lvl1pPr>
          </a:lstStyle>
          <a:p>
            <a:endParaRPr lang="ru-RU"/>
          </a:p>
        </p:txBody>
      </p:sp>
      <p:sp>
        <p:nvSpPr>
          <p:cNvPr id="7" name="Номер слайда 6"/>
          <p:cNvSpPr>
            <a:spLocks noGrp="1"/>
          </p:cNvSpPr>
          <p:nvPr>
            <p:ph type="sldNum" sz="quarter" idx="5"/>
          </p:nvPr>
        </p:nvSpPr>
        <p:spPr>
          <a:xfrm>
            <a:off x="3884614" y="9448186"/>
            <a:ext cx="2971800" cy="497364"/>
          </a:xfrm>
          <a:prstGeom prst="rect">
            <a:avLst/>
          </a:prstGeom>
        </p:spPr>
        <p:txBody>
          <a:bodyPr vert="horz" lIns="91429" tIns="45714" rIns="91429" bIns="45714" rtlCol="0" anchor="b"/>
          <a:lstStyle>
            <a:lvl1pPr algn="r">
              <a:defRPr sz="1200"/>
            </a:lvl1pPr>
          </a:lstStyle>
          <a:p>
            <a:fld id="{69710184-71FD-4948-B5A1-ABCB1733EBAC}" type="slidenum">
              <a:rPr lang="ru-RU" smtClean="0"/>
              <a:pPr/>
              <a:t>‹#›</a:t>
            </a:fld>
            <a:endParaRPr lang="ru-RU"/>
          </a:p>
        </p:txBody>
      </p:sp>
    </p:spTree>
    <p:extLst>
      <p:ext uri="{BB962C8B-B14F-4D97-AF65-F5344CB8AC3E}">
        <p14:creationId xmlns:p14="http://schemas.microsoft.com/office/powerpoint/2010/main" val="3318972957"/>
      </p:ext>
    </p:extLst>
  </p:cSld>
  <p:clrMap bg1="lt1" tx1="dk1" bg2="lt2" tx2="dk2" accent1="accent1" accent2="accent2" accent3="accent3" accent4="accent4" accent5="accent5" accent6="accent6" hlink="hlink" folHlink="folHlink"/>
  <p:hf hdr="0" dt="0"/>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1"/>
            <a:ext cx="5825202" cy="1234727"/>
          </a:xfrm>
        </p:spPr>
        <p:txBody>
          <a:bodyPr anchor="b">
            <a:noAutofit/>
          </a:bodyPr>
          <a:lstStyle>
            <a:lvl1pPr algn="r">
              <a:defRPr sz="41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1C67B96-6466-4C28-B4B9-15BC1EFE26BF}"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116586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465E91-B5A7-44D4-87A9-276529E7CE15}"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335565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A2AD74-7C80-4C7B-B497-444843B36D87}"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
        <p:nvSpPr>
          <p:cNvPr id="24" name="TextBox 23"/>
          <p:cNvSpPr txBox="1"/>
          <p:nvPr/>
        </p:nvSpPr>
        <p:spPr>
          <a:xfrm>
            <a:off x="406403" y="592784"/>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21825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2"/>
            <a:ext cx="6447501" cy="1946595"/>
          </a:xfrm>
        </p:spPr>
        <p:txBody>
          <a:bodyPr anchor="b">
            <a:normAutofit/>
          </a:bodyPr>
          <a:lstStyle>
            <a:lvl1pPr algn="l">
              <a:defRPr sz="33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75000"/>
                    <a:lumOff val="2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D75AE18-2E51-4F3D-8162-BB48A0C21E3A}"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573956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20042F0-001C-4806-B340-C2E78108C55A}"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
        <p:nvSpPr>
          <p:cNvPr id="24" name="TextBox 23"/>
          <p:cNvSpPr txBox="1"/>
          <p:nvPr/>
        </p:nvSpPr>
        <p:spPr>
          <a:xfrm>
            <a:off x="406403" y="592784"/>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79" tIns="34289" rIns="68579" bIns="34289"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6737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1" y="457200"/>
            <a:ext cx="6441152" cy="2266950"/>
          </a:xfrm>
        </p:spPr>
        <p:txBody>
          <a:bodyPr anchor="ctr">
            <a:normAutofit/>
          </a:bodyPr>
          <a:lstStyle>
            <a:lvl1pPr algn="l">
              <a:defRPr sz="33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4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D03E4F0-3D92-4717-A385-D6A77AF37935}"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16917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D2CA8C7-913B-4B0F-9F58-9B5A98CA160C}"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475541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457201"/>
            <a:ext cx="978557" cy="3938588"/>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08002" y="457201"/>
            <a:ext cx="5295113" cy="39385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1342A4-CD31-43D1-A22E-D5D0F024EF60}"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833582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577097-C342-4686-B996-D7A46BE53E49}"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593764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9B836A-E577-45BB-A82A-4010506FDBD7}" type="datetime1">
              <a:rPr lang="ru-RU" smtClean="0"/>
              <a:pPr/>
              <a:t>17.02.2026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82527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508002" y="1620443"/>
            <a:ext cx="3138026" cy="29105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17477" y="1620443"/>
            <a:ext cx="3138026" cy="29105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CC33AF9-71D8-4869-8011-01ACDCCC5F3D}" type="datetime1">
              <a:rPr lang="ru-RU" smtClean="0"/>
              <a:pPr/>
              <a:t>17.02.2026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167319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506810" y="1620738"/>
            <a:ext cx="3139217" cy="432197"/>
          </a:xfrm>
        </p:spPr>
        <p:txBody>
          <a:bodyPr anchor="b">
            <a:noAutofit/>
          </a:bodyPr>
          <a:lstStyle>
            <a:lvl1pPr marL="0" indent="0">
              <a:buNone/>
              <a:defRPr sz="1800" b="0"/>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506810" y="2052935"/>
            <a:ext cx="3139217" cy="24780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16288" y="1620738"/>
            <a:ext cx="3139214" cy="432197"/>
          </a:xfrm>
        </p:spPr>
        <p:txBody>
          <a:bodyPr anchor="b">
            <a:noAutofit/>
          </a:bodyPr>
          <a:lstStyle>
            <a:lvl1pPr marL="0" indent="0">
              <a:buNone/>
              <a:defRPr sz="1800" b="0"/>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816289" y="2052935"/>
            <a:ext cx="3139213" cy="24780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4DC0224-F4B9-46E5-9512-C0DDB1E1A5C4}" type="datetime1">
              <a:rPr lang="ru-RU" smtClean="0"/>
              <a:pPr/>
              <a:t>17.02.2026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412187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43D7273-77DF-450B-9FE1-03F1715C926C}" type="datetime1">
              <a:rPr lang="ru-RU" smtClean="0"/>
              <a:pPr/>
              <a:t>17.02.2026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408893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3ECBC-33EE-4BDE-A533-6D60E724354B}" type="datetime1">
              <a:rPr lang="ru-RU" smtClean="0"/>
              <a:pPr/>
              <a:t>17.02.2026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38807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4"/>
            <a:ext cx="2890896" cy="958850"/>
          </a:xfrm>
        </p:spPr>
        <p:txBody>
          <a:bodyPr anchor="b">
            <a:normAutofit/>
          </a:bodyPr>
          <a:lstStyle>
            <a:lvl1pPr>
              <a:defRPr sz="1500"/>
            </a:lvl1pPr>
          </a:lstStyle>
          <a:p>
            <a:r>
              <a:rPr lang="ru-RU" smtClean="0"/>
              <a:t>Образец заголовка</a:t>
            </a:r>
            <a:endParaRPr lang="en-US" dirty="0"/>
          </a:p>
        </p:txBody>
      </p:sp>
      <p:sp>
        <p:nvSpPr>
          <p:cNvPr id="3" name="Content Placeholder 2"/>
          <p:cNvSpPr>
            <a:spLocks noGrp="1"/>
          </p:cNvSpPr>
          <p:nvPr>
            <p:ph idx="1"/>
          </p:nvPr>
        </p:nvSpPr>
        <p:spPr>
          <a:xfrm>
            <a:off x="3570347" y="386193"/>
            <a:ext cx="3385156" cy="41448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8001" y="2082803"/>
            <a:ext cx="2890896" cy="1938337"/>
          </a:xfrm>
        </p:spPr>
        <p:txBody>
          <a:bodyPr>
            <a:normAutofit/>
          </a:bodyPr>
          <a:lstStyle>
            <a:lvl1pPr marL="0" indent="0">
              <a:buNone/>
              <a:defRPr sz="1100"/>
            </a:lvl1pPr>
            <a:lvl2pPr marL="342788" indent="0">
              <a:buNone/>
              <a:defRPr sz="1100"/>
            </a:lvl2pPr>
            <a:lvl3pPr marL="685578" indent="0">
              <a:buNone/>
              <a:defRPr sz="900"/>
            </a:lvl3pPr>
            <a:lvl4pPr marL="1028366" indent="0">
              <a:buNone/>
              <a:defRPr sz="800"/>
            </a:lvl4pPr>
            <a:lvl5pPr marL="1371154" indent="0">
              <a:buNone/>
              <a:defRPr sz="800"/>
            </a:lvl5pPr>
            <a:lvl6pPr marL="1713944" indent="0">
              <a:buNone/>
              <a:defRPr sz="800"/>
            </a:lvl6pPr>
            <a:lvl7pPr marL="2056732" indent="0">
              <a:buNone/>
              <a:defRPr sz="800"/>
            </a:lvl7pPr>
            <a:lvl8pPr marL="2399520" indent="0">
              <a:buNone/>
              <a:defRPr sz="800"/>
            </a:lvl8pPr>
            <a:lvl9pPr marL="2742308" indent="0">
              <a:buNone/>
              <a:defRPr sz="800"/>
            </a:lvl9pPr>
          </a:lstStyle>
          <a:p>
            <a:pPr lvl="0"/>
            <a:r>
              <a:rPr lang="ru-RU" smtClean="0"/>
              <a:t>Образец текста</a:t>
            </a:r>
          </a:p>
        </p:txBody>
      </p:sp>
      <p:sp>
        <p:nvSpPr>
          <p:cNvPr id="5" name="Date Placeholder 4"/>
          <p:cNvSpPr>
            <a:spLocks noGrp="1"/>
          </p:cNvSpPr>
          <p:nvPr>
            <p:ph type="dt" sz="half" idx="10"/>
          </p:nvPr>
        </p:nvSpPr>
        <p:spPr/>
        <p:txBody>
          <a:bodyPr/>
          <a:lstStyle/>
          <a:p>
            <a:fld id="{C0CBB773-5FF7-47EB-9DA2-2F01FE0AF302}" type="datetime1">
              <a:rPr lang="ru-RU" smtClean="0"/>
              <a:pPr/>
              <a:t>17.02.2026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Tree>
    <p:extLst>
      <p:ext uri="{BB962C8B-B14F-4D97-AF65-F5344CB8AC3E}">
        <p14:creationId xmlns:p14="http://schemas.microsoft.com/office/powerpoint/2010/main" val="296809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2" y="3600451"/>
            <a:ext cx="6447500" cy="425054"/>
          </a:xfrm>
        </p:spPr>
        <p:txBody>
          <a:bodyPr anchor="b">
            <a:normAutofit/>
          </a:bodyPr>
          <a:lstStyle>
            <a:lvl1pPr algn="l">
              <a:defRPr sz="18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08001" y="457201"/>
            <a:ext cx="6447501" cy="2884289"/>
          </a:xfrm>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ru-RU" smtClean="0"/>
              <a:t>Вставка рисунка</a:t>
            </a:r>
            <a:endParaRPr lang="en-US" dirty="0"/>
          </a:p>
        </p:txBody>
      </p:sp>
      <p:sp>
        <p:nvSpPr>
          <p:cNvPr id="4" name="Text Placeholder 3"/>
          <p:cNvSpPr>
            <a:spLocks noGrp="1"/>
          </p:cNvSpPr>
          <p:nvPr>
            <p:ph type="body" sz="half" idx="2"/>
          </p:nvPr>
        </p:nvSpPr>
        <p:spPr>
          <a:xfrm>
            <a:off x="508002" y="4025504"/>
            <a:ext cx="6447500" cy="505518"/>
          </a:xfrm>
        </p:spPr>
        <p:txBody>
          <a:bodyPr>
            <a:normAutofit/>
          </a:bodyPr>
          <a:lstStyle>
            <a:lvl1pPr marL="0" indent="0">
              <a:buNone/>
              <a:defRPr sz="900"/>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9122A8-F0F3-4785-9337-F972B70C6893}" type="slidenum">
              <a:rPr lang="ru-RU" smtClean="0"/>
              <a:pPr/>
              <a:t>‹#›</a:t>
            </a:fld>
            <a:endParaRPr lang="ru-RU"/>
          </a:p>
        </p:txBody>
      </p:sp>
      <p:sp>
        <p:nvSpPr>
          <p:cNvPr id="5" name="Date Placeholder 4"/>
          <p:cNvSpPr>
            <a:spLocks noGrp="1"/>
          </p:cNvSpPr>
          <p:nvPr>
            <p:ph type="dt" sz="half" idx="10"/>
          </p:nvPr>
        </p:nvSpPr>
        <p:spPr/>
        <p:txBody>
          <a:bodyPr/>
          <a:lstStyle/>
          <a:p>
            <a:fld id="{C03CC736-C033-40DF-BEAC-2E71B807FEE8}" type="datetime1">
              <a:rPr lang="ru-RU" smtClean="0"/>
              <a:pPr/>
              <a:t>17.02.2026</a:t>
            </a:fld>
            <a:endParaRPr lang="ru-RU"/>
          </a:p>
        </p:txBody>
      </p:sp>
    </p:spTree>
    <p:extLst>
      <p:ext uri="{BB962C8B-B14F-4D97-AF65-F5344CB8AC3E}">
        <p14:creationId xmlns:p14="http://schemas.microsoft.com/office/powerpoint/2010/main" val="164038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68579" tIns="34289" rIns="68579" bIns="34289"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08001" y="1620443"/>
            <a:ext cx="6447501" cy="2910580"/>
          </a:xfrm>
          <a:prstGeom prst="rect">
            <a:avLst/>
          </a:prstGeom>
        </p:spPr>
        <p:txBody>
          <a:bodyPr vert="horz" lIns="68579" tIns="34289" rIns="68579" bIns="34289"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3850" y="4531023"/>
            <a:ext cx="683954" cy="273844"/>
          </a:xfrm>
          <a:prstGeom prst="rect">
            <a:avLst/>
          </a:prstGeom>
        </p:spPr>
        <p:txBody>
          <a:bodyPr vert="horz" lIns="68579" tIns="34289" rIns="68579" bIns="34289" rtlCol="0" anchor="ctr"/>
          <a:lstStyle>
            <a:lvl1pPr algn="r">
              <a:defRPr sz="700">
                <a:solidFill>
                  <a:schemeClr val="tx1">
                    <a:tint val="75000"/>
                  </a:schemeClr>
                </a:solidFill>
              </a:defRPr>
            </a:lvl1pPr>
          </a:lstStyle>
          <a:p>
            <a:fld id="{2BF23442-F458-482B-A264-F035EF6027C4}" type="datetime1">
              <a:rPr lang="ru-RU" smtClean="0"/>
              <a:pPr/>
              <a:t>17.02.2026</a:t>
            </a:fld>
            <a:endParaRPr lang="ru-RU"/>
          </a:p>
        </p:txBody>
      </p:sp>
      <p:sp>
        <p:nvSpPr>
          <p:cNvPr id="5" name="Footer Placeholder 4"/>
          <p:cNvSpPr>
            <a:spLocks noGrp="1"/>
          </p:cNvSpPr>
          <p:nvPr>
            <p:ph type="ftr" sz="quarter" idx="3"/>
          </p:nvPr>
        </p:nvSpPr>
        <p:spPr>
          <a:xfrm>
            <a:off x="508001" y="4531023"/>
            <a:ext cx="4723209" cy="273844"/>
          </a:xfrm>
          <a:prstGeom prst="rect">
            <a:avLst/>
          </a:prstGeom>
        </p:spPr>
        <p:txBody>
          <a:bodyPr vert="horz" lIns="68579" tIns="34289" rIns="68579" bIns="34289" rtlCol="0" anchor="ctr"/>
          <a:lstStyle>
            <a:lvl1pPr algn="l">
              <a:defRPr sz="7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2999" y="4531023"/>
            <a:ext cx="512504" cy="273844"/>
          </a:xfrm>
          <a:prstGeom prst="rect">
            <a:avLst/>
          </a:prstGeom>
        </p:spPr>
        <p:txBody>
          <a:bodyPr vert="horz" lIns="68579" tIns="34289" rIns="68579" bIns="34289" rtlCol="0" anchor="ctr"/>
          <a:lstStyle>
            <a:lvl1pPr algn="r">
              <a:defRPr sz="700">
                <a:solidFill>
                  <a:schemeClr val="accent1"/>
                </a:solidFill>
              </a:defRPr>
            </a:lvl1pPr>
          </a:lstStyle>
          <a:p>
            <a:fld id="{429122A8-F0F3-4785-9337-F972B70C6893}" type="slidenum">
              <a:rPr lang="ru-RU" smtClean="0"/>
              <a:pPr/>
              <a:t>‹#›</a:t>
            </a:fld>
            <a:endParaRPr lang="ru-RU"/>
          </a:p>
        </p:txBody>
      </p:sp>
    </p:spTree>
    <p:extLst>
      <p:ext uri="{BB962C8B-B14F-4D97-AF65-F5344CB8AC3E}">
        <p14:creationId xmlns:p14="http://schemas.microsoft.com/office/powerpoint/2010/main" val="28516659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342892"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ts val="75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1pPr>
      <a:lvl2pPr marL="557199" indent="-214308" algn="l" defTabSz="342892"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28" indent="-171446" algn="l" defTabSz="342892" rtl="0" eaLnBrk="1" latinLnBrk="0" hangingPunct="1">
        <a:spcBef>
          <a:spcPts val="750"/>
        </a:spcBef>
        <a:spcAft>
          <a:spcPts val="0"/>
        </a:spcAft>
        <a:buClr>
          <a:schemeClr val="accent1"/>
        </a:buClr>
        <a:buSzPct val="80000"/>
        <a:buFont typeface="Wingdings 3" charset="2"/>
        <a:buChar char=""/>
        <a:defRPr sz="1100" kern="1200">
          <a:solidFill>
            <a:schemeClr val="tx1">
              <a:lumMod val="75000"/>
              <a:lumOff val="25000"/>
            </a:schemeClr>
          </a:solidFill>
          <a:latin typeface="+mn-lt"/>
          <a:ea typeface="+mn-ea"/>
          <a:cs typeface="+mn-cs"/>
        </a:defRPr>
      </a:lvl3pPr>
      <a:lvl4pPr marL="1200120"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12"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03"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795"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686"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577"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892" rtl="0" eaLnBrk="1" latinLnBrk="0" hangingPunct="1">
        <a:defRPr sz="1400" kern="1200">
          <a:solidFill>
            <a:schemeClr val="tx1"/>
          </a:solidFill>
          <a:latin typeface="+mn-lt"/>
          <a:ea typeface="+mn-ea"/>
          <a:cs typeface="+mn-cs"/>
        </a:defRPr>
      </a:lvl1pPr>
      <a:lvl2pPr marL="342892" algn="l" defTabSz="342892" rtl="0" eaLnBrk="1" latinLnBrk="0" hangingPunct="1">
        <a:defRPr sz="1400" kern="1200">
          <a:solidFill>
            <a:schemeClr val="tx1"/>
          </a:solidFill>
          <a:latin typeface="+mn-lt"/>
          <a:ea typeface="+mn-ea"/>
          <a:cs typeface="+mn-cs"/>
        </a:defRPr>
      </a:lvl2pPr>
      <a:lvl3pPr marL="685783" algn="l" defTabSz="342892" rtl="0" eaLnBrk="1" latinLnBrk="0" hangingPunct="1">
        <a:defRPr sz="1400" kern="1200">
          <a:solidFill>
            <a:schemeClr val="tx1"/>
          </a:solidFill>
          <a:latin typeface="+mn-lt"/>
          <a:ea typeface="+mn-ea"/>
          <a:cs typeface="+mn-cs"/>
        </a:defRPr>
      </a:lvl3pPr>
      <a:lvl4pPr marL="1028675" algn="l" defTabSz="342892" rtl="0" eaLnBrk="1" latinLnBrk="0" hangingPunct="1">
        <a:defRPr sz="1400" kern="1200">
          <a:solidFill>
            <a:schemeClr val="tx1"/>
          </a:solidFill>
          <a:latin typeface="+mn-lt"/>
          <a:ea typeface="+mn-ea"/>
          <a:cs typeface="+mn-cs"/>
        </a:defRPr>
      </a:lvl4pPr>
      <a:lvl5pPr marL="1371566" algn="l" defTabSz="342892" rtl="0" eaLnBrk="1" latinLnBrk="0" hangingPunct="1">
        <a:defRPr sz="1400" kern="1200">
          <a:solidFill>
            <a:schemeClr val="tx1"/>
          </a:solidFill>
          <a:latin typeface="+mn-lt"/>
          <a:ea typeface="+mn-ea"/>
          <a:cs typeface="+mn-cs"/>
        </a:defRPr>
      </a:lvl5pPr>
      <a:lvl6pPr marL="1714457" algn="l" defTabSz="342892" rtl="0" eaLnBrk="1" latinLnBrk="0" hangingPunct="1">
        <a:defRPr sz="1400" kern="1200">
          <a:solidFill>
            <a:schemeClr val="tx1"/>
          </a:solidFill>
          <a:latin typeface="+mn-lt"/>
          <a:ea typeface="+mn-ea"/>
          <a:cs typeface="+mn-cs"/>
        </a:defRPr>
      </a:lvl6pPr>
      <a:lvl7pPr marL="2057348" algn="l" defTabSz="342892" rtl="0" eaLnBrk="1" latinLnBrk="0" hangingPunct="1">
        <a:defRPr sz="1400" kern="1200">
          <a:solidFill>
            <a:schemeClr val="tx1"/>
          </a:solidFill>
          <a:latin typeface="+mn-lt"/>
          <a:ea typeface="+mn-ea"/>
          <a:cs typeface="+mn-cs"/>
        </a:defRPr>
      </a:lvl7pPr>
      <a:lvl8pPr marL="2400240" algn="l" defTabSz="342892" rtl="0" eaLnBrk="1" latinLnBrk="0" hangingPunct="1">
        <a:defRPr sz="1400" kern="1200">
          <a:solidFill>
            <a:schemeClr val="tx1"/>
          </a:solidFill>
          <a:latin typeface="+mn-lt"/>
          <a:ea typeface="+mn-ea"/>
          <a:cs typeface="+mn-cs"/>
        </a:defRPr>
      </a:lvl8pPr>
      <a:lvl9pPr marL="2743132" algn="l" defTabSz="34289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htng@astu.org" TargetMode="External"/><Relationship Id="rId2" Type="http://schemas.openxmlformats.org/officeDocument/2006/relationships/hyperlink" Target="mailto:n.pivovarova@astu.org" TargetMode="Externa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50.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9506" y="2089828"/>
            <a:ext cx="7289800" cy="1234727"/>
          </a:xfrm>
        </p:spPr>
        <p:txBody>
          <a:bodyPr/>
          <a:lstStyle/>
          <a:p>
            <a:pPr algn="ctr"/>
            <a:r>
              <a:rPr lang="ru-RU" sz="3200" dirty="0"/>
              <a:t>Физико-химия </a:t>
            </a:r>
            <a:br>
              <a:rPr lang="ru-RU" sz="3200" dirty="0"/>
            </a:br>
            <a:r>
              <a:rPr lang="ru-RU" sz="3200" dirty="0"/>
              <a:t>нефтяных дисперсных систем</a:t>
            </a:r>
            <a:br>
              <a:rPr lang="ru-RU" sz="3200" dirty="0"/>
            </a:br>
            <a:r>
              <a:rPr lang="ru-RU" sz="3200" dirty="0"/>
              <a:t>(часть 1)</a:t>
            </a:r>
          </a:p>
        </p:txBody>
      </p:sp>
      <p:sp>
        <p:nvSpPr>
          <p:cNvPr id="3" name="Подзаголовок 2"/>
          <p:cNvSpPr>
            <a:spLocks noGrp="1"/>
          </p:cNvSpPr>
          <p:nvPr>
            <p:ph type="subTitle" idx="1"/>
          </p:nvPr>
        </p:nvSpPr>
        <p:spPr>
          <a:xfrm>
            <a:off x="194446" y="3660932"/>
            <a:ext cx="7658636" cy="911096"/>
          </a:xfrm>
        </p:spPr>
        <p:txBody>
          <a:bodyPr>
            <a:noAutofit/>
          </a:bodyPr>
          <a:lstStyle/>
          <a:p>
            <a:pPr algn="ctr"/>
            <a:r>
              <a:rPr lang="ru-RU" sz="2000" dirty="0" smtClean="0">
                <a:solidFill>
                  <a:srgbClr val="0070C0"/>
                </a:solidFill>
              </a:rPr>
              <a:t>Кафедра «</a:t>
            </a:r>
            <a:r>
              <a:rPr lang="ru-RU" sz="2000" dirty="0">
                <a:solidFill>
                  <a:srgbClr val="0070C0"/>
                </a:solidFill>
              </a:rPr>
              <a:t>Химическая технология переработки нефти и газа» </a:t>
            </a:r>
            <a:endParaRPr lang="ru-RU" sz="2000" dirty="0" smtClean="0">
              <a:solidFill>
                <a:srgbClr val="0070C0"/>
              </a:solidFill>
            </a:endParaRPr>
          </a:p>
          <a:p>
            <a:pPr algn="ctr"/>
            <a:r>
              <a:rPr lang="ru-RU" sz="2000" dirty="0" smtClean="0">
                <a:solidFill>
                  <a:srgbClr val="0070C0"/>
                </a:solidFill>
              </a:rPr>
              <a:t>Проф., д.т.н., Пивоварова Н.А.</a:t>
            </a:r>
            <a:endParaRPr lang="ru-RU" sz="2000" dirty="0">
              <a:solidFill>
                <a:srgbClr val="0070C0"/>
              </a:solidFill>
            </a:endParaRPr>
          </a:p>
        </p:txBody>
      </p:sp>
      <p:pic>
        <p:nvPicPr>
          <p:cNvPr id="1026" name="Picture 2" descr="Астраханский государственный технический университе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388" y="268942"/>
            <a:ext cx="6113847" cy="11780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2083" y="604384"/>
            <a:ext cx="891778" cy="932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8182" y="298926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2083" y="1800784"/>
            <a:ext cx="906408" cy="906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357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19" y="24333"/>
            <a:ext cx="8784976" cy="421556"/>
          </a:xfrm>
        </p:spPr>
        <p:txBody>
          <a:bodyPr>
            <a:noAutofit/>
          </a:bodyPr>
          <a:lstStyle/>
          <a:p>
            <a:r>
              <a:rPr lang="ru-RU" sz="2400" dirty="0"/>
              <a:t>Классификация НДС по </a:t>
            </a:r>
            <a:r>
              <a:rPr lang="ru-RU" sz="2400" dirty="0" smtClean="0"/>
              <a:t>агрегатному состоянию </a:t>
            </a:r>
            <a:br>
              <a:rPr lang="ru-RU" sz="2400" dirty="0" smtClean="0"/>
            </a:br>
            <a:r>
              <a:rPr lang="ru-RU" sz="2400" dirty="0" smtClean="0"/>
              <a:t>дисперсной </a:t>
            </a:r>
            <a:r>
              <a:rPr lang="ru-RU" sz="2400" dirty="0"/>
              <a:t>фазы </a:t>
            </a:r>
            <a:r>
              <a:rPr lang="ru-RU" sz="2400" dirty="0" smtClean="0"/>
              <a:t>и дисперсионной среды</a:t>
            </a:r>
            <a:endParaRPr lang="ru-RU" sz="24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10</a:t>
            </a:fld>
            <a:endParaRPr lang="ru-RU"/>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860057546"/>
              </p:ext>
            </p:extLst>
          </p:nvPr>
        </p:nvGraphicFramePr>
        <p:xfrm>
          <a:off x="150330" y="888613"/>
          <a:ext cx="8640961" cy="4265903"/>
        </p:xfrm>
        <a:graphic>
          <a:graphicData uri="http://schemas.openxmlformats.org/drawingml/2006/table">
            <a:tbl>
              <a:tblPr firstRow="1" firstCol="1" bandRow="1">
                <a:tableStyleId>{5C22544A-7EE6-4342-B048-85BDC9FD1C3A}</a:tableStyleId>
              </a:tblPr>
              <a:tblGrid>
                <a:gridCol w="1356845"/>
                <a:gridCol w="1499671"/>
                <a:gridCol w="981495"/>
                <a:gridCol w="1562589"/>
                <a:gridCol w="3240361"/>
              </a:tblGrid>
              <a:tr h="253393">
                <a:tc gridSpan="2">
                  <a:txBody>
                    <a:bodyPr/>
                    <a:lstStyle/>
                    <a:p>
                      <a:pPr indent="0" algn="ctr">
                        <a:lnSpc>
                          <a:spcPct val="110000"/>
                        </a:lnSpc>
                        <a:spcAft>
                          <a:spcPts val="0"/>
                        </a:spcAft>
                      </a:pPr>
                      <a:r>
                        <a:rPr lang="ru-RU" sz="1400" dirty="0" smtClean="0">
                          <a:effectLst/>
                        </a:rPr>
                        <a:t>Агрегатное       состояние</a:t>
                      </a:r>
                      <a:endParaRPr lang="ru-RU" sz="1400" dirty="0">
                        <a:effectLst/>
                        <a:latin typeface="Calibri"/>
                        <a:ea typeface="Calibri"/>
                        <a:cs typeface="Times New Roman"/>
                      </a:endParaRPr>
                    </a:p>
                  </a:txBody>
                  <a:tcPr marL="50861" marR="50861" marT="0" marB="0"/>
                </a:tc>
                <a:tc hMerge="1">
                  <a:txBody>
                    <a:bodyPr/>
                    <a:lstStyle/>
                    <a:p>
                      <a:endParaRPr lang="ru-RU"/>
                    </a:p>
                  </a:txBody>
                  <a:tcPr/>
                </a:tc>
                <a:tc rowSpan="2">
                  <a:txBody>
                    <a:bodyPr/>
                    <a:lstStyle/>
                    <a:p>
                      <a:pPr algn="ctr">
                        <a:lnSpc>
                          <a:spcPct val="110000"/>
                        </a:lnSpc>
                        <a:spcAft>
                          <a:spcPts val="0"/>
                        </a:spcAft>
                      </a:pPr>
                      <a:r>
                        <a:rPr lang="ru-RU" sz="1400" dirty="0" err="1" smtClean="0">
                          <a:effectLst/>
                        </a:rPr>
                        <a:t>Обозна-чение</a:t>
                      </a:r>
                      <a:endParaRPr lang="ru-RU" sz="1400" dirty="0">
                        <a:effectLst/>
                        <a:latin typeface="Calibri"/>
                        <a:ea typeface="Calibri"/>
                        <a:cs typeface="Times New Roman"/>
                      </a:endParaRPr>
                    </a:p>
                  </a:txBody>
                  <a:tcPr marL="50861" marR="50861" marT="0" marB="0"/>
                </a:tc>
                <a:tc rowSpan="2">
                  <a:txBody>
                    <a:bodyPr/>
                    <a:lstStyle/>
                    <a:p>
                      <a:pPr algn="ctr">
                        <a:lnSpc>
                          <a:spcPct val="110000"/>
                        </a:lnSpc>
                        <a:spcAft>
                          <a:spcPts val="0"/>
                        </a:spcAft>
                      </a:pPr>
                      <a:r>
                        <a:rPr lang="ru-RU" sz="1400" dirty="0">
                          <a:effectLst/>
                        </a:rPr>
                        <a:t>Тип</a:t>
                      </a:r>
                      <a:endParaRPr lang="ru-RU" sz="1400" dirty="0">
                        <a:effectLst/>
                        <a:latin typeface="Calibri"/>
                        <a:ea typeface="Calibri"/>
                        <a:cs typeface="Times New Roman"/>
                      </a:endParaRPr>
                    </a:p>
                  </a:txBody>
                  <a:tcPr marL="50861" marR="50861" marT="0" marB="0"/>
                </a:tc>
                <a:tc rowSpan="2">
                  <a:txBody>
                    <a:bodyPr/>
                    <a:lstStyle/>
                    <a:p>
                      <a:pPr indent="450215" algn="ctr">
                        <a:lnSpc>
                          <a:spcPct val="110000"/>
                        </a:lnSpc>
                        <a:spcAft>
                          <a:spcPts val="0"/>
                        </a:spcAft>
                      </a:pPr>
                      <a:r>
                        <a:rPr lang="ru-RU" sz="1400" dirty="0">
                          <a:effectLst/>
                        </a:rPr>
                        <a:t>Примеры</a:t>
                      </a:r>
                      <a:endParaRPr lang="ru-RU" sz="1400" dirty="0">
                        <a:effectLst/>
                        <a:latin typeface="Calibri"/>
                        <a:ea typeface="Calibri"/>
                        <a:cs typeface="Times New Roman"/>
                      </a:endParaRPr>
                    </a:p>
                  </a:txBody>
                  <a:tcPr marL="50861" marR="50861" marT="0" marB="0"/>
                </a:tc>
              </a:tr>
              <a:tr h="402336">
                <a:tc>
                  <a:txBody>
                    <a:bodyPr/>
                    <a:lstStyle/>
                    <a:p>
                      <a:pPr marL="90170" algn="just">
                        <a:lnSpc>
                          <a:spcPct val="110000"/>
                        </a:lnSpc>
                        <a:spcAft>
                          <a:spcPts val="0"/>
                        </a:spcAft>
                      </a:pPr>
                      <a:r>
                        <a:rPr lang="ru-RU" sz="1400" dirty="0" smtClean="0">
                          <a:effectLst/>
                        </a:rPr>
                        <a:t>Дисперсной </a:t>
                      </a:r>
                      <a:r>
                        <a:rPr lang="ru-RU" sz="1400" dirty="0">
                          <a:effectLst/>
                        </a:rPr>
                        <a:t>фазы</a:t>
                      </a:r>
                      <a:endParaRPr lang="ru-RU" sz="1400" dirty="0">
                        <a:effectLst/>
                        <a:latin typeface="Calibri"/>
                        <a:ea typeface="Calibri"/>
                        <a:cs typeface="Times New Roman"/>
                      </a:endParaRPr>
                    </a:p>
                  </a:txBody>
                  <a:tcPr marL="50861" marR="50861" marT="0" marB="0"/>
                </a:tc>
                <a:tc>
                  <a:txBody>
                    <a:bodyPr/>
                    <a:lstStyle/>
                    <a:p>
                      <a:pPr marL="90170" algn="just">
                        <a:lnSpc>
                          <a:spcPct val="110000"/>
                        </a:lnSpc>
                        <a:spcAft>
                          <a:spcPts val="0"/>
                        </a:spcAft>
                      </a:pPr>
                      <a:r>
                        <a:rPr lang="ru-RU" sz="1400" dirty="0" err="1" smtClean="0">
                          <a:effectLst/>
                        </a:rPr>
                        <a:t>Дисперсион</a:t>
                      </a:r>
                      <a:r>
                        <a:rPr lang="ru-RU" sz="1400" dirty="0" smtClean="0">
                          <a:effectLst/>
                        </a:rPr>
                        <a:t>-ной </a:t>
                      </a:r>
                      <a:r>
                        <a:rPr lang="ru-RU" sz="1400" dirty="0">
                          <a:effectLst/>
                        </a:rPr>
                        <a:t>среды</a:t>
                      </a:r>
                      <a:endParaRPr lang="ru-RU" sz="1400" dirty="0">
                        <a:effectLst/>
                        <a:latin typeface="Calibri"/>
                        <a:ea typeface="Calibri"/>
                        <a:cs typeface="Times New Roman"/>
                      </a:endParaRPr>
                    </a:p>
                  </a:txBody>
                  <a:tcPr marL="50861" marR="50861" marT="0" marB="0"/>
                </a:tc>
                <a:tc vMerge="1">
                  <a:txBody>
                    <a:bodyPr/>
                    <a:lstStyle/>
                    <a:p>
                      <a:endParaRPr lang="ru-RU"/>
                    </a:p>
                  </a:txBody>
                  <a:tcPr/>
                </a:tc>
                <a:tc vMerge="1">
                  <a:txBody>
                    <a:bodyPr/>
                    <a:lstStyle/>
                    <a:p>
                      <a:endParaRPr lang="ru-RU"/>
                    </a:p>
                  </a:txBody>
                  <a:tcPr/>
                </a:tc>
                <a:tc vMerge="1">
                  <a:txBody>
                    <a:bodyPr/>
                    <a:lstStyle/>
                    <a:p>
                      <a:endParaRPr lang="ru-RU"/>
                    </a:p>
                  </a:txBody>
                  <a:tcPr/>
                </a:tc>
              </a:tr>
              <a:tr h="402336">
                <a:tc>
                  <a:txBody>
                    <a:bodyPr/>
                    <a:lstStyle/>
                    <a:p>
                      <a:pPr algn="just">
                        <a:lnSpc>
                          <a:spcPct val="110000"/>
                        </a:lnSpc>
                        <a:spcAft>
                          <a:spcPts val="0"/>
                        </a:spcAft>
                      </a:pPr>
                      <a:r>
                        <a:rPr lang="ru-RU" sz="1400">
                          <a:effectLst/>
                        </a:rPr>
                        <a:t>Твёрдая 1</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Твёрдая 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a:t>
                      </a:r>
                      <a:r>
                        <a:rPr lang="ru-RU" sz="1400" baseline="-25000">
                          <a:effectLst/>
                        </a:rPr>
                        <a:t>1</a:t>
                      </a:r>
                      <a:r>
                        <a:rPr lang="ru-RU" sz="1400">
                          <a:effectLst/>
                        </a:rPr>
                        <a:t>/т</a:t>
                      </a:r>
                      <a:r>
                        <a:rPr lang="ru-RU" sz="1400" baseline="-25000">
                          <a:effectLst/>
                        </a:rPr>
                        <a:t>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твёрдые структуры</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нефтяной углерод </a:t>
                      </a:r>
                      <a:r>
                        <a:rPr lang="ru-RU" sz="1400" dirty="0" smtClean="0">
                          <a:effectLst/>
                        </a:rPr>
                        <a:t>различной степени  </a:t>
                      </a:r>
                      <a:r>
                        <a:rPr lang="ru-RU" sz="1400" dirty="0" err="1" smtClean="0">
                          <a:effectLst/>
                        </a:rPr>
                        <a:t>анизотропности</a:t>
                      </a:r>
                      <a:endParaRPr lang="ru-RU" sz="1400" dirty="0">
                        <a:effectLst/>
                        <a:latin typeface="Calibri"/>
                        <a:ea typeface="Calibri"/>
                        <a:cs typeface="Times New Roman"/>
                      </a:endParaRPr>
                    </a:p>
                  </a:txBody>
                  <a:tcPr marL="50861" marR="50861" marT="0" marB="0"/>
                </a:tc>
              </a:tr>
              <a:tr h="465353">
                <a:tc>
                  <a:txBody>
                    <a:bodyPr/>
                    <a:lstStyle/>
                    <a:p>
                      <a:pPr algn="just">
                        <a:lnSpc>
                          <a:spcPct val="110000"/>
                        </a:lnSpc>
                        <a:spcAft>
                          <a:spcPts val="0"/>
                        </a:spcAft>
                      </a:pPr>
                      <a:r>
                        <a:rPr lang="ru-RU" sz="1400" dirty="0">
                          <a:effectLst/>
                        </a:rPr>
                        <a:t>Жидкая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ж/т</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твёрдые эмульсии</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err="1">
                          <a:effectLst/>
                        </a:rPr>
                        <a:t>петролатум</a:t>
                      </a:r>
                      <a:r>
                        <a:rPr lang="ru-RU" sz="1400" dirty="0">
                          <a:effectLst/>
                        </a:rPr>
                        <a:t>, </a:t>
                      </a:r>
                      <a:r>
                        <a:rPr lang="ru-RU" sz="1400" dirty="0" err="1">
                          <a:effectLst/>
                        </a:rPr>
                        <a:t>гач</a:t>
                      </a:r>
                      <a:endParaRPr lang="ru-RU" sz="1400" dirty="0">
                        <a:effectLst/>
                        <a:latin typeface="Calibri"/>
                        <a:ea typeface="Calibri"/>
                        <a:cs typeface="Times New Roman"/>
                      </a:endParaRPr>
                    </a:p>
                  </a:txBody>
                  <a:tcPr marL="50861" marR="50861" marT="0" marB="0"/>
                </a:tc>
              </a:tr>
              <a:tr h="233464">
                <a:tc>
                  <a:txBody>
                    <a:bodyPr/>
                    <a:lstStyle/>
                    <a:p>
                      <a:pPr algn="just">
                        <a:lnSpc>
                          <a:spcPct val="110000"/>
                        </a:lnSpc>
                        <a:spcAft>
                          <a:spcPts val="0"/>
                        </a:spcAft>
                      </a:pPr>
                      <a:r>
                        <a:rPr lang="ru-RU" sz="1400" dirty="0" smtClean="0">
                          <a:effectLst/>
                        </a:rPr>
                        <a:t>Газообразные</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г/т</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твёрдые пены</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нефтяной углерод, кокс</a:t>
                      </a:r>
                      <a:endParaRPr lang="ru-RU" sz="1400" dirty="0">
                        <a:effectLst/>
                        <a:latin typeface="Calibri"/>
                        <a:ea typeface="Calibri"/>
                        <a:cs typeface="Times New Roman"/>
                      </a:endParaRPr>
                    </a:p>
                  </a:txBody>
                  <a:tcPr marL="50861" marR="50861" marT="0" marB="0"/>
                </a:tc>
              </a:tr>
              <a:tr h="629915">
                <a:tc>
                  <a:txBody>
                    <a:bodyPr/>
                    <a:lstStyle/>
                    <a:p>
                      <a:pPr algn="just">
                        <a:lnSpc>
                          <a:spcPct val="110000"/>
                        </a:lnSpc>
                        <a:spcAft>
                          <a:spcPts val="0"/>
                        </a:spcAft>
                      </a:pPr>
                      <a:r>
                        <a:rPr lang="ru-RU" sz="1400">
                          <a:effectLst/>
                        </a:rPr>
                        <a:t>Твёрдая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т/ж</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суспензии, золи, гели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нефть, мазут, гудрон, крекинг-остатки, смола пиролиза, отработанные масла</a:t>
                      </a:r>
                      <a:endParaRPr lang="ru-RU" sz="1400">
                        <a:effectLst/>
                        <a:latin typeface="Calibri"/>
                        <a:ea typeface="Calibri"/>
                        <a:cs typeface="Times New Roman"/>
                      </a:endParaRPr>
                    </a:p>
                  </a:txBody>
                  <a:tcPr marL="50861" marR="50861" marT="0" marB="0"/>
                </a:tc>
              </a:tr>
              <a:tr h="402336">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a:t>
                      </a:r>
                      <a:r>
                        <a:rPr lang="ru-RU" sz="1400" baseline="-25000">
                          <a:effectLst/>
                        </a:rPr>
                        <a:t>1</a:t>
                      </a:r>
                      <a:r>
                        <a:rPr lang="ru-RU" sz="1400">
                          <a:effectLst/>
                        </a:rPr>
                        <a:t>/ж</a:t>
                      </a:r>
                      <a:r>
                        <a:rPr lang="ru-RU" sz="1400" baseline="-25000">
                          <a:effectLst/>
                        </a:rPr>
                        <a:t>2</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жидкие эмульсии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система «масло-растворитель вблизи КТР, обводнённая нефть</a:t>
                      </a:r>
                      <a:endParaRPr lang="ru-RU" sz="1400">
                        <a:effectLst/>
                        <a:latin typeface="Calibri"/>
                        <a:ea typeface="Calibri"/>
                        <a:cs typeface="Times New Roman"/>
                      </a:endParaRPr>
                    </a:p>
                  </a:txBody>
                  <a:tcPr marL="50861" marR="50861" marT="0" marB="0"/>
                </a:tc>
              </a:tr>
              <a:tr h="402336">
                <a:tc>
                  <a:txBody>
                    <a:bodyPr/>
                    <a:lstStyle/>
                    <a:p>
                      <a:pPr algn="just">
                        <a:lnSpc>
                          <a:spcPct val="110000"/>
                        </a:lnSpc>
                        <a:spcAft>
                          <a:spcPts val="0"/>
                        </a:spcAft>
                      </a:pPr>
                      <a:r>
                        <a:rPr lang="ru-RU" sz="1400" dirty="0" err="1" smtClean="0">
                          <a:effectLst/>
                        </a:rPr>
                        <a:t>Газообразн</a:t>
                      </a:r>
                      <a:r>
                        <a:rPr lang="ru-RU" sz="1400" dirty="0" smtClean="0">
                          <a:effectLst/>
                        </a:rPr>
                        <a:t>.</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Жидкая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г/ж</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газовые эмульсии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нефтяное сырье в процессе перегонки</a:t>
                      </a:r>
                      <a:endParaRPr lang="ru-RU" sz="1400">
                        <a:effectLst/>
                        <a:latin typeface="Calibri"/>
                        <a:ea typeface="Calibri"/>
                        <a:cs typeface="Times New Roman"/>
                      </a:endParaRPr>
                    </a:p>
                  </a:txBody>
                  <a:tcPr marL="50861" marR="50861" marT="0" marB="0"/>
                </a:tc>
              </a:tr>
              <a:tr h="257374">
                <a:tc>
                  <a:txBody>
                    <a:bodyPr/>
                    <a:lstStyle/>
                    <a:p>
                      <a:pPr algn="just">
                        <a:lnSpc>
                          <a:spcPct val="110000"/>
                        </a:lnSpc>
                        <a:spcAft>
                          <a:spcPts val="0"/>
                        </a:spcAft>
                      </a:pPr>
                      <a:r>
                        <a:rPr lang="ru-RU" sz="1400">
                          <a:effectLst/>
                        </a:rPr>
                        <a:t>Твёрдая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Газообразная</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т/г</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аэрозоли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измельчённый технический углерод</a:t>
                      </a:r>
                      <a:endParaRPr lang="ru-RU" sz="1400">
                        <a:effectLst/>
                        <a:latin typeface="Calibri"/>
                        <a:ea typeface="Calibri"/>
                        <a:cs typeface="Times New Roman"/>
                      </a:endParaRPr>
                    </a:p>
                  </a:txBody>
                  <a:tcPr marL="50861" marR="50861" marT="0" marB="0"/>
                </a:tc>
              </a:tr>
              <a:tr h="402489">
                <a:tc>
                  <a:txBody>
                    <a:bodyPr/>
                    <a:lstStyle/>
                    <a:p>
                      <a:pPr algn="just">
                        <a:lnSpc>
                          <a:spcPct val="110000"/>
                        </a:lnSpc>
                        <a:spcAft>
                          <a:spcPts val="0"/>
                        </a:spcAft>
                      </a:pPr>
                      <a:r>
                        <a:rPr lang="ru-RU" sz="1400" dirty="0">
                          <a:effectLst/>
                        </a:rPr>
                        <a:t>Жидкая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Газообразная</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ж/г</a:t>
                      </a:r>
                      <a:endParaRPr lang="ru-RU" sz="1400" dirty="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a:effectLst/>
                        </a:rPr>
                        <a:t>аэрозоли</a:t>
                      </a:r>
                      <a:endParaRPr lang="ru-RU" sz="1400">
                        <a:effectLst/>
                        <a:latin typeface="Calibri"/>
                        <a:ea typeface="Calibri"/>
                        <a:cs typeface="Times New Roman"/>
                      </a:endParaRPr>
                    </a:p>
                  </a:txBody>
                  <a:tcPr marL="50861" marR="50861" marT="0" marB="0"/>
                </a:tc>
                <a:tc>
                  <a:txBody>
                    <a:bodyPr/>
                    <a:lstStyle/>
                    <a:p>
                      <a:pPr algn="just">
                        <a:lnSpc>
                          <a:spcPct val="110000"/>
                        </a:lnSpc>
                        <a:spcAft>
                          <a:spcPts val="0"/>
                        </a:spcAft>
                      </a:pPr>
                      <a:r>
                        <a:rPr lang="ru-RU" sz="1400" dirty="0">
                          <a:effectLst/>
                        </a:rPr>
                        <a:t>туман из капель жидких углеводорода в газах</a:t>
                      </a:r>
                      <a:endParaRPr lang="ru-RU" sz="1400" dirty="0">
                        <a:effectLst/>
                        <a:latin typeface="Calibri"/>
                        <a:ea typeface="Calibri"/>
                        <a:cs typeface="Times New Roman"/>
                      </a:endParaRPr>
                    </a:p>
                  </a:txBody>
                  <a:tcPr marL="50861" marR="50861" marT="0" marB="0"/>
                </a:tc>
              </a:tr>
            </a:tbl>
          </a:graphicData>
        </a:graphic>
      </p:graphicFrame>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6748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87474"/>
            <a:ext cx="7467600" cy="702078"/>
          </a:xfrm>
        </p:spPr>
        <p:txBody>
          <a:bodyPr>
            <a:normAutofit/>
          </a:bodyPr>
          <a:lstStyle/>
          <a:p>
            <a:r>
              <a:rPr lang="ru-RU" dirty="0" smtClean="0"/>
              <a:t>Классификация НДС по дисперсному составу</a:t>
            </a:r>
            <a:endParaRPr lang="ru-RU" dirty="0"/>
          </a:p>
        </p:txBody>
      </p:sp>
      <p:sp>
        <p:nvSpPr>
          <p:cNvPr id="4" name="Номер слайда 3"/>
          <p:cNvSpPr>
            <a:spLocks noGrp="1"/>
          </p:cNvSpPr>
          <p:nvPr>
            <p:ph type="sldNum" sz="quarter" idx="12"/>
          </p:nvPr>
        </p:nvSpPr>
        <p:spPr/>
        <p:txBody>
          <a:bodyPr/>
          <a:lstStyle/>
          <a:p>
            <a:fld id="{FAC65570-4A92-4DDC-A114-9416F7F11A17}" type="slidenum">
              <a:rPr lang="ru-RU" smtClean="0"/>
              <a:pPr/>
              <a:t>11</a:t>
            </a:fld>
            <a:endParaRPr lang="ru-RU"/>
          </a:p>
        </p:txBody>
      </p:sp>
      <p:sp>
        <p:nvSpPr>
          <p:cNvPr id="3" name="Объект 2"/>
          <p:cNvSpPr>
            <a:spLocks noGrp="1"/>
          </p:cNvSpPr>
          <p:nvPr>
            <p:ph sz="quarter" idx="1"/>
          </p:nvPr>
        </p:nvSpPr>
        <p:spPr>
          <a:xfrm>
            <a:off x="77820" y="685324"/>
            <a:ext cx="5875507" cy="4407954"/>
          </a:xfrm>
        </p:spPr>
        <p:txBody>
          <a:bodyPr>
            <a:noAutofit/>
          </a:bodyPr>
          <a:lstStyle/>
          <a:p>
            <a:pPr>
              <a:lnSpc>
                <a:spcPct val="120000"/>
              </a:lnSpc>
              <a:spcBef>
                <a:spcPts val="0"/>
              </a:spcBef>
            </a:pPr>
            <a:r>
              <a:rPr lang="ru-RU" sz="1500" dirty="0">
                <a:latin typeface="Arial" panose="020B0604020202020204" pitchFamily="34" charset="0"/>
                <a:cs typeface="Arial" panose="020B0604020202020204" pitchFamily="34" charset="0"/>
              </a:rPr>
              <a:t>По дисперсности НДС можно разделить на </a:t>
            </a:r>
            <a:r>
              <a:rPr lang="ru-RU" sz="1500" dirty="0" smtClean="0">
                <a:latin typeface="Arial" panose="020B0604020202020204" pitchFamily="34" charset="0"/>
                <a:cs typeface="Arial" panose="020B0604020202020204" pitchFamily="34" charset="0"/>
              </a:rPr>
              <a:t>грубодисперсные и высокодисперсные (или тонкодисперсные). </a:t>
            </a:r>
            <a:endParaRPr lang="ru-RU" sz="1500" dirty="0">
              <a:latin typeface="Arial" panose="020B0604020202020204" pitchFamily="34" charset="0"/>
              <a:cs typeface="Arial" panose="020B0604020202020204" pitchFamily="34" charset="0"/>
            </a:endParaRPr>
          </a:p>
          <a:p>
            <a:pPr>
              <a:lnSpc>
                <a:spcPct val="120000"/>
              </a:lnSpc>
              <a:spcBef>
                <a:spcPts val="0"/>
              </a:spcBef>
            </a:pPr>
            <a:r>
              <a:rPr lang="ru-RU" sz="1500" dirty="0">
                <a:latin typeface="Arial" panose="020B0604020202020204" pitchFamily="34" charset="0"/>
                <a:cs typeface="Arial" panose="020B0604020202020204" pitchFamily="34" charset="0"/>
              </a:rPr>
              <a:t>К высокодисперсным относятся нефтяные системы, содержащие частицы с размерами от нескольких нанометров до долей микрометра. </a:t>
            </a:r>
          </a:p>
          <a:p>
            <a:pPr>
              <a:lnSpc>
                <a:spcPct val="120000"/>
              </a:lnSpc>
              <a:spcBef>
                <a:spcPts val="0"/>
              </a:spcBef>
            </a:pPr>
            <a:r>
              <a:rPr lang="ru-RU" sz="1500" dirty="0">
                <a:latin typeface="Arial" panose="020B0604020202020204" pitchFamily="34" charset="0"/>
                <a:cs typeface="Arial" panose="020B0604020202020204" pitchFamily="34" charset="0"/>
              </a:rPr>
              <a:t>Частицы грубодисперсных НДС имеют размеры от микрометра и более. </a:t>
            </a:r>
          </a:p>
          <a:p>
            <a:pPr>
              <a:lnSpc>
                <a:spcPct val="120000"/>
              </a:lnSpc>
              <a:spcBef>
                <a:spcPts val="0"/>
              </a:spcBef>
            </a:pPr>
            <a:r>
              <a:rPr lang="ru-RU" sz="1500" dirty="0">
                <a:latin typeface="Arial" panose="020B0604020202020204" pitchFamily="34" charset="0"/>
                <a:cs typeface="Arial" panose="020B0604020202020204" pitchFamily="34" charset="0"/>
              </a:rPr>
              <a:t>Одна из существующих классификаций НДС по дисперсности позволяет разделить их в зависимости от размера частиц на следующие три группы: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err="1" smtClean="0">
                <a:latin typeface="Arial" panose="020B0604020202020204" pitchFamily="34" charset="0"/>
                <a:cs typeface="Arial" panose="020B0604020202020204" pitchFamily="34" charset="0"/>
              </a:rPr>
              <a:t>ультрамикрогетерогенные</a:t>
            </a:r>
            <a:r>
              <a:rPr lang="ru-RU" sz="1500" dirty="0" smtClean="0">
                <a:latin typeface="Arial" panose="020B0604020202020204" pitchFamily="34" charset="0"/>
                <a:cs typeface="Arial" panose="020B0604020202020204" pitchFamily="34" charset="0"/>
              </a:rPr>
              <a:t> </a:t>
            </a:r>
            <a:r>
              <a:rPr lang="ru-RU" sz="1500" dirty="0">
                <a:latin typeface="Arial" panose="020B0604020202020204" pitchFamily="34" charset="0"/>
                <a:cs typeface="Arial" panose="020B0604020202020204" pitchFamily="34" charset="0"/>
              </a:rPr>
              <a:t>НДС с размером частиц </a:t>
            </a:r>
            <a:r>
              <a:rPr lang="ru-RU" sz="1500" dirty="0" smtClean="0">
                <a:latin typeface="Arial" panose="020B0604020202020204" pitchFamily="34" charset="0"/>
                <a:cs typeface="Arial" panose="020B0604020202020204" pitchFamily="34" charset="0"/>
              </a:rPr>
              <a:t>от </a:t>
            </a:r>
            <a:r>
              <a:rPr lang="ru-RU" sz="1500" dirty="0">
                <a:latin typeface="Arial" panose="020B0604020202020204" pitchFamily="34" charset="0"/>
                <a:cs typeface="Arial" panose="020B0604020202020204" pitchFamily="34" charset="0"/>
              </a:rPr>
              <a:t>1 </a:t>
            </a:r>
            <a:endParaRPr lang="ru-RU" sz="1500" dirty="0" smtClean="0">
              <a:latin typeface="Arial" panose="020B0604020202020204" pitchFamily="34" charset="0"/>
              <a:cs typeface="Arial" panose="020B0604020202020204" pitchFamily="34" charset="0"/>
            </a:endParaRPr>
          </a:p>
          <a:p>
            <a:pPr marL="0" indent="0">
              <a:lnSpc>
                <a:spcPct val="120000"/>
              </a:lnSpc>
              <a:spcBef>
                <a:spcPts val="0"/>
              </a:spcBef>
              <a:buNone/>
            </a:pPr>
            <a:r>
              <a:rPr lang="ru-RU" sz="1500" dirty="0">
                <a:latin typeface="Arial" panose="020B0604020202020204" pitchFamily="34" charset="0"/>
                <a:cs typeface="Arial" panose="020B0604020202020204" pitchFamily="34" charset="0"/>
              </a:rPr>
              <a:t> </a:t>
            </a:r>
            <a:r>
              <a:rPr lang="ru-RU" sz="1500" dirty="0" smtClean="0">
                <a:latin typeface="Arial" panose="020B0604020202020204" pitchFamily="34" charset="0"/>
                <a:cs typeface="Arial" panose="020B0604020202020204" pitchFamily="34" charset="0"/>
              </a:rPr>
              <a:t>    до </a:t>
            </a:r>
            <a:r>
              <a:rPr lang="ru-RU" sz="1500" dirty="0">
                <a:latin typeface="Arial" panose="020B0604020202020204" pitchFamily="34" charset="0"/>
                <a:cs typeface="Arial" panose="020B0604020202020204" pitchFamily="34" charset="0"/>
              </a:rPr>
              <a:t>100 нм;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smtClean="0">
                <a:latin typeface="Arial" panose="020B0604020202020204" pitchFamily="34" charset="0"/>
                <a:cs typeface="Arial" panose="020B0604020202020204" pitchFamily="34" charset="0"/>
              </a:rPr>
              <a:t>микрогетерогенные </a:t>
            </a:r>
            <a:r>
              <a:rPr lang="ru-RU" sz="1500" dirty="0">
                <a:latin typeface="Arial" panose="020B0604020202020204" pitchFamily="34" charset="0"/>
                <a:cs typeface="Arial" panose="020B0604020202020204" pitchFamily="34" charset="0"/>
              </a:rPr>
              <a:t>НДС с размерами частиц в пределах </a:t>
            </a:r>
            <a:endParaRPr lang="ru-RU" sz="1500" dirty="0" smtClean="0">
              <a:latin typeface="Arial" panose="020B0604020202020204" pitchFamily="34" charset="0"/>
              <a:cs typeface="Arial" panose="020B0604020202020204" pitchFamily="34" charset="0"/>
            </a:endParaRPr>
          </a:p>
          <a:p>
            <a:pPr marL="0" indent="0">
              <a:lnSpc>
                <a:spcPct val="120000"/>
              </a:lnSpc>
              <a:spcBef>
                <a:spcPts val="0"/>
              </a:spcBef>
              <a:buNone/>
            </a:pPr>
            <a:r>
              <a:rPr lang="ru-RU" sz="1500" dirty="0" smtClean="0">
                <a:latin typeface="Arial" panose="020B0604020202020204" pitchFamily="34" charset="0"/>
                <a:cs typeface="Arial" panose="020B0604020202020204" pitchFamily="34" charset="0"/>
              </a:rPr>
              <a:t>     от </a:t>
            </a:r>
            <a:r>
              <a:rPr lang="ru-RU" sz="1500" dirty="0">
                <a:latin typeface="Arial" panose="020B0604020202020204" pitchFamily="34" charset="0"/>
                <a:cs typeface="Arial" panose="020B0604020202020204" pitchFamily="34" charset="0"/>
              </a:rPr>
              <a:t>100 до </a:t>
            </a:r>
            <a:r>
              <a:rPr lang="ru-RU" sz="1500" dirty="0" smtClean="0">
                <a:latin typeface="Arial" panose="020B0604020202020204" pitchFamily="34" charset="0"/>
                <a:cs typeface="Arial" panose="020B0604020202020204" pitchFamily="34" charset="0"/>
              </a:rPr>
              <a:t>10000 </a:t>
            </a:r>
            <a:r>
              <a:rPr lang="ru-RU" sz="1500" dirty="0">
                <a:latin typeface="Arial" panose="020B0604020202020204" pitchFamily="34" charset="0"/>
                <a:cs typeface="Arial" panose="020B0604020202020204" pitchFamily="34" charset="0"/>
              </a:rPr>
              <a:t>нм; </a:t>
            </a:r>
            <a:endParaRPr lang="ru-RU" sz="1500" dirty="0" smtClean="0">
              <a:latin typeface="Arial" panose="020B0604020202020204" pitchFamily="34" charset="0"/>
              <a:cs typeface="Arial" panose="020B0604020202020204" pitchFamily="34" charset="0"/>
            </a:endParaRPr>
          </a:p>
          <a:p>
            <a:pPr>
              <a:lnSpc>
                <a:spcPct val="120000"/>
              </a:lnSpc>
              <a:spcBef>
                <a:spcPts val="0"/>
              </a:spcBef>
            </a:pPr>
            <a:r>
              <a:rPr lang="ru-RU" sz="1500" dirty="0" smtClean="0">
                <a:latin typeface="Arial" panose="020B0604020202020204" pitchFamily="34" charset="0"/>
                <a:cs typeface="Arial" panose="020B0604020202020204" pitchFamily="34" charset="0"/>
              </a:rPr>
              <a:t>грубодисперсные </a:t>
            </a:r>
            <a:r>
              <a:rPr lang="ru-RU" sz="1500" dirty="0">
                <a:latin typeface="Arial" panose="020B0604020202020204" pitchFamily="34" charset="0"/>
                <a:cs typeface="Arial" panose="020B0604020202020204" pitchFamily="34" charset="0"/>
              </a:rPr>
              <a:t>НДС с размером частиц свыше 10000 </a:t>
            </a:r>
            <a:r>
              <a:rPr lang="ru-RU" sz="1500" dirty="0" err="1">
                <a:latin typeface="Arial" panose="020B0604020202020204" pitchFamily="34" charset="0"/>
                <a:cs typeface="Arial" panose="020B0604020202020204" pitchFamily="34" charset="0"/>
              </a:rPr>
              <a:t>нм</a:t>
            </a:r>
            <a:r>
              <a:rPr lang="ru-RU" sz="1500" dirty="0">
                <a:latin typeface="Arial" panose="020B0604020202020204" pitchFamily="34" charset="0"/>
                <a:cs typeface="Arial" panose="020B0604020202020204" pitchFamily="34" charset="0"/>
              </a:rPr>
              <a:t>. </a:t>
            </a:r>
          </a:p>
          <a:p>
            <a:endParaRPr lang="ru-RU" sz="1500" dirty="0"/>
          </a:p>
        </p:txBody>
      </p:sp>
      <p:pic>
        <p:nvPicPr>
          <p:cNvPr id="231502" name="Picture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948" y="1109212"/>
            <a:ext cx="3570051" cy="3174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166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573528"/>
            <a:ext cx="8045349" cy="617507"/>
          </a:xfrm>
        </p:spPr>
        <p:txBody>
          <a:bodyPr>
            <a:normAutofit fontScale="90000"/>
          </a:bodyPr>
          <a:lstStyle/>
          <a:p>
            <a:r>
              <a:rPr lang="ru-RU" dirty="0" smtClean="0"/>
              <a:t>Классификация НДС по концентрации дисперсной фазы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12</a:t>
            </a:fld>
            <a:endParaRPr lang="ru-RU"/>
          </a:p>
        </p:txBody>
      </p:sp>
      <p:sp>
        <p:nvSpPr>
          <p:cNvPr id="3" name="Объект 2"/>
          <p:cNvSpPr>
            <a:spLocks noGrp="1"/>
          </p:cNvSpPr>
          <p:nvPr>
            <p:ph sz="quarter" idx="1"/>
          </p:nvPr>
        </p:nvSpPr>
        <p:spPr>
          <a:xfrm>
            <a:off x="251520" y="1599642"/>
            <a:ext cx="8640960" cy="3240360"/>
          </a:xfrm>
        </p:spPr>
        <p:txBody>
          <a:bodyPr>
            <a:noAutofit/>
          </a:bodyPr>
          <a:lstStyle/>
          <a:p>
            <a:pPr>
              <a:spcBef>
                <a:spcPts val="0"/>
              </a:spcBef>
              <a:spcAft>
                <a:spcPts val="600"/>
              </a:spcAft>
            </a:pPr>
            <a:r>
              <a:rPr lang="ru-RU" sz="1800" dirty="0">
                <a:latin typeface="Arial" panose="020B0604020202020204" pitchFamily="34" charset="0"/>
                <a:cs typeface="Arial" panose="020B0604020202020204" pitchFamily="34" charset="0"/>
              </a:rPr>
              <a:t>В зависимости от концентрации дисперсной фазы дисперсные системы также подразделяют на три группы: </a:t>
            </a:r>
          </a:p>
          <a:p>
            <a:pPr>
              <a:spcBef>
                <a:spcPts val="0"/>
              </a:spcBef>
              <a:spcAft>
                <a:spcPts val="600"/>
              </a:spcAft>
            </a:pPr>
            <a:r>
              <a:rPr lang="ru-RU" sz="1800" dirty="0">
                <a:latin typeface="Arial" panose="020B0604020202020204" pitchFamily="34" charset="0"/>
                <a:cs typeface="Arial" panose="020B0604020202020204" pitchFamily="34" charset="0"/>
              </a:rPr>
              <a:t>разбавленные, содержащие до 0,1 % об. дисперсной фазы; </a:t>
            </a:r>
          </a:p>
          <a:p>
            <a:pPr>
              <a:spcBef>
                <a:spcPts val="0"/>
              </a:spcBef>
              <a:spcAft>
                <a:spcPts val="600"/>
              </a:spcAft>
            </a:pPr>
            <a:r>
              <a:rPr lang="ru-RU" sz="1800" dirty="0">
                <a:latin typeface="Arial" panose="020B0604020202020204" pitchFamily="34" charset="0"/>
                <a:cs typeface="Arial" panose="020B0604020202020204" pitchFamily="34" charset="0"/>
              </a:rPr>
              <a:t>концентрированные, содержащие от 0,1 до 74 % об. дисперсной фазы; </a:t>
            </a:r>
          </a:p>
          <a:p>
            <a:pPr>
              <a:spcBef>
                <a:spcPts val="0"/>
              </a:spcBef>
              <a:spcAft>
                <a:spcPts val="600"/>
              </a:spcAft>
            </a:pPr>
            <a:r>
              <a:rPr lang="ru-RU" sz="1800" dirty="0">
                <a:latin typeface="Arial" panose="020B0604020202020204" pitchFamily="34" charset="0"/>
                <a:cs typeface="Arial" panose="020B0604020202020204" pitchFamily="34" charset="0"/>
              </a:rPr>
              <a:t>высококонцентрированные, содержание свыше 74 % об. дисперсной фазы</a:t>
            </a:r>
            <a:r>
              <a:rPr lang="ru-RU" sz="1800" dirty="0"/>
              <a:t>. </a:t>
            </a:r>
          </a:p>
          <a:p>
            <a:endParaRPr lang="ru-RU" sz="1800" dirty="0"/>
          </a:p>
        </p:txBody>
      </p:sp>
      <p:pic>
        <p:nvPicPr>
          <p:cNvPr id="232509"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601882"/>
            <a:ext cx="4743450" cy="130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219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303498"/>
            <a:ext cx="8045349" cy="617507"/>
          </a:xfrm>
        </p:spPr>
        <p:txBody>
          <a:bodyPr>
            <a:normAutofit fontScale="90000"/>
          </a:bodyPr>
          <a:lstStyle/>
          <a:p>
            <a:r>
              <a:rPr lang="ru-RU" dirty="0" smtClean="0"/>
              <a:t>Классификация НДС по характеру взаимодействия</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13</a:t>
            </a:fld>
            <a:endParaRPr lang="ru-RU"/>
          </a:p>
        </p:txBody>
      </p:sp>
      <mc:AlternateContent xmlns:mc="http://schemas.openxmlformats.org/markup-compatibility/2006" xmlns:a14="http://schemas.microsoft.com/office/drawing/2010/main">
        <mc:Choice Requires="a14">
          <p:sp>
            <p:nvSpPr>
              <p:cNvPr id="3" name="Объект 2"/>
              <p:cNvSpPr>
                <a:spLocks noGrp="1"/>
              </p:cNvSpPr>
              <p:nvPr>
                <p:ph sz="quarter" idx="1"/>
              </p:nvPr>
            </p:nvSpPr>
            <p:spPr>
              <a:xfrm>
                <a:off x="251520" y="951570"/>
                <a:ext cx="8640960" cy="3888432"/>
              </a:xfrm>
            </p:spPr>
            <p:txBody>
              <a:bodyPr>
                <a:noAutofit/>
              </a:bodyPr>
              <a:lstStyle/>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По характеру взаимодействия дисперсной фазы и дисперсионной среды дисперсные системы подразделяются на два вида – лиофильные лиофобные. </a:t>
                </a:r>
                <a:endParaRPr lang="en-US" sz="1600" dirty="0">
                  <a:latin typeface="Arial" panose="020B0604020202020204" pitchFamily="34" charset="0"/>
                  <a:cs typeface="Arial" panose="020B0604020202020204" pitchFamily="34" charset="0"/>
                </a:endParaRPr>
              </a:p>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Согласно учению П.А. </a:t>
                </a:r>
                <a:r>
                  <a:rPr lang="ru-RU" sz="1600" dirty="0" smtClean="0">
                    <a:latin typeface="Arial" panose="020B0604020202020204" pitchFamily="34" charset="0"/>
                    <a:cs typeface="Arial" panose="020B0604020202020204" pitchFamily="34" charset="0"/>
                  </a:rPr>
                  <a:t>Р</a:t>
                </a:r>
                <a:r>
                  <a:rPr lang="en-US" sz="1600" dirty="0" smtClean="0">
                    <a:latin typeface="Arial" panose="020B0604020202020204" pitchFamily="34" charset="0"/>
                    <a:cs typeface="Arial" panose="020B0604020202020204" pitchFamily="34" charset="0"/>
                  </a:rPr>
                  <a:t>è</a:t>
                </a:r>
                <a:r>
                  <a:rPr lang="ru-RU" sz="1600" dirty="0" err="1" smtClean="0">
                    <a:latin typeface="Arial" panose="020B0604020202020204" pitchFamily="34" charset="0"/>
                    <a:cs typeface="Arial" panose="020B0604020202020204" pitchFamily="34" charset="0"/>
                  </a:rPr>
                  <a:t>биндера</a:t>
                </a:r>
                <a:r>
                  <a:rPr lang="ru-RU" sz="1600" dirty="0">
                    <a:latin typeface="Arial" panose="020B0604020202020204" pitchFamily="34" charset="0"/>
                    <a:cs typeface="Arial" panose="020B0604020202020204" pitchFamily="34" charset="0"/>
                  </a:rPr>
                  <a:t>, лиофильность или лиофобность системы зависит от величины её удельной свободной межфазной энергии (</a:t>
                </a:r>
                <a:r>
                  <a:rPr lang="ru-RU" sz="1600" i="1" dirty="0">
                    <a:latin typeface="Arial" panose="020B0604020202020204" pitchFamily="34" charset="0"/>
                    <a:cs typeface="Arial" panose="020B0604020202020204" pitchFamily="34" charset="0"/>
                    <a:sym typeface="Symbol"/>
                  </a:rPr>
                  <a:t></a:t>
                </a:r>
                <a:r>
                  <a:rPr lang="ru-RU" sz="1600" i="1" baseline="-25000" dirty="0">
                    <a:latin typeface="Arial" panose="020B0604020202020204" pitchFamily="34" charset="0"/>
                    <a:cs typeface="Arial" panose="020B0604020202020204" pitchFamily="34" charset="0"/>
                  </a:rPr>
                  <a:t>m</a:t>
                </a:r>
                <a:r>
                  <a:rPr lang="ru-RU" sz="1600" dirty="0">
                    <a:latin typeface="Arial" panose="020B0604020202020204" pitchFamily="34" charset="0"/>
                    <a:cs typeface="Arial" panose="020B0604020202020204" pitchFamily="34" charset="0"/>
                  </a:rPr>
                  <a:t>), которая определяется соразмерным значением средней кинетической энергии теплового движения:</a:t>
                </a:r>
              </a:p>
              <a:p>
                <a:pPr>
                  <a:lnSpc>
                    <a:spcPct val="110000"/>
                  </a:lnSpc>
                  <a:spcBef>
                    <a:spcPts val="0"/>
                  </a:spcBef>
                  <a:spcAft>
                    <a:spcPts val="600"/>
                  </a:spcAft>
                </a:pPr>
                <a:r>
                  <a:rPr lang="ru-RU" sz="2000" dirty="0">
                    <a:latin typeface="Arial" panose="020B0604020202020204" pitchFamily="34" charset="0"/>
                    <a:cs typeface="Arial" panose="020B0604020202020204" pitchFamily="34" charset="0"/>
                  </a:rPr>
                  <a:t>                                  </a:t>
                </a:r>
                <a14:m>
                  <m:oMath xmlns:m="http://schemas.openxmlformats.org/officeDocument/2006/math">
                    <m:sSub>
                      <m:sSubPr>
                        <m:ctrlPr>
                          <a:rPr lang="ru-RU" sz="2000" i="1">
                            <a:latin typeface="Cambria Math"/>
                            <a:cs typeface="Arial" panose="020B0604020202020204" pitchFamily="34" charset="0"/>
                          </a:rPr>
                        </m:ctrlPr>
                      </m:sSubPr>
                      <m:e>
                        <m:r>
                          <a:rPr lang="ru-RU" sz="2000">
                            <a:latin typeface="Cambria Math"/>
                            <a:cs typeface="Arial" panose="020B0604020202020204" pitchFamily="34" charset="0"/>
                          </a:rPr>
                          <m:t>𝜎</m:t>
                        </m:r>
                      </m:e>
                      <m:sub>
                        <m:r>
                          <a:rPr lang="en-US" sz="2000">
                            <a:latin typeface="Cambria Math"/>
                            <a:cs typeface="Arial" panose="020B0604020202020204" pitchFamily="34" charset="0"/>
                          </a:rPr>
                          <m:t>𝑚</m:t>
                        </m:r>
                      </m:sub>
                    </m:sSub>
                    <m:r>
                      <a:rPr lang="ru-RU" sz="2000">
                        <a:latin typeface="Cambria Math"/>
                        <a:cs typeface="Arial" panose="020B0604020202020204" pitchFamily="34" charset="0"/>
                      </a:rPr>
                      <m:t>=</m:t>
                    </m:r>
                    <m:f>
                      <m:fPr>
                        <m:ctrlPr>
                          <a:rPr lang="ru-RU" sz="2000" i="1">
                            <a:latin typeface="Cambria Math"/>
                            <a:cs typeface="Arial" panose="020B0604020202020204" pitchFamily="34" charset="0"/>
                          </a:rPr>
                        </m:ctrlPr>
                      </m:fPr>
                      <m:num>
                        <m:r>
                          <a:rPr lang="ru-RU" sz="2000">
                            <a:latin typeface="Cambria Math"/>
                            <a:cs typeface="Arial" panose="020B0604020202020204" pitchFamily="34" charset="0"/>
                          </a:rPr>
                          <m:t>𝑘</m:t>
                        </m:r>
                        <m:r>
                          <a:rPr lang="ru-RU" sz="2000">
                            <a:latin typeface="Cambria Math"/>
                            <a:cs typeface="Arial" panose="020B0604020202020204" pitchFamily="34" charset="0"/>
                          </a:rPr>
                          <m:t>∙</m:t>
                        </m:r>
                        <m:r>
                          <a:rPr lang="ru-RU" sz="2000">
                            <a:latin typeface="Cambria Math"/>
                            <a:cs typeface="Arial" panose="020B0604020202020204" pitchFamily="34" charset="0"/>
                          </a:rPr>
                          <m:t>𝑅</m:t>
                        </m:r>
                        <m:r>
                          <a:rPr lang="ru-RU" sz="2000">
                            <a:latin typeface="Cambria Math"/>
                            <a:cs typeface="Arial" panose="020B0604020202020204" pitchFamily="34" charset="0"/>
                          </a:rPr>
                          <m:t>∙</m:t>
                        </m:r>
                        <m:r>
                          <a:rPr lang="ru-RU" sz="2000">
                            <a:latin typeface="Cambria Math"/>
                            <a:cs typeface="Arial" panose="020B0604020202020204" pitchFamily="34" charset="0"/>
                          </a:rPr>
                          <m:t>𝑇</m:t>
                        </m:r>
                      </m:num>
                      <m:den>
                        <m:sSub>
                          <m:sSubPr>
                            <m:ctrlPr>
                              <a:rPr lang="ru-RU" sz="2000" i="1">
                                <a:latin typeface="Cambria Math"/>
                                <a:cs typeface="Arial" panose="020B0604020202020204" pitchFamily="34" charset="0"/>
                              </a:rPr>
                            </m:ctrlPr>
                          </m:sSubPr>
                          <m:e>
                            <m:r>
                              <a:rPr lang="ru-RU" sz="2000">
                                <a:latin typeface="Cambria Math"/>
                                <a:cs typeface="Arial" panose="020B0604020202020204" pitchFamily="34" charset="0"/>
                              </a:rPr>
                              <m:t>𝑁</m:t>
                            </m:r>
                          </m:e>
                          <m:sub>
                            <m:r>
                              <a:rPr lang="ru-RU" sz="2000">
                                <a:latin typeface="Cambria Math"/>
                                <a:cs typeface="Arial" panose="020B0604020202020204" pitchFamily="34" charset="0"/>
                              </a:rPr>
                              <m:t>𝐴</m:t>
                            </m:r>
                          </m:sub>
                        </m:sSub>
                        <m:r>
                          <a:rPr lang="ru-RU" sz="2000">
                            <a:latin typeface="Cambria Math"/>
                            <a:cs typeface="Arial" panose="020B0604020202020204" pitchFamily="34" charset="0"/>
                          </a:rPr>
                          <m:t>∙</m:t>
                        </m:r>
                        <m:sSup>
                          <m:sSupPr>
                            <m:ctrlPr>
                              <a:rPr lang="ru-RU" sz="2000" i="1">
                                <a:latin typeface="Cambria Math"/>
                                <a:cs typeface="Arial" panose="020B0604020202020204" pitchFamily="34" charset="0"/>
                              </a:rPr>
                            </m:ctrlPr>
                          </m:sSupPr>
                          <m:e>
                            <m:r>
                              <a:rPr lang="ru-RU" sz="2000">
                                <a:latin typeface="Cambria Math"/>
                                <a:cs typeface="Arial" panose="020B0604020202020204" pitchFamily="34" charset="0"/>
                              </a:rPr>
                              <m:t>𝑟</m:t>
                            </m:r>
                          </m:e>
                          <m:sup>
                            <m:r>
                              <a:rPr lang="ru-RU" sz="2000">
                                <a:latin typeface="Cambria Math"/>
                                <a:cs typeface="Arial" panose="020B0604020202020204" pitchFamily="34" charset="0"/>
                              </a:rPr>
                              <m:t>2</m:t>
                            </m:r>
                          </m:sup>
                        </m:sSup>
                      </m:den>
                    </m:f>
                  </m:oMath>
                </a14:m>
                <a:endParaRPr lang="ru-RU" sz="2000" dirty="0">
                  <a:latin typeface="Arial" panose="020B0604020202020204" pitchFamily="34" charset="0"/>
                  <a:cs typeface="Arial" panose="020B0604020202020204" pitchFamily="34" charset="0"/>
                </a:endParaRPr>
              </a:p>
              <a:p>
                <a:pPr>
                  <a:lnSpc>
                    <a:spcPct val="110000"/>
                  </a:lnSpc>
                  <a:spcBef>
                    <a:spcPts val="0"/>
                  </a:spcBef>
                  <a:spcAft>
                    <a:spcPts val="600"/>
                  </a:spcAft>
                </a:pPr>
                <a:r>
                  <a:rPr lang="ru-RU" sz="1600" dirty="0">
                    <a:latin typeface="Arial" panose="020B0604020202020204" pitchFamily="34" charset="0"/>
                    <a:cs typeface="Arial" panose="020B0604020202020204" pitchFamily="34" charset="0"/>
                  </a:rPr>
                  <a:t>где </a:t>
                </a:r>
                <a:r>
                  <a:rPr lang="ru-RU" sz="1600" i="1" dirty="0">
                    <a:latin typeface="Arial" panose="020B0604020202020204" pitchFamily="34" charset="0"/>
                    <a:cs typeface="Arial" panose="020B0604020202020204" pitchFamily="34" charset="0"/>
                  </a:rPr>
                  <a:t>k</a:t>
                </a:r>
                <a:r>
                  <a:rPr lang="ru-RU" sz="1600" dirty="0">
                    <a:latin typeface="Arial" panose="020B0604020202020204" pitchFamily="34" charset="0"/>
                    <a:cs typeface="Arial" panose="020B0604020202020204" pitchFamily="34" charset="0"/>
                  </a:rPr>
                  <a:t> – коэффициент пропорциональности;</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T</a:t>
                </a:r>
                <a:r>
                  <a:rPr lang="ru-RU" sz="1600" dirty="0">
                    <a:latin typeface="Arial" panose="020B0604020202020204" pitchFamily="34" charset="0"/>
                    <a:cs typeface="Arial" panose="020B0604020202020204" pitchFamily="34" charset="0"/>
                  </a:rPr>
                  <a:t> – температура, К; </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r</a:t>
                </a:r>
                <a:r>
                  <a:rPr lang="ru-RU" sz="1600" dirty="0">
                    <a:latin typeface="Arial" panose="020B0604020202020204" pitchFamily="34" charset="0"/>
                    <a:cs typeface="Arial" panose="020B0604020202020204" pitchFamily="34" charset="0"/>
                  </a:rPr>
                  <a:t> – средний радиус частиц, м;</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R</a:t>
                </a:r>
                <a:r>
                  <a:rPr lang="ru-RU" sz="1600" dirty="0">
                    <a:latin typeface="Arial" panose="020B0604020202020204" pitchFamily="34" charset="0"/>
                    <a:cs typeface="Arial" panose="020B0604020202020204" pitchFamily="34" charset="0"/>
                  </a:rPr>
                  <a:t> – универсальная газовая постоянная, Дж/(</a:t>
                </a:r>
                <a:r>
                  <a:rPr lang="ru-RU" sz="1600" dirty="0" err="1">
                    <a:latin typeface="Arial" panose="020B0604020202020204" pitchFamily="34" charset="0"/>
                    <a:cs typeface="Arial" panose="020B0604020202020204" pitchFamily="34" charset="0"/>
                  </a:rPr>
                  <a:t>моль·К</a:t>
                </a:r>
                <a:r>
                  <a:rPr lang="ru-RU" sz="1600" dirty="0">
                    <a:latin typeface="Arial" panose="020B0604020202020204" pitchFamily="34" charset="0"/>
                    <a:cs typeface="Arial" panose="020B0604020202020204" pitchFamily="34" charset="0"/>
                  </a:rPr>
                  <a:t>);</a:t>
                </a:r>
              </a:p>
              <a:p>
                <a:pPr>
                  <a:lnSpc>
                    <a:spcPct val="110000"/>
                  </a:lnSpc>
                  <a:spcBef>
                    <a:spcPts val="0"/>
                  </a:spcBef>
                  <a:spcAft>
                    <a:spcPts val="600"/>
                  </a:spcAft>
                </a:pPr>
                <a:r>
                  <a:rPr lang="ru-RU" sz="1600" i="1" dirty="0">
                    <a:latin typeface="Arial" panose="020B0604020202020204" pitchFamily="34" charset="0"/>
                    <a:cs typeface="Arial" panose="020B0604020202020204" pitchFamily="34" charset="0"/>
                  </a:rPr>
                  <a:t>N</a:t>
                </a:r>
                <a:r>
                  <a:rPr lang="ru-RU" sz="1600" i="1" baseline="-25000" dirty="0">
                    <a:latin typeface="Arial" panose="020B0604020202020204" pitchFamily="34" charset="0"/>
                    <a:cs typeface="Arial" panose="020B0604020202020204" pitchFamily="34" charset="0"/>
                  </a:rPr>
                  <a:t>A</a:t>
                </a:r>
                <a:r>
                  <a:rPr lang="ru-RU" sz="1600" dirty="0">
                    <a:latin typeface="Arial" panose="020B0604020202020204" pitchFamily="34" charset="0"/>
                    <a:cs typeface="Arial" panose="020B0604020202020204" pitchFamily="34" charset="0"/>
                  </a:rPr>
                  <a:t> – число Авогадро (число молекул в моле вещества), моль</a:t>
                </a:r>
                <a:r>
                  <a:rPr lang="ru-RU" sz="1600" baseline="30000" dirty="0">
                    <a:latin typeface="Arial" panose="020B0604020202020204" pitchFamily="34" charset="0"/>
                    <a:cs typeface="Arial" panose="020B0604020202020204" pitchFamily="34" charset="0"/>
                  </a:rPr>
                  <a:t>-1</a:t>
                </a:r>
                <a:r>
                  <a:rPr lang="ru-RU" sz="1600" dirty="0">
                    <a:latin typeface="Arial" panose="020B0604020202020204" pitchFamily="34" charset="0"/>
                    <a:cs typeface="Arial" panose="020B0604020202020204" pitchFamily="34" charset="0"/>
                  </a:rPr>
                  <a:t>.</a:t>
                </a:r>
              </a:p>
              <a:p>
                <a:pPr>
                  <a:lnSpc>
                    <a:spcPct val="110000"/>
                  </a:lnSpc>
                  <a:spcBef>
                    <a:spcPts val="0"/>
                  </a:spcBef>
                  <a:spcAft>
                    <a:spcPts val="600"/>
                  </a:spcAft>
                </a:pPr>
                <a:endParaRPr lang="ru-RU" sz="1600" dirty="0"/>
              </a:p>
            </p:txBody>
          </p:sp>
        </mc:Choice>
        <mc:Fallback xmlns="">
          <p:sp>
            <p:nvSpPr>
              <p:cNvPr id="3" name="Объект 2"/>
              <p:cNvSpPr>
                <a:spLocks noGrp="1" noRot="1" noChangeAspect="1" noMove="1" noResize="1" noEditPoints="1" noAdjustHandles="1" noChangeArrowheads="1" noChangeShapeType="1" noTextEdit="1"/>
              </p:cNvSpPr>
              <p:nvPr>
                <p:ph sz="quarter" idx="1"/>
              </p:nvPr>
            </p:nvSpPr>
            <p:spPr>
              <a:xfrm>
                <a:off x="251520" y="951570"/>
                <a:ext cx="8640960" cy="3888432"/>
              </a:xfrm>
              <a:blipFill rotWithShape="1">
                <a:blip r:embed="rId2"/>
                <a:stretch>
                  <a:fillRect l="-564" t="-627"/>
                </a:stretch>
              </a:blipFill>
            </p:spPr>
            <p:txBody>
              <a:bodyPr/>
              <a:lstStyle/>
              <a:p>
                <a:r>
                  <a:rPr lang="ru-RU">
                    <a:noFill/>
                  </a:rPr>
                  <a:t> </a:t>
                </a:r>
              </a:p>
            </p:txBody>
          </p:sp>
        </mc:Fallback>
      </mc:AlternateContent>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6501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64033"/>
            <a:ext cx="7397277" cy="671513"/>
          </a:xfrm>
        </p:spPr>
        <p:txBody>
          <a:bodyPr>
            <a:normAutofit fontScale="90000"/>
          </a:bodyPr>
          <a:lstStyle/>
          <a:p>
            <a:r>
              <a:rPr lang="ru-RU" dirty="0" smtClean="0"/>
              <a:t>Классификация НДС по характеру взаимодействия</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14</a:t>
            </a:fld>
            <a:endParaRPr lang="ru-RU"/>
          </a:p>
        </p:txBody>
      </p:sp>
      <p:sp>
        <p:nvSpPr>
          <p:cNvPr id="3" name="Объект 2"/>
          <p:cNvSpPr>
            <a:spLocks noGrp="1"/>
          </p:cNvSpPr>
          <p:nvPr>
            <p:ph sz="quarter" idx="1"/>
          </p:nvPr>
        </p:nvSpPr>
        <p:spPr>
          <a:xfrm>
            <a:off x="0" y="536633"/>
            <a:ext cx="8712968" cy="3996444"/>
          </a:xfrm>
        </p:spPr>
        <p:txBody>
          <a:bodyPr>
            <a:noAutofit/>
          </a:bodyPr>
          <a:lstStyle/>
          <a:p>
            <a:pPr>
              <a:lnSpc>
                <a:spcPct val="120000"/>
              </a:lnSpc>
              <a:spcBef>
                <a:spcPts val="0"/>
              </a:spcBef>
            </a:pPr>
            <a:r>
              <a:rPr lang="ru-RU" sz="1600" dirty="0">
                <a:latin typeface="Arial" panose="020B0604020202020204" pitchFamily="34" charset="0"/>
                <a:cs typeface="Arial" panose="020B0604020202020204" pitchFamily="34" charset="0"/>
              </a:rPr>
              <a:t>НДС с межфазным натяжением </a:t>
            </a:r>
            <a:r>
              <a:rPr lang="ru-RU" sz="1600" dirty="0">
                <a:latin typeface="Arial" panose="020B0604020202020204" pitchFamily="34" charset="0"/>
                <a:cs typeface="Arial" panose="020B0604020202020204" pitchFamily="34" charset="0"/>
                <a:sym typeface="Symbol"/>
              </a:rPr>
              <a:t></a:t>
            </a:r>
            <a:r>
              <a:rPr lang="ru-RU" sz="1600" dirty="0">
                <a:latin typeface="Arial" panose="020B0604020202020204" pitchFamily="34" charset="0"/>
                <a:cs typeface="Arial" panose="020B0604020202020204" pitchFamily="34" charset="0"/>
              </a:rPr>
              <a:t> &gt; </a:t>
            </a:r>
            <a:r>
              <a:rPr lang="ru-RU" sz="1600" dirty="0">
                <a:latin typeface="Arial" panose="020B0604020202020204" pitchFamily="34" charset="0"/>
                <a:cs typeface="Arial" panose="020B0604020202020204" pitchFamily="34" charset="0"/>
                <a:sym typeface="Symbol"/>
              </a:rPr>
              <a:t></a:t>
            </a:r>
            <a:r>
              <a:rPr lang="ru-RU" sz="1600" baseline="-25000" dirty="0">
                <a:latin typeface="Arial" panose="020B0604020202020204" pitchFamily="34" charset="0"/>
                <a:cs typeface="Arial" panose="020B0604020202020204" pitchFamily="34" charset="0"/>
              </a:rPr>
              <a:t>m</a:t>
            </a:r>
            <a:r>
              <a:rPr lang="ru-RU" sz="1600" dirty="0">
                <a:latin typeface="Arial" panose="020B0604020202020204" pitchFamily="34" charset="0"/>
                <a:cs typeface="Arial" panose="020B0604020202020204" pitchFamily="34" charset="0"/>
              </a:rPr>
              <a:t> относятся к лиофобным и характеризуются наличием резко выраженной границы раздела фаз. </a:t>
            </a:r>
            <a:r>
              <a:rPr lang="ru-RU" sz="1600" dirty="0" smtClean="0">
                <a:latin typeface="Arial" panose="020B0604020202020204" pitchFamily="34" charset="0"/>
                <a:cs typeface="Arial" panose="020B0604020202020204" pitchFamily="34" charset="0"/>
              </a:rPr>
              <a:t>Они  </a:t>
            </a:r>
            <a:r>
              <a:rPr lang="ru-RU" sz="1600" dirty="0">
                <a:latin typeface="Arial" panose="020B0604020202020204" pitchFamily="34" charset="0"/>
                <a:cs typeface="Arial" panose="020B0604020202020204" pitchFamily="34" charset="0"/>
              </a:rPr>
              <a:t>являются термодинамически неустойчивыми. Длительное существование лиофобных НДС требует образования </a:t>
            </a:r>
            <a:r>
              <a:rPr lang="ru-RU" sz="1600" dirty="0" err="1">
                <a:latin typeface="Arial" panose="020B0604020202020204" pitchFamily="34" charset="0"/>
                <a:cs typeface="Arial" panose="020B0604020202020204" pitchFamily="34" charset="0"/>
              </a:rPr>
              <a:t>адсорбционносольватных</a:t>
            </a:r>
            <a:r>
              <a:rPr lang="ru-RU" sz="1600" dirty="0">
                <a:latin typeface="Arial" panose="020B0604020202020204" pitchFamily="34" charset="0"/>
                <a:cs typeface="Arial" panose="020B0604020202020204" pitchFamily="34" charset="0"/>
              </a:rPr>
              <a:t> слоев на границе раздела дисперсная фаза – дисперсионная среда. Дисперсная фаза лиофобных НДС имеет сложное строение. Типичным примером лиофобной НДС являются эмульсия «нефть – вода». </a:t>
            </a:r>
          </a:p>
          <a:p>
            <a:pPr>
              <a:lnSpc>
                <a:spcPct val="120000"/>
              </a:lnSpc>
              <a:spcBef>
                <a:spcPts val="0"/>
              </a:spcBef>
            </a:pPr>
            <a:r>
              <a:rPr lang="ru-RU" sz="1600" dirty="0">
                <a:latin typeface="Arial" panose="020B0604020202020204" pitchFamily="34" charset="0"/>
                <a:cs typeface="Arial" panose="020B0604020202020204" pitchFamily="34" charset="0"/>
              </a:rPr>
              <a:t>Для лиофильных НДС характерны малые значения межфазной поверхностной энергии, не превышающие граничное значение, определяемое энергией теплового движения. Общей чертой всех лиофильных НДС является их самопроизвольное образование за счет коллоидного растворения под действием </a:t>
            </a:r>
            <a:r>
              <a:rPr lang="ru-RU" sz="1600" dirty="0" err="1">
                <a:latin typeface="Arial" panose="020B0604020202020204" pitchFamily="34" charset="0"/>
                <a:cs typeface="Arial" panose="020B0604020202020204" pitchFamily="34" charset="0"/>
              </a:rPr>
              <a:t>энтропийного</a:t>
            </a:r>
            <a:r>
              <a:rPr lang="ru-RU" sz="1600" dirty="0">
                <a:latin typeface="Arial" panose="020B0604020202020204" pitchFamily="34" charset="0"/>
                <a:cs typeface="Arial" panose="020B0604020202020204" pitchFamily="34" charset="0"/>
              </a:rPr>
              <a:t> фактора: увеличение свободной межфазной энергии при возрастании поверхности раздела фаз с избытком компенсируется возрастанием энтропии благодаря более равномерному распределению частиц </a:t>
            </a:r>
            <a:r>
              <a:rPr lang="ru-RU" sz="1600" dirty="0" err="1">
                <a:latin typeface="Arial" panose="020B0604020202020204" pitchFamily="34" charset="0"/>
                <a:cs typeface="Arial" panose="020B0604020202020204" pitchFamily="34" charset="0"/>
              </a:rPr>
              <a:t>диспергируемой</a:t>
            </a:r>
            <a:r>
              <a:rPr lang="ru-RU" sz="1600" dirty="0">
                <a:latin typeface="Arial" panose="020B0604020202020204" pitchFamily="34" charset="0"/>
                <a:cs typeface="Arial" panose="020B0604020202020204" pitchFamily="34" charset="0"/>
              </a:rPr>
              <a:t> фазы. В качестве примера лиофильных НДС можно рассматривать распределение различных </a:t>
            </a:r>
            <a:r>
              <a:rPr lang="ru-RU" sz="1600" dirty="0" err="1">
                <a:latin typeface="Arial" panose="020B0604020202020204" pitchFamily="34" charset="0"/>
                <a:cs typeface="Arial" panose="020B0604020202020204" pitchFamily="34" charset="0"/>
              </a:rPr>
              <a:t>высокомолекуляных</a:t>
            </a:r>
            <a:r>
              <a:rPr lang="ru-RU" sz="1600" dirty="0">
                <a:latin typeface="Arial" panose="020B0604020202020204" pitchFamily="34" charset="0"/>
                <a:cs typeface="Arial" panose="020B0604020202020204" pitchFamily="34" charset="0"/>
              </a:rPr>
              <a:t> соединений в нефти и нефтепродуктах. </a:t>
            </a:r>
          </a:p>
          <a:p>
            <a:pPr algn="just"/>
            <a:endParaRPr lang="ru-RU" sz="16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747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15</a:t>
            </a:fld>
            <a:endParaRPr lang="ru-RU"/>
          </a:p>
        </p:txBody>
      </p:sp>
      <p:sp>
        <p:nvSpPr>
          <p:cNvPr id="3" name="Объект 2"/>
          <p:cNvSpPr>
            <a:spLocks noGrp="1"/>
          </p:cNvSpPr>
          <p:nvPr>
            <p:ph sz="quarter" idx="1"/>
          </p:nvPr>
        </p:nvSpPr>
        <p:spPr>
          <a:xfrm>
            <a:off x="251636" y="891779"/>
            <a:ext cx="8376797" cy="3996444"/>
          </a:xfrm>
        </p:spPr>
        <p:txBody>
          <a:bodyPr>
            <a:noAutofit/>
          </a:bodyPr>
          <a:lstStyle/>
          <a:p>
            <a:pPr>
              <a:lnSpc>
                <a:spcPct val="120000"/>
              </a:lnSpc>
              <a:spcBef>
                <a:spcPts val="0"/>
              </a:spcBef>
            </a:pPr>
            <a:r>
              <a:rPr lang="ru-RU" sz="1800" dirty="0">
                <a:latin typeface="Arial" panose="020B0604020202020204" pitchFamily="34" charset="0"/>
                <a:cs typeface="Arial" panose="020B0604020202020204" pitchFamily="34" charset="0"/>
              </a:rPr>
              <a:t>Рассмотрение НДС с точки зрения коллоидно-химических представлений о нефти и нефтепродуктах позволяет их подразделять на </a:t>
            </a:r>
            <a:r>
              <a:rPr lang="ru-RU" sz="1800" b="1" dirty="0">
                <a:latin typeface="Arial" panose="020B0604020202020204" pitchFamily="34" charset="0"/>
                <a:cs typeface="Arial" panose="020B0604020202020204" pitchFamily="34" charset="0"/>
              </a:rPr>
              <a:t>наполненные</a:t>
            </a:r>
            <a:r>
              <a:rPr lang="ru-RU" sz="1800" dirty="0">
                <a:latin typeface="Arial" panose="020B0604020202020204" pitchFamily="34" charset="0"/>
                <a:cs typeface="Arial" panose="020B0604020202020204" pitchFamily="34" charset="0"/>
              </a:rPr>
              <a:t> и </a:t>
            </a:r>
            <a:r>
              <a:rPr lang="ru-RU" sz="1800" b="1" dirty="0" smtClean="0">
                <a:latin typeface="Arial" panose="020B0604020202020204" pitchFamily="34" charset="0"/>
                <a:cs typeface="Arial" panose="020B0604020202020204" pitchFamily="34" charset="0"/>
              </a:rPr>
              <a:t>ненаполненные</a:t>
            </a:r>
            <a:r>
              <a:rPr lang="ru-RU" sz="1800" dirty="0">
                <a:latin typeface="Arial" panose="020B0604020202020204" pitchFamily="34" charset="0"/>
                <a:cs typeface="Arial" panose="020B0604020202020204" pitchFamily="34" charset="0"/>
              </a:rPr>
              <a:t>, а также классифицировать в зависимости от соотношения поверхностной и объемной активности фаз. </a:t>
            </a:r>
            <a:endParaRPr lang="ru-RU" sz="1800" dirty="0" smtClean="0">
              <a:latin typeface="Arial" panose="020B0604020202020204" pitchFamily="34" charset="0"/>
              <a:cs typeface="Arial" panose="020B0604020202020204" pitchFamily="34" charset="0"/>
            </a:endParaRPr>
          </a:p>
          <a:p>
            <a:pPr>
              <a:lnSpc>
                <a:spcPct val="120000"/>
              </a:lnSpc>
              <a:spcBef>
                <a:spcPts val="0"/>
              </a:spcBef>
            </a:pPr>
            <a:r>
              <a:rPr lang="ru-RU" sz="1800" dirty="0" smtClean="0">
                <a:latin typeface="Arial" panose="020B0604020202020204" pitchFamily="34" charset="0"/>
                <a:cs typeface="Arial" panose="020B0604020202020204" pitchFamily="34" charset="0"/>
              </a:rPr>
              <a:t>К </a:t>
            </a:r>
            <a:r>
              <a:rPr lang="ru-RU" sz="1800" dirty="0">
                <a:latin typeface="Arial" panose="020B0604020202020204" pitchFamily="34" charset="0"/>
                <a:cs typeface="Arial" panose="020B0604020202020204" pitchFamily="34" charset="0"/>
              </a:rPr>
              <a:t>ненаполненным системам относят неассоциированные </a:t>
            </a:r>
            <a:r>
              <a:rPr lang="ru-RU" sz="1800" dirty="0" err="1">
                <a:latin typeface="Arial" panose="020B0604020202020204" pitchFamily="34" charset="0"/>
                <a:cs typeface="Arial" panose="020B0604020202020204" pitchFamily="34" charset="0"/>
              </a:rPr>
              <a:t>ньютоновские</a:t>
            </a:r>
            <a:r>
              <a:rPr lang="ru-RU" sz="1800" dirty="0">
                <a:latin typeface="Arial" panose="020B0604020202020204" pitchFamily="34" charset="0"/>
                <a:cs typeface="Arial" panose="020B0604020202020204" pitchFamily="34" charset="0"/>
              </a:rPr>
              <a:t> жидкости, подчиняющиеся известным законам для истинных растворов. К растворам, близким по своим свойствам к идеальным, можно отнести раствор «бензол – толуол», а также легкокипящие фракции нефти. </a:t>
            </a:r>
            <a:endParaRPr lang="ru-RU" sz="1800" dirty="0" smtClean="0">
              <a:latin typeface="Arial" panose="020B0604020202020204" pitchFamily="34" charset="0"/>
              <a:cs typeface="Arial" panose="020B0604020202020204" pitchFamily="34" charset="0"/>
            </a:endParaRPr>
          </a:p>
          <a:p>
            <a:pPr>
              <a:lnSpc>
                <a:spcPct val="120000"/>
              </a:lnSpc>
              <a:spcBef>
                <a:spcPts val="0"/>
              </a:spcBef>
            </a:pPr>
            <a:r>
              <a:rPr lang="ru-RU" sz="1800" dirty="0" smtClean="0">
                <a:latin typeface="Arial" panose="020B0604020202020204" pitchFamily="34" charset="0"/>
                <a:cs typeface="Arial" panose="020B0604020202020204" pitchFamily="34" charset="0"/>
              </a:rPr>
              <a:t>Утяжеление </a:t>
            </a:r>
            <a:r>
              <a:rPr lang="ru-RU" sz="1800" dirty="0">
                <a:latin typeface="Arial" panose="020B0604020202020204" pitchFamily="34" charset="0"/>
                <a:cs typeface="Arial" panose="020B0604020202020204" pitchFamily="34" charset="0"/>
              </a:rPr>
              <a:t>фракции и, таким образом, появление в ней высококипящих углеводородов и соединений нефти более сложного состава не позволяют перевести систему в истинно молекулярный раствор, но приближают к нему. Такие системы называют «условно-молекулярными».  </a:t>
            </a:r>
          </a:p>
          <a:p>
            <a:endParaRPr lang="ru-RU" sz="1800"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467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16</a:t>
            </a:fld>
            <a:endParaRPr lang="ru-RU"/>
          </a:p>
        </p:txBody>
      </p:sp>
      <p:sp>
        <p:nvSpPr>
          <p:cNvPr id="3" name="Объект 2"/>
          <p:cNvSpPr>
            <a:spLocks noGrp="1"/>
          </p:cNvSpPr>
          <p:nvPr>
            <p:ph sz="quarter" idx="1"/>
          </p:nvPr>
        </p:nvSpPr>
        <p:spPr>
          <a:xfrm>
            <a:off x="251520" y="843558"/>
            <a:ext cx="8424936" cy="3996444"/>
          </a:xfrm>
        </p:spPr>
        <p:txBody>
          <a:bodyPr>
            <a:noAutofit/>
          </a:bodyPr>
          <a:lstStyle/>
          <a:p>
            <a:pPr>
              <a:lnSpc>
                <a:spcPct val="120000"/>
              </a:lnSpc>
              <a:spcBef>
                <a:spcPts val="0"/>
              </a:spcBef>
            </a:pPr>
            <a:r>
              <a:rPr lang="ru-RU" sz="1800" dirty="0">
                <a:latin typeface="Arial" panose="020B0604020202020204" pitchFamily="34" charset="0"/>
                <a:cs typeface="Arial" panose="020B0604020202020204" pitchFamily="34" charset="0"/>
              </a:rPr>
              <a:t>К наполненным системам относят три вида неньютоновских нефтяных жидкостей</a:t>
            </a:r>
            <a:r>
              <a:rPr lang="ru-RU" sz="1800" dirty="0" smtClean="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малоструктурированные</a:t>
            </a:r>
            <a:r>
              <a:rPr lang="ru-RU" sz="1800" dirty="0" smtClean="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малоконцентрированные</a:t>
            </a:r>
            <a:r>
              <a:rPr lang="ru-RU" sz="1800" dirty="0" smtClean="0">
                <a:latin typeface="Arial" panose="020B0604020202020204" pitchFamily="34" charset="0"/>
                <a:cs typeface="Arial" panose="020B0604020202020204" pitchFamily="34" charset="0"/>
              </a:rPr>
              <a:t>), концентрированные и </a:t>
            </a:r>
            <a:r>
              <a:rPr lang="ru-RU" sz="1800" dirty="0">
                <a:latin typeface="Arial" panose="020B0604020202020204" pitchFamily="34" charset="0"/>
                <a:cs typeface="Arial" panose="020B0604020202020204" pitchFamily="34" charset="0"/>
              </a:rPr>
              <a:t>структурированные </a:t>
            </a:r>
            <a:r>
              <a:rPr lang="ru-RU" sz="1800" dirty="0" smtClean="0">
                <a:latin typeface="Arial" panose="020B0604020202020204" pitchFamily="34" charset="0"/>
                <a:cs typeface="Arial" panose="020B0604020202020204" pitchFamily="34" charset="0"/>
              </a:rPr>
              <a:t>системы.</a:t>
            </a:r>
          </a:p>
          <a:p>
            <a:pPr>
              <a:lnSpc>
                <a:spcPct val="120000"/>
              </a:lnSpc>
              <a:spcBef>
                <a:spcPts val="0"/>
              </a:spcBef>
            </a:pPr>
            <a:r>
              <a:rPr lang="ru-RU" sz="1800" dirty="0" smtClean="0">
                <a:latin typeface="Arial" panose="020B0604020202020204" pitchFamily="34" charset="0"/>
                <a:cs typeface="Arial" panose="020B0604020202020204" pitchFamily="34" charset="0"/>
              </a:rPr>
              <a:t>- </a:t>
            </a:r>
            <a:r>
              <a:rPr lang="ru-RU" sz="1800" i="1" dirty="0" err="1">
                <a:latin typeface="Arial" panose="020B0604020202020204" pitchFamily="34" charset="0"/>
                <a:cs typeface="Arial" panose="020B0604020202020204" pitchFamily="34" charset="0"/>
              </a:rPr>
              <a:t>малоструктурированные</a:t>
            </a:r>
            <a:r>
              <a:rPr lang="ru-RU" sz="1800" dirty="0">
                <a:latin typeface="Arial" panose="020B0604020202020204" pitchFamily="34" charset="0"/>
                <a:cs typeface="Arial" panose="020B0604020202020204" pitchFamily="34" charset="0"/>
              </a:rPr>
              <a:t> и </a:t>
            </a:r>
            <a:r>
              <a:rPr lang="ru-RU" sz="1800" dirty="0" err="1">
                <a:latin typeface="Arial" panose="020B0604020202020204" pitchFamily="34" charset="0"/>
                <a:cs typeface="Arial" panose="020B0604020202020204" pitchFamily="34" charset="0"/>
              </a:rPr>
              <a:t>малоконцентрированные</a:t>
            </a:r>
            <a:r>
              <a:rPr lang="ru-RU" sz="1800" dirty="0">
                <a:latin typeface="Arial" panose="020B0604020202020204" pitchFamily="34" charset="0"/>
                <a:cs typeface="Arial" panose="020B0604020202020204" pitchFamily="34" charset="0"/>
              </a:rPr>
              <a:t> системы, которым свойственно возникновение и мгновенная исчезновение надмолекулярных образований. Такие системы термодинамически (агрегативно) устойчивы, а кинетически (</a:t>
            </a:r>
            <a:r>
              <a:rPr lang="ru-RU" sz="1800" dirty="0" err="1">
                <a:latin typeface="Arial" panose="020B0604020202020204" pitchFamily="34" charset="0"/>
                <a:cs typeface="Arial" panose="020B0604020202020204" pitchFamily="34" charset="0"/>
              </a:rPr>
              <a:t>седиментационно</a:t>
            </a:r>
            <a:r>
              <a:rPr lang="ru-RU" sz="1800" dirty="0">
                <a:latin typeface="Arial" panose="020B0604020202020204" pitchFamily="34" charset="0"/>
                <a:cs typeface="Arial" panose="020B0604020202020204" pitchFamily="34" charset="0"/>
              </a:rPr>
              <a:t>) неустойчивы;</a:t>
            </a:r>
          </a:p>
          <a:p>
            <a:pPr>
              <a:lnSpc>
                <a:spcPct val="120000"/>
              </a:lnSpc>
              <a:spcBef>
                <a:spcPts val="0"/>
              </a:spcBef>
            </a:pPr>
            <a:r>
              <a:rPr lang="ru-RU" sz="1800" dirty="0">
                <a:latin typeface="Arial" panose="020B060402020202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концентрированные</a:t>
            </a:r>
            <a:r>
              <a:rPr lang="ru-RU" sz="1800" dirty="0">
                <a:latin typeface="Arial" panose="020B0604020202020204" pitchFamily="34" charset="0"/>
                <a:cs typeface="Arial" panose="020B0604020202020204" pitchFamily="34" charset="0"/>
              </a:rPr>
              <a:t> системы, являющиеся ассоциированными жидкостями, в которых возможны взаимодействия между существующими надмолекулярными образованиями, приводящие к укрупнению последних. Нефтяная дисперсная система в этом случае термодинамически и кинетически неустойчива.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0529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141480"/>
            <a:ext cx="7397277" cy="671513"/>
          </a:xfrm>
        </p:spPr>
        <p:txBody>
          <a:bodyPr>
            <a:normAutofit fontScale="90000"/>
          </a:bodyPr>
          <a:lstStyle/>
          <a:p>
            <a:r>
              <a:rPr lang="ru-RU" dirty="0" smtClean="0"/>
              <a:t>Классификация НДС по коллоидно-химическому составу</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17</a:t>
            </a:fld>
            <a:endParaRPr lang="ru-RU"/>
          </a:p>
        </p:txBody>
      </p:sp>
      <p:sp>
        <p:nvSpPr>
          <p:cNvPr id="3" name="Объект 2"/>
          <p:cNvSpPr>
            <a:spLocks noGrp="1"/>
          </p:cNvSpPr>
          <p:nvPr>
            <p:ph sz="quarter" idx="1"/>
          </p:nvPr>
        </p:nvSpPr>
        <p:spPr>
          <a:xfrm>
            <a:off x="408562" y="1203483"/>
            <a:ext cx="7843659" cy="3679803"/>
          </a:xfrm>
        </p:spPr>
        <p:txBody>
          <a:bodyPr>
            <a:noAutofit/>
          </a:bodyPr>
          <a:lstStyle/>
          <a:p>
            <a:pPr>
              <a:lnSpc>
                <a:spcPct val="120000"/>
              </a:lnSpc>
              <a:spcBef>
                <a:spcPts val="0"/>
              </a:spcBef>
            </a:pPr>
            <a:r>
              <a:rPr lang="ru-RU" sz="1800" dirty="0" smtClean="0">
                <a:latin typeface="Arial" panose="020B0604020202020204" pitchFamily="34" charset="0"/>
                <a:cs typeface="Arial" panose="020B0604020202020204" pitchFamily="34" charset="0"/>
              </a:rPr>
              <a:t>- молекулярные </a:t>
            </a:r>
            <a:r>
              <a:rPr lang="ru-RU" sz="1800" dirty="0">
                <a:latin typeface="Arial" panose="020B0604020202020204" pitchFamily="34" charset="0"/>
                <a:cs typeface="Arial" panose="020B0604020202020204" pitchFamily="34" charset="0"/>
              </a:rPr>
              <a:t>фрагменты и надмолекулярные структуры в </a:t>
            </a:r>
            <a:r>
              <a:rPr lang="ru-RU" sz="1800" dirty="0" err="1">
                <a:latin typeface="Arial" panose="020B0604020202020204" pitchFamily="34" charset="0"/>
                <a:cs typeface="Arial" panose="020B0604020202020204" pitchFamily="34" charset="0"/>
              </a:rPr>
              <a:t>малоконцентрированных</a:t>
            </a:r>
            <a:r>
              <a:rPr lang="ru-RU" sz="1800" dirty="0">
                <a:latin typeface="Arial" panose="020B0604020202020204" pitchFamily="34" charset="0"/>
                <a:cs typeface="Arial" panose="020B0604020202020204" pitchFamily="34" charset="0"/>
              </a:rPr>
              <a:t> и концентрированных системах находятся в виде образований, не связанных друг с другом. Поэтому, такие системы считаются несвязанными дисперсными системами, или золями; </a:t>
            </a:r>
          </a:p>
          <a:p>
            <a:pPr>
              <a:lnSpc>
                <a:spcPct val="120000"/>
              </a:lnSpc>
              <a:spcBef>
                <a:spcPts val="0"/>
              </a:spcBef>
            </a:pPr>
            <a:r>
              <a:rPr lang="ru-RU" sz="1800" dirty="0">
                <a:latin typeface="Arial" panose="020B060402020202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структурированные</a:t>
            </a:r>
            <a:r>
              <a:rPr lang="ru-RU" sz="1800" dirty="0">
                <a:latin typeface="Arial" panose="020B0604020202020204" pitchFamily="34" charset="0"/>
                <a:cs typeface="Arial" panose="020B0604020202020204" pitchFamily="34" charset="0"/>
              </a:rPr>
              <a:t> системы, отличающиеся наличием связей между частицами дисперсной фазы. Эти системы относятся к связанным дисперсным системам, или гелям. </a:t>
            </a:r>
          </a:p>
          <a:p>
            <a:endParaRPr lang="ru-RU" sz="18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5920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normAutofit fontScale="90000"/>
          </a:bodyPr>
          <a:lstStyle/>
          <a:p>
            <a:r>
              <a:rPr lang="ru-RU" dirty="0" smtClean="0"/>
              <a:t>Классификация НДС по соотношению поверхностной и объёмной активности</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18</a:t>
            </a:fld>
            <a:endParaRPr lang="ru-RU"/>
          </a:p>
        </p:txBody>
      </p:sp>
      <p:sp>
        <p:nvSpPr>
          <p:cNvPr id="131073" name="Rectangle 1"/>
          <p:cNvSpPr>
            <a:spLocks noChangeArrowheads="1"/>
          </p:cNvSpPr>
          <p:nvPr/>
        </p:nvSpPr>
        <p:spPr bwMode="auto">
          <a:xfrm>
            <a:off x="408562" y="1252074"/>
            <a:ext cx="7723762" cy="2911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42900" algn="just" eaLnBrk="0" fontAlgn="base" hangingPunct="0">
              <a:lnSpc>
                <a:spcPct val="110000"/>
              </a:lnSpc>
              <a:spcBef>
                <a:spcPct val="0"/>
              </a:spcBef>
              <a:spcAft>
                <a:spcPts val="600"/>
              </a:spcAft>
            </a:pPr>
            <a:r>
              <a:rPr kumimoji="0" lang="ru-RU" sz="18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К</a:t>
            </a:r>
            <a:r>
              <a:rPr kumimoji="0" lang="ru-RU" sz="1800" b="0" i="0" u="none" strike="noStrike" cap="none" normalizeH="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 первому типу относятся </a:t>
            </a:r>
            <a:r>
              <a:rPr lang="ru-RU" sz="1800" dirty="0" smtClean="0">
                <a:latin typeface="Arial" panose="020B0604020202020204" pitchFamily="34" charset="0"/>
                <a:cs typeface="Arial" panose="020B0604020202020204" pitchFamily="34" charset="0"/>
              </a:rPr>
              <a:t>НДС, </a:t>
            </a:r>
            <a:r>
              <a:rPr lang="ru-RU" sz="1800" dirty="0">
                <a:latin typeface="Arial" panose="020B0604020202020204" pitchFamily="34" charset="0"/>
                <a:cs typeface="Arial" panose="020B0604020202020204" pitchFamily="34" charset="0"/>
              </a:rPr>
              <a:t>содержащие надмолекулярные структуры, находящиеся в среде вещества, в котором они не растворяются (</a:t>
            </a:r>
            <a:r>
              <a:rPr lang="ru-RU" sz="1800" dirty="0" err="1">
                <a:latin typeface="Arial" panose="020B0604020202020204" pitchFamily="34" charset="0"/>
                <a:cs typeface="Arial" panose="020B0604020202020204" pitchFamily="34" charset="0"/>
              </a:rPr>
              <a:t>нерастворителя</a:t>
            </a:r>
            <a:r>
              <a:rPr lang="ru-RU" sz="1800" dirty="0">
                <a:latin typeface="Arial" panose="020B0604020202020204" pitchFamily="34" charset="0"/>
                <a:cs typeface="Arial" panose="020B0604020202020204" pitchFamily="34" charset="0"/>
              </a:rPr>
              <a:t>). Такие системы имеют максимальную структурно-механическую прочность и минимальную устойчивость, например, </a:t>
            </a:r>
            <a:r>
              <a:rPr lang="ru-RU" sz="1800" dirty="0" smtClean="0">
                <a:latin typeface="Arial" panose="020B0604020202020204" pitchFamily="34" charset="0"/>
                <a:cs typeface="Arial" panose="020B0604020202020204" pitchFamily="34" charset="0"/>
              </a:rPr>
              <a:t>асфальтены в </a:t>
            </a:r>
            <a:r>
              <a:rPr lang="ru-RU" sz="1800" dirty="0">
                <a:latin typeface="Arial" panose="020B0604020202020204" pitchFamily="34" charset="0"/>
                <a:cs typeface="Arial" panose="020B0604020202020204" pitchFamily="34" charset="0"/>
              </a:rPr>
              <a:t>в алканах. </a:t>
            </a:r>
            <a:endParaRPr lang="ru-RU" sz="1800" dirty="0" smtClean="0">
              <a:latin typeface="Arial" panose="020B0604020202020204" pitchFamily="34" charset="0"/>
              <a:cs typeface="Arial" panose="020B0604020202020204" pitchFamily="34" charset="0"/>
            </a:endParaRPr>
          </a:p>
          <a:p>
            <a:pPr lvl="0" indent="342900" eaLnBrk="0" fontAlgn="base" hangingPunct="0">
              <a:lnSpc>
                <a:spcPct val="110000"/>
              </a:lnSpc>
              <a:spcBef>
                <a:spcPct val="0"/>
              </a:spcBef>
            </a:pPr>
            <a:r>
              <a:rPr lang="ru-RU" sz="1800" dirty="0">
                <a:latin typeface="Arial" panose="020B0604020202020204" pitchFamily="34" charset="0"/>
                <a:cs typeface="Arial" panose="020B0604020202020204" pitchFamily="34" charset="0"/>
              </a:rPr>
              <a:t>К четвёртому типу относятся системы, состоящие из надмолекулярных структур в среде хорошего растворителя, например, </a:t>
            </a:r>
            <a:r>
              <a:rPr lang="ru-RU" sz="1800" dirty="0" smtClean="0">
                <a:latin typeface="Arial" panose="020B0604020202020204" pitchFamily="34" charset="0"/>
                <a:cs typeface="Arial" panose="020B0604020202020204" pitchFamily="34" charset="0"/>
              </a:rPr>
              <a:t>растворы </a:t>
            </a:r>
            <a:r>
              <a:rPr lang="ru-RU" sz="1800" dirty="0">
                <a:latin typeface="Arial" panose="020B0604020202020204" pitchFamily="34" charset="0"/>
                <a:cs typeface="Arial" panose="020B0604020202020204" pitchFamily="34" charset="0"/>
              </a:rPr>
              <a:t>высокомолекулярных парафинов (</a:t>
            </a:r>
            <a:r>
              <a:rPr lang="ru-RU" sz="1800" dirty="0" err="1">
                <a:latin typeface="Arial" panose="020B0604020202020204" pitchFamily="34" charset="0"/>
                <a:cs typeface="Arial" panose="020B0604020202020204" pitchFamily="34" charset="0"/>
              </a:rPr>
              <a:t>гачей</a:t>
            </a:r>
            <a:r>
              <a:rPr lang="ru-RU" sz="1800" dirty="0">
                <a:latin typeface="Arial" panose="020B0604020202020204" pitchFamily="34" charset="0"/>
                <a:cs typeface="Arial" panose="020B0604020202020204" pitchFamily="34" charset="0"/>
              </a:rPr>
              <a:t>) в низших алканах, раствор асфальтенов в толуоле. </a:t>
            </a:r>
            <a:endParaRPr kumimoji="0" lang="ru-RU"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945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normAutofit fontScale="90000"/>
          </a:bodyPr>
          <a:lstStyle/>
          <a:p>
            <a:r>
              <a:rPr lang="ru-RU" dirty="0" smtClean="0"/>
              <a:t>Классификация НДС по соотношению поверхностной и объёмной активности</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19</a:t>
            </a:fld>
            <a:endParaRPr lang="ru-RU"/>
          </a:p>
        </p:txBody>
      </p:sp>
      <p:sp>
        <p:nvSpPr>
          <p:cNvPr id="131073" name="Rectangle 1"/>
          <p:cNvSpPr>
            <a:spLocks noChangeArrowheads="1"/>
          </p:cNvSpPr>
          <p:nvPr/>
        </p:nvSpPr>
        <p:spPr bwMode="auto">
          <a:xfrm>
            <a:off x="437744" y="1224199"/>
            <a:ext cx="7905955" cy="36871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42900" algn="just" eaLnBrk="0" fontAlgn="base" hangingPunct="0">
              <a:lnSpc>
                <a:spcPct val="110000"/>
              </a:lnSpc>
              <a:spcBef>
                <a:spcPct val="0"/>
              </a:spcBef>
              <a:spcAft>
                <a:spcPts val="600"/>
              </a:spcAft>
            </a:pP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Под активностью дисперсной фазы нефтяной дисперсной системы </a:t>
            </a:r>
            <a:r>
              <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понимают </a:t>
            </a: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ее способность изменять степень дисперсности, воздействуя на структурно-механическую прочность системы. В зависимости от </a:t>
            </a:r>
            <a:r>
              <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соотношения </a:t>
            </a:r>
            <a:r>
              <a:rPr lang="ru-RU"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поверхностной и объемной активности нефтяные дисперсные системы делятся на четыре типа: </a:t>
            </a:r>
            <a:endParaRPr lang="ru-RU" sz="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ru-RU" sz="1800" dirty="0">
                <a:latin typeface="Arial" panose="020B0604020202020204" pitchFamily="34" charset="0"/>
                <a:cs typeface="Arial" panose="020B0604020202020204" pitchFamily="34" charset="0"/>
              </a:rPr>
              <a:t>- объемно-активные, поверхностно-неактивные; </a:t>
            </a:r>
          </a:p>
          <a:p>
            <a:r>
              <a:rPr lang="ru-RU" sz="1800" dirty="0">
                <a:latin typeface="Arial" panose="020B0604020202020204" pitchFamily="34" charset="0"/>
                <a:cs typeface="Arial" panose="020B0604020202020204" pitchFamily="34" charset="0"/>
              </a:rPr>
              <a:t>- объемно-малоактивные, поверхностно-малоактивные; </a:t>
            </a:r>
          </a:p>
          <a:p>
            <a:r>
              <a:rPr lang="ru-RU" sz="1800" dirty="0">
                <a:latin typeface="Arial" panose="020B0604020202020204" pitchFamily="34" charset="0"/>
                <a:cs typeface="Arial" panose="020B0604020202020204" pitchFamily="34" charset="0"/>
              </a:rPr>
              <a:t>- объемно-активные и поверхностно-активные;</a:t>
            </a:r>
          </a:p>
          <a:p>
            <a:pPr marL="285750" indent="-285750">
              <a:buFontTx/>
              <a:buChar char="-"/>
            </a:pPr>
            <a:r>
              <a:rPr lang="ru-RU" sz="1800" dirty="0" smtClean="0">
                <a:latin typeface="Arial" panose="020B0604020202020204" pitchFamily="34" charset="0"/>
                <a:cs typeface="Arial" panose="020B0604020202020204" pitchFamily="34" charset="0"/>
              </a:rPr>
              <a:t>объёмно-неактивные</a:t>
            </a: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поверхностно-активные</a:t>
            </a:r>
          </a:p>
          <a:p>
            <a:pPr marL="285750" indent="-285750">
              <a:buFontTx/>
              <a:buChar char="-"/>
            </a:pPr>
            <a:endParaRPr lang="ru-RU" sz="1800" dirty="0">
              <a:latin typeface="Arial" panose="020B0604020202020204" pitchFamily="34" charset="0"/>
              <a:cs typeface="Arial" panose="020B0604020202020204" pitchFamily="34" charset="0"/>
            </a:endParaRPr>
          </a:p>
          <a:p>
            <a:pPr lvl="0" indent="342900" algn="just" eaLnBrk="0" fontAlgn="base" hangingPunct="0">
              <a:lnSpc>
                <a:spcPct val="110000"/>
              </a:lnSpc>
              <a:spcBef>
                <a:spcPct val="0"/>
              </a:spcBef>
              <a:spcAft>
                <a:spcPts val="600"/>
              </a:spcAft>
            </a:pPr>
            <a:r>
              <a:rPr kumimoji="0" lang="ru-RU" sz="1800" b="0" i="0" u="none" strike="noStrike" cap="none" normalizeH="0" baseline="0" dirty="0" smtClean="0">
                <a:ln>
                  <a:noFill/>
                </a:ln>
                <a:solidFill>
                  <a:srgbClr val="000000"/>
                </a:solidFill>
                <a:effectLst/>
                <a:latin typeface="Arial" panose="020B0604020202020204" pitchFamily="34" charset="0"/>
                <a:ea typeface="Times New Roman" pitchFamily="18" charset="0"/>
                <a:cs typeface="Arial" panose="020B0604020202020204" pitchFamily="34" charset="0"/>
              </a:rPr>
              <a:t>От первого к четвёртому типу НДС различаются по растворяющий способности дисперсионной среды. </a:t>
            </a:r>
            <a:endParaRPr kumimoji="0" lang="ru-RU"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7696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21556"/>
          </a:xfrm>
        </p:spPr>
        <p:txBody>
          <a:bodyPr>
            <a:normAutofit fontScale="90000"/>
          </a:bodyPr>
          <a:lstStyle/>
          <a:p>
            <a:r>
              <a:rPr lang="ru-RU" dirty="0" smtClean="0"/>
              <a:t>Коллоидные системы</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a:t>
            </a:fld>
            <a:endParaRPr lang="ru-RU"/>
          </a:p>
        </p:txBody>
      </p:sp>
      <p:pic>
        <p:nvPicPr>
          <p:cNvPr id="276484" name="Picture 4" descr="https://prezentacii.org/upload/cloud/18/09/68075/images/scree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54537"/>
            <a:ext cx="4392488" cy="2470775"/>
          </a:xfrm>
          <a:prstGeom prst="rect">
            <a:avLst/>
          </a:prstGeom>
          <a:noFill/>
          <a:extLst>
            <a:ext uri="{909E8E84-426E-40DD-AFC4-6F175D3DCCD1}">
              <a14:hiddenFill xmlns:a14="http://schemas.microsoft.com/office/drawing/2010/main">
                <a:solidFill>
                  <a:srgbClr val="FFFFFF"/>
                </a:solidFill>
              </a14:hiddenFill>
            </a:ext>
          </a:extLst>
        </p:spPr>
      </p:pic>
      <p:pic>
        <p:nvPicPr>
          <p:cNvPr id="276482" name="Picture 2"/>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241173" y="2733768"/>
            <a:ext cx="4133841" cy="232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48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3952" y="2787775"/>
            <a:ext cx="3960440" cy="2224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2626" y="0"/>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48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488" y="654537"/>
            <a:ext cx="3888432" cy="2187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5005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7474"/>
            <a:ext cx="7467600" cy="754812"/>
          </a:xfrm>
        </p:spPr>
        <p:txBody>
          <a:bodyPr/>
          <a:lstStyle/>
          <a:p>
            <a:r>
              <a:rPr lang="ru-RU" dirty="0" smtClean="0"/>
              <a:t>Классификация ММВ по расстоянию действия</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20</a:t>
            </a:fld>
            <a:endParaRPr lang="ru-RU"/>
          </a:p>
        </p:txBody>
      </p:sp>
      <p:sp>
        <p:nvSpPr>
          <p:cNvPr id="131073" name="Rectangle 1"/>
          <p:cNvSpPr>
            <a:spLocks noChangeArrowheads="1"/>
          </p:cNvSpPr>
          <p:nvPr/>
        </p:nvSpPr>
        <p:spPr bwMode="auto">
          <a:xfrm>
            <a:off x="145915" y="679590"/>
            <a:ext cx="8784075" cy="4183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 близких расстояниях (менее 0,3 нм) между двумя столкнувшимися молекулами проявляются </a:t>
            </a: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сильные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При этом происходит орбитальное </a:t>
            </a:r>
            <a:r>
              <a:rPr kumimoji="0" lang="ru-RU" sz="18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взаимоперемешивание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зарядов и создание нового орбитального состояния в системе атомов и молекул. Энергия связи составляет более 100 кДж </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моль </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и относится к химической.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Средние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между молекулами проявляются на расстояниях между ними в диапазоне 0,3-0,7 нм и характеризуются малой долей переноса плотности вероятности распределения заряда электрона, с одной молекулы на другую. Энергия связи при этом колеблется в пределах 40-100 кДж</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моль</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p>
          <a:p>
            <a:pPr marL="0" marR="0" lvl="0" indent="342900" algn="just" defTabSz="914400" rtl="0" eaLnBrk="0" fontAlgn="base" latinLnBrk="0" hangingPunct="0">
              <a:lnSpc>
                <a:spcPct val="110000"/>
              </a:lnSpc>
              <a:spcBef>
                <a:spcPct val="0"/>
              </a:spcBef>
              <a:spcAft>
                <a:spcPts val="600"/>
              </a:spcAft>
              <a:buClrTx/>
              <a:buSzTx/>
              <a:buFontTx/>
              <a:buNone/>
              <a:tabLst/>
            </a:pPr>
            <a:r>
              <a:rPr kumimoji="0" lang="ru-RU" sz="1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Слабые</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взаимодействия проявляются между молекулами на расстояниях свыше 0,7 нм и изменяются пропорционально шестой-седьмой степени расстояния между взаимодействующими молекулами. Энергия такой связи составляет менее 40 кДж</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моль</a:t>
            </a:r>
            <a:r>
              <a:rPr kumimoji="0" lang="ru-RU" sz="1800" b="0" i="0"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ru-RU" sz="1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6272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171" y="165370"/>
            <a:ext cx="8036050" cy="990600"/>
          </a:xfrm>
        </p:spPr>
        <p:txBody>
          <a:bodyPr/>
          <a:lstStyle/>
          <a:p>
            <a:r>
              <a:rPr lang="ru-RU" dirty="0" smtClean="0"/>
              <a:t>Классификация ММВ по расстоянию действия</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21</a:t>
            </a:fld>
            <a:endParaRPr lang="ru-RU"/>
          </a:p>
        </p:txBody>
      </p:sp>
      <p:sp>
        <p:nvSpPr>
          <p:cNvPr id="6" name="Прямоугольник 5"/>
          <p:cNvSpPr/>
          <p:nvPr/>
        </p:nvSpPr>
        <p:spPr>
          <a:xfrm>
            <a:off x="236630" y="891779"/>
            <a:ext cx="8015591" cy="3902607"/>
          </a:xfrm>
          <a:prstGeom prst="rect">
            <a:avLst/>
          </a:prstGeom>
        </p:spPr>
        <p:txBody>
          <a:bodyPr wrap="square">
            <a:spAutoFit/>
          </a:bodyPr>
          <a:lstStyle/>
          <a:p>
            <a:pPr lvl="0" indent="342900" algn="just" eaLnBrk="0" fontAlgn="base" hangingPunct="0">
              <a:lnSpc>
                <a:spcPct val="110000"/>
              </a:lnSpc>
              <a:spcBef>
                <a:spcPct val="0"/>
              </a:spcBef>
              <a:spcAft>
                <a:spcPts val="600"/>
              </a:spcAft>
            </a:pPr>
            <a:r>
              <a:rPr lang="ru-RU" sz="1800" b="1" dirty="0" smtClean="0">
                <a:latin typeface="Arial" pitchFamily="34" charset="0"/>
                <a:ea typeface="Times New Roman" pitchFamily="18" charset="0"/>
                <a:cs typeface="Arial" pitchFamily="34" charset="0"/>
              </a:rPr>
              <a:t>Сильные</a:t>
            </a:r>
            <a:r>
              <a:rPr lang="ru-RU" sz="1800" dirty="0" smtClean="0">
                <a:latin typeface="Arial" pitchFamily="34" charset="0"/>
                <a:ea typeface="Times New Roman" pitchFamily="18" charset="0"/>
                <a:cs typeface="Arial" pitchFamily="34" charset="0"/>
              </a:rPr>
              <a:t> взаимодействия являются результатом химических реакций и сопровождают практически все термокаталитические процессы нефтепереработки. </a:t>
            </a:r>
          </a:p>
          <a:p>
            <a:pPr lvl="0" indent="342900" algn="just" eaLnBrk="0" fontAlgn="base" hangingPunct="0">
              <a:lnSpc>
                <a:spcPct val="110000"/>
              </a:lnSpc>
              <a:spcBef>
                <a:spcPct val="0"/>
              </a:spcBef>
              <a:spcAft>
                <a:spcPts val="600"/>
              </a:spcAft>
            </a:pPr>
            <a:r>
              <a:rPr lang="ru-RU" sz="1800" b="1" dirty="0" smtClean="0">
                <a:latin typeface="Arial" pitchFamily="34" charset="0"/>
                <a:ea typeface="Times New Roman" pitchFamily="18" charset="0"/>
                <a:cs typeface="Arial" pitchFamily="34" charset="0"/>
              </a:rPr>
              <a:t>Средние и слабые </a:t>
            </a:r>
            <a:r>
              <a:rPr lang="ru-RU" sz="1800" dirty="0" smtClean="0">
                <a:latin typeface="Arial" pitchFamily="34" charset="0"/>
                <a:ea typeface="Times New Roman" pitchFamily="18" charset="0"/>
                <a:cs typeface="Arial" pitchFamily="34" charset="0"/>
              </a:rPr>
              <a:t>взаимодействия наблюдаются, как правило, во внутренней структуре </a:t>
            </a:r>
            <a:r>
              <a:rPr lang="ru-RU" sz="1800" dirty="0" err="1" smtClean="0">
                <a:latin typeface="Arial" pitchFamily="34" charset="0"/>
                <a:ea typeface="Times New Roman" pitchFamily="18" charset="0"/>
                <a:cs typeface="Arial" pitchFamily="34" charset="0"/>
              </a:rPr>
              <a:t>нативных</a:t>
            </a:r>
            <a:r>
              <a:rPr lang="ru-RU" sz="1800" dirty="0" smtClean="0">
                <a:latin typeface="Arial" pitchFamily="34" charset="0"/>
                <a:ea typeface="Times New Roman" pitchFamily="18" charset="0"/>
                <a:cs typeface="Arial" pitchFamily="34" charset="0"/>
              </a:rPr>
              <a:t> нефтяных систем, а также в продуктах переработки нефтяного сырья в условиях, когда химические взаимодействия исключены, например, при определенных термо­барических условиях, в отсутствие катализаторов химических реакций и т.п. </a:t>
            </a:r>
          </a:p>
          <a:p>
            <a:pPr lvl="0" indent="342900" algn="just" eaLnBrk="0" fontAlgn="base" hangingPunct="0">
              <a:lnSpc>
                <a:spcPct val="110000"/>
              </a:lnSpc>
              <a:spcBef>
                <a:spcPct val="0"/>
              </a:spcBef>
              <a:spcAft>
                <a:spcPts val="600"/>
              </a:spcAft>
            </a:pPr>
            <a:r>
              <a:rPr lang="ru-RU" sz="1800" dirty="0" smtClean="0">
                <a:latin typeface="Arial" pitchFamily="34" charset="0"/>
                <a:ea typeface="Times New Roman" pitchFamily="18" charset="0"/>
                <a:cs typeface="Arial" pitchFamily="34" charset="0"/>
              </a:rPr>
              <a:t>Природа сил, обусловливающих слабые взаимодействия – </a:t>
            </a:r>
            <a:r>
              <a:rPr lang="ru-RU" sz="1800" dirty="0" err="1" smtClean="0">
                <a:latin typeface="Arial" pitchFamily="34" charset="0"/>
                <a:ea typeface="Times New Roman" pitchFamily="18" charset="0"/>
                <a:cs typeface="Arial" pitchFamily="34" charset="0"/>
              </a:rPr>
              <a:t>мультиплетные</a:t>
            </a:r>
            <a:r>
              <a:rPr lang="ru-RU" sz="1800" dirty="0" smtClean="0">
                <a:latin typeface="Arial" pitchFamily="34" charset="0"/>
                <a:ea typeface="Times New Roman" pitchFamily="18" charset="0"/>
                <a:cs typeface="Arial" pitchFamily="34" charset="0"/>
              </a:rPr>
              <a:t>, поляризационные, электромагнитные (ван-дер-ваальсовые), спиновые и магнитные силы</a:t>
            </a:r>
            <a:r>
              <a:rPr lang="ru-RU" sz="1800" dirty="0" smtClean="0">
                <a:solidFill>
                  <a:srgbClr val="000000"/>
                </a:solidFill>
                <a:latin typeface="Arial" pitchFamily="34" charset="0"/>
                <a:ea typeface="Times New Roman" pitchFamily="18" charset="0"/>
                <a:cs typeface="Arial" pitchFamily="34" charset="0"/>
              </a:rPr>
              <a:t>. </a:t>
            </a:r>
            <a:endParaRPr lang="ru-RU" sz="1800" dirty="0" smtClean="0">
              <a:latin typeface="Arial" pitchFamily="34" charset="0"/>
              <a:cs typeface="Arial" pitchFamily="34"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777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350" y="145915"/>
            <a:ext cx="7770237" cy="990600"/>
          </a:xfrm>
        </p:spPr>
        <p:txBody>
          <a:bodyPr/>
          <a:lstStyle/>
          <a:p>
            <a:r>
              <a:rPr lang="ru-RU" dirty="0" smtClean="0"/>
              <a:t>Ассоциативное строение нефтяных систем</a:t>
            </a:r>
            <a:endParaRPr lang="ru-RU" dirty="0"/>
          </a:p>
        </p:txBody>
      </p:sp>
      <p:sp>
        <p:nvSpPr>
          <p:cNvPr id="3" name="Содержимое 2"/>
          <p:cNvSpPr>
            <a:spLocks noGrp="1"/>
          </p:cNvSpPr>
          <p:nvPr>
            <p:ph sz="quarter" idx="1"/>
          </p:nvPr>
        </p:nvSpPr>
        <p:spPr>
          <a:xfrm>
            <a:off x="291830" y="726409"/>
            <a:ext cx="7859216" cy="3655314"/>
          </a:xfrm>
        </p:spPr>
        <p:txBody>
          <a:bodyPr>
            <a:noAutofit/>
          </a:bodyPr>
          <a:lstStyle/>
          <a:p>
            <a:pPr>
              <a:lnSpc>
                <a:spcPct val="120000"/>
              </a:lnSpc>
            </a:pPr>
            <a:r>
              <a:rPr lang="ru-RU" sz="1800" dirty="0" smtClean="0">
                <a:latin typeface="Arial" panose="020B0604020202020204" pitchFamily="34" charset="0"/>
                <a:cs typeface="Arial" panose="020B0604020202020204" pitchFamily="34" charset="0"/>
              </a:rPr>
              <a:t>Нефтяные системы – многокомпонентные жидкие смеси переменного состава, которые в некоторой ограниченной области         </a:t>
            </a:r>
            <a:r>
              <a:rPr lang="en-US" sz="1800" i="1" dirty="0" smtClean="0">
                <a:latin typeface="Arial" panose="020B0604020202020204" pitchFamily="34" charset="0"/>
                <a:cs typeface="Arial" panose="020B0604020202020204" pitchFamily="34" charset="0"/>
              </a:rPr>
              <a:t>P – V – T </a:t>
            </a:r>
            <a:r>
              <a:rPr lang="ru-RU" sz="1800" dirty="0" smtClean="0">
                <a:latin typeface="Arial" panose="020B0604020202020204" pitchFamily="34" charset="0"/>
                <a:cs typeface="Arial" panose="020B0604020202020204" pitchFamily="34" charset="0"/>
              </a:rPr>
              <a:t>могут условно считаться молекулярными растворами.</a:t>
            </a:r>
          </a:p>
          <a:p>
            <a:pPr>
              <a:lnSpc>
                <a:spcPct val="120000"/>
              </a:lnSpc>
            </a:pPr>
            <a:r>
              <a:rPr lang="ru-RU" sz="1800" dirty="0" smtClean="0">
                <a:latin typeface="Arial" panose="020B0604020202020204" pitchFamily="34" charset="0"/>
                <a:cs typeface="Arial" panose="020B0604020202020204" pitchFamily="34" charset="0"/>
              </a:rPr>
              <a:t>За её пределами они имеют ассоциативное строение, что делает их дисперсными системами. </a:t>
            </a:r>
          </a:p>
          <a:p>
            <a:pPr>
              <a:lnSpc>
                <a:spcPct val="120000"/>
              </a:lnSpc>
            </a:pPr>
            <a:r>
              <a:rPr lang="ru-RU" sz="1800" dirty="0" smtClean="0">
                <a:latin typeface="Arial" panose="020B0604020202020204" pitchFamily="34" charset="0"/>
                <a:cs typeface="Arial" panose="020B0604020202020204" pitchFamily="34" charset="0"/>
              </a:rPr>
              <a:t>В результате ММВ в нефтяных системах при обычных температурах происходит ассоциация надмолекулярных образований, включающих преимущественно и </a:t>
            </a:r>
            <a:r>
              <a:rPr lang="ru-RU" sz="1800" dirty="0">
                <a:latin typeface="Arial" panose="020B0604020202020204" pitchFamily="34" charset="0"/>
                <a:cs typeface="Arial" panose="020B0604020202020204" pitchFamily="34" charset="0"/>
              </a:rPr>
              <a:t>полиароматические </a:t>
            </a:r>
            <a:r>
              <a:rPr lang="ru-RU" sz="1800" dirty="0" smtClean="0">
                <a:latin typeface="Arial" panose="020B0604020202020204" pitchFamily="34" charset="0"/>
                <a:cs typeface="Arial" panose="020B0604020202020204" pitchFamily="34" charset="0"/>
              </a:rPr>
              <a:t>соединения, высокомолекулярные парафины или </a:t>
            </a:r>
            <a:r>
              <a:rPr lang="ru-RU" sz="1800" dirty="0" err="1" smtClean="0">
                <a:latin typeface="Arial" panose="020B0604020202020204" pitchFamily="34" charset="0"/>
                <a:cs typeface="Arial" panose="020B0604020202020204" pitchFamily="34" charset="0"/>
              </a:rPr>
              <a:t>неуглеводородные</a:t>
            </a:r>
            <a:r>
              <a:rPr lang="ru-RU" sz="1800" dirty="0" smtClean="0">
                <a:latin typeface="Arial" panose="020B0604020202020204" pitchFamily="34" charset="0"/>
                <a:cs typeface="Arial" panose="020B0604020202020204" pitchFamily="34" charset="0"/>
              </a:rPr>
              <a:t> компоненты.</a:t>
            </a:r>
          </a:p>
          <a:p>
            <a:pPr>
              <a:lnSpc>
                <a:spcPct val="120000"/>
              </a:lnSpc>
            </a:pPr>
            <a:r>
              <a:rPr lang="ru-RU" sz="1800" dirty="0" smtClean="0">
                <a:latin typeface="Arial" panose="020B0604020202020204" pitchFamily="34" charset="0"/>
                <a:cs typeface="Arial" panose="020B0604020202020204" pitchFamily="34" charset="0"/>
              </a:rPr>
              <a:t>Склонность к ассоциации возрастает по мере увеличения цикличности </a:t>
            </a:r>
            <a:r>
              <a:rPr lang="ru-RU" sz="1800" dirty="0" err="1" smtClean="0">
                <a:latin typeface="Arial" panose="020B0604020202020204" pitchFamily="34" charset="0"/>
                <a:cs typeface="Arial" panose="020B0604020202020204" pitchFamily="34" charset="0"/>
              </a:rPr>
              <a:t>аренов</a:t>
            </a:r>
            <a:r>
              <a:rPr lang="ru-RU" sz="1800" dirty="0" smtClean="0">
                <a:latin typeface="Arial" panose="020B0604020202020204" pitchFamily="34" charset="0"/>
                <a:cs typeface="Arial" panose="020B0604020202020204" pitchFamily="34" charset="0"/>
              </a:rPr>
              <a:t> и при переходе от </a:t>
            </a:r>
            <a:r>
              <a:rPr lang="ru-RU" sz="1800" dirty="0" err="1" smtClean="0">
                <a:latin typeface="Arial" panose="020B0604020202020204" pitchFamily="34" charset="0"/>
                <a:cs typeface="Arial" panose="020B0604020202020204" pitchFamily="34" charset="0"/>
              </a:rPr>
              <a:t>циклановой</a:t>
            </a:r>
            <a:r>
              <a:rPr lang="ru-RU" sz="1800" dirty="0" smtClean="0">
                <a:latin typeface="Arial" panose="020B0604020202020204" pitchFamily="34" charset="0"/>
                <a:cs typeface="Arial" panose="020B0604020202020204" pitchFamily="34" charset="0"/>
              </a:rPr>
              <a:t> среды к </a:t>
            </a:r>
            <a:r>
              <a:rPr lang="ru-RU" sz="1800" dirty="0" err="1" smtClean="0">
                <a:latin typeface="Arial" panose="020B0604020202020204" pitchFamily="34" charset="0"/>
                <a:cs typeface="Arial" panose="020B0604020202020204" pitchFamily="34" charset="0"/>
              </a:rPr>
              <a:t>алкановой</a:t>
            </a:r>
            <a:r>
              <a:rPr lang="ru-RU" sz="1800" dirty="0" smtClean="0">
                <a:latin typeface="Arial" panose="020B0604020202020204" pitchFamily="34" charset="0"/>
                <a:cs typeface="Arial" panose="020B0604020202020204" pitchFamily="34" charset="0"/>
              </a:rPr>
              <a:t>.</a:t>
            </a:r>
          </a:p>
          <a:p>
            <a:pPr>
              <a:lnSpc>
                <a:spcPct val="120000"/>
              </a:lnSpc>
            </a:pPr>
            <a:endParaRPr lang="ru-RU" sz="1800" dirty="0" smtClean="0"/>
          </a:p>
          <a:p>
            <a:pPr>
              <a:lnSpc>
                <a:spcPct val="120000"/>
              </a:lnSpc>
            </a:pP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22</a:t>
            </a:fld>
            <a:endParaRPr lang="ru-RU"/>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7132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Диссипативные структуры</a:t>
            </a:r>
            <a:endParaRPr lang="ru-RU" dirty="0"/>
          </a:p>
        </p:txBody>
      </p:sp>
      <p:sp>
        <p:nvSpPr>
          <p:cNvPr id="4" name="Номер слайда 3"/>
          <p:cNvSpPr>
            <a:spLocks noGrp="1"/>
          </p:cNvSpPr>
          <p:nvPr>
            <p:ph type="sldNum" sz="quarter" idx="12"/>
          </p:nvPr>
        </p:nvSpPr>
        <p:spPr/>
        <p:txBody>
          <a:bodyPr/>
          <a:lstStyle/>
          <a:p>
            <a:fld id="{FAC65570-4A92-4DDC-A114-9416F7F11A17}" type="slidenum">
              <a:rPr lang="ru-RU" smtClean="0"/>
              <a:pPr/>
              <a:t>23</a:t>
            </a:fld>
            <a:endParaRPr lang="ru-RU"/>
          </a:p>
        </p:txBody>
      </p:sp>
      <p:sp>
        <p:nvSpPr>
          <p:cNvPr id="3" name="Содержимое 2"/>
          <p:cNvSpPr>
            <a:spLocks noGrp="1"/>
          </p:cNvSpPr>
          <p:nvPr>
            <p:ph sz="quarter" idx="1"/>
          </p:nvPr>
        </p:nvSpPr>
        <p:spPr>
          <a:xfrm>
            <a:off x="179511" y="700390"/>
            <a:ext cx="6260665" cy="4355635"/>
          </a:xfrm>
        </p:spPr>
        <p:txBody>
          <a:bodyPr>
            <a:noAutofit/>
          </a:bodyPr>
          <a:lstStyle/>
          <a:p>
            <a:pPr algn="just">
              <a:lnSpc>
                <a:spcPct val="110000"/>
              </a:lnSpc>
              <a:spcBef>
                <a:spcPts val="0"/>
              </a:spcBef>
            </a:pPr>
            <a:r>
              <a:rPr lang="ru-RU" sz="1600" dirty="0" smtClean="0">
                <a:latin typeface="Arial" panose="020B0604020202020204" pitchFamily="34" charset="0"/>
                <a:cs typeface="Arial" panose="020B0604020202020204" pitchFamily="34" charset="0"/>
              </a:rPr>
              <a:t>Кооперация на молекулярном уровне лежит в основе различных типов надмолекулярной организации материи, которая может происходить и в отсутствие внешних организующих факторов. Для такой самоорганизации требуется лишь постоянный приток и отток вещества и энергии. Самоорганизующиеся структуры называют диссипативными.</a:t>
            </a:r>
          </a:p>
          <a:p>
            <a:pPr algn="just">
              <a:lnSpc>
                <a:spcPct val="110000"/>
              </a:lnSpc>
              <a:spcBef>
                <a:spcPts val="0"/>
              </a:spcBef>
            </a:pPr>
            <a:r>
              <a:rPr lang="ru-RU" sz="1600" dirty="0" smtClean="0">
                <a:latin typeface="Arial" panose="020B0604020202020204" pitchFamily="34" charset="0"/>
                <a:cs typeface="Arial" panose="020B0604020202020204" pitchFamily="34" charset="0"/>
              </a:rPr>
              <a:t>Это </a:t>
            </a:r>
            <a:r>
              <a:rPr lang="ru-RU" sz="1600" dirty="0">
                <a:latin typeface="Arial" panose="020B0604020202020204" pitchFamily="34" charset="0"/>
                <a:cs typeface="Arial" panose="020B0604020202020204" pitchFamily="34" charset="0"/>
              </a:rPr>
              <a:t>устойчивое состояние, возникающее в неравновесной среде при условии диссипации (рассеивания) энергии, которая поступает извне. Диссипативная система иногда называется ещё стационарной открытой системой или неравновесной открытой системой.</a:t>
            </a:r>
            <a:endParaRPr lang="ru-RU" sz="1600" dirty="0" smtClean="0">
              <a:latin typeface="Arial" panose="020B0604020202020204" pitchFamily="34" charset="0"/>
              <a:cs typeface="Arial" panose="020B0604020202020204" pitchFamily="34" charset="0"/>
            </a:endParaRPr>
          </a:p>
          <a:p>
            <a:pPr algn="just">
              <a:lnSpc>
                <a:spcPct val="110000"/>
              </a:lnSpc>
              <a:spcBef>
                <a:spcPts val="0"/>
              </a:spcBef>
            </a:pPr>
            <a:r>
              <a:rPr lang="ru-RU" sz="1600" dirty="0" smtClean="0">
                <a:latin typeface="Arial" panose="020B0604020202020204" pitchFamily="34" charset="0"/>
                <a:cs typeface="Arial" panose="020B0604020202020204" pitchFamily="34" charset="0"/>
              </a:rPr>
              <a:t>Пример: формирование дисперсий в процессе испарения легколетучих компонентов из нефти, или в процессе окисления углеводородных материалов, или застывания нефтепродуктов.</a:t>
            </a:r>
            <a:endParaRPr lang="ru-RU" sz="1600" dirty="0">
              <a:latin typeface="Arial" panose="020B0604020202020204" pitchFamily="34" charset="0"/>
              <a:cs typeface="Arial" panose="020B0604020202020204" pitchFamily="34" charset="0"/>
            </a:endParaRPr>
          </a:p>
        </p:txBody>
      </p:sp>
      <p:pic>
        <p:nvPicPr>
          <p:cNvPr id="248905" name="Picture 7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440177" y="1001241"/>
            <a:ext cx="2628292" cy="1792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8906" name="Picture 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177" y="2919716"/>
            <a:ext cx="2582416" cy="155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299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214" name="Pictur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437" y="1629029"/>
            <a:ext cx="3672407" cy="1386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529568"/>
          </a:xfrm>
        </p:spPr>
        <p:txBody>
          <a:bodyPr/>
          <a:lstStyle/>
          <a:p>
            <a:r>
              <a:rPr lang="ru-RU" dirty="0" smtClean="0"/>
              <a:t>Фрактальные структуры</a:t>
            </a:r>
            <a:endParaRPr lang="ru-RU" dirty="0"/>
          </a:p>
        </p:txBody>
      </p:sp>
      <p:sp>
        <p:nvSpPr>
          <p:cNvPr id="3" name="Содержимое 2"/>
          <p:cNvSpPr>
            <a:spLocks noGrp="1"/>
          </p:cNvSpPr>
          <p:nvPr>
            <p:ph sz="quarter" idx="1"/>
          </p:nvPr>
        </p:nvSpPr>
        <p:spPr>
          <a:xfrm>
            <a:off x="129158" y="671490"/>
            <a:ext cx="8568952" cy="1118399"/>
          </a:xfrm>
        </p:spPr>
        <p:txBody>
          <a:bodyPr>
            <a:normAutofit/>
          </a:bodyPr>
          <a:lstStyle/>
          <a:p>
            <a:r>
              <a:rPr lang="ru-RU" sz="1700" dirty="0">
                <a:latin typeface="Arial" panose="020B0604020202020204" pitchFamily="34" charset="0"/>
                <a:cs typeface="Arial" panose="020B0604020202020204" pitchFamily="34" charset="0"/>
              </a:rPr>
              <a:t>В физических системах фрактальными кластерами принято называть структуры, которые образуются в результате ассоциации при диффузном движении материи, её частиц. Такие кластеры имеют характерную ветвистую структуру.</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24</a:t>
            </a:fld>
            <a:endParaRPr lang="ru-RU"/>
          </a:p>
        </p:txBody>
      </p:sp>
      <p:pic>
        <p:nvPicPr>
          <p:cNvPr id="263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775024"/>
            <a:ext cx="2232248" cy="2331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3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3" y="1629029"/>
            <a:ext cx="2236185" cy="107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3215" name="Picture 4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1495" y="3207872"/>
            <a:ext cx="2842151" cy="1593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131222" y="2813494"/>
            <a:ext cx="4032448" cy="338554"/>
          </a:xfrm>
          <a:prstGeom prst="rect">
            <a:avLst/>
          </a:prstGeom>
        </p:spPr>
        <p:txBody>
          <a:bodyPr wrap="square">
            <a:spAutoFit/>
          </a:bodyPr>
          <a:lstStyle/>
          <a:p>
            <a:r>
              <a:rPr lang="ru-RU" sz="1600" b="1" dirty="0">
                <a:latin typeface="Arial Narrow" panose="020B0606020202030204" pitchFamily="34" charset="0"/>
              </a:rPr>
              <a:t>а</a:t>
            </a:r>
            <a:r>
              <a:rPr lang="ru-RU" sz="1600" dirty="0">
                <a:latin typeface="Arial Narrow" panose="020B0606020202030204" pitchFamily="34" charset="0"/>
              </a:rPr>
              <a:t> и </a:t>
            </a:r>
            <a:r>
              <a:rPr lang="ru-RU" sz="1600" b="1" dirty="0">
                <a:latin typeface="Arial Narrow" panose="020B0606020202030204" pitchFamily="34" charset="0"/>
              </a:rPr>
              <a:t>б</a:t>
            </a:r>
            <a:r>
              <a:rPr lang="ru-RU" sz="1600" dirty="0">
                <a:latin typeface="Arial Narrow" panose="020B0606020202030204" pitchFamily="34" charset="0"/>
              </a:rPr>
              <a:t> – трещины в коллекторе при добыче нефти</a:t>
            </a:r>
          </a:p>
        </p:txBody>
      </p:sp>
      <p:sp>
        <p:nvSpPr>
          <p:cNvPr id="6" name="Прямоугольник 5"/>
          <p:cNvSpPr/>
          <p:nvPr/>
        </p:nvSpPr>
        <p:spPr>
          <a:xfrm>
            <a:off x="2281281" y="4767698"/>
            <a:ext cx="1845377" cy="338554"/>
          </a:xfrm>
          <a:prstGeom prst="rect">
            <a:avLst/>
          </a:prstGeom>
        </p:spPr>
        <p:txBody>
          <a:bodyPr wrap="none">
            <a:spAutoFit/>
          </a:bodyPr>
          <a:lstStyle/>
          <a:p>
            <a:r>
              <a:rPr lang="ru-RU" sz="1600" dirty="0">
                <a:latin typeface="Arial Narrow" panose="020B0606020202030204" pitchFamily="34" charset="0"/>
              </a:rPr>
              <a:t>асфальтены в нефти</a:t>
            </a:r>
          </a:p>
        </p:txBody>
      </p:sp>
      <p:pic>
        <p:nvPicPr>
          <p:cNvPr id="1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9683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727" y="445889"/>
            <a:ext cx="7467600" cy="367550"/>
          </a:xfrm>
        </p:spPr>
        <p:txBody>
          <a:bodyPr>
            <a:normAutofit fontScale="90000"/>
          </a:bodyPr>
          <a:lstStyle/>
          <a:p>
            <a:pPr algn="ctr"/>
            <a:r>
              <a:rPr lang="ru-RU" dirty="0" smtClean="0"/>
              <a:t>Фрактальная модель </a:t>
            </a:r>
            <a:br>
              <a:rPr lang="ru-RU" dirty="0" smtClean="0"/>
            </a:br>
            <a:r>
              <a:rPr lang="ru-RU" dirty="0" smtClean="0"/>
              <a:t>Кривая Коха и Кривая </a:t>
            </a:r>
            <a:r>
              <a:rPr lang="ru-RU" dirty="0" err="1" smtClean="0"/>
              <a:t>Миньковского</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25</a:t>
            </a:fld>
            <a:endParaRPr lang="ru-RU"/>
          </a:p>
        </p:txBody>
      </p:sp>
      <p:pic>
        <p:nvPicPr>
          <p:cNvPr id="258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5" y="1741252"/>
            <a:ext cx="3660194" cy="284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8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1571" y="1969042"/>
            <a:ext cx="4560770" cy="123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1904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99" name="Picture 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49600"/>
            <a:ext cx="4271842" cy="2916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05978"/>
            <a:ext cx="7467600" cy="421556"/>
          </a:xfrm>
        </p:spPr>
        <p:txBody>
          <a:bodyPr>
            <a:normAutofit fontScale="90000"/>
          </a:bodyPr>
          <a:lstStyle/>
          <a:p>
            <a:r>
              <a:rPr lang="ru-RU" dirty="0" smtClean="0"/>
              <a:t>Фрактальные структуры НДС</a:t>
            </a:r>
            <a:endParaRPr lang="ru-RU" dirty="0"/>
          </a:p>
        </p:txBody>
      </p:sp>
      <p:sp>
        <p:nvSpPr>
          <p:cNvPr id="3" name="Содержимое 2"/>
          <p:cNvSpPr>
            <a:spLocks noGrp="1"/>
          </p:cNvSpPr>
          <p:nvPr>
            <p:ph sz="quarter" idx="1"/>
          </p:nvPr>
        </p:nvSpPr>
        <p:spPr>
          <a:xfrm>
            <a:off x="539552" y="681540"/>
            <a:ext cx="7467600" cy="3655314"/>
          </a:xfrm>
        </p:spPr>
        <p:txBody>
          <a:bodyPr>
            <a:normAutofit/>
          </a:bodyPr>
          <a:lstStyle/>
          <a:p>
            <a:pPr algn="just">
              <a:spcBef>
                <a:spcPts val="0"/>
              </a:spcBef>
              <a:spcAft>
                <a:spcPts val="600"/>
              </a:spcAft>
            </a:pPr>
            <a:r>
              <a:rPr lang="ru-RU" sz="1900" dirty="0">
                <a:latin typeface="Arial" panose="020B0604020202020204" pitchFamily="34" charset="0"/>
                <a:cs typeface="Arial" panose="020B0604020202020204" pitchFamily="34" charset="0"/>
              </a:rPr>
              <a:t>Методами вискозиметрии и ЭПР-спектроскопии установлена фрактальная размерность пеков  и предложена модель фрактальной структуры асфальтенов пека в виде надмолекулярных образований с парамагнитным каркасом. </a:t>
            </a:r>
          </a:p>
          <a:p>
            <a:pPr algn="just">
              <a:spcBef>
                <a:spcPts val="0"/>
              </a:spcBef>
              <a:spcAft>
                <a:spcPts val="600"/>
              </a:spcAft>
            </a:pPr>
            <a:r>
              <a:rPr lang="ru-RU" sz="1900" dirty="0">
                <a:latin typeface="Arial" panose="020B0604020202020204" pitchFamily="34" charset="0"/>
                <a:cs typeface="Arial" panose="020B0604020202020204" pitchFamily="34" charset="0"/>
              </a:rPr>
              <a:t>На частицах асфальтенов адсорбированы смолы.</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26</a:t>
            </a:fld>
            <a:endParaRPr lang="ru-RU"/>
          </a:p>
        </p:txBody>
      </p:sp>
      <p:sp>
        <p:nvSpPr>
          <p:cNvPr id="7" name="Нижний колонтитул 8"/>
          <p:cNvSpPr>
            <a:spLocks noGrp="1"/>
          </p:cNvSpPr>
          <p:nvPr>
            <p:ph type="ftr" sz="quarter" idx="4294967295"/>
          </p:nvPr>
        </p:nvSpPr>
        <p:spPr>
          <a:xfrm>
            <a:off x="4422172" y="2490741"/>
            <a:ext cx="4104455" cy="1890210"/>
          </a:xfrm>
          <a:prstGeom prst="rect">
            <a:avLst/>
          </a:prstGeom>
        </p:spPr>
        <p:txBody>
          <a:bodyPr/>
          <a:lstStyle/>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1- жёсткий парамагнитный каркас асфальтенов     </a:t>
            </a:r>
          </a:p>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2 – сольватный слой, образованный смолами     </a:t>
            </a:r>
          </a:p>
          <a:p>
            <a:pPr marL="274320" indent="-274320">
              <a:spcAft>
                <a:spcPts val="600"/>
              </a:spcAft>
              <a:buClr>
                <a:schemeClr val="accent1"/>
              </a:buClr>
              <a:buSzPct val="70000"/>
              <a:buFont typeface="Wingdings"/>
              <a:buChar char=""/>
            </a:pPr>
            <a:r>
              <a:rPr lang="ru-RU" sz="1900" dirty="0">
                <a:solidFill>
                  <a:schemeClr val="tx1"/>
                </a:solidFill>
                <a:latin typeface="Arial" panose="020B0604020202020204" pitchFamily="34" charset="0"/>
                <a:cs typeface="Arial" panose="020B0604020202020204" pitchFamily="34" charset="0"/>
              </a:rPr>
              <a:t>3 – дисперсионная </a:t>
            </a:r>
            <a:r>
              <a:rPr lang="ru-RU" sz="1800" dirty="0">
                <a:solidFill>
                  <a:schemeClr val="tx1"/>
                </a:solidFill>
                <a:latin typeface="Arial" panose="020B0604020202020204" pitchFamily="34" charset="0"/>
                <a:cs typeface="Arial" panose="020B0604020202020204" pitchFamily="34" charset="0"/>
              </a:rPr>
              <a:t>с</a:t>
            </a:r>
            <a:r>
              <a:rPr lang="ru-RU" sz="1800" dirty="0" smtClean="0">
                <a:solidFill>
                  <a:schemeClr val="tx1"/>
                </a:solidFill>
              </a:rPr>
              <a:t>реда</a:t>
            </a:r>
            <a:endParaRPr lang="ru-RU" sz="1800" dirty="0">
              <a:solidFill>
                <a:schemeClr val="tx1"/>
              </a:solidFill>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2313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075240" cy="421556"/>
          </a:xfrm>
        </p:spPr>
        <p:txBody>
          <a:bodyPr>
            <a:normAutofit fontScale="90000"/>
          </a:bodyPr>
          <a:lstStyle/>
          <a:p>
            <a:r>
              <a:rPr lang="ru-RU" dirty="0" smtClean="0"/>
              <a:t>Профессор </a:t>
            </a:r>
            <a:r>
              <a:rPr lang="ru-RU" dirty="0" err="1" smtClean="0"/>
              <a:t>Сюняев</a:t>
            </a:r>
            <a:r>
              <a:rPr lang="ru-RU" dirty="0" smtClean="0"/>
              <a:t> </a:t>
            </a:r>
            <a:r>
              <a:rPr lang="ru-RU" dirty="0" err="1" smtClean="0"/>
              <a:t>Загидулла</a:t>
            </a:r>
            <a:r>
              <a:rPr lang="ru-RU" dirty="0" smtClean="0"/>
              <a:t> </a:t>
            </a:r>
            <a:r>
              <a:rPr lang="ru-RU" dirty="0" err="1" smtClean="0"/>
              <a:t>Исхакович</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27</a:t>
            </a:fld>
            <a:endParaRPr lang="ru-RU"/>
          </a:p>
        </p:txBody>
      </p:sp>
      <p:pic>
        <p:nvPicPr>
          <p:cNvPr id="27750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48080" y="731186"/>
            <a:ext cx="2857745" cy="4007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531140" y="747257"/>
            <a:ext cx="5068111" cy="4278094"/>
          </a:xfrm>
          <a:prstGeom prst="rect">
            <a:avLst/>
          </a:prstGeom>
        </p:spPr>
        <p:txBody>
          <a:bodyPr wrap="square">
            <a:spAutoFit/>
          </a:bodyPr>
          <a:lstStyle/>
          <a:p>
            <a:r>
              <a:rPr lang="ru-RU" sz="1600" dirty="0" smtClean="0"/>
              <a:t>Основоположник </a:t>
            </a:r>
            <a:r>
              <a:rPr lang="ru-RU" sz="1600" dirty="0"/>
              <a:t>школы научно-практической школы нефтяных дисперсных систем (НДС</a:t>
            </a:r>
            <a:r>
              <a:rPr lang="ru-RU" sz="1600" dirty="0" smtClean="0"/>
              <a:t>). Нефть она рассматривает не </a:t>
            </a:r>
            <a:r>
              <a:rPr lang="ru-RU" sz="1600" dirty="0"/>
              <a:t>как простой раствор, а как сложную полидисперсную коллоидную систему, состоящую из </a:t>
            </a:r>
            <a:r>
              <a:rPr lang="ru-RU" sz="1600" dirty="0" smtClean="0"/>
              <a:t>жидкой дисперсионной </a:t>
            </a:r>
            <a:r>
              <a:rPr lang="ru-RU" sz="1600" dirty="0"/>
              <a:t>среды (углеводороды) и дисперсной фазы (асфальтены, смолы, парафины). Она описывает структуру, устойчивость и поведение нефти при добыче и переработке. </a:t>
            </a:r>
            <a:endParaRPr lang="ru-RU" sz="1600" dirty="0" smtClean="0"/>
          </a:p>
          <a:p>
            <a:r>
              <a:rPr lang="ru-RU" sz="1600" dirty="0" smtClean="0"/>
              <a:t>Теория НДС распространяется на все агрегатные состояния и составы нефтяных систем.</a:t>
            </a:r>
          </a:p>
          <a:p>
            <a:r>
              <a:rPr lang="ru-RU" sz="1600" dirty="0" smtClean="0"/>
              <a:t>На основании этой теории </a:t>
            </a:r>
            <a:r>
              <a:rPr lang="ru-RU" sz="1600" dirty="0" err="1" smtClean="0"/>
              <a:t>Сюняев</a:t>
            </a:r>
            <a:r>
              <a:rPr lang="ru-RU" sz="1600" dirty="0" smtClean="0"/>
              <a:t> З.И. усовершенствовал технологию процесса </a:t>
            </a:r>
            <a:r>
              <a:rPr lang="ru-RU" sz="1600" dirty="0"/>
              <a:t>замедленного коксования, </a:t>
            </a:r>
            <a:r>
              <a:rPr lang="ru-RU" sz="1600" dirty="0" smtClean="0"/>
              <a:t>процессы</a:t>
            </a:r>
            <a:r>
              <a:rPr lang="ru-RU" sz="1600" dirty="0"/>
              <a:t> обессеривания и прокаливания нефтяных коксов в многоступенчатых аппаратах с кипящим слоем</a:t>
            </a:r>
            <a:r>
              <a:rPr lang="ru-RU" sz="1600" dirty="0" smtClean="0"/>
              <a:t>.</a:t>
            </a:r>
            <a:endParaRPr lang="ru-RU" sz="1600" dirty="0"/>
          </a:p>
        </p:txBody>
      </p:sp>
    </p:spTree>
    <p:extLst>
      <p:ext uri="{BB962C8B-B14F-4D97-AF65-F5344CB8AC3E}">
        <p14:creationId xmlns:p14="http://schemas.microsoft.com/office/powerpoint/2010/main" val="3507210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8906" y="204871"/>
            <a:ext cx="7467600" cy="735546"/>
          </a:xfrm>
        </p:spPr>
        <p:txBody>
          <a:bodyPr>
            <a:normAutofit fontScale="90000"/>
          </a:bodyPr>
          <a:lstStyle/>
          <a:p>
            <a:r>
              <a:rPr lang="ru-RU" dirty="0" smtClean="0"/>
              <a:t>Структурные элементы нефтяной дисперсной системы</a:t>
            </a:r>
            <a:endParaRPr lang="ru-RU" dirty="0"/>
          </a:p>
        </p:txBody>
      </p:sp>
      <p:sp>
        <p:nvSpPr>
          <p:cNvPr id="3" name="Содержимое 2"/>
          <p:cNvSpPr>
            <a:spLocks noGrp="1"/>
          </p:cNvSpPr>
          <p:nvPr>
            <p:ph sz="quarter" idx="1"/>
          </p:nvPr>
        </p:nvSpPr>
        <p:spPr>
          <a:xfrm>
            <a:off x="328593" y="1134971"/>
            <a:ext cx="7482717" cy="3627813"/>
          </a:xfrm>
        </p:spPr>
        <p:txBody>
          <a:bodyPr>
            <a:noAutofit/>
          </a:bodyPr>
          <a:lstStyle/>
          <a:p>
            <a:pPr>
              <a:lnSpc>
                <a:spcPct val="120000"/>
              </a:lnSpc>
            </a:pPr>
            <a:r>
              <a:rPr lang="ru-RU" sz="1800" dirty="0">
                <a:latin typeface="Arial" panose="020B0604020202020204" pitchFamily="34" charset="0"/>
                <a:cs typeface="Arial" panose="020B0604020202020204" pitchFamily="34" charset="0"/>
              </a:rPr>
              <a:t>Под структурными элементами нефтяной дисперсной системы понимают сово­купности взаимодействующих элементов дисперсной фазы, сохраняющие свои фи­зико-химические характеристики и состав в пространстве и во времени. Частицы дисперсной фазы нефтяной дисперсной системы характеризуются некоторой струк­турной организацией, определяющей в общем свойства системы, восприимчивость ее к различным внешним воздействиям.</a:t>
            </a:r>
          </a:p>
          <a:p>
            <a:pPr>
              <a:lnSpc>
                <a:spcPct val="120000"/>
              </a:lnSpc>
            </a:pPr>
            <a:r>
              <a:rPr lang="ru-RU" sz="1800" dirty="0">
                <a:latin typeface="Arial" panose="020B0604020202020204" pitchFamily="34" charset="0"/>
                <a:cs typeface="Arial" panose="020B0604020202020204" pitchFamily="34" charset="0"/>
              </a:rPr>
              <a:t>Частица дисперсной </a:t>
            </a:r>
            <a:r>
              <a:rPr lang="ru-RU" sz="1800" dirty="0" smtClean="0">
                <a:latin typeface="Arial" panose="020B0604020202020204" pitchFamily="34" charset="0"/>
                <a:cs typeface="Arial" panose="020B0604020202020204" pitchFamily="34" charset="0"/>
              </a:rPr>
              <a:t>фазы в теории нефтяных дисперсных систем называется </a:t>
            </a:r>
            <a:r>
              <a:rPr lang="ru-RU" sz="1800" dirty="0">
                <a:latin typeface="Arial" panose="020B0604020202020204" pitchFamily="34" charset="0"/>
                <a:cs typeface="Arial" panose="020B0604020202020204" pitchFamily="34" charset="0"/>
              </a:rPr>
              <a:t>сложной структурной единицей (</a:t>
            </a:r>
            <a:r>
              <a:rPr lang="ru-RU" sz="1800" dirty="0" smtClean="0">
                <a:latin typeface="Arial" panose="020B0604020202020204" pitchFamily="34" charset="0"/>
                <a:cs typeface="Arial" panose="020B0604020202020204" pitchFamily="34" charset="0"/>
              </a:rPr>
              <a:t>ССЕ)</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28</a:t>
            </a:fld>
            <a:endParaRPr lang="ru-RU"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925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901" y="3271263"/>
            <a:ext cx="3267716" cy="179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24351" y="156233"/>
            <a:ext cx="7467600" cy="735546"/>
          </a:xfrm>
        </p:spPr>
        <p:txBody>
          <a:bodyPr>
            <a:normAutofit fontScale="90000"/>
          </a:bodyPr>
          <a:lstStyle/>
          <a:p>
            <a:r>
              <a:rPr lang="ru-RU" dirty="0" smtClean="0"/>
              <a:t>Структурные элементы нефтяной дисперсной системы</a:t>
            </a:r>
            <a:endParaRPr lang="ru-RU" dirty="0"/>
          </a:p>
        </p:txBody>
      </p:sp>
      <p:sp>
        <p:nvSpPr>
          <p:cNvPr id="3" name="Содержимое 2"/>
          <p:cNvSpPr>
            <a:spLocks noGrp="1"/>
          </p:cNvSpPr>
          <p:nvPr>
            <p:ph sz="quarter" idx="1"/>
          </p:nvPr>
        </p:nvSpPr>
        <p:spPr>
          <a:xfrm>
            <a:off x="241341" y="908069"/>
            <a:ext cx="7589722" cy="3384621"/>
          </a:xfrm>
        </p:spPr>
        <p:txBody>
          <a:bodyPr>
            <a:noAutofit/>
          </a:bodyPr>
          <a:lstStyle/>
          <a:p>
            <a:pPr>
              <a:spcBef>
                <a:spcPts val="0"/>
              </a:spcBef>
            </a:pPr>
            <a:r>
              <a:rPr lang="ru-RU" sz="1800" dirty="0" smtClean="0">
                <a:latin typeface="Arial" panose="020B0604020202020204" pitchFamily="34" charset="0"/>
                <a:cs typeface="Arial" panose="020B0604020202020204" pitchFamily="34" charset="0"/>
              </a:rPr>
              <a:t>ССЕ - это </a:t>
            </a:r>
            <a:r>
              <a:rPr lang="ru-RU" sz="1800" dirty="0">
                <a:latin typeface="Arial" panose="020B0604020202020204" pitchFamily="34" charset="0"/>
                <a:cs typeface="Arial" panose="020B0604020202020204" pitchFamily="34" charset="0"/>
              </a:rPr>
              <a:t>элемент дисперсной структуры </a:t>
            </a:r>
            <a:r>
              <a:rPr lang="ru-RU" sz="1800" dirty="0" smtClean="0">
                <a:latin typeface="Arial" panose="020B0604020202020204" pitchFamily="34" charset="0"/>
                <a:cs typeface="Arial" panose="020B0604020202020204" pitchFamily="34" charset="0"/>
              </a:rPr>
              <a:t>нефтяных </a:t>
            </a:r>
            <a:r>
              <a:rPr lang="ru-RU" sz="1800" dirty="0">
                <a:latin typeface="Arial" panose="020B0604020202020204" pitchFamily="34" charset="0"/>
                <a:cs typeface="Arial" panose="020B0604020202020204" pitchFamily="34" charset="0"/>
              </a:rPr>
              <a:t>систем преимущественно сферической формы, способный к самостоятельному существованию при данных неизменных условиях и построенный из компонентов системы в соответствии с их значением потенциала межмолекулярного взаимодействия. </a:t>
            </a:r>
            <a:endParaRPr lang="ru-RU" sz="1800" dirty="0" smtClean="0">
              <a:latin typeface="Arial" panose="020B0604020202020204" pitchFamily="34" charset="0"/>
              <a:cs typeface="Arial" panose="020B0604020202020204" pitchFamily="34" charset="0"/>
            </a:endParaRPr>
          </a:p>
          <a:p>
            <a:pPr>
              <a:spcBef>
                <a:spcPts val="0"/>
              </a:spcBef>
            </a:pPr>
            <a:r>
              <a:rPr lang="ru-RU" sz="1800" dirty="0" smtClean="0">
                <a:latin typeface="Arial" panose="020B0604020202020204" pitchFamily="34" charset="0"/>
                <a:cs typeface="Arial" panose="020B0604020202020204" pitchFamily="34" charset="0"/>
              </a:rPr>
              <a:t>В </a:t>
            </a:r>
            <a:r>
              <a:rPr lang="ru-RU" sz="1800" dirty="0">
                <a:latin typeface="Arial" panose="020B0604020202020204" pitchFamily="34" charset="0"/>
                <a:cs typeface="Arial" panose="020B0604020202020204" pitchFamily="34" charset="0"/>
              </a:rPr>
              <a:t>составе дисперсной частицы различают более упорядоченную внутреннюю область (или ядро) и сольватную оболочку, </a:t>
            </a:r>
            <a:r>
              <a:rPr lang="ru-RU" sz="1800" dirty="0" smtClean="0">
                <a:latin typeface="Arial" panose="020B0604020202020204" pitchFamily="34" charset="0"/>
                <a:cs typeface="Arial" panose="020B0604020202020204" pitchFamily="34" charset="0"/>
              </a:rPr>
              <a:t>окружающую</a:t>
            </a:r>
            <a:r>
              <a:rPr lang="en-US" sz="1800" dirty="0" smtClean="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ядро </a:t>
            </a:r>
            <a:r>
              <a:rPr lang="ru-RU" sz="1800" dirty="0">
                <a:latin typeface="Arial" panose="020B0604020202020204" pitchFamily="34" charset="0"/>
                <a:cs typeface="Arial" panose="020B0604020202020204" pitchFamily="34" charset="0"/>
              </a:rPr>
              <a:t>и образованную из соединений менее склонных к межмолекулярным взаимодействиям с </a:t>
            </a:r>
            <a:r>
              <a:rPr lang="ru-RU" sz="1800" dirty="0" smtClean="0">
                <a:latin typeface="Arial" panose="020B0604020202020204" pitchFamily="34" charset="0"/>
                <a:cs typeface="Arial" panose="020B0604020202020204" pitchFamily="34" charset="0"/>
              </a:rPr>
              <a:t>ядром</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29</a:t>
            </a:fld>
            <a:endParaRPr lang="ru-RU"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4212963" y="3845842"/>
            <a:ext cx="4600297" cy="584775"/>
          </a:xfrm>
          <a:prstGeom prst="rect">
            <a:avLst/>
          </a:prstGeom>
        </p:spPr>
        <p:txBody>
          <a:bodyPr wrap="square">
            <a:spAutoFit/>
          </a:bodyPr>
          <a:lstStyle/>
          <a:p>
            <a:pPr indent="360363"/>
            <a:r>
              <a:rPr lang="en-US" sz="1600" i="1" dirty="0" smtClean="0">
                <a:latin typeface="Arial Narrow" panose="020B0606020202030204" pitchFamily="34" charset="0"/>
              </a:rPr>
              <a:t>r</a:t>
            </a:r>
            <a:r>
              <a:rPr lang="ru-RU" sz="1600" dirty="0" smtClean="0">
                <a:latin typeface="Arial Narrow" panose="020B0606020202030204" pitchFamily="34" charset="0"/>
              </a:rPr>
              <a:t> - радиус ядра</a:t>
            </a:r>
            <a:endParaRPr lang="ru-RU" sz="1600" dirty="0">
              <a:latin typeface="Arial Narrow" panose="020B0606020202030204" pitchFamily="34" charset="0"/>
            </a:endParaRPr>
          </a:p>
          <a:p>
            <a:pPr indent="360363"/>
            <a:r>
              <a:rPr lang="en-US" sz="1600" i="1" dirty="0" smtClean="0">
                <a:latin typeface="Arial Narrow" panose="020B0606020202030204" pitchFamily="34" charset="0"/>
              </a:rPr>
              <a:t>h</a:t>
            </a:r>
            <a:r>
              <a:rPr lang="ru-RU" sz="1600" i="1" dirty="0" smtClean="0">
                <a:latin typeface="Arial Narrow" panose="020B0606020202030204" pitchFamily="34" charset="0"/>
              </a:rPr>
              <a:t> - </a:t>
            </a:r>
            <a:r>
              <a:rPr lang="ru-RU" sz="1600" dirty="0" smtClean="0">
                <a:latin typeface="Arial Narrow" panose="020B0606020202030204" pitchFamily="34" charset="0"/>
              </a:rPr>
              <a:t>толщина </a:t>
            </a:r>
            <a:r>
              <a:rPr lang="ru-RU" sz="1600" dirty="0">
                <a:latin typeface="Arial Narrow" panose="020B0606020202030204" pitchFamily="34" charset="0"/>
              </a:rPr>
              <a:t>адсорбционно-сольватного </a:t>
            </a:r>
            <a:r>
              <a:rPr lang="ru-RU" sz="1600" dirty="0" smtClean="0">
                <a:latin typeface="Arial Narrow" panose="020B0606020202030204" pitchFamily="34" charset="0"/>
              </a:rPr>
              <a:t>слоя; </a:t>
            </a:r>
            <a:endParaRPr lang="ru-RU" sz="1600" dirty="0">
              <a:latin typeface="Arial Narrow" panose="020B0606020202030204" pitchFamily="34" charset="0"/>
            </a:endParaRPr>
          </a:p>
        </p:txBody>
      </p:sp>
    </p:spTree>
    <p:extLst>
      <p:ext uri="{BB962C8B-B14F-4D97-AF65-F5344CB8AC3E}">
        <p14:creationId xmlns:p14="http://schemas.microsoft.com/office/powerpoint/2010/main" val="4271535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494" y="219425"/>
            <a:ext cx="7467600" cy="475562"/>
          </a:xfrm>
        </p:spPr>
        <p:txBody>
          <a:bodyPr>
            <a:normAutofit fontScale="90000"/>
          </a:bodyPr>
          <a:lstStyle/>
          <a:p>
            <a:r>
              <a:rPr lang="ru-RU" dirty="0" smtClean="0"/>
              <a:t>Направления в химии нефти</a:t>
            </a:r>
            <a:endParaRPr lang="ru-RU" dirty="0"/>
          </a:p>
        </p:txBody>
      </p:sp>
      <p:sp>
        <p:nvSpPr>
          <p:cNvPr id="3" name="Объект 2"/>
          <p:cNvSpPr>
            <a:spLocks noGrp="1"/>
          </p:cNvSpPr>
          <p:nvPr>
            <p:ph sz="quarter" idx="1"/>
          </p:nvPr>
        </p:nvSpPr>
        <p:spPr>
          <a:xfrm>
            <a:off x="147918" y="735546"/>
            <a:ext cx="8888506" cy="4158462"/>
          </a:xfrm>
        </p:spPr>
        <p:txBody>
          <a:bodyPr>
            <a:noAutofit/>
          </a:bodyPr>
          <a:lstStyle/>
          <a:p>
            <a:r>
              <a:rPr lang="ru-RU" sz="1800" dirty="0" smtClean="0">
                <a:latin typeface="Arial" panose="020B0604020202020204" pitchFamily="34" charset="0"/>
                <a:cs typeface="Arial" panose="020B0604020202020204" pitchFamily="34" charset="0"/>
              </a:rPr>
              <a:t>- </a:t>
            </a:r>
            <a:r>
              <a:rPr lang="ru-RU" sz="1800" b="1" dirty="0">
                <a:latin typeface="Arial" panose="020B0604020202020204" pitchFamily="34" charset="0"/>
                <a:cs typeface="Arial" panose="020B0604020202020204" pitchFamily="34" charset="0"/>
              </a:rPr>
              <a:t>аналитическое направление </a:t>
            </a:r>
            <a:r>
              <a:rPr lang="ru-RU" sz="1800" dirty="0">
                <a:latin typeface="Arial" panose="020B0604020202020204" pitchFamily="34" charset="0"/>
                <a:cs typeface="Arial" panose="020B0604020202020204" pitchFamily="34" charset="0"/>
              </a:rPr>
              <a:t>- изучение состава </a:t>
            </a:r>
            <a:r>
              <a:rPr lang="ru-RU" sz="1800" dirty="0" err="1">
                <a:latin typeface="Arial" panose="020B0604020202020204" pitchFamily="34" charset="0"/>
                <a:cs typeface="Arial" panose="020B0604020202020204" pitchFamily="34" charset="0"/>
              </a:rPr>
              <a:t>нефтей</a:t>
            </a:r>
            <a:r>
              <a:rPr lang="ru-RU" sz="1800" dirty="0">
                <a:latin typeface="Arial" panose="020B0604020202020204" pitchFamily="34" charset="0"/>
                <a:cs typeface="Arial" panose="020B0604020202020204" pitchFamily="34" charset="0"/>
              </a:rPr>
              <a:t> и нефтепродуктов для их практического применения с целью выбора оптимальной технологической схемы переработки на основе знаний потенциального содержания компонентов. Идентифицированы десятки тысяч органических соединений, входящих в состав нефти и нефтепродуктов, в реальности их намного больше, т.к. выделение отдельных компонентов связано со значительными аналитическими трудностями</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 </a:t>
            </a:r>
            <a:r>
              <a:rPr lang="ru-RU" sz="1800" b="1" dirty="0" smtClean="0">
                <a:latin typeface="Arial" panose="020B0604020202020204" pitchFamily="34" charset="0"/>
                <a:cs typeface="Arial" panose="020B0604020202020204" pitchFamily="34" charset="0"/>
              </a:rPr>
              <a:t>физический подход</a:t>
            </a:r>
            <a:r>
              <a:rPr lang="ru-RU" sz="1800" dirty="0" smtClean="0">
                <a:latin typeface="Arial" panose="020B0604020202020204" pitchFamily="34" charset="0"/>
                <a:cs typeface="Arial" panose="020B0604020202020204" pitchFamily="34" charset="0"/>
              </a:rPr>
              <a:t>. </a:t>
            </a:r>
            <a:r>
              <a:rPr lang="ru-RU" sz="1800" dirty="0">
                <a:latin typeface="Arial" panose="020B0604020202020204" pitchFamily="34" charset="0"/>
                <a:cs typeface="Arial" panose="020B0604020202020204" pitchFamily="34" charset="0"/>
              </a:rPr>
              <a:t>До сих пор многие явления в нефтяных системах трактуются на основе физических законов, установленных для молекулярных растворов: законов Рауля, Генри, Ньютона, </a:t>
            </a:r>
            <a:r>
              <a:rPr lang="ru-RU" sz="1800" dirty="0" smtClean="0">
                <a:latin typeface="Arial" panose="020B0604020202020204" pitchFamily="34" charset="0"/>
                <a:cs typeface="Arial" panose="020B0604020202020204" pitchFamily="34" charset="0"/>
              </a:rPr>
              <a:t>Менделеева-</a:t>
            </a:r>
            <a:r>
              <a:rPr lang="ru-RU" sz="1800" dirty="0" err="1" smtClean="0">
                <a:latin typeface="Arial" panose="020B0604020202020204" pitchFamily="34" charset="0"/>
                <a:cs typeface="Arial" panose="020B0604020202020204" pitchFamily="34" charset="0"/>
              </a:rPr>
              <a:t>Клайперона</a:t>
            </a:r>
            <a:r>
              <a:rPr lang="ru-RU" sz="1800" dirty="0" smtClean="0">
                <a:latin typeface="Arial" panose="020B0604020202020204" pitchFamily="34" charset="0"/>
                <a:cs typeface="Arial" panose="020B0604020202020204" pitchFamily="34" charset="0"/>
              </a:rPr>
              <a:t>, Дарси и </a:t>
            </a:r>
            <a:r>
              <a:rPr lang="ru-RU" sz="1800" dirty="0">
                <a:latin typeface="Arial" panose="020B0604020202020204" pitchFamily="34" charset="0"/>
                <a:cs typeface="Arial" panose="020B0604020202020204" pitchFamily="34" charset="0"/>
              </a:rPr>
              <a:t>т.д. Этот подход заключается в изучении влияния </a:t>
            </a:r>
            <a:r>
              <a:rPr lang="ru-RU" sz="1800" i="1" dirty="0">
                <a:latin typeface="Arial" panose="020B0604020202020204" pitchFamily="34" charset="0"/>
                <a:cs typeface="Arial" panose="020B0604020202020204" pitchFamily="34" charset="0"/>
              </a:rPr>
              <a:t>Р-V-Т-</a:t>
            </a:r>
            <a:r>
              <a:rPr lang="ru-RU" sz="1800" dirty="0">
                <a:latin typeface="Arial" panose="020B0604020202020204" pitchFamily="34" charset="0"/>
                <a:cs typeface="Arial" panose="020B0604020202020204" pitchFamily="34" charset="0"/>
              </a:rPr>
              <a:t>условий и механизма химических взаимодействий отдельных компонентов нефти.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При </a:t>
            </a:r>
            <a:r>
              <a:rPr lang="ru-RU" sz="1800" dirty="0">
                <a:latin typeface="Arial" panose="020B0604020202020204" pitchFamily="34" charset="0"/>
                <a:cs typeface="Arial" panose="020B0604020202020204" pitchFamily="34" charset="0"/>
              </a:rPr>
              <a:t>добыче, транспортировке, переработке и применении нефтяные системы могут находиться при повышенных температурах и давлениях, когда возможны химические превращения нефтяных компонентов</a:t>
            </a:r>
            <a:r>
              <a:rPr lang="ru-RU" sz="1800" dirty="0" smtClean="0">
                <a:latin typeface="Arial" panose="020B0604020202020204" pitchFamily="34" charset="0"/>
                <a:cs typeface="Arial" panose="020B0604020202020204" pitchFamily="34" charset="0"/>
              </a:rPr>
              <a:t>.</a:t>
            </a: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a:t>
            </a:fld>
            <a:endParaRPr lang="ru-RU"/>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5725" y="0"/>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7820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Особенности строения жидких НДС</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30</a:t>
            </a:fld>
            <a:endParaRPr lang="ru-RU"/>
          </a:p>
        </p:txBody>
      </p:sp>
      <p:sp>
        <p:nvSpPr>
          <p:cNvPr id="7" name="Прямоугольник 6"/>
          <p:cNvSpPr/>
          <p:nvPr/>
        </p:nvSpPr>
        <p:spPr>
          <a:xfrm>
            <a:off x="379342" y="866380"/>
            <a:ext cx="8153098" cy="405176"/>
          </a:xfrm>
          <a:prstGeom prst="rect">
            <a:avLst/>
          </a:prstGeom>
        </p:spPr>
        <p:txBody>
          <a:bodyPr wrap="square">
            <a:spAutoFit/>
          </a:bodyPr>
          <a:lstStyle/>
          <a:p>
            <a:pPr>
              <a:lnSpc>
                <a:spcPct val="110000"/>
              </a:lnSpc>
            </a:pPr>
            <a:r>
              <a:rPr lang="ru-RU" sz="2000" dirty="0"/>
              <a:t>Разновидности условной двухкомпонентной </a:t>
            </a:r>
            <a:r>
              <a:rPr lang="ru-RU" sz="2000" dirty="0" smtClean="0"/>
              <a:t>ССЕ</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342" y="1722963"/>
            <a:ext cx="8153098" cy="145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5" y="3175550"/>
            <a:ext cx="7870526" cy="307777"/>
          </a:xfrm>
          <a:prstGeom prst="rect">
            <a:avLst/>
          </a:prstGeom>
        </p:spPr>
        <p:txBody>
          <a:bodyPr wrap="square">
            <a:spAutoFit/>
          </a:bodyPr>
          <a:lstStyle/>
          <a:p>
            <a:r>
              <a:rPr lang="ru-RU" dirty="0"/>
              <a:t> а                               б                                в                          </a:t>
            </a:r>
            <a:r>
              <a:rPr lang="ru-RU" dirty="0" smtClean="0"/>
              <a:t> </a:t>
            </a:r>
            <a:r>
              <a:rPr lang="ru-RU" dirty="0"/>
              <a:t>г                             </a:t>
            </a:r>
            <a:r>
              <a:rPr lang="ru-RU" dirty="0" smtClean="0"/>
              <a:t> </a:t>
            </a:r>
            <a:r>
              <a:rPr lang="ru-RU" dirty="0"/>
              <a:t>д</a:t>
            </a:r>
          </a:p>
        </p:txBody>
      </p:sp>
      <p:sp>
        <p:nvSpPr>
          <p:cNvPr id="5" name="Прямоугольник 4"/>
          <p:cNvSpPr/>
          <p:nvPr/>
        </p:nvSpPr>
        <p:spPr>
          <a:xfrm>
            <a:off x="525294" y="3679587"/>
            <a:ext cx="8172816" cy="923330"/>
          </a:xfrm>
          <a:prstGeom prst="rect">
            <a:avLst/>
          </a:prstGeom>
        </p:spPr>
        <p:txBody>
          <a:bodyPr wrap="square">
            <a:spAutoFit/>
          </a:bodyPr>
          <a:lstStyle/>
          <a:p>
            <a:r>
              <a:rPr lang="ru-RU" sz="1800" dirty="0"/>
              <a:t>а – высокомолекулярные конденсированные ароматические  соединения; б – глобула воды; в – высокомолекулярные парафины; г – газовый пузырёк; д – неорганические частицы, механические примеси</a:t>
            </a:r>
          </a:p>
        </p:txBody>
      </p:sp>
    </p:spTree>
    <p:extLst>
      <p:ext uri="{BB962C8B-B14F-4D97-AF65-F5344CB8AC3E}">
        <p14:creationId xmlns:p14="http://schemas.microsoft.com/office/powerpoint/2010/main" val="2552279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0" y="111816"/>
            <a:ext cx="8252221" cy="990600"/>
          </a:xfrm>
        </p:spPr>
        <p:txBody>
          <a:bodyPr>
            <a:normAutofit fontScale="90000"/>
          </a:bodyPr>
          <a:lstStyle/>
          <a:p>
            <a:r>
              <a:rPr lang="ru-RU" dirty="0" smtClean="0"/>
              <a:t>Оператор </a:t>
            </a:r>
            <a:r>
              <a:rPr lang="en-US" i="1" dirty="0" smtClean="0"/>
              <a:t>U</a:t>
            </a:r>
            <a:r>
              <a:rPr lang="ru-RU" i="1" dirty="0" smtClean="0"/>
              <a:t>(</a:t>
            </a:r>
            <a:r>
              <a:rPr lang="en-US" i="1" dirty="0" smtClean="0"/>
              <a:t>R</a:t>
            </a:r>
            <a:r>
              <a:rPr lang="ru-RU" i="1" dirty="0" smtClean="0"/>
              <a:t>) </a:t>
            </a:r>
            <a:r>
              <a:rPr lang="ru-RU" dirty="0" smtClean="0"/>
              <a:t> потенциалов парных взаимодействий двух частиц (атомов, молекул). Уравнение Ф.Г. Унгера</a:t>
            </a:r>
            <a:endParaRPr lang="ru-RU" dirty="0"/>
          </a:p>
        </p:txBody>
      </p:sp>
      <p:pic>
        <p:nvPicPr>
          <p:cNvPr id="10243" name="Picture 3"/>
          <p:cNvPicPr>
            <a:picLocks noChangeAspect="1" noChangeArrowheads="1"/>
          </p:cNvPicPr>
          <p:nvPr/>
        </p:nvPicPr>
        <p:blipFill>
          <a:blip r:embed="rId2" cstate="print"/>
          <a:srcRect/>
          <a:stretch>
            <a:fillRect/>
          </a:stretch>
        </p:blipFill>
        <p:spPr bwMode="auto">
          <a:xfrm>
            <a:off x="143507" y="947226"/>
            <a:ext cx="8805939" cy="421942"/>
          </a:xfrm>
          <a:prstGeom prst="rect">
            <a:avLst/>
          </a:prstGeom>
          <a:noFill/>
          <a:ln w="9525">
            <a:noFill/>
            <a:miter lim="800000"/>
            <a:headEnd/>
            <a:tailEnd/>
          </a:ln>
        </p:spPr>
      </p:pic>
      <p:sp>
        <p:nvSpPr>
          <p:cNvPr id="8" name="Прямоугольник 7"/>
          <p:cNvSpPr/>
          <p:nvPr/>
        </p:nvSpPr>
        <p:spPr>
          <a:xfrm>
            <a:off x="143507" y="1446395"/>
            <a:ext cx="8424936" cy="3539430"/>
          </a:xfrm>
          <a:prstGeom prst="rect">
            <a:avLst/>
          </a:prstGeom>
        </p:spPr>
        <p:txBody>
          <a:bodyPr wrap="square">
            <a:spAutoFit/>
          </a:bodyPr>
          <a:lstStyle/>
          <a:p>
            <a:r>
              <a:rPr lang="ru-RU" dirty="0"/>
              <a:t> </a:t>
            </a:r>
            <a:r>
              <a:rPr lang="en-US" sz="1600" i="1" dirty="0">
                <a:latin typeface="Arial" panose="020B0604020202020204" pitchFamily="34" charset="0"/>
                <a:cs typeface="Arial" panose="020B0604020202020204" pitchFamily="34" charset="0"/>
              </a:rPr>
              <a:t>k</a:t>
            </a:r>
            <a:r>
              <a:rPr lang="ru-RU" sz="1600" i="1"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 - коэффициенты (не обязательно константы, а если функции, то не обязательно линейные);              </a:t>
            </a:r>
          </a:p>
          <a:p>
            <a:r>
              <a:rPr lang="en-US" sz="1600" i="1" dirty="0">
                <a:latin typeface="Arial" panose="020B0604020202020204" pitchFamily="34" charset="0"/>
                <a:cs typeface="Arial" panose="020B0604020202020204" pitchFamily="34" charset="0"/>
              </a:rPr>
              <a:t>R</a:t>
            </a:r>
            <a:r>
              <a:rPr lang="ru-RU" sz="1600" i="1"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  - расстояние, для оператора - радиус-вектор; </a:t>
            </a:r>
          </a:p>
          <a:p>
            <a:r>
              <a:rPr lang="ru-RU" sz="1600" i="1" dirty="0">
                <a:latin typeface="Arial" panose="020B0604020202020204" pitchFamily="34" charset="0"/>
                <a:cs typeface="Arial" panose="020B0604020202020204" pitchFamily="34" charset="0"/>
              </a:rPr>
              <a:t>е</a:t>
            </a:r>
            <a:r>
              <a:rPr lang="ru-RU" sz="1600" dirty="0">
                <a:latin typeface="Arial" panose="020B0604020202020204" pitchFamily="34" charset="0"/>
                <a:cs typeface="Arial" panose="020B0604020202020204" pitchFamily="34" charset="0"/>
              </a:rPr>
              <a:t> - основание натурального логарифма</a:t>
            </a:r>
            <a:r>
              <a:rPr lang="ru-RU" sz="1600" dirty="0" smtClean="0">
                <a:latin typeface="Arial" panose="020B0604020202020204" pitchFamily="34" charset="0"/>
                <a:cs typeface="Arial" panose="020B0604020202020204" pitchFamily="34" charset="0"/>
              </a:rPr>
              <a:t>.</a:t>
            </a:r>
          </a:p>
          <a:p>
            <a:r>
              <a:rPr lang="ru-RU" sz="1600" dirty="0" smtClean="0">
                <a:latin typeface="Arial" panose="020B0604020202020204" pitchFamily="34" charset="0"/>
                <a:cs typeface="Arial" panose="020B0604020202020204" pitchFamily="34" charset="0"/>
              </a:rPr>
              <a:t>Слагаемые, отражающие вклад в ММВ:</a:t>
            </a:r>
          </a:p>
          <a:p>
            <a:r>
              <a:rPr lang="ru-RU" sz="1600" dirty="0" smtClean="0">
                <a:latin typeface="Arial" panose="020B0604020202020204" pitchFamily="34" charset="0"/>
                <a:cs typeface="Arial" panose="020B0604020202020204" pitchFamily="34" charset="0"/>
              </a:rPr>
              <a:t>1 – обменное взаимодействие между радикалами, и/или триплетными молекулами, и/или </a:t>
            </a:r>
            <a:r>
              <a:rPr lang="ru-RU" sz="1600" dirty="0" err="1" smtClean="0">
                <a:latin typeface="Arial" panose="020B0604020202020204" pitchFamily="34" charset="0"/>
                <a:cs typeface="Arial" panose="020B0604020202020204" pitchFamily="34" charset="0"/>
              </a:rPr>
              <a:t>ион-радикалами</a:t>
            </a:r>
            <a:endParaRPr lang="ru-RU" sz="1600" dirty="0" smtClean="0">
              <a:latin typeface="Arial" panose="020B0604020202020204" pitchFamily="34" charset="0"/>
              <a:cs typeface="Arial" panose="020B0604020202020204" pitchFamily="34" charset="0"/>
            </a:endParaRPr>
          </a:p>
          <a:p>
            <a:r>
              <a:rPr lang="ru-RU" sz="1600" dirty="0" smtClean="0">
                <a:latin typeface="Arial" panose="020B0604020202020204" pitchFamily="34" charset="0"/>
                <a:cs typeface="Arial" panose="020B0604020202020204" pitchFamily="34" charset="0"/>
              </a:rPr>
              <a:t>2 – кулоновские взаимодействия</a:t>
            </a:r>
          </a:p>
          <a:p>
            <a:r>
              <a:rPr lang="ru-RU" sz="1600" dirty="0" smtClean="0">
                <a:latin typeface="Arial" panose="020B0604020202020204" pitchFamily="34" charset="0"/>
                <a:cs typeface="Arial" panose="020B0604020202020204" pitchFamily="34" charset="0"/>
              </a:rPr>
              <a:t>3 – взаимодействие заряда и диполя</a:t>
            </a:r>
          </a:p>
          <a:p>
            <a:r>
              <a:rPr lang="ru-RU" sz="1600" dirty="0" smtClean="0">
                <a:latin typeface="Arial" panose="020B0604020202020204" pitchFamily="34" charset="0"/>
                <a:cs typeface="Arial" panose="020B0604020202020204" pitchFamily="34" charset="0"/>
              </a:rPr>
              <a:t>4 – резонансное взаимодействие между радикалами и </a:t>
            </a:r>
          </a:p>
          <a:p>
            <a:r>
              <a:rPr lang="ru-RU" sz="1600" dirty="0" smtClean="0">
                <a:latin typeface="Arial" panose="020B0604020202020204" pitchFamily="34" charset="0"/>
                <a:cs typeface="Arial" panose="020B0604020202020204" pitchFamily="34" charset="0"/>
              </a:rPr>
              <a:t>спин-поляризованными частицами</a:t>
            </a:r>
          </a:p>
          <a:p>
            <a:r>
              <a:rPr lang="ru-RU" sz="1600" dirty="0" smtClean="0">
                <a:latin typeface="Arial" panose="020B0604020202020204" pitchFamily="34" charset="0"/>
                <a:cs typeface="Arial" panose="020B0604020202020204" pitchFamily="34" charset="0"/>
              </a:rPr>
              <a:t>5, 6 – взаимодействие обменного или зарядового характера между частицами, имеющими дипольный/</a:t>
            </a:r>
            <a:r>
              <a:rPr lang="ru-RU" sz="1600" dirty="0" err="1" smtClean="0">
                <a:latin typeface="Arial" panose="020B0604020202020204" pitchFamily="34" charset="0"/>
                <a:cs typeface="Arial" panose="020B0604020202020204" pitchFamily="34" charset="0"/>
              </a:rPr>
              <a:t>мультипольный</a:t>
            </a:r>
            <a:r>
              <a:rPr lang="ru-RU" sz="1600" dirty="0" smtClean="0">
                <a:latin typeface="Arial" panose="020B0604020202020204" pitchFamily="34" charset="0"/>
                <a:cs typeface="Arial" panose="020B0604020202020204" pitchFamily="34" charset="0"/>
              </a:rPr>
              <a:t> момент</a:t>
            </a:r>
          </a:p>
          <a:p>
            <a:r>
              <a:rPr lang="ru-RU" sz="1600" dirty="0" smtClean="0">
                <a:latin typeface="Arial" panose="020B0604020202020204" pitchFamily="34" charset="0"/>
                <a:cs typeface="Arial" panose="020B0604020202020204" pitchFamily="34" charset="0"/>
              </a:rPr>
              <a:t>7 – притяжение Ван-дер-Ваальса (ориентационные, дисперсионные, индукционные)</a:t>
            </a:r>
            <a:endParaRPr lang="ru-RU" sz="1600" dirty="0">
              <a:latin typeface="Arial" panose="020B0604020202020204" pitchFamily="34" charset="0"/>
              <a:cs typeface="Arial" panose="020B0604020202020204" pitchFamily="34" charset="0"/>
            </a:endParaRPr>
          </a:p>
        </p:txBody>
      </p:sp>
      <p:sp>
        <p:nvSpPr>
          <p:cNvPr id="10" name="Номер слайда 9"/>
          <p:cNvSpPr>
            <a:spLocks noGrp="1"/>
          </p:cNvSpPr>
          <p:nvPr>
            <p:ph type="sldNum" sz="quarter" idx="11"/>
          </p:nvPr>
        </p:nvSpPr>
        <p:spPr/>
        <p:txBody>
          <a:bodyPr/>
          <a:lstStyle/>
          <a:p>
            <a:fld id="{FAC65570-4A92-4DDC-A114-9416F7F11A17}" type="slidenum">
              <a:rPr lang="ru-RU" smtClean="0"/>
              <a:pPr/>
              <a:t>31</a:t>
            </a:fld>
            <a:endParaRPr lang="ru-RU"/>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1243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789" y="134471"/>
            <a:ext cx="6447501" cy="990600"/>
          </a:xfrm>
        </p:spPr>
        <p:txBody>
          <a:bodyPr/>
          <a:lstStyle/>
          <a:p>
            <a:r>
              <a:rPr lang="ru-RU" dirty="0" smtClean="0"/>
              <a:t>Унгер Феликс </a:t>
            </a:r>
            <a:r>
              <a:rPr lang="ru-RU" dirty="0" err="1" smtClean="0"/>
              <a:t>Гергардович</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32</a:t>
            </a:fld>
            <a:endParaRPr lang="ru-RU"/>
          </a:p>
        </p:txBody>
      </p:sp>
      <p:pic>
        <p:nvPicPr>
          <p:cNvPr id="276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945" y="730415"/>
            <a:ext cx="3024062" cy="4280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19006" y="853709"/>
            <a:ext cx="4690315" cy="4031873"/>
          </a:xfrm>
          <a:prstGeom prst="rect">
            <a:avLst/>
          </a:prstGeom>
        </p:spPr>
        <p:txBody>
          <a:bodyPr wrap="square">
            <a:spAutoFit/>
          </a:bodyPr>
          <a:lstStyle/>
          <a:p>
            <a:r>
              <a:rPr lang="ru-RU" sz="1600" dirty="0"/>
              <a:t>Выдающийся советский и российский учёный. </a:t>
            </a:r>
            <a:r>
              <a:rPr lang="ru-RU" sz="1600" dirty="0" smtClean="0"/>
              <a:t>1937-2023 г.</a:t>
            </a:r>
          </a:p>
          <a:p>
            <a:r>
              <a:rPr lang="ru-RU" sz="1600" dirty="0" smtClean="0"/>
              <a:t>Область </a:t>
            </a:r>
            <a:r>
              <a:rPr lang="ru-RU" sz="1600" dirty="0"/>
              <a:t>интересов: </a:t>
            </a:r>
            <a:endParaRPr lang="ru-RU" sz="1600" dirty="0" smtClean="0"/>
          </a:p>
          <a:p>
            <a:r>
              <a:rPr lang="ru-RU" sz="1600" dirty="0" smtClean="0"/>
              <a:t>Химия</a:t>
            </a:r>
            <a:r>
              <a:rPr lang="ru-RU" sz="1600" dirty="0"/>
              <a:t>, </a:t>
            </a:r>
            <a:endParaRPr lang="ru-RU" sz="1600" dirty="0" smtClean="0"/>
          </a:p>
          <a:p>
            <a:pPr marL="285750" indent="-285750">
              <a:buFont typeface="Wingdings" panose="05000000000000000000" pitchFamily="2" charset="2"/>
              <a:buChar char="Ø"/>
            </a:pPr>
            <a:r>
              <a:rPr lang="ru-RU" sz="1600" dirty="0" smtClean="0"/>
              <a:t>Квантовая </a:t>
            </a:r>
            <a:r>
              <a:rPr lang="ru-RU" sz="1600" dirty="0"/>
              <a:t>механика и квантовая химия, квантовая химия гетерогенных </a:t>
            </a:r>
            <a:r>
              <a:rPr lang="ru-RU" sz="1600" dirty="0" smtClean="0"/>
              <a:t>систем;</a:t>
            </a:r>
          </a:p>
          <a:p>
            <a:pPr marL="285750" indent="-285750">
              <a:buFont typeface="Wingdings" panose="05000000000000000000" pitchFamily="2" charset="2"/>
              <a:buChar char="Ø"/>
            </a:pPr>
            <a:r>
              <a:rPr lang="ru-RU" sz="1600" dirty="0" smtClean="0"/>
              <a:t> </a:t>
            </a:r>
            <a:r>
              <a:rPr lang="ru-RU" sz="1600" dirty="0"/>
              <a:t>Нефтяные дисперсные </a:t>
            </a:r>
            <a:r>
              <a:rPr lang="ru-RU" sz="1600" dirty="0" smtClean="0"/>
              <a:t>структуры; </a:t>
            </a:r>
          </a:p>
          <a:p>
            <a:pPr marL="285750" indent="-285750">
              <a:buFont typeface="Wingdings" panose="05000000000000000000" pitchFamily="2" charset="2"/>
              <a:buChar char="Ø"/>
            </a:pPr>
            <a:r>
              <a:rPr lang="ru-RU" sz="1600" dirty="0" smtClean="0"/>
              <a:t>Парамагнетизм </a:t>
            </a:r>
            <a:r>
              <a:rPr lang="ru-RU" sz="1600" dirty="0"/>
              <a:t>нефти и </a:t>
            </a:r>
            <a:r>
              <a:rPr lang="ru-RU" sz="1600" dirty="0" smtClean="0"/>
              <a:t>нефтепродуктов;  </a:t>
            </a:r>
            <a:endParaRPr lang="ru-RU" sz="1600" dirty="0"/>
          </a:p>
          <a:p>
            <a:pPr marL="285750" indent="-285750">
              <a:buFont typeface="Wingdings" panose="05000000000000000000" pitchFamily="2" charset="2"/>
              <a:buChar char="Ø"/>
            </a:pPr>
            <a:r>
              <a:rPr lang="ru-RU" sz="1600" dirty="0" smtClean="0"/>
              <a:t>Методы </a:t>
            </a:r>
            <a:r>
              <a:rPr lang="ru-RU" sz="1600" dirty="0"/>
              <a:t>исследования адсорбентов и катализаторов; </a:t>
            </a:r>
            <a:endParaRPr lang="ru-RU" sz="1600" dirty="0" smtClean="0"/>
          </a:p>
          <a:p>
            <a:pPr marL="285750" indent="-285750">
              <a:buFont typeface="Wingdings" panose="05000000000000000000" pitchFamily="2" charset="2"/>
              <a:buChar char="Ø"/>
            </a:pPr>
            <a:r>
              <a:rPr lang="ru-RU" sz="1600" dirty="0" smtClean="0"/>
              <a:t>Инструментальные </a:t>
            </a:r>
            <a:r>
              <a:rPr lang="ru-RU" sz="1600" dirty="0"/>
              <a:t>методы исследования химического строения и химического состава веществ; </a:t>
            </a:r>
            <a:endParaRPr lang="ru-RU" sz="1600" dirty="0" smtClean="0"/>
          </a:p>
          <a:p>
            <a:pPr marL="285750" indent="-285750">
              <a:buFont typeface="Wingdings" panose="05000000000000000000" pitchFamily="2" charset="2"/>
              <a:buChar char="Ø"/>
            </a:pPr>
            <a:r>
              <a:rPr lang="ru-RU" sz="1600" dirty="0" smtClean="0"/>
              <a:t>Масс-спектрометрия</a:t>
            </a:r>
            <a:r>
              <a:rPr lang="ru-RU" sz="1600" dirty="0"/>
              <a:t>; радиоспектроскопия; </a:t>
            </a:r>
            <a:endParaRPr lang="ru-RU" sz="1600" dirty="0" smtClean="0"/>
          </a:p>
          <a:p>
            <a:pPr marL="285750" indent="-285750">
              <a:buFont typeface="Wingdings" panose="05000000000000000000" pitchFamily="2" charset="2"/>
              <a:buChar char="Ø"/>
            </a:pPr>
            <a:r>
              <a:rPr lang="ru-RU" sz="1600" dirty="0" smtClean="0"/>
              <a:t>Теория </a:t>
            </a:r>
            <a:r>
              <a:rPr lang="ru-RU" sz="1600" dirty="0"/>
              <a:t>жидкости; </a:t>
            </a:r>
            <a:endParaRPr lang="ru-RU" sz="1600" dirty="0" smtClean="0"/>
          </a:p>
          <a:p>
            <a:pPr marL="285750" indent="-285750">
              <a:buFont typeface="Wingdings" panose="05000000000000000000" pitchFamily="2" charset="2"/>
              <a:buChar char="Ø"/>
            </a:pPr>
            <a:r>
              <a:rPr lang="ru-RU" sz="1600" dirty="0" smtClean="0"/>
              <a:t>Теория </a:t>
            </a:r>
            <a:r>
              <a:rPr lang="ru-RU" sz="1600" dirty="0" err="1" smtClean="0"/>
              <a:t>гомолитов</a:t>
            </a:r>
            <a:r>
              <a:rPr lang="ru-RU" sz="1600" dirty="0" smtClean="0"/>
              <a:t>. </a:t>
            </a:r>
            <a:endParaRPr lang="ru-RU" sz="1600" dirty="0"/>
          </a:p>
        </p:txBody>
      </p:sp>
    </p:spTree>
    <p:extLst>
      <p:ext uri="{BB962C8B-B14F-4D97-AF65-F5344CB8AC3E}">
        <p14:creationId xmlns:p14="http://schemas.microsoft.com/office/powerpoint/2010/main" val="4149532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Grp="1" noChangeAspect="1" noChangeArrowheads="1"/>
          </p:cNvPicPr>
          <p:nvPr>
            <p:ph sz="quarter" idx="1"/>
          </p:nvPr>
        </p:nvPicPr>
        <p:blipFill>
          <a:blip r:embed="rId2" cstate="print"/>
          <a:srcRect/>
          <a:stretch>
            <a:fillRect/>
          </a:stretch>
        </p:blipFill>
        <p:spPr bwMode="auto">
          <a:xfrm>
            <a:off x="162072" y="591804"/>
            <a:ext cx="4789307" cy="4435599"/>
          </a:xfrm>
          <a:prstGeom prst="rect">
            <a:avLst/>
          </a:prstGeom>
          <a:noFill/>
          <a:ln w="9525">
            <a:noFill/>
            <a:miter lim="800000"/>
            <a:headEnd/>
            <a:tailEnd/>
          </a:ln>
        </p:spPr>
      </p:pic>
      <p:sp>
        <p:nvSpPr>
          <p:cNvPr id="2" name="Заголовок 1"/>
          <p:cNvSpPr>
            <a:spLocks noGrp="1"/>
          </p:cNvSpPr>
          <p:nvPr>
            <p:ph type="title"/>
          </p:nvPr>
        </p:nvSpPr>
        <p:spPr>
          <a:xfrm>
            <a:off x="103684" y="92720"/>
            <a:ext cx="8784976" cy="421556"/>
          </a:xfrm>
        </p:spPr>
        <p:txBody>
          <a:bodyPr>
            <a:noAutofit/>
          </a:bodyPr>
          <a:lstStyle/>
          <a:p>
            <a:r>
              <a:rPr lang="ru-RU" sz="2000" dirty="0"/>
              <a:t>Спиновая  </a:t>
            </a:r>
            <a:r>
              <a:rPr lang="ru-RU" sz="2000" dirty="0" smtClean="0"/>
              <a:t>(а)   и  </a:t>
            </a:r>
            <a:r>
              <a:rPr lang="ru-RU" sz="2000" dirty="0"/>
              <a:t>зарядовая (б)  модели взаимодействий </a:t>
            </a:r>
            <a:r>
              <a:rPr lang="ru-RU" sz="2000" dirty="0" smtClean="0"/>
              <a:t/>
            </a:r>
            <a:br>
              <a:rPr lang="ru-RU" sz="2000" dirty="0" smtClean="0"/>
            </a:br>
            <a:r>
              <a:rPr lang="ru-RU" sz="2000" dirty="0" smtClean="0"/>
              <a:t>молекулярных систем</a:t>
            </a:r>
            <a:endParaRPr lang="ru-RU" sz="20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33</a:t>
            </a:fld>
            <a:endParaRPr lang="ru-RU"/>
          </a:p>
        </p:txBody>
      </p:sp>
      <p:sp>
        <p:nvSpPr>
          <p:cNvPr id="5" name="Нижний колонтитул 4"/>
          <p:cNvSpPr>
            <a:spLocks noGrp="1"/>
          </p:cNvSpPr>
          <p:nvPr>
            <p:ph type="ftr" sz="quarter" idx="4294967295"/>
          </p:nvPr>
        </p:nvSpPr>
        <p:spPr>
          <a:xfrm>
            <a:off x="5839953" y="1296182"/>
            <a:ext cx="2983034" cy="3834425"/>
          </a:xfrm>
          <a:prstGeom prst="rect">
            <a:avLst/>
          </a:prstGeom>
        </p:spPr>
        <p:txBody>
          <a:bodyPr/>
          <a:lstStyle/>
          <a:p>
            <a:pPr>
              <a:lnSpc>
                <a:spcPct val="113000"/>
              </a:lnSpc>
              <a:spcAft>
                <a:spcPts val="600"/>
              </a:spcAft>
            </a:pPr>
            <a:r>
              <a:rPr lang="ru-RU" sz="2000" dirty="0"/>
              <a:t>1 – передача взаимодействия; </a:t>
            </a:r>
            <a:endParaRPr lang="ru-RU" sz="2000" dirty="0" smtClean="0"/>
          </a:p>
          <a:p>
            <a:pPr>
              <a:lnSpc>
                <a:spcPct val="113000"/>
              </a:lnSpc>
              <a:spcAft>
                <a:spcPts val="600"/>
              </a:spcAft>
            </a:pPr>
            <a:r>
              <a:rPr lang="ru-RU" sz="2000" dirty="0" smtClean="0"/>
              <a:t>2 </a:t>
            </a:r>
            <a:r>
              <a:rPr lang="ru-RU" sz="2000" dirty="0"/>
              <a:t>– ассоциативная комбинация; </a:t>
            </a:r>
            <a:endParaRPr lang="ru-RU" sz="2000" dirty="0" smtClean="0"/>
          </a:p>
          <a:p>
            <a:pPr>
              <a:lnSpc>
                <a:spcPct val="113000"/>
              </a:lnSpc>
              <a:spcAft>
                <a:spcPts val="600"/>
              </a:spcAft>
            </a:pPr>
            <a:r>
              <a:rPr lang="ru-RU" sz="2000" dirty="0" smtClean="0"/>
              <a:t>3 </a:t>
            </a:r>
            <a:r>
              <a:rPr lang="ru-RU" sz="2000" dirty="0"/>
              <a:t>– фрагменты молекулярных систем;</a:t>
            </a:r>
          </a:p>
          <a:p>
            <a:endParaRPr lang="ru-RU" sz="2000"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srcRect/>
          <a:stretch>
            <a:fillRect/>
          </a:stretch>
        </p:blipFill>
        <p:spPr bwMode="auto">
          <a:xfrm>
            <a:off x="4941653" y="1233829"/>
            <a:ext cx="4114800" cy="445890"/>
          </a:xfrm>
          <a:prstGeom prst="rect">
            <a:avLst/>
          </a:prstGeom>
          <a:noFill/>
          <a:ln w="9525">
            <a:noFill/>
            <a:miter lim="800000"/>
            <a:headEnd/>
            <a:tailEnd/>
          </a:ln>
        </p:spPr>
      </p:pic>
    </p:spTree>
    <p:extLst>
      <p:ext uri="{BB962C8B-B14F-4D97-AF65-F5344CB8AC3E}">
        <p14:creationId xmlns:p14="http://schemas.microsoft.com/office/powerpoint/2010/main" val="6094625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98" y="87474"/>
            <a:ext cx="9032502" cy="432048"/>
          </a:xfrm>
        </p:spPr>
        <p:txBody>
          <a:bodyPr>
            <a:normAutofit fontScale="90000"/>
          </a:bodyPr>
          <a:lstStyle/>
          <a:p>
            <a:r>
              <a:rPr lang="ru-RU" sz="2800" dirty="0" smtClean="0"/>
              <a:t>Структура сложной структурной единицы НДС</a:t>
            </a:r>
            <a:endParaRPr lang="ru-RU" sz="2800" dirty="0"/>
          </a:p>
        </p:txBody>
      </p:sp>
      <p:sp>
        <p:nvSpPr>
          <p:cNvPr id="8" name="Номер слайда 7"/>
          <p:cNvSpPr>
            <a:spLocks noGrp="1"/>
          </p:cNvSpPr>
          <p:nvPr>
            <p:ph type="sldNum" sz="quarter" idx="11"/>
          </p:nvPr>
        </p:nvSpPr>
        <p:spPr/>
        <p:txBody>
          <a:bodyPr/>
          <a:lstStyle/>
          <a:p>
            <a:fld id="{FAC65570-4A92-4DDC-A114-9416F7F11A17}" type="slidenum">
              <a:rPr lang="ru-RU" smtClean="0"/>
              <a:pPr/>
              <a:t>34</a:t>
            </a:fld>
            <a:endParaRPr lang="ru-RU"/>
          </a:p>
        </p:txBody>
      </p:sp>
      <p:sp>
        <p:nvSpPr>
          <p:cNvPr id="7" name="Нижний колонтитул 4"/>
          <p:cNvSpPr>
            <a:spLocks noGrp="1"/>
          </p:cNvSpPr>
          <p:nvPr>
            <p:ph type="ftr" sz="quarter" idx="12"/>
          </p:nvPr>
        </p:nvSpPr>
        <p:spPr>
          <a:xfrm rot="5400000">
            <a:off x="7884754" y="1744432"/>
            <a:ext cx="1871435" cy="365760"/>
          </a:xfrm>
        </p:spPr>
        <p:txBody>
          <a:bodyPr/>
          <a:lstStyle/>
          <a:p>
            <a:r>
              <a:rPr lang="en-US" sz="2000" b="1" dirty="0">
                <a:solidFill>
                  <a:schemeClr val="tx1"/>
                </a:solidFill>
              </a:rPr>
              <a:t>ONION   SKIN</a:t>
            </a:r>
          </a:p>
        </p:txBody>
      </p:sp>
      <p:pic>
        <p:nvPicPr>
          <p:cNvPr id="5" name="Picture 4"/>
          <p:cNvPicPr>
            <a:picLocks noChangeAspect="1" noChangeArrowheads="1"/>
          </p:cNvPicPr>
          <p:nvPr/>
        </p:nvPicPr>
        <p:blipFill>
          <a:blip r:embed="rId2" cstate="print"/>
          <a:srcRect/>
          <a:stretch>
            <a:fillRect/>
          </a:stretch>
        </p:blipFill>
        <p:spPr bwMode="auto">
          <a:xfrm>
            <a:off x="719847" y="519523"/>
            <a:ext cx="6876606" cy="2343506"/>
          </a:xfrm>
          <a:prstGeom prst="rect">
            <a:avLst/>
          </a:prstGeom>
          <a:noFill/>
          <a:ln w="9525">
            <a:noFill/>
            <a:miter lim="800000"/>
            <a:headEnd/>
            <a:tailEnd/>
          </a:ln>
        </p:spPr>
      </p:pic>
      <p:sp>
        <p:nvSpPr>
          <p:cNvPr id="3" name="Прямоугольник 2"/>
          <p:cNvSpPr/>
          <p:nvPr/>
        </p:nvSpPr>
        <p:spPr>
          <a:xfrm>
            <a:off x="179512" y="2515121"/>
            <a:ext cx="8640960" cy="2631490"/>
          </a:xfrm>
          <a:prstGeom prst="rect">
            <a:avLst/>
          </a:prstGeom>
        </p:spPr>
        <p:txBody>
          <a:bodyPr wrap="square">
            <a:spAutoFit/>
          </a:bodyPr>
          <a:lstStyle/>
          <a:p>
            <a:r>
              <a:rPr lang="ru-RU" sz="1500" dirty="0">
                <a:latin typeface="Arial" panose="020B0604020202020204" pitchFamily="34" charset="0"/>
                <a:cs typeface="Arial" panose="020B0604020202020204" pitchFamily="34" charset="0"/>
              </a:rPr>
              <a:t>R* – радикалы ядра R;  r – расстояние от центрального ядра  R. D  – дисперсионная среда; A1–A5 – ароматические углеводороды, G1–G5 – </a:t>
            </a:r>
            <a:r>
              <a:rPr lang="ru-RU" sz="1500" dirty="0" err="1">
                <a:latin typeface="Arial" panose="020B0604020202020204" pitchFamily="34" charset="0"/>
                <a:cs typeface="Arial" panose="020B0604020202020204" pitchFamily="34" charset="0"/>
              </a:rPr>
              <a:t>гетеросоединения</a:t>
            </a:r>
            <a:r>
              <a:rPr lang="ru-RU" sz="1500" dirty="0">
                <a:latin typeface="Arial" panose="020B0604020202020204" pitchFamily="34" charset="0"/>
                <a:cs typeface="Arial" panose="020B0604020202020204" pitchFamily="34" charset="0"/>
              </a:rPr>
              <a:t>, NA1–NA5 – </a:t>
            </a:r>
            <a:r>
              <a:rPr lang="ru-RU" sz="1500" dirty="0" err="1">
                <a:latin typeface="Arial" panose="020B0604020202020204" pitchFamily="34" charset="0"/>
                <a:cs typeface="Arial" panose="020B0604020202020204" pitchFamily="34" charset="0"/>
              </a:rPr>
              <a:t>нафтено</a:t>
            </a:r>
            <a:r>
              <a:rPr lang="ru-RU" sz="1500" dirty="0">
                <a:latin typeface="Arial" panose="020B0604020202020204" pitchFamily="34" charset="0"/>
                <a:cs typeface="Arial" panose="020B0604020202020204" pitchFamily="34" charset="0"/>
              </a:rPr>
              <a:t>-ароматические углеводороды,</a:t>
            </a:r>
          </a:p>
          <a:p>
            <a:r>
              <a:rPr lang="ru-RU" sz="1500" dirty="0">
                <a:latin typeface="Arial" panose="020B0604020202020204" pitchFamily="34" charset="0"/>
                <a:cs typeface="Arial" panose="020B0604020202020204" pitchFamily="34" charset="0"/>
              </a:rPr>
              <a:t>PN1–PN3 – </a:t>
            </a:r>
            <a:r>
              <a:rPr lang="ru-RU" sz="1500" dirty="0" err="1">
                <a:latin typeface="Arial" panose="020B0604020202020204" pitchFamily="34" charset="0"/>
                <a:cs typeface="Arial" panose="020B0604020202020204" pitchFamily="34" charset="0"/>
              </a:rPr>
              <a:t>парафино</a:t>
            </a:r>
            <a:r>
              <a:rPr lang="ru-RU" sz="1500" dirty="0">
                <a:latin typeface="Arial" panose="020B0604020202020204" pitchFamily="34" charset="0"/>
                <a:cs typeface="Arial" panose="020B0604020202020204" pitchFamily="34" charset="0"/>
              </a:rPr>
              <a:t>-нафтеновые углеводороды с признаками спиновой поляризации, PND – </a:t>
            </a:r>
            <a:r>
              <a:rPr lang="ru-RU" sz="1500" dirty="0" err="1">
                <a:latin typeface="Arial" panose="020B0604020202020204" pitchFamily="34" charset="0"/>
                <a:cs typeface="Arial" panose="020B0604020202020204" pitchFamily="34" charset="0"/>
              </a:rPr>
              <a:t>парафино</a:t>
            </a:r>
            <a:r>
              <a:rPr lang="ru-RU" sz="1500" dirty="0">
                <a:latin typeface="Arial" panose="020B0604020202020204" pitchFamily="34" charset="0"/>
                <a:cs typeface="Arial" panose="020B0604020202020204" pitchFamily="34" charset="0"/>
              </a:rPr>
              <a:t>-нафтеновые углеводороды дисперсионной среды без признаков спиновой поляризации.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Номера </a:t>
            </a:r>
            <a:r>
              <a:rPr lang="ru-RU" sz="1500" dirty="0">
                <a:latin typeface="Arial" panose="020B0604020202020204" pitchFamily="34" charset="0"/>
                <a:cs typeface="Arial" panose="020B0604020202020204" pitchFamily="34" charset="0"/>
              </a:rPr>
              <a:t>типов соединений соответствуют убывающим индексам свободной валентности с ростом номера типа.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I </a:t>
            </a:r>
            <a:r>
              <a:rPr lang="ru-RU" sz="1500" dirty="0">
                <a:latin typeface="Arial" panose="020B0604020202020204" pitchFamily="34" charset="0"/>
                <a:cs typeface="Arial" panose="020B0604020202020204" pitchFamily="34" charset="0"/>
              </a:rPr>
              <a:t>– ступенчатая диаграмма распределения потенциалов парных взаимодействий между молекулами парных  взаимодействий отдельных слоев и среды. </a:t>
            </a:r>
            <a:endParaRPr lang="ru-RU" sz="1500" dirty="0" smtClean="0">
              <a:latin typeface="Arial" panose="020B0604020202020204" pitchFamily="34" charset="0"/>
              <a:cs typeface="Arial" panose="020B0604020202020204" pitchFamily="34" charset="0"/>
            </a:endParaRPr>
          </a:p>
          <a:p>
            <a:r>
              <a:rPr lang="ru-RU" sz="1500" dirty="0" smtClean="0">
                <a:latin typeface="Arial" panose="020B0604020202020204" pitchFamily="34" charset="0"/>
                <a:cs typeface="Arial" panose="020B0604020202020204" pitchFamily="34" charset="0"/>
              </a:rPr>
              <a:t>Е </a:t>
            </a:r>
            <a:r>
              <a:rPr lang="ru-RU" sz="1500" dirty="0">
                <a:latin typeface="Arial" panose="020B0604020202020204" pitchFamily="34" charset="0"/>
                <a:cs typeface="Arial" panose="020B0604020202020204" pitchFamily="34" charset="0"/>
              </a:rPr>
              <a:t>– уровень парных взаимодействий между молекулами отдельных слоев и среды</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300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29568"/>
          </a:xfrm>
        </p:spPr>
        <p:txBody>
          <a:bodyPr>
            <a:normAutofit/>
          </a:bodyPr>
          <a:lstStyle/>
          <a:p>
            <a:r>
              <a:rPr lang="ru-RU" dirty="0" smtClean="0"/>
              <a:t>Парамагнетизм нефти и нефтепродуктов</a:t>
            </a:r>
            <a:endParaRPr lang="ru-RU" dirty="0"/>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773097512"/>
              </p:ext>
            </p:extLst>
          </p:nvPr>
        </p:nvGraphicFramePr>
        <p:xfrm>
          <a:off x="395536" y="1059582"/>
          <a:ext cx="8219256" cy="3581400"/>
        </p:xfrm>
        <a:graphic>
          <a:graphicData uri="http://schemas.openxmlformats.org/drawingml/2006/table">
            <a:tbl>
              <a:tblPr firstRow="1" bandRow="1">
                <a:tableStyleId>{5C22544A-7EE6-4342-B048-85BDC9FD1C3A}</a:tableStyleId>
              </a:tblPr>
              <a:tblGrid>
                <a:gridCol w="4896544"/>
                <a:gridCol w="3322712"/>
              </a:tblGrid>
              <a:tr h="525780">
                <a:tc>
                  <a:txBody>
                    <a:bodyPr/>
                    <a:lstStyle/>
                    <a:p>
                      <a:pPr algn="ctr"/>
                      <a:r>
                        <a:rPr lang="ru-RU" sz="1600" dirty="0" smtClean="0"/>
                        <a:t>Наименование </a:t>
                      </a:r>
                      <a:endParaRPr lang="ru-RU" sz="1600" dirty="0"/>
                    </a:p>
                  </a:txBody>
                  <a:tcPr marT="34290" marB="34290"/>
                </a:tc>
                <a:tc>
                  <a:txBody>
                    <a:bodyPr/>
                    <a:lstStyle/>
                    <a:p>
                      <a:pPr algn="ctr"/>
                      <a:r>
                        <a:rPr lang="ru-RU" sz="1600" dirty="0" smtClean="0"/>
                        <a:t>Число парамагнитных центров (х10</a:t>
                      </a:r>
                      <a:r>
                        <a:rPr lang="ru-RU" sz="1600" baseline="30000" dirty="0" smtClean="0"/>
                        <a:t>20 </a:t>
                      </a:r>
                      <a:r>
                        <a:rPr lang="ru-RU" sz="1600" baseline="0" dirty="0" smtClean="0"/>
                        <a:t>спин/г)</a:t>
                      </a:r>
                      <a:endParaRPr lang="ru-RU" sz="1600" baseline="30000" dirty="0"/>
                    </a:p>
                  </a:txBody>
                  <a:tcPr marT="34290" marB="34290"/>
                </a:tc>
              </a:tr>
              <a:tr h="525780">
                <a:tc>
                  <a:txBody>
                    <a:bodyPr/>
                    <a:lstStyle/>
                    <a:p>
                      <a:r>
                        <a:rPr lang="ru-RU" sz="1600" dirty="0" smtClean="0"/>
                        <a:t>Сырые</a:t>
                      </a:r>
                      <a:r>
                        <a:rPr lang="ru-RU" sz="1600" baseline="0" dirty="0" smtClean="0"/>
                        <a:t> нефти и прямогонные тяжёлые газойли </a:t>
                      </a:r>
                      <a:endParaRPr lang="ru-RU" sz="1600" dirty="0"/>
                    </a:p>
                  </a:txBody>
                  <a:tcPr marT="34290" marB="34290"/>
                </a:tc>
                <a:tc>
                  <a:txBody>
                    <a:bodyPr/>
                    <a:lstStyle/>
                    <a:p>
                      <a:pPr algn="ctr"/>
                      <a:r>
                        <a:rPr lang="ru-RU" sz="1600" dirty="0" smtClean="0"/>
                        <a:t>10</a:t>
                      </a:r>
                      <a:r>
                        <a:rPr lang="ru-RU" sz="1600" baseline="30000" dirty="0" smtClean="0"/>
                        <a:t>-3 </a:t>
                      </a:r>
                      <a:r>
                        <a:rPr lang="ru-RU" sz="1600" baseline="0" dirty="0" smtClean="0"/>
                        <a:t>- </a:t>
                      </a: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Мазуты</a:t>
                      </a:r>
                      <a:endParaRPr lang="ru-RU" sz="1600" dirty="0"/>
                    </a:p>
                  </a:txBody>
                  <a:tcPr marT="34290" marB="34290"/>
                </a:tc>
                <a:tc>
                  <a:txBody>
                    <a:bodyPr/>
                    <a:lstStyle/>
                    <a:p>
                      <a:pPr algn="ctr"/>
                      <a:r>
                        <a:rPr lang="ru-RU" sz="1600" dirty="0" smtClean="0"/>
                        <a:t>10</a:t>
                      </a:r>
                      <a:r>
                        <a:rPr lang="ru-RU" sz="1600" baseline="30000" dirty="0" smtClean="0"/>
                        <a:t>-2</a:t>
                      </a:r>
                      <a:endParaRPr lang="ru-RU" sz="1600" dirty="0"/>
                    </a:p>
                  </a:txBody>
                  <a:tcPr marT="34290" marB="34290"/>
                </a:tc>
              </a:tr>
              <a:tr h="2971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Гудроны - полугудроны</a:t>
                      </a:r>
                      <a:endParaRPr lang="ru-RU" sz="1600" dirty="0"/>
                    </a:p>
                  </a:txBody>
                  <a:tcPr marT="34290" marB="34290"/>
                </a:tc>
                <a:tc>
                  <a:txBody>
                    <a:bodyPr/>
                    <a:lstStyle/>
                    <a:p>
                      <a:pPr algn="ctr"/>
                      <a:r>
                        <a:rPr lang="ru-RU" sz="1600" dirty="0" smtClean="0"/>
                        <a:t>10</a:t>
                      </a:r>
                      <a:r>
                        <a:rPr lang="ru-RU" sz="1600" baseline="30000" dirty="0" smtClean="0"/>
                        <a:t>-1</a:t>
                      </a:r>
                      <a:endParaRPr lang="ru-RU" sz="1600" dirty="0"/>
                    </a:p>
                  </a:txBody>
                  <a:tcPr marT="34290" marB="34290"/>
                </a:tc>
              </a:tr>
              <a:tr h="297180">
                <a:tc>
                  <a:txBody>
                    <a:bodyPr/>
                    <a:lstStyle/>
                    <a:p>
                      <a:r>
                        <a:rPr lang="ru-RU" sz="1600" dirty="0" smtClean="0"/>
                        <a:t>Газойли коксования</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-1 </a:t>
                      </a:r>
                      <a:r>
                        <a:rPr lang="ru-RU" sz="1600" baseline="0" dirty="0" smtClean="0"/>
                        <a:t>- </a:t>
                      </a: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Смолы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10 -</a:t>
                      </a:r>
                      <a:r>
                        <a:rPr lang="ru-RU" sz="1600" baseline="0" dirty="0" smtClean="0"/>
                        <a:t> </a:t>
                      </a:r>
                      <a:r>
                        <a:rPr lang="ru-RU" sz="1600" dirty="0" smtClean="0"/>
                        <a:t>10</a:t>
                      </a:r>
                      <a:r>
                        <a:rPr lang="ru-RU" sz="1600" baseline="30000" dirty="0" smtClean="0"/>
                        <a:t>-1</a:t>
                      </a:r>
                      <a:r>
                        <a:rPr lang="ru-RU" sz="1600" dirty="0" smtClean="0"/>
                        <a:t> </a:t>
                      </a:r>
                      <a:endParaRPr lang="ru-RU" sz="1600" dirty="0"/>
                    </a:p>
                  </a:txBody>
                  <a:tcPr marT="34290" marB="34290"/>
                </a:tc>
              </a:tr>
              <a:tr h="297180">
                <a:tc>
                  <a:txBody>
                    <a:bodyPr/>
                    <a:lstStyle/>
                    <a:p>
                      <a:r>
                        <a:rPr lang="ru-RU" sz="1600" dirty="0" smtClean="0"/>
                        <a:t>Асфальтены, </a:t>
                      </a:r>
                      <a:r>
                        <a:rPr lang="ru-RU" sz="1600" dirty="0" err="1" smtClean="0"/>
                        <a:t>карбены</a:t>
                      </a:r>
                      <a:endParaRPr lang="ru-RU" sz="1600" dirty="0"/>
                    </a:p>
                  </a:txBody>
                  <a:tcPr marT="34290" marB="34290"/>
                </a:tc>
                <a:tc>
                  <a:txBody>
                    <a:bodyPr/>
                    <a:lstStyle/>
                    <a:p>
                      <a:pPr algn="ctr"/>
                      <a:r>
                        <a:rPr lang="ru-RU" sz="1600" dirty="0" smtClean="0"/>
                        <a:t>10</a:t>
                      </a:r>
                      <a:endParaRPr lang="ru-RU" sz="1600" dirty="0"/>
                    </a:p>
                  </a:txBody>
                  <a:tcPr marT="34290" marB="34290"/>
                </a:tc>
              </a:tr>
              <a:tr h="297180">
                <a:tc>
                  <a:txBody>
                    <a:bodyPr/>
                    <a:lstStyle/>
                    <a:p>
                      <a:r>
                        <a:rPr lang="ru-RU" sz="1600" dirty="0" err="1" smtClean="0"/>
                        <a:t>Карбоиды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2</a:t>
                      </a:r>
                      <a:endParaRPr lang="ru-RU" sz="1600" dirty="0"/>
                    </a:p>
                  </a:txBody>
                  <a:tcPr marT="34290" marB="34290"/>
                </a:tc>
              </a:tr>
              <a:tr h="297180">
                <a:tc>
                  <a:txBody>
                    <a:bodyPr/>
                    <a:lstStyle/>
                    <a:p>
                      <a:r>
                        <a:rPr lang="ru-RU" sz="1600" dirty="0" smtClean="0"/>
                        <a:t>Сырые коксы</a:t>
                      </a:r>
                      <a:endParaRPr lang="ru-RU" sz="1600"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a:t>
                      </a:r>
                      <a:r>
                        <a:rPr lang="ru-RU" sz="1600" baseline="30000" dirty="0" smtClean="0"/>
                        <a:t>-1</a:t>
                      </a:r>
                      <a:r>
                        <a:rPr lang="ru-RU" sz="1600" baseline="0" dirty="0" smtClean="0"/>
                        <a:t> - 10</a:t>
                      </a:r>
                      <a:endParaRPr lang="ru-RU" sz="1600" baseline="0" dirty="0"/>
                    </a:p>
                  </a:txBody>
                  <a:tcPr marT="34290" marB="34290"/>
                </a:tc>
              </a:tr>
              <a:tr h="297180">
                <a:tc>
                  <a:txBody>
                    <a:bodyPr/>
                    <a:lstStyle/>
                    <a:p>
                      <a:r>
                        <a:rPr lang="ru-RU" sz="1600" dirty="0" smtClean="0"/>
                        <a:t>Коксы, прокалённые до 600 </a:t>
                      </a:r>
                      <a:r>
                        <a:rPr kumimoji="0" lang="en-US" sz="1600" kern="1200" dirty="0" smtClean="0">
                          <a:solidFill>
                            <a:schemeClr val="dk1"/>
                          </a:solidFill>
                          <a:latin typeface="+mn-lt"/>
                          <a:ea typeface="+mn-ea"/>
                          <a:cs typeface="+mn-cs"/>
                        </a:rPr>
                        <a:t>º</a:t>
                      </a:r>
                      <a:r>
                        <a:rPr kumimoji="0" lang="ru-RU" sz="1600" kern="1200" dirty="0" smtClean="0">
                          <a:solidFill>
                            <a:schemeClr val="dk1"/>
                          </a:solidFill>
                          <a:latin typeface="+mn-lt"/>
                          <a:ea typeface="+mn-ea"/>
                          <a:cs typeface="+mn-cs"/>
                        </a:rPr>
                        <a:t>С</a:t>
                      </a:r>
                      <a:endParaRPr kumimoji="0" lang="ru-RU" sz="1600" kern="1200" dirty="0">
                        <a:solidFill>
                          <a:schemeClr val="dk1"/>
                        </a:solidFill>
                        <a:latin typeface="+mn-lt"/>
                        <a:ea typeface="+mn-ea"/>
                        <a:cs typeface="+mn-cs"/>
                      </a:endParaRPr>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10 - 10</a:t>
                      </a:r>
                      <a:r>
                        <a:rPr lang="ru-RU" sz="1600" baseline="30000" dirty="0" smtClean="0"/>
                        <a:t>2</a:t>
                      </a:r>
                      <a:endParaRPr lang="ru-RU" sz="1600" dirty="0"/>
                    </a:p>
                  </a:txBody>
                  <a:tcPr marT="34290" marB="34290"/>
                </a:tc>
              </a:tr>
            </a:tbl>
          </a:graphicData>
        </a:graphic>
      </p:graphicFrame>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35</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9199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996" y="155643"/>
            <a:ext cx="6447501" cy="990600"/>
          </a:xfrm>
        </p:spPr>
        <p:txBody>
          <a:bodyPr>
            <a:normAutofit/>
          </a:bodyPr>
          <a:lstStyle/>
          <a:p>
            <a:r>
              <a:rPr lang="ru-RU" dirty="0" smtClean="0"/>
              <a:t>Парамагнетизм осадков вод из НДС</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854711876"/>
              </p:ext>
            </p:extLst>
          </p:nvPr>
        </p:nvGraphicFramePr>
        <p:xfrm>
          <a:off x="157802" y="745864"/>
          <a:ext cx="5075678" cy="2966720"/>
        </p:xfrm>
        <a:graphic>
          <a:graphicData uri="http://schemas.openxmlformats.org/drawingml/2006/table">
            <a:tbl>
              <a:tblPr firstRow="1" bandRow="1">
                <a:tableStyleId>{5C22544A-7EE6-4342-B048-85BDC9FD1C3A}</a:tableStyleId>
              </a:tblPr>
              <a:tblGrid>
                <a:gridCol w="2896682"/>
                <a:gridCol w="2178996"/>
              </a:tblGrid>
              <a:tr h="370840">
                <a:tc>
                  <a:txBody>
                    <a:bodyPr/>
                    <a:lstStyle/>
                    <a:p>
                      <a:pPr algn="ctr"/>
                      <a:r>
                        <a:rPr lang="ru-RU" sz="1600" dirty="0" smtClean="0"/>
                        <a:t>Образец, скважина, пласт</a:t>
                      </a:r>
                      <a:endParaRPr lang="ru-RU" sz="1600" dirty="0"/>
                    </a:p>
                  </a:txBody>
                  <a:tcPr/>
                </a:tc>
                <a:tc>
                  <a:txBody>
                    <a:bodyPr/>
                    <a:lstStyle/>
                    <a:p>
                      <a:pPr algn="ctr"/>
                      <a:r>
                        <a:rPr lang="ru-RU" sz="1600" dirty="0" smtClean="0"/>
                        <a:t>ПМЦ•10</a:t>
                      </a:r>
                      <a:r>
                        <a:rPr lang="ru-RU" sz="1600" baseline="30000" dirty="0" smtClean="0"/>
                        <a:t>19</a:t>
                      </a:r>
                      <a:r>
                        <a:rPr lang="ru-RU" sz="1600" dirty="0" smtClean="0"/>
                        <a:t>, спин/см</a:t>
                      </a:r>
                      <a:r>
                        <a:rPr lang="ru-RU" sz="1600" baseline="30000" dirty="0" smtClean="0"/>
                        <a:t>3</a:t>
                      </a:r>
                      <a:endParaRPr lang="ru-RU" sz="1600" dirty="0"/>
                    </a:p>
                  </a:txBody>
                  <a:tcPr/>
                </a:tc>
              </a:tr>
              <a:tr h="370840">
                <a:tc>
                  <a:txBody>
                    <a:bodyPr/>
                    <a:lstStyle/>
                    <a:p>
                      <a:r>
                        <a:rPr lang="ru-RU" sz="1600" dirty="0" smtClean="0"/>
                        <a:t>331/42б пласт Б-3</a:t>
                      </a:r>
                      <a:endParaRPr lang="ru-RU" sz="1600" dirty="0"/>
                    </a:p>
                  </a:txBody>
                  <a:tcPr/>
                </a:tc>
                <a:tc>
                  <a:txBody>
                    <a:bodyPr/>
                    <a:lstStyle/>
                    <a:p>
                      <a:r>
                        <a:rPr lang="ru-RU" sz="1600" i="1" dirty="0" smtClean="0"/>
                        <a:t>9,6</a:t>
                      </a:r>
                      <a:endParaRPr lang="ru-RU" sz="1600" i="1" dirty="0"/>
                    </a:p>
                  </a:txBody>
                  <a:tcPr/>
                </a:tc>
              </a:tr>
              <a:tr h="370840">
                <a:tc>
                  <a:txBody>
                    <a:bodyPr/>
                    <a:lstStyle/>
                    <a:p>
                      <a:r>
                        <a:rPr lang="ru-RU" sz="1600" dirty="0" smtClean="0"/>
                        <a:t>1742/42т</a:t>
                      </a:r>
                      <a:r>
                        <a:rPr lang="ru-RU" sz="1600" baseline="0" dirty="0" smtClean="0"/>
                        <a:t> пласт Б-4</a:t>
                      </a:r>
                      <a:endParaRPr lang="ru-RU" sz="1600" dirty="0"/>
                    </a:p>
                  </a:txBody>
                  <a:tcPr/>
                </a:tc>
                <a:tc>
                  <a:txBody>
                    <a:bodyPr/>
                    <a:lstStyle/>
                    <a:p>
                      <a:r>
                        <a:rPr lang="ru-RU" sz="1600" dirty="0" smtClean="0"/>
                        <a:t>73,0</a:t>
                      </a:r>
                      <a:endParaRPr lang="ru-RU" sz="1600" dirty="0"/>
                    </a:p>
                  </a:txBody>
                  <a:tcPr/>
                </a:tc>
              </a:tr>
              <a:tr h="370840">
                <a:tc>
                  <a:txBody>
                    <a:bodyPr/>
                    <a:lstStyle/>
                    <a:p>
                      <a:r>
                        <a:rPr lang="ru-RU" sz="1600" dirty="0" smtClean="0"/>
                        <a:t>516/52 пласт Б-8-2</a:t>
                      </a:r>
                      <a:endParaRPr lang="ru-RU" sz="1600" dirty="0"/>
                    </a:p>
                  </a:txBody>
                  <a:tcPr/>
                </a:tc>
                <a:tc>
                  <a:txBody>
                    <a:bodyPr/>
                    <a:lstStyle/>
                    <a:p>
                      <a:r>
                        <a:rPr lang="ru-RU" sz="1600" dirty="0" smtClean="0"/>
                        <a:t>16,0</a:t>
                      </a:r>
                      <a:endParaRPr lang="ru-RU" sz="1600" dirty="0"/>
                    </a:p>
                  </a:txBody>
                  <a:tcPr/>
                </a:tc>
              </a:tr>
              <a:tr h="370840">
                <a:tc>
                  <a:txBody>
                    <a:bodyPr/>
                    <a:lstStyle/>
                    <a:p>
                      <a:r>
                        <a:rPr lang="ru-RU" sz="1600" dirty="0" smtClean="0"/>
                        <a:t>649/52 пласт Б-6</a:t>
                      </a:r>
                      <a:endParaRPr lang="ru-RU" sz="1600" dirty="0"/>
                    </a:p>
                  </a:txBody>
                  <a:tcPr/>
                </a:tc>
                <a:tc>
                  <a:txBody>
                    <a:bodyPr/>
                    <a:lstStyle/>
                    <a:p>
                      <a:r>
                        <a:rPr lang="ru-RU" sz="1600" dirty="0" smtClean="0"/>
                        <a:t>5,8</a:t>
                      </a:r>
                      <a:endParaRPr lang="ru-RU" sz="1600" dirty="0"/>
                    </a:p>
                  </a:txBody>
                  <a:tcPr/>
                </a:tc>
              </a:tr>
              <a:tr h="370840">
                <a:tc>
                  <a:txBody>
                    <a:bodyPr/>
                    <a:lstStyle/>
                    <a:p>
                      <a:r>
                        <a:rPr lang="ru-RU" sz="1600" dirty="0" smtClean="0"/>
                        <a:t>1723/426 пласт Б-4</a:t>
                      </a:r>
                      <a:endParaRPr lang="ru-RU" sz="1600" dirty="0"/>
                    </a:p>
                  </a:txBody>
                  <a:tcPr/>
                </a:tc>
                <a:tc>
                  <a:txBody>
                    <a:bodyPr/>
                    <a:lstStyle/>
                    <a:p>
                      <a:r>
                        <a:rPr lang="ru-RU" sz="1600" dirty="0" smtClean="0"/>
                        <a:t>6,0</a:t>
                      </a:r>
                      <a:endParaRPr lang="ru-RU" sz="1600" dirty="0"/>
                    </a:p>
                  </a:txBody>
                  <a:tcPr/>
                </a:tc>
              </a:tr>
              <a:tr h="370840">
                <a:tc>
                  <a:txBody>
                    <a:bodyPr/>
                    <a:lstStyle/>
                    <a:p>
                      <a:r>
                        <a:rPr lang="ru-RU" sz="1600" dirty="0" smtClean="0"/>
                        <a:t>649/52 пласт Б-6</a:t>
                      </a:r>
                      <a:endParaRPr lang="ru-RU" sz="1600" dirty="0"/>
                    </a:p>
                  </a:txBody>
                  <a:tcPr/>
                </a:tc>
                <a:tc>
                  <a:txBody>
                    <a:bodyPr/>
                    <a:lstStyle/>
                    <a:p>
                      <a:r>
                        <a:rPr lang="ru-RU" sz="1600" dirty="0" smtClean="0"/>
                        <a:t>10,0</a:t>
                      </a:r>
                      <a:endParaRPr lang="ru-RU" sz="1600" dirty="0"/>
                    </a:p>
                  </a:txBody>
                  <a:tcPr/>
                </a:tc>
              </a:tr>
              <a:tr h="370840">
                <a:tc>
                  <a:txBody>
                    <a:bodyPr/>
                    <a:lstStyle/>
                    <a:p>
                      <a:r>
                        <a:rPr lang="ru-RU" sz="1600" dirty="0" smtClean="0"/>
                        <a:t>331/42б пласт Б-3</a:t>
                      </a:r>
                      <a:r>
                        <a:rPr lang="ru-RU" sz="1600" baseline="0" dirty="0" smtClean="0"/>
                        <a:t> и Б-4</a:t>
                      </a:r>
                      <a:endParaRPr lang="ru-RU" sz="1600" dirty="0"/>
                    </a:p>
                  </a:txBody>
                  <a:tcPr/>
                </a:tc>
                <a:tc>
                  <a:txBody>
                    <a:bodyPr/>
                    <a:lstStyle/>
                    <a:p>
                      <a:r>
                        <a:rPr lang="ru-RU" sz="1600" dirty="0" smtClean="0"/>
                        <a:t>15,7</a:t>
                      </a:r>
                      <a:endParaRPr lang="ru-RU" sz="1600" dirty="0"/>
                    </a:p>
                  </a:txBody>
                  <a:tcPr/>
                </a:tc>
              </a:tr>
            </a:tbl>
          </a:graphicData>
        </a:graphic>
      </p:graphicFrame>
      <p:sp>
        <p:nvSpPr>
          <p:cNvPr id="3" name="Номер слайда 2"/>
          <p:cNvSpPr>
            <a:spLocks noGrp="1"/>
          </p:cNvSpPr>
          <p:nvPr>
            <p:ph type="sldNum" sz="quarter" idx="12"/>
          </p:nvPr>
        </p:nvSpPr>
        <p:spPr/>
        <p:txBody>
          <a:bodyPr/>
          <a:lstStyle/>
          <a:p>
            <a:fld id="{FAC65570-4A92-4DDC-A114-9416F7F11A17}" type="slidenum">
              <a:rPr lang="ru-RU" smtClean="0"/>
              <a:pPr/>
              <a:t>36</a:t>
            </a:fld>
            <a:endParaRPr lang="ru-RU"/>
          </a:p>
        </p:txBody>
      </p:sp>
      <p:pic>
        <p:nvPicPr>
          <p:cNvPr id="266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633" y="1138136"/>
            <a:ext cx="5431456" cy="283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874" y="3998068"/>
            <a:ext cx="6659218" cy="953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5720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Особенности строения НДС. Состав ССЕ</a:t>
            </a:r>
            <a:endParaRPr lang="ru-RU" dirty="0"/>
          </a:p>
        </p:txBody>
      </p:sp>
      <p:sp>
        <p:nvSpPr>
          <p:cNvPr id="3" name="Номер слайда 2"/>
          <p:cNvSpPr>
            <a:spLocks noGrp="1"/>
          </p:cNvSpPr>
          <p:nvPr>
            <p:ph type="sldNum" sz="quarter" idx="11"/>
          </p:nvPr>
        </p:nvSpPr>
        <p:spPr/>
        <p:txBody>
          <a:bodyPr/>
          <a:lstStyle/>
          <a:p>
            <a:fld id="{FAC65570-4A92-4DDC-A114-9416F7F11A17}" type="slidenum">
              <a:rPr lang="ru-RU" smtClean="0"/>
              <a:pPr/>
              <a:t>37</a:t>
            </a:fld>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1503391550"/>
              </p:ext>
            </p:extLst>
          </p:nvPr>
        </p:nvGraphicFramePr>
        <p:xfrm>
          <a:off x="434013" y="891779"/>
          <a:ext cx="8264097" cy="3986482"/>
        </p:xfrm>
        <a:graphic>
          <a:graphicData uri="http://schemas.openxmlformats.org/drawingml/2006/table">
            <a:tbl>
              <a:tblPr firstRow="1" firstCol="1" bandRow="1">
                <a:tableStyleId>{5C22544A-7EE6-4342-B048-85BDC9FD1C3A}</a:tableStyleId>
              </a:tblPr>
              <a:tblGrid>
                <a:gridCol w="2350122"/>
                <a:gridCol w="1923823"/>
                <a:gridCol w="1496307"/>
                <a:gridCol w="2493845"/>
              </a:tblGrid>
              <a:tr h="226314">
                <a:tc gridSpan="2">
                  <a:txBody>
                    <a:bodyPr/>
                    <a:lstStyle/>
                    <a:p>
                      <a:pPr algn="ctr">
                        <a:lnSpc>
                          <a:spcPct val="110000"/>
                        </a:lnSpc>
                        <a:spcAft>
                          <a:spcPts val="0"/>
                        </a:spcAft>
                      </a:pPr>
                      <a:r>
                        <a:rPr lang="ru-RU" sz="1600" dirty="0">
                          <a:effectLst/>
                        </a:rPr>
                        <a:t>Состав ССЕ</a:t>
                      </a:r>
                      <a:endParaRPr lang="ru-RU" sz="1600" dirty="0">
                        <a:effectLst/>
                        <a:latin typeface="Calibri"/>
                        <a:ea typeface="Calibri"/>
                        <a:cs typeface="Times New Roman"/>
                      </a:endParaRPr>
                    </a:p>
                  </a:txBody>
                  <a:tcPr marL="68580" marR="68580" marT="0" marB="0"/>
                </a:tc>
                <a:tc hMerge="1">
                  <a:txBody>
                    <a:bodyPr/>
                    <a:lstStyle/>
                    <a:p>
                      <a:endParaRPr lang="ru-RU"/>
                    </a:p>
                  </a:txBody>
                  <a:tcPr/>
                </a:tc>
                <a:tc rowSpan="2">
                  <a:txBody>
                    <a:bodyPr/>
                    <a:lstStyle/>
                    <a:p>
                      <a:pPr algn="ctr">
                        <a:lnSpc>
                          <a:spcPct val="110000"/>
                        </a:lnSpc>
                        <a:spcAft>
                          <a:spcPts val="0"/>
                        </a:spcAft>
                      </a:pPr>
                      <a:r>
                        <a:rPr lang="ru-RU" sz="1600">
                          <a:effectLst/>
                        </a:rPr>
                        <a:t>Тип НДС</a:t>
                      </a:r>
                      <a:endParaRPr lang="ru-RU" sz="1600">
                        <a:effectLst/>
                        <a:latin typeface="Calibri"/>
                        <a:ea typeface="Calibri"/>
                        <a:cs typeface="Times New Roman"/>
                      </a:endParaRPr>
                    </a:p>
                  </a:txBody>
                  <a:tcPr marL="68580" marR="68580" marT="0" marB="0"/>
                </a:tc>
                <a:tc rowSpan="2">
                  <a:txBody>
                    <a:bodyPr/>
                    <a:lstStyle/>
                    <a:p>
                      <a:pPr algn="ctr">
                        <a:lnSpc>
                          <a:spcPct val="110000"/>
                        </a:lnSpc>
                        <a:spcAft>
                          <a:spcPts val="0"/>
                        </a:spcAft>
                      </a:pPr>
                      <a:r>
                        <a:rPr lang="ru-RU" sz="1600">
                          <a:effectLst/>
                        </a:rPr>
                        <a:t>Примеры</a:t>
                      </a:r>
                      <a:endParaRPr lang="ru-RU" sz="1600">
                        <a:effectLst/>
                        <a:latin typeface="Calibri"/>
                        <a:ea typeface="Calibri"/>
                        <a:cs typeface="Times New Roman"/>
                      </a:endParaRPr>
                    </a:p>
                  </a:txBody>
                  <a:tcPr marL="68580" marR="68580" marT="0" marB="0"/>
                </a:tc>
              </a:tr>
              <a:tr h="226314">
                <a:tc>
                  <a:txBody>
                    <a:bodyPr/>
                    <a:lstStyle/>
                    <a:p>
                      <a:pPr algn="ctr">
                        <a:lnSpc>
                          <a:spcPct val="110000"/>
                        </a:lnSpc>
                        <a:spcAft>
                          <a:spcPts val="0"/>
                        </a:spcAft>
                      </a:pPr>
                      <a:r>
                        <a:rPr lang="ru-RU" sz="1600" dirty="0">
                          <a:effectLst/>
                        </a:rPr>
                        <a:t>ядро</a:t>
                      </a:r>
                      <a:endParaRPr lang="ru-RU" sz="16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600">
                          <a:effectLst/>
                        </a:rPr>
                        <a:t>оболочка</a:t>
                      </a:r>
                      <a:endParaRPr lang="ru-RU" sz="1600">
                        <a:effectLst/>
                        <a:latin typeface="Calibri"/>
                        <a:ea typeface="Calibri"/>
                        <a:cs typeface="Times New Roman"/>
                      </a:endParaRPr>
                    </a:p>
                  </a:txBody>
                  <a:tcPr marL="68580" marR="68580" marT="0" marB="0"/>
                </a:tc>
                <a:tc vMerge="1">
                  <a:txBody>
                    <a:bodyPr/>
                    <a:lstStyle/>
                    <a:p>
                      <a:endParaRPr lang="ru-RU"/>
                    </a:p>
                  </a:txBody>
                  <a:tcPr/>
                </a:tc>
                <a:tc vMerge="1">
                  <a:txBody>
                    <a:bodyPr/>
                    <a:lstStyle/>
                    <a:p>
                      <a:endParaRPr lang="ru-RU"/>
                    </a:p>
                  </a:txBody>
                  <a:tcPr/>
                </a:tc>
              </a:tr>
              <a:tr h="453638">
                <a:tc>
                  <a:txBody>
                    <a:bodyPr/>
                    <a:lstStyle/>
                    <a:p>
                      <a:pPr algn="l">
                        <a:lnSpc>
                          <a:spcPct val="110000"/>
                        </a:lnSpc>
                        <a:spcAft>
                          <a:spcPts val="0"/>
                        </a:spcAft>
                      </a:pPr>
                      <a:r>
                        <a:rPr lang="ru-RU" sz="1600" dirty="0" err="1">
                          <a:effectLst/>
                        </a:rPr>
                        <a:t>Карбены</a:t>
                      </a:r>
                      <a:r>
                        <a:rPr lang="ru-RU" sz="1600" dirty="0">
                          <a:effectLst/>
                        </a:rPr>
                        <a:t>, </a:t>
                      </a:r>
                    </a:p>
                    <a:p>
                      <a:pPr algn="l">
                        <a:lnSpc>
                          <a:spcPct val="110000"/>
                        </a:lnSpc>
                        <a:spcAft>
                          <a:spcPts val="0"/>
                        </a:spcAft>
                      </a:pPr>
                      <a:r>
                        <a:rPr lang="ru-RU" sz="1600" dirty="0" err="1">
                          <a:effectLst/>
                        </a:rPr>
                        <a:t>карбоиды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smtClean="0">
                          <a:effectLst/>
                        </a:rPr>
                        <a:t>Полициклические </a:t>
                      </a:r>
                      <a:r>
                        <a:rPr lang="ru-RU" sz="1600" dirty="0">
                          <a:effectLst/>
                        </a:rPr>
                        <a:t>арены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Необрати-мые золи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Нефтяные пеки, смолы пиролиза</a:t>
                      </a:r>
                      <a:endParaRPr lang="ru-RU" sz="160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dirty="0">
                          <a:effectLst/>
                        </a:rPr>
                        <a:t>Асфальтены </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Моно-, би-, </a:t>
                      </a:r>
                      <a:r>
                        <a:rPr lang="ru-RU" sz="1600" dirty="0" smtClean="0">
                          <a:effectLst/>
                        </a:rPr>
                        <a:t>полициклические </a:t>
                      </a:r>
                      <a:r>
                        <a:rPr lang="ru-RU" sz="1600" dirty="0">
                          <a:effectLst/>
                        </a:rPr>
                        <a:t>арены, смолы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Обратимые золи и гели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Масляные фракции, нефтяные остатки</a:t>
                      </a:r>
                      <a:endParaRPr lang="ru-RU" sz="1600" dirty="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dirty="0" err="1" smtClean="0">
                          <a:effectLst/>
                        </a:rPr>
                        <a:t>Высокомолекуляр-ные</a:t>
                      </a:r>
                      <a:r>
                        <a:rPr lang="ru-RU" sz="1600" dirty="0" smtClean="0">
                          <a:effectLst/>
                        </a:rPr>
                        <a:t> </a:t>
                      </a:r>
                      <a:r>
                        <a:rPr lang="ru-RU" sz="1600" dirty="0">
                          <a:effectLst/>
                        </a:rPr>
                        <a:t>парафины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err="1" smtClean="0">
                          <a:effectLst/>
                        </a:rPr>
                        <a:t>Смолоасфальте</a:t>
                      </a:r>
                      <a:r>
                        <a:rPr lang="ru-RU" sz="1600" dirty="0" smtClean="0">
                          <a:effectLst/>
                        </a:rPr>
                        <a:t>-новые </a:t>
                      </a:r>
                      <a:r>
                        <a:rPr lang="ru-RU" sz="1600" dirty="0">
                          <a:effectLst/>
                        </a:rPr>
                        <a:t>вещества (САВ)</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a:effectLst/>
                        </a:rPr>
                        <a:t>Обратимые золи и гели</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Нефти и нефтяные фракции при охлаждении</a:t>
                      </a:r>
                      <a:endParaRPr lang="ru-RU" sz="1600" dirty="0">
                        <a:effectLst/>
                        <a:latin typeface="Calibri"/>
                        <a:ea typeface="Calibri"/>
                        <a:cs typeface="Times New Roman"/>
                      </a:endParaRPr>
                    </a:p>
                  </a:txBody>
                  <a:tcPr marL="68580" marR="68580" marT="0" marB="0"/>
                </a:tc>
              </a:tr>
              <a:tr h="920345">
                <a:tc>
                  <a:txBody>
                    <a:bodyPr/>
                    <a:lstStyle/>
                    <a:p>
                      <a:pPr algn="l">
                        <a:lnSpc>
                          <a:spcPct val="110000"/>
                        </a:lnSpc>
                        <a:spcAft>
                          <a:spcPts val="0"/>
                        </a:spcAft>
                      </a:pPr>
                      <a:r>
                        <a:rPr lang="ru-RU" sz="1600">
                          <a:effectLst/>
                        </a:rPr>
                        <a:t>Пузырёк газовой фазы из низкокипящих компонентов</a:t>
                      </a:r>
                      <a:endParaRPr lang="ru-RU" sz="160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 Высококипящие компоненты</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Обратимые газовые эмульсии</a:t>
                      </a:r>
                      <a:endParaRPr lang="ru-RU" sz="1600" dirty="0">
                        <a:effectLst/>
                        <a:latin typeface="Calibri"/>
                        <a:ea typeface="Calibri"/>
                        <a:cs typeface="Times New Roman"/>
                      </a:endParaRPr>
                    </a:p>
                  </a:txBody>
                  <a:tcPr marL="68580" marR="68580" marT="0" marB="0"/>
                </a:tc>
                <a:tc>
                  <a:txBody>
                    <a:bodyPr/>
                    <a:lstStyle/>
                    <a:p>
                      <a:pPr algn="l">
                        <a:lnSpc>
                          <a:spcPct val="110000"/>
                        </a:lnSpc>
                        <a:spcAft>
                          <a:spcPts val="0"/>
                        </a:spcAft>
                      </a:pPr>
                      <a:r>
                        <a:rPr lang="ru-RU" sz="1600" dirty="0">
                          <a:effectLst/>
                        </a:rPr>
                        <a:t>Нефти и нефтяные фракции в процессе кипения</a:t>
                      </a:r>
                      <a:endParaRPr lang="ru-RU" sz="16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4994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Модель </a:t>
            </a:r>
            <a:r>
              <a:rPr lang="ru-RU" dirty="0" err="1" smtClean="0"/>
              <a:t>полиядерной</a:t>
            </a:r>
            <a:r>
              <a:rPr lang="ru-RU" dirty="0" smtClean="0"/>
              <a:t> структуры молекулы </a:t>
            </a:r>
            <a:r>
              <a:rPr lang="ru-RU" dirty="0" err="1" smtClean="0"/>
              <a:t>асфальтенов</a:t>
            </a:r>
            <a:endParaRPr lang="ru-RU" dirty="0"/>
          </a:p>
        </p:txBody>
      </p:sp>
      <p:pic>
        <p:nvPicPr>
          <p:cNvPr id="5" name="Picture 1"/>
          <p:cNvPicPr>
            <a:picLocks noGrp="1" noChangeAspect="1" noChangeArrowheads="1"/>
          </p:cNvPicPr>
          <p:nvPr>
            <p:ph sz="quarter" idx="1"/>
          </p:nvPr>
        </p:nvPicPr>
        <p:blipFill>
          <a:blip r:embed="rId2" cstate="print"/>
          <a:srcRect/>
          <a:stretch>
            <a:fillRect/>
          </a:stretch>
        </p:blipFill>
        <p:spPr bwMode="auto">
          <a:xfrm>
            <a:off x="1043609" y="1427270"/>
            <a:ext cx="6192688" cy="3254636"/>
          </a:xfrm>
          <a:prstGeom prst="rect">
            <a:avLst/>
          </a:prstGeom>
          <a:noFill/>
          <a:ln w="9525">
            <a:noFill/>
            <a:miter lim="800000"/>
            <a:headEnd/>
            <a:tailEnd/>
          </a:ln>
        </p:spPr>
      </p:pic>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38</a:t>
            </a:fld>
            <a:endParaRPr lang="ru-R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7648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descr="https://studfiles.net/html/2706/306/html_AqlSYMbn_j.Tx4W/img-X4Y7bs.pn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716665" y="445888"/>
            <a:ext cx="5898144" cy="4697611"/>
          </a:xfrm>
          <a:prstGeom prst="rect">
            <a:avLst/>
          </a:prstGeom>
          <a:noFill/>
          <a:ln>
            <a:noFill/>
          </a:ln>
        </p:spPr>
      </p:pic>
      <p:sp>
        <p:nvSpPr>
          <p:cNvPr id="2" name="Заголовок 1"/>
          <p:cNvSpPr>
            <a:spLocks noGrp="1"/>
          </p:cNvSpPr>
          <p:nvPr>
            <p:ph type="title"/>
          </p:nvPr>
        </p:nvSpPr>
        <p:spPr>
          <a:xfrm>
            <a:off x="116732" y="134604"/>
            <a:ext cx="8135489" cy="990600"/>
          </a:xfrm>
        </p:spPr>
        <p:txBody>
          <a:bodyPr/>
          <a:lstStyle/>
          <a:p>
            <a:r>
              <a:rPr lang="ru-RU" dirty="0" smtClean="0"/>
              <a:t>Модель структуры  молекулы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39</a:t>
            </a:fld>
            <a:endParaRPr lang="ru-RU"/>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847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Направления в химии нефти</a:t>
            </a:r>
            <a:endParaRPr lang="ru-RU" dirty="0"/>
          </a:p>
        </p:txBody>
      </p:sp>
      <p:sp>
        <p:nvSpPr>
          <p:cNvPr id="3" name="Объект 2"/>
          <p:cNvSpPr>
            <a:spLocks noGrp="1"/>
          </p:cNvSpPr>
          <p:nvPr>
            <p:ph sz="quarter" idx="1"/>
          </p:nvPr>
        </p:nvSpPr>
        <p:spPr>
          <a:xfrm>
            <a:off x="245707" y="625114"/>
            <a:ext cx="8280920" cy="3638940"/>
          </a:xfrm>
        </p:spPr>
        <p:txBody>
          <a:bodyPr>
            <a:noAutofit/>
          </a:bodyPr>
          <a:lstStyle/>
          <a:p>
            <a:r>
              <a:rPr lang="ru-RU" sz="1800" dirty="0" smtClean="0">
                <a:latin typeface="Arial" panose="020B0604020202020204" pitchFamily="34" charset="0"/>
                <a:cs typeface="Arial" panose="020B0604020202020204" pitchFamily="34" charset="0"/>
              </a:rPr>
              <a:t>– </a:t>
            </a:r>
            <a:r>
              <a:rPr lang="ru-RU" sz="1800" b="1" dirty="0" smtClean="0">
                <a:latin typeface="Arial" panose="020B0604020202020204" pitchFamily="34" charset="0"/>
                <a:cs typeface="Arial" panose="020B0604020202020204" pitchFamily="34" charset="0"/>
              </a:rPr>
              <a:t>коллоидно-химическое направление</a:t>
            </a:r>
            <a:r>
              <a:rPr lang="ru-RU" sz="1800" dirty="0" smtClean="0">
                <a:latin typeface="Arial" panose="020B0604020202020204" pitchFamily="34" charset="0"/>
                <a:cs typeface="Arial" panose="020B0604020202020204" pitchFamily="34" charset="0"/>
              </a:rPr>
              <a:t>. Нефть </a:t>
            </a:r>
            <a:r>
              <a:rPr lang="ru-RU" sz="1800" dirty="0">
                <a:latin typeface="Arial" panose="020B0604020202020204" pitchFamily="34" charset="0"/>
                <a:cs typeface="Arial" panose="020B0604020202020204" pitchFamily="34" charset="0"/>
              </a:rPr>
              <a:t>– это сложная многокомпонентная смесь, проявляющая в зависимости от совокупности внешних условий, </a:t>
            </a:r>
            <a:r>
              <a:rPr lang="ru-RU" sz="1800" dirty="0" smtClean="0">
                <a:latin typeface="Arial" panose="020B0604020202020204" pitchFamily="34" charset="0"/>
                <a:cs typeface="Arial" panose="020B0604020202020204" pitchFamily="34" charset="0"/>
              </a:rPr>
              <a:t>свойств </a:t>
            </a:r>
            <a:r>
              <a:rPr lang="ru-RU" sz="1800" dirty="0">
                <a:latin typeface="Arial" panose="020B0604020202020204" pitchFamily="34" charset="0"/>
                <a:cs typeface="Arial" panose="020B0604020202020204" pitchFamily="34" charset="0"/>
              </a:rPr>
              <a:t>дисперсной системы или  молекулярного раствора.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Объектами </a:t>
            </a:r>
            <a:r>
              <a:rPr lang="ru-RU" sz="1800" dirty="0">
                <a:latin typeface="Arial" panose="020B0604020202020204" pitchFamily="34" charset="0"/>
                <a:cs typeface="Arial" panose="020B0604020202020204" pitchFamily="34" charset="0"/>
              </a:rPr>
              <a:t>классической коллоидной химии являются в основном дисперсии с полярной средой (чаще водной) при практически постоянном соотношении дисперсионной среды и дисперсной фазы.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Нефтяные </a:t>
            </a:r>
            <a:r>
              <a:rPr lang="ru-RU" sz="1800" dirty="0">
                <a:latin typeface="Arial" panose="020B0604020202020204" pitchFamily="34" charset="0"/>
                <a:cs typeface="Arial" panose="020B0604020202020204" pitchFamily="34" charset="0"/>
              </a:rPr>
              <a:t>дисперсные системы отличаются от классических коллоидов в силу чрезвычайно многообразия составляющих их компонентов, во-первых тем, что степень их дисперсности сильно изменяется от внешних условий. Под влиянием температурных или механических воздействий, например,  происходит взаимосогласованное изменение размеров ядра и толщины сольватного слоя элементов дисперсной фазы </a:t>
            </a:r>
            <a:r>
              <a:rPr lang="ru-RU" sz="1800" dirty="0" smtClean="0">
                <a:latin typeface="Arial" panose="020B0604020202020204" pitchFamily="34" charset="0"/>
                <a:cs typeface="Arial" panose="020B0604020202020204" pitchFamily="34" charset="0"/>
              </a:rPr>
              <a:t>НДС. </a:t>
            </a:r>
            <a:r>
              <a:rPr lang="ru-RU" sz="1800" dirty="0">
                <a:latin typeface="Arial" panose="020B0604020202020204" pitchFamily="34" charset="0"/>
                <a:cs typeface="Arial" panose="020B0604020202020204" pitchFamily="34" charset="0"/>
              </a:rPr>
              <a:t>В результате сольватный слой может изменять свой состав, а также переходить в дисперсионную среду или обогащаться </a:t>
            </a:r>
            <a:r>
              <a:rPr lang="ru-RU" sz="1800" dirty="0" smtClean="0">
                <a:latin typeface="Arial" panose="020B0604020202020204" pitchFamily="34" charset="0"/>
                <a:cs typeface="Arial" panose="020B0604020202020204" pitchFamily="34" charset="0"/>
              </a:rPr>
              <a:t>ею</a:t>
            </a:r>
            <a:endParaRPr lang="ru-RU" sz="1800" dirty="0">
              <a:latin typeface="Arial" panose="020B0604020202020204" pitchFamily="34" charset="0"/>
              <a:cs typeface="Arial" panose="020B0604020202020204" pitchFamily="34" charset="0"/>
            </a:endParaRPr>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8184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Модель молекулярной и коллоидной структуры асфальтенов Йена-</a:t>
            </a:r>
            <a:r>
              <a:rPr lang="ru-RU" dirty="0" err="1" smtClean="0"/>
              <a:t>Маллинса</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40</a:t>
            </a:fld>
            <a:endParaRPr lang="ru-RU" dirty="0"/>
          </a:p>
        </p:txBody>
      </p:sp>
      <p:pic>
        <p:nvPicPr>
          <p:cNvPr id="9" name="Объект 8"/>
          <p:cNvPicPr>
            <a:picLocks noGrp="1"/>
          </p:cNvPicPr>
          <p:nvPr>
            <p:ph sz="quarter" idx="1"/>
          </p:nvPr>
        </p:nvPicPr>
        <p:blipFill>
          <a:blip r:embed="rId2">
            <a:extLst>
              <a:ext uri="{28A0092B-C50C-407E-A947-70E740481C1C}">
                <a14:useLocalDpi xmlns:a14="http://schemas.microsoft.com/office/drawing/2010/main" val="0"/>
              </a:ext>
            </a:extLst>
          </a:blip>
          <a:stretch>
            <a:fillRect/>
          </a:stretch>
        </p:blipFill>
        <p:spPr>
          <a:xfrm>
            <a:off x="57150" y="1482910"/>
            <a:ext cx="8640960" cy="3371191"/>
          </a:xfrm>
          <a:prstGeom prst="rect">
            <a:avLst/>
          </a:prstGeom>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88864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583574"/>
          </a:xfrm>
        </p:spPr>
        <p:txBody>
          <a:bodyPr>
            <a:normAutofit/>
          </a:bodyPr>
          <a:lstStyle/>
          <a:p>
            <a:r>
              <a:rPr lang="ru-RU" dirty="0" smtClean="0"/>
              <a:t>Макроструктура асфальтенов по Йену</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41</a:t>
            </a:fld>
            <a:endParaRPr lang="ru-RU" dirty="0"/>
          </a:p>
        </p:txBody>
      </p:sp>
      <p:pic>
        <p:nvPicPr>
          <p:cNvPr id="9" name="Объект 8"/>
          <p:cNvPicPr>
            <a:picLocks noGrp="1"/>
          </p:cNvPicPr>
          <p:nvPr>
            <p:ph sz="quarter" idx="1"/>
          </p:nvPr>
        </p:nvPicPr>
        <p:blipFill>
          <a:blip r:embed="rId2">
            <a:extLst>
              <a:ext uri="{28A0092B-C50C-407E-A947-70E740481C1C}">
                <a14:useLocalDpi xmlns:a14="http://schemas.microsoft.com/office/drawing/2010/main" val="0"/>
              </a:ext>
            </a:extLst>
          </a:blip>
          <a:stretch>
            <a:fillRect/>
          </a:stretch>
        </p:blipFill>
        <p:spPr>
          <a:xfrm>
            <a:off x="35496" y="817123"/>
            <a:ext cx="5544616" cy="4075889"/>
          </a:xfrm>
          <a:prstGeom prst="rect">
            <a:avLst/>
          </a:prstGeom>
        </p:spPr>
      </p:pic>
      <p:sp>
        <p:nvSpPr>
          <p:cNvPr id="4" name="Прямоугольник 3"/>
          <p:cNvSpPr/>
          <p:nvPr/>
        </p:nvSpPr>
        <p:spPr>
          <a:xfrm>
            <a:off x="5220072" y="735546"/>
            <a:ext cx="3528392" cy="3884140"/>
          </a:xfrm>
          <a:prstGeom prst="rect">
            <a:avLst/>
          </a:prstGeom>
        </p:spPr>
        <p:txBody>
          <a:bodyPr wrap="square">
            <a:spAutoFit/>
          </a:bodyPr>
          <a:lstStyle/>
          <a:p>
            <a:pPr>
              <a:lnSpc>
                <a:spcPct val="110000"/>
              </a:lnSpc>
            </a:pPr>
            <a:r>
              <a:rPr lang="ru-RU" sz="1600" dirty="0"/>
              <a:t>A – кристаллит, </a:t>
            </a:r>
            <a:endParaRPr lang="ru-RU" sz="1600" dirty="0" smtClean="0"/>
          </a:p>
          <a:p>
            <a:pPr>
              <a:lnSpc>
                <a:spcPct val="110000"/>
              </a:lnSpc>
            </a:pPr>
            <a:r>
              <a:rPr lang="ru-RU" sz="1600" dirty="0" smtClean="0"/>
              <a:t>B </a:t>
            </a:r>
            <a:r>
              <a:rPr lang="ru-RU" sz="1600" dirty="0"/>
              <a:t>– объединение боковых цепей, </a:t>
            </a:r>
            <a:endParaRPr lang="ru-RU" sz="1600" dirty="0" smtClean="0"/>
          </a:p>
          <a:p>
            <a:pPr>
              <a:lnSpc>
                <a:spcPct val="110000"/>
              </a:lnSpc>
            </a:pPr>
            <a:r>
              <a:rPr lang="ru-RU" sz="1600" dirty="0" smtClean="0"/>
              <a:t>C </a:t>
            </a:r>
            <a:r>
              <a:rPr lang="ru-RU" sz="1600" dirty="0"/>
              <a:t>– структурная частица (элементарное звено), </a:t>
            </a:r>
            <a:endParaRPr lang="ru-RU" sz="1600" dirty="0" smtClean="0"/>
          </a:p>
          <a:p>
            <a:pPr>
              <a:lnSpc>
                <a:spcPct val="110000"/>
              </a:lnSpc>
            </a:pPr>
            <a:r>
              <a:rPr lang="ru-RU" sz="1600" dirty="0" smtClean="0"/>
              <a:t>D </a:t>
            </a:r>
            <a:r>
              <a:rPr lang="ru-RU" sz="1600" dirty="0"/>
              <a:t>– мицелла, </a:t>
            </a:r>
            <a:endParaRPr lang="ru-RU" sz="1600" dirty="0" smtClean="0"/>
          </a:p>
          <a:p>
            <a:pPr>
              <a:lnSpc>
                <a:spcPct val="110000"/>
              </a:lnSpc>
            </a:pPr>
            <a:r>
              <a:rPr lang="ru-RU" sz="1600" dirty="0" smtClean="0"/>
              <a:t>E </a:t>
            </a:r>
            <a:r>
              <a:rPr lang="ru-RU" sz="1600" dirty="0"/>
              <a:t>– слабая связь, </a:t>
            </a:r>
            <a:endParaRPr lang="ru-RU" sz="1600" dirty="0" smtClean="0"/>
          </a:p>
          <a:p>
            <a:pPr>
              <a:lnSpc>
                <a:spcPct val="110000"/>
              </a:lnSpc>
            </a:pPr>
            <a:r>
              <a:rPr lang="ru-RU" sz="1600" dirty="0" smtClean="0"/>
              <a:t>F </a:t>
            </a:r>
            <a:r>
              <a:rPr lang="ru-RU" sz="1600" dirty="0"/>
              <a:t>– зазор, </a:t>
            </a:r>
            <a:endParaRPr lang="ru-RU" sz="1600" dirty="0" smtClean="0"/>
          </a:p>
          <a:p>
            <a:pPr>
              <a:lnSpc>
                <a:spcPct val="110000"/>
              </a:lnSpc>
            </a:pPr>
            <a:r>
              <a:rPr lang="ru-RU" sz="1600" dirty="0" smtClean="0"/>
              <a:t>G </a:t>
            </a:r>
            <a:r>
              <a:rPr lang="ru-RU" sz="1600" dirty="0"/>
              <a:t>– </a:t>
            </a:r>
            <a:r>
              <a:rPr lang="ru-RU" sz="1600" dirty="0" err="1"/>
              <a:t>внутрикластерное</a:t>
            </a:r>
            <a:r>
              <a:rPr lang="ru-RU" sz="1600" dirty="0"/>
              <a:t> взаимодействие, </a:t>
            </a:r>
            <a:endParaRPr lang="ru-RU" sz="1600" dirty="0" smtClean="0"/>
          </a:p>
          <a:p>
            <a:pPr>
              <a:lnSpc>
                <a:spcPct val="110000"/>
              </a:lnSpc>
            </a:pPr>
            <a:r>
              <a:rPr lang="ru-RU" sz="1600" dirty="0" smtClean="0"/>
              <a:t>H </a:t>
            </a:r>
            <a:r>
              <a:rPr lang="ru-RU" sz="1600" dirty="0"/>
              <a:t>– </a:t>
            </a:r>
            <a:r>
              <a:rPr lang="ru-RU" sz="1600" dirty="0" err="1"/>
              <a:t>межкластерный</a:t>
            </a:r>
            <a:r>
              <a:rPr lang="ru-RU" sz="1600" dirty="0"/>
              <a:t> ассоциация, </a:t>
            </a:r>
            <a:endParaRPr lang="ru-RU" sz="1600" dirty="0" smtClean="0"/>
          </a:p>
          <a:p>
            <a:pPr>
              <a:lnSpc>
                <a:spcPct val="110000"/>
              </a:lnSpc>
            </a:pPr>
            <a:r>
              <a:rPr lang="ru-RU" sz="1600" dirty="0" smtClean="0"/>
              <a:t>I </a:t>
            </a:r>
            <a:r>
              <a:rPr lang="ru-RU" sz="1600" dirty="0"/>
              <a:t>– молекула смол, </a:t>
            </a:r>
            <a:endParaRPr lang="ru-RU" sz="1600" dirty="0" smtClean="0"/>
          </a:p>
          <a:p>
            <a:pPr>
              <a:lnSpc>
                <a:spcPct val="110000"/>
              </a:lnSpc>
            </a:pPr>
            <a:r>
              <a:rPr lang="ru-RU" sz="1600" dirty="0" smtClean="0"/>
              <a:t>J </a:t>
            </a:r>
            <a:r>
              <a:rPr lang="ru-RU" sz="1600" dirty="0"/>
              <a:t>– однослойный элемент, </a:t>
            </a:r>
            <a:endParaRPr lang="ru-RU" sz="1600" dirty="0" smtClean="0"/>
          </a:p>
          <a:p>
            <a:pPr>
              <a:lnSpc>
                <a:spcPct val="110000"/>
              </a:lnSpc>
            </a:pPr>
            <a:r>
              <a:rPr lang="ru-RU" sz="1600" dirty="0" smtClean="0"/>
              <a:t>K </a:t>
            </a:r>
            <a:r>
              <a:rPr lang="ru-RU" sz="1600" dirty="0"/>
              <a:t>– </a:t>
            </a:r>
            <a:r>
              <a:rPr lang="ru-RU" sz="1600" dirty="0" err="1"/>
              <a:t>порфирин</a:t>
            </a:r>
            <a:r>
              <a:rPr lang="ru-RU" sz="1600" dirty="0"/>
              <a:t>, </a:t>
            </a:r>
            <a:endParaRPr lang="ru-RU" sz="1600" dirty="0" smtClean="0"/>
          </a:p>
          <a:p>
            <a:pPr>
              <a:lnSpc>
                <a:spcPct val="110000"/>
              </a:lnSpc>
            </a:pPr>
            <a:r>
              <a:rPr lang="ru-RU" sz="1600" dirty="0" smtClean="0"/>
              <a:t>L </a:t>
            </a:r>
            <a:r>
              <a:rPr lang="ru-RU" sz="1600" dirty="0"/>
              <a:t>– металл</a:t>
            </a:r>
          </a:p>
        </p:txBody>
      </p:sp>
      <p:sp>
        <p:nvSpPr>
          <p:cNvPr id="7" name="Нижний колонтитул 4"/>
          <p:cNvSpPr>
            <a:spLocks noGrp="1"/>
          </p:cNvSpPr>
          <p:nvPr>
            <p:ph type="ftr" sz="quarter" idx="4294967295"/>
          </p:nvPr>
        </p:nvSpPr>
        <p:spPr>
          <a:xfrm rot="5400000">
            <a:off x="7235070" y="2725069"/>
            <a:ext cx="3200400" cy="274320"/>
          </a:xfrm>
          <a:prstGeom prst="rect">
            <a:avLst/>
          </a:prstGeom>
        </p:spPr>
        <p:txBody>
          <a:bodyPr/>
          <a:lstStyle/>
          <a:p>
            <a:r>
              <a:rPr lang="en-US" sz="2000" b="1" dirty="0" smtClean="0">
                <a:solidFill>
                  <a:schemeClr val="tx1"/>
                </a:solidFill>
              </a:rPr>
              <a:t>PLATE   TO   PLATE</a:t>
            </a:r>
            <a:endParaRPr lang="ru-RU" sz="2000" b="1" dirty="0">
              <a:solidFill>
                <a:schemeClr val="tx1"/>
              </a:solidFill>
            </a:endParaRP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23059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Объект 9"/>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519521"/>
            <a:ext cx="7488832" cy="3969767"/>
          </a:xfrm>
          <a:prstGeom prst="rect">
            <a:avLst/>
          </a:prstGeom>
          <a:noFill/>
        </p:spPr>
      </p:pic>
      <p:sp>
        <p:nvSpPr>
          <p:cNvPr id="2" name="Заголовок 1"/>
          <p:cNvSpPr>
            <a:spLocks noGrp="1"/>
          </p:cNvSpPr>
          <p:nvPr>
            <p:ph type="title"/>
          </p:nvPr>
        </p:nvSpPr>
        <p:spPr>
          <a:xfrm>
            <a:off x="457200" y="205978"/>
            <a:ext cx="7467600" cy="367550"/>
          </a:xfrm>
        </p:spPr>
        <p:txBody>
          <a:bodyPr>
            <a:normAutofit fontScale="90000"/>
          </a:bodyPr>
          <a:lstStyle/>
          <a:p>
            <a:r>
              <a:rPr lang="ru-RU" dirty="0" smtClean="0"/>
              <a:t>Макроструктура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42</a:t>
            </a:fld>
            <a:endParaRPr lang="ru-RU" dirty="0"/>
          </a:p>
        </p:txBody>
      </p:sp>
      <p:sp>
        <p:nvSpPr>
          <p:cNvPr id="5" name="Прямоугольник 4"/>
          <p:cNvSpPr/>
          <p:nvPr/>
        </p:nvSpPr>
        <p:spPr>
          <a:xfrm>
            <a:off x="145914" y="4489289"/>
            <a:ext cx="8891081" cy="615553"/>
          </a:xfrm>
          <a:prstGeom prst="rect">
            <a:avLst/>
          </a:prstGeom>
        </p:spPr>
        <p:txBody>
          <a:bodyPr wrap="square">
            <a:spAutoFit/>
          </a:bodyPr>
          <a:lstStyle/>
          <a:p>
            <a:pPr lvl="0"/>
            <a:r>
              <a:rPr lang="ru-RU" sz="1700" dirty="0"/>
              <a:t>Микрофотографии различных участков поверхности асфальтенов гудрона западно-сибирской нефти (а), </a:t>
            </a:r>
            <a:r>
              <a:rPr lang="ru-RU" sz="1700" dirty="0">
                <a:solidFill>
                  <a:prstClr val="black"/>
                </a:solidFill>
              </a:rPr>
              <a:t>сырья гидроконверсии (б</a:t>
            </a:r>
            <a:r>
              <a:rPr lang="ru-RU" sz="1700" dirty="0" smtClean="0">
                <a:solidFill>
                  <a:prstClr val="black"/>
                </a:solidFill>
              </a:rPr>
              <a:t>), </a:t>
            </a:r>
            <a:r>
              <a:rPr lang="ru-RU" sz="1700" dirty="0" smtClean="0"/>
              <a:t>карбоновой </a:t>
            </a:r>
            <a:r>
              <a:rPr lang="ru-RU" sz="1700" dirty="0"/>
              <a:t>нефти (в, г)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06108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p:cNvPicPr>
            <a:picLocks noGrp="1"/>
          </p:cNvPicPr>
          <p:nvPr>
            <p:ph sz="quarter" idx="1"/>
          </p:nvPr>
        </p:nvPicPr>
        <p:blipFill>
          <a:blip r:embed="rId2" cstate="print"/>
          <a:srcRect l="18982" t="36046" r="55495" b="34593"/>
          <a:stretch>
            <a:fillRect/>
          </a:stretch>
        </p:blipFill>
        <p:spPr bwMode="auto">
          <a:xfrm>
            <a:off x="77823" y="164967"/>
            <a:ext cx="8531157" cy="4844777"/>
          </a:xfrm>
          <a:prstGeom prst="rect">
            <a:avLst/>
          </a:prstGeom>
          <a:noFill/>
          <a:ln w="9525">
            <a:noFill/>
            <a:miter lim="800000"/>
            <a:headEnd/>
            <a:tailEnd/>
          </a:ln>
        </p:spPr>
      </p:pic>
      <p:sp>
        <p:nvSpPr>
          <p:cNvPr id="2" name="Заголовок 1"/>
          <p:cNvSpPr>
            <a:spLocks noGrp="1"/>
          </p:cNvSpPr>
          <p:nvPr>
            <p:ph type="title"/>
          </p:nvPr>
        </p:nvSpPr>
        <p:spPr>
          <a:xfrm>
            <a:off x="62111" y="198239"/>
            <a:ext cx="8635999" cy="495300"/>
          </a:xfrm>
        </p:spPr>
        <p:txBody>
          <a:bodyPr/>
          <a:lstStyle/>
          <a:p>
            <a:r>
              <a:rPr lang="ru-RU" dirty="0" smtClean="0"/>
              <a:t>Модель структуры молекулы смол</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43</a:t>
            </a:fld>
            <a:endParaRPr lang="ru-RU"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2334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6460"/>
            <a:ext cx="8133326" cy="990600"/>
          </a:xfrm>
        </p:spPr>
        <p:txBody>
          <a:bodyPr/>
          <a:lstStyle/>
          <a:p>
            <a:r>
              <a:rPr lang="ru-RU" dirty="0" smtClean="0"/>
              <a:t>Модель структуры молекулы смол</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44</a:t>
            </a:fld>
            <a:endParaRPr lang="ru-RU" dirty="0"/>
          </a:p>
        </p:txBody>
      </p:sp>
      <p:pic>
        <p:nvPicPr>
          <p:cNvPr id="9" name="Объект 8" descr="http://oplib.ru/image.php?way=oplib/baza7/1364497635708.files/image399.pn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4888" y="674605"/>
            <a:ext cx="7929341" cy="4335140"/>
          </a:xfrm>
          <a:prstGeom prst="rect">
            <a:avLst/>
          </a:prstGeom>
          <a:noFill/>
          <a:ln>
            <a:noFill/>
          </a:ln>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274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7467600" cy="475562"/>
          </a:xfrm>
        </p:spPr>
        <p:txBody>
          <a:bodyPr>
            <a:normAutofit fontScale="90000"/>
          </a:bodyPr>
          <a:lstStyle/>
          <a:p>
            <a:r>
              <a:rPr lang="ru-RU" dirty="0" smtClean="0"/>
              <a:t>Состав и строение смол и асфальтенов</a:t>
            </a:r>
            <a:endParaRPr lang="ru-RU" dirty="0"/>
          </a:p>
        </p:txBody>
      </p:sp>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45</a:t>
            </a:fld>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552028679"/>
              </p:ext>
            </p:extLst>
          </p:nvPr>
        </p:nvGraphicFramePr>
        <p:xfrm>
          <a:off x="269080" y="678188"/>
          <a:ext cx="8208912" cy="4559808"/>
        </p:xfrm>
        <a:graphic>
          <a:graphicData uri="http://schemas.openxmlformats.org/drawingml/2006/table">
            <a:tbl>
              <a:tblPr firstRow="1" firstCol="1" bandRow="1">
                <a:tableStyleId>{5C22544A-7EE6-4342-B048-85BDC9FD1C3A}</a:tableStyleId>
              </a:tblPr>
              <a:tblGrid>
                <a:gridCol w="4179946"/>
                <a:gridCol w="2014483"/>
                <a:gridCol w="2014483"/>
              </a:tblGrid>
              <a:tr h="251460">
                <a:tc rowSpan="2">
                  <a:txBody>
                    <a:bodyPr/>
                    <a:lstStyle/>
                    <a:p>
                      <a:pPr algn="ctr">
                        <a:lnSpc>
                          <a:spcPct val="110000"/>
                        </a:lnSpc>
                        <a:spcAft>
                          <a:spcPts val="0"/>
                        </a:spcAft>
                      </a:pPr>
                      <a:r>
                        <a:rPr lang="ru-RU" sz="1700" dirty="0">
                          <a:effectLst/>
                        </a:rPr>
                        <a:t>Параметр</a:t>
                      </a:r>
                      <a:endParaRPr lang="ru-RU" sz="1700" dirty="0">
                        <a:effectLst/>
                        <a:latin typeface="Calibri"/>
                        <a:ea typeface="Calibri"/>
                        <a:cs typeface="Times New Roman"/>
                      </a:endParaRPr>
                    </a:p>
                  </a:txBody>
                  <a:tcPr marL="68580" marR="68580" marT="0" marB="0"/>
                </a:tc>
                <a:tc gridSpan="2">
                  <a:txBody>
                    <a:bodyPr/>
                    <a:lstStyle/>
                    <a:p>
                      <a:pPr algn="ctr">
                        <a:lnSpc>
                          <a:spcPct val="110000"/>
                        </a:lnSpc>
                        <a:spcAft>
                          <a:spcPts val="0"/>
                        </a:spcAft>
                      </a:pPr>
                      <a:r>
                        <a:rPr lang="ru-RU" sz="1700">
                          <a:effectLst/>
                        </a:rPr>
                        <a:t>Пределы изменений</a:t>
                      </a:r>
                      <a:endParaRPr lang="ru-RU" sz="1700">
                        <a:effectLst/>
                        <a:latin typeface="Calibri"/>
                        <a:ea typeface="Calibri"/>
                        <a:cs typeface="Times New Roman"/>
                      </a:endParaRPr>
                    </a:p>
                  </a:txBody>
                  <a:tcPr marL="68580" marR="68580" marT="0" marB="0"/>
                </a:tc>
                <a:tc hMerge="1">
                  <a:txBody>
                    <a:bodyPr/>
                    <a:lstStyle/>
                    <a:p>
                      <a:endParaRPr lang="ru-RU"/>
                    </a:p>
                  </a:txBody>
                  <a:tcPr/>
                </a:tc>
              </a:tr>
              <a:tr h="251460">
                <a:tc vMerge="1">
                  <a:txBody>
                    <a:bodyPr/>
                    <a:lstStyle/>
                    <a:p>
                      <a:endParaRPr lang="ru-RU"/>
                    </a:p>
                  </a:txBody>
                  <a:tcPr/>
                </a:tc>
                <a:tc>
                  <a:txBody>
                    <a:bodyPr/>
                    <a:lstStyle/>
                    <a:p>
                      <a:pPr algn="ctr">
                        <a:lnSpc>
                          <a:spcPct val="110000"/>
                        </a:lnSpc>
                        <a:spcAft>
                          <a:spcPts val="0"/>
                        </a:spcAft>
                      </a:pPr>
                      <a:r>
                        <a:rPr lang="ru-RU" sz="1700" dirty="0" smtClean="0">
                          <a:effectLst/>
                        </a:rPr>
                        <a:t>смолы</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smtClean="0">
                          <a:effectLst/>
                        </a:rPr>
                        <a:t>асфальтены</a:t>
                      </a:r>
                      <a:endParaRPr lang="ru-RU" sz="1700" dirty="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a:effectLst/>
                        </a:rPr>
                        <a:t>Молекулярная масса</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465 </a:t>
                      </a:r>
                      <a:r>
                        <a:rPr lang="ru-RU" sz="1700" dirty="0" smtClean="0">
                          <a:effectLst/>
                        </a:rPr>
                        <a:t>- </a:t>
                      </a:r>
                      <a:r>
                        <a:rPr lang="ru-RU" sz="1700" dirty="0">
                          <a:effectLst/>
                        </a:rPr>
                        <a:t>1080</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1200 - 3250</a:t>
                      </a:r>
                      <a:endParaRPr lang="ru-RU" sz="170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dirty="0">
                          <a:effectLst/>
                        </a:rPr>
                        <a:t>Содержание гетероатомов, </a:t>
                      </a:r>
                      <a:endParaRPr lang="ru-RU" sz="1700" dirty="0" smtClean="0">
                        <a:effectLst/>
                      </a:endParaRPr>
                    </a:p>
                    <a:p>
                      <a:pPr algn="just">
                        <a:lnSpc>
                          <a:spcPct val="110000"/>
                        </a:lnSpc>
                        <a:spcAft>
                          <a:spcPts val="0"/>
                        </a:spcAft>
                      </a:pPr>
                      <a:r>
                        <a:rPr lang="ru-RU" sz="1700" dirty="0" smtClean="0">
                          <a:effectLst/>
                        </a:rPr>
                        <a:t>% </a:t>
                      </a:r>
                      <a:r>
                        <a:rPr lang="ru-RU" sz="1700" dirty="0">
                          <a:effectLst/>
                        </a:rPr>
                        <a:t>мас.</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 </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азота</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0,6 – 3,2</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0,4 – 2,0</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серы</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0,7 – 3,7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0,5 – 10,3</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кислорода</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0,2 – 7,7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0,5 – 4,9</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a:effectLst/>
                        </a:rPr>
                        <a:t>Распределение углерода, %</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 </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аром</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28 - 46</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40 - 54</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нафт</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0 - 56</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9 -45</a:t>
                      </a:r>
                      <a:endParaRPr lang="ru-RU" sz="1700">
                        <a:effectLst/>
                        <a:latin typeface="Calibri"/>
                        <a:ea typeface="Calibri"/>
                        <a:cs typeface="Times New Roman"/>
                      </a:endParaRPr>
                    </a:p>
                  </a:txBody>
                  <a:tcPr marL="68580" marR="68580" marT="0" marB="0"/>
                </a:tc>
              </a:tr>
              <a:tr h="251460">
                <a:tc>
                  <a:txBody>
                    <a:bodyPr/>
                    <a:lstStyle/>
                    <a:p>
                      <a:pPr algn="just">
                        <a:lnSpc>
                          <a:spcPct val="110000"/>
                        </a:lnSpc>
                        <a:spcAft>
                          <a:spcPts val="0"/>
                        </a:spcAft>
                      </a:pPr>
                      <a:r>
                        <a:rPr lang="ru-RU" sz="1700" dirty="0" smtClean="0">
                          <a:effectLst/>
                        </a:rPr>
                        <a:t>     </a:t>
                      </a:r>
                      <a:r>
                        <a:rPr lang="ru-RU" sz="1700" dirty="0" err="1" smtClean="0">
                          <a:effectLst/>
                        </a:rPr>
                        <a:t>С</a:t>
                      </a:r>
                      <a:r>
                        <a:rPr lang="ru-RU" sz="1700" baseline="-25000" dirty="0" err="1" smtClean="0">
                          <a:effectLst/>
                        </a:rPr>
                        <a:t>алк</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12 - 62</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6 - 43</a:t>
                      </a:r>
                      <a:endParaRPr lang="ru-RU" sz="170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a:effectLst/>
                        </a:rPr>
                        <a:t>Число ароматических ядер в молекуле</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1,3 – 2,7</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2,1 – 4,7</a:t>
                      </a:r>
                      <a:endParaRPr lang="ru-RU" sz="1700" dirty="0">
                        <a:effectLst/>
                        <a:latin typeface="Calibri"/>
                        <a:ea typeface="Calibri"/>
                        <a:cs typeface="Times New Roman"/>
                      </a:endParaRPr>
                    </a:p>
                  </a:txBody>
                  <a:tcPr marL="68580" marR="68580" marT="0" marB="0"/>
                </a:tc>
              </a:tr>
              <a:tr h="502920">
                <a:tc>
                  <a:txBody>
                    <a:bodyPr/>
                    <a:lstStyle/>
                    <a:p>
                      <a:pPr algn="just">
                        <a:lnSpc>
                          <a:spcPct val="110000"/>
                        </a:lnSpc>
                        <a:spcAft>
                          <a:spcPts val="0"/>
                        </a:spcAft>
                      </a:pPr>
                      <a:r>
                        <a:rPr lang="ru-RU" sz="1700" dirty="0">
                          <a:effectLst/>
                        </a:rPr>
                        <a:t>Число парамагнитных центров, </a:t>
                      </a:r>
                      <a:r>
                        <a:rPr lang="ru-RU" sz="1700" dirty="0" smtClean="0">
                          <a:effectLst/>
                        </a:rPr>
                        <a:t>спин/г</a:t>
                      </a:r>
                      <a:endParaRPr lang="ru-RU" sz="1700" dirty="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a:effectLst/>
                        </a:rPr>
                        <a:t>10</a:t>
                      </a:r>
                      <a:r>
                        <a:rPr lang="ru-RU" sz="1700" baseline="30000">
                          <a:effectLst/>
                        </a:rPr>
                        <a:t>15</a:t>
                      </a:r>
                      <a:r>
                        <a:rPr lang="ru-RU" sz="1700">
                          <a:effectLst/>
                        </a:rPr>
                        <a:t> – 10</a:t>
                      </a:r>
                      <a:r>
                        <a:rPr lang="ru-RU" sz="1700" baseline="30000">
                          <a:effectLst/>
                        </a:rPr>
                        <a:t>18</a:t>
                      </a:r>
                      <a:endParaRPr lang="ru-RU" sz="1700">
                        <a:effectLst/>
                        <a:latin typeface="Calibri"/>
                        <a:ea typeface="Calibri"/>
                        <a:cs typeface="Times New Roman"/>
                      </a:endParaRPr>
                    </a:p>
                  </a:txBody>
                  <a:tcPr marL="68580" marR="68580" marT="0" marB="0"/>
                </a:tc>
                <a:tc>
                  <a:txBody>
                    <a:bodyPr/>
                    <a:lstStyle/>
                    <a:p>
                      <a:pPr algn="ctr">
                        <a:lnSpc>
                          <a:spcPct val="110000"/>
                        </a:lnSpc>
                        <a:spcAft>
                          <a:spcPts val="0"/>
                        </a:spcAft>
                      </a:pPr>
                      <a:r>
                        <a:rPr lang="ru-RU" sz="1700" dirty="0">
                          <a:effectLst/>
                        </a:rPr>
                        <a:t>10</a:t>
                      </a:r>
                      <a:r>
                        <a:rPr lang="ru-RU" sz="1700" baseline="30000" dirty="0">
                          <a:effectLst/>
                        </a:rPr>
                        <a:t>19</a:t>
                      </a:r>
                      <a:r>
                        <a:rPr lang="ru-RU" sz="1700" dirty="0">
                          <a:effectLst/>
                        </a:rPr>
                        <a:t> – 10</a:t>
                      </a:r>
                      <a:r>
                        <a:rPr lang="ru-RU" sz="1700" baseline="30000" dirty="0">
                          <a:effectLst/>
                        </a:rPr>
                        <a:t>21</a:t>
                      </a:r>
                      <a:endParaRPr lang="ru-RU" sz="17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02701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003232" cy="691586"/>
          </a:xfrm>
        </p:spPr>
        <p:txBody>
          <a:bodyPr>
            <a:normAutofit fontScale="90000"/>
          </a:bodyPr>
          <a:lstStyle/>
          <a:p>
            <a:r>
              <a:rPr lang="ru-RU" dirty="0"/>
              <a:t>Распределение  металлов в </a:t>
            </a:r>
            <a:r>
              <a:rPr lang="ru-RU" dirty="0" smtClean="0"/>
              <a:t>западно-</a:t>
            </a:r>
            <a:br>
              <a:rPr lang="ru-RU" dirty="0" smtClean="0"/>
            </a:br>
            <a:r>
              <a:rPr lang="ru-RU" dirty="0" smtClean="0"/>
              <a:t>сибирской нефти </a:t>
            </a:r>
            <a:r>
              <a:rPr lang="ru-RU" dirty="0" err="1"/>
              <a:t>Шаимского</a:t>
            </a:r>
            <a:r>
              <a:rPr lang="ru-RU" dirty="0"/>
              <a:t> района </a:t>
            </a:r>
          </a:p>
        </p:txBody>
      </p:sp>
      <p:graphicFrame>
        <p:nvGraphicFramePr>
          <p:cNvPr id="6" name="Объект 5"/>
          <p:cNvGraphicFramePr>
            <a:graphicFrameLocks noGrp="1"/>
          </p:cNvGraphicFramePr>
          <p:nvPr>
            <p:ph sz="quarter" idx="1"/>
            <p:extLst>
              <p:ext uri="{D42A27DB-BD31-4B8C-83A1-F6EECF244321}">
                <p14:modId xmlns:p14="http://schemas.microsoft.com/office/powerpoint/2010/main" val="162911279"/>
              </p:ext>
            </p:extLst>
          </p:nvPr>
        </p:nvGraphicFramePr>
        <p:xfrm>
          <a:off x="251520" y="1200150"/>
          <a:ext cx="8352928" cy="3954780"/>
        </p:xfrm>
        <a:graphic>
          <a:graphicData uri="http://schemas.openxmlformats.org/drawingml/2006/table">
            <a:tbl>
              <a:tblPr firstRow="1" bandRow="1">
                <a:tableStyleId>{5C22544A-7EE6-4342-B048-85BDC9FD1C3A}</a:tableStyleId>
              </a:tblPr>
              <a:tblGrid>
                <a:gridCol w="2088232"/>
                <a:gridCol w="2088232"/>
                <a:gridCol w="2088232"/>
                <a:gridCol w="2088232"/>
              </a:tblGrid>
              <a:tr h="594360">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Микроэлемент </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Содержание, г/т</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Микроэлемент</a:t>
                      </a:r>
                    </a:p>
                  </a:txBody>
                  <a:tcPr marT="34290" marB="34290"/>
                </a:tc>
                <a:tc>
                  <a:txBody>
                    <a:bodyPr/>
                    <a:lstStyle/>
                    <a:p>
                      <a:pPr marL="0" algn="ctr" rtl="0" eaLnBrk="1" latinLnBrk="0" hangingPunct="1">
                        <a:lnSpc>
                          <a:spcPct val="115000"/>
                        </a:lnSpc>
                        <a:spcAft>
                          <a:spcPts val="0"/>
                        </a:spcAft>
                      </a:pPr>
                      <a:r>
                        <a:rPr kumimoji="0" lang="ru-RU" sz="1800" kern="1200" dirty="0">
                          <a:solidFill>
                            <a:schemeClr val="dk1"/>
                          </a:solidFill>
                          <a:latin typeface="+mn-lt"/>
                          <a:ea typeface="+mn-ea"/>
                          <a:cs typeface="+mn-cs"/>
                        </a:rPr>
                        <a:t>Содержание, г/т</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Fe</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5,03 - 52,2</a:t>
                      </a:r>
                    </a:p>
                  </a:txBody>
                  <a:tcPr marT="34290" marB="34290"/>
                </a:tc>
                <a:tc>
                  <a:txBody>
                    <a:bodyPr/>
                    <a:lstStyle/>
                    <a:p>
                      <a:pPr marL="0" algn="ctr" rtl="0" eaLnBrk="1" latinLnBrk="0" hangingPunct="1">
                        <a:lnSpc>
                          <a:spcPct val="150000"/>
                        </a:lnSpc>
                        <a:spcAft>
                          <a:spcPts val="0"/>
                        </a:spcAft>
                      </a:pPr>
                      <a:r>
                        <a:rPr kumimoji="0" lang="en-US" sz="1800" kern="1200">
                          <a:solidFill>
                            <a:schemeClr val="dk1"/>
                          </a:solidFill>
                          <a:latin typeface="+mn-lt"/>
                          <a:ea typeface="+mn-ea"/>
                          <a:cs typeface="+mn-cs"/>
                        </a:rPr>
                        <a:t>Cr</a:t>
                      </a:r>
                      <a:endParaRPr kumimoji="0" lang="ru-RU" sz="1800" kern="120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5,3 – 32,7</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Al</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0,15 – 1,84</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Cu</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0,001 – 2,06</a:t>
                      </a:r>
                    </a:p>
                  </a:txBody>
                  <a:tcPr marT="34290" marB="34290"/>
                </a:tc>
              </a:tr>
              <a:tr h="411480">
                <a:tc>
                  <a:txBody>
                    <a:bodyPr/>
                    <a:lstStyle/>
                    <a:p>
                      <a:pPr marL="540000" algn="ctr" rtl="0" eaLnBrk="1" latinLnBrk="0" hangingPunct="1">
                        <a:lnSpc>
                          <a:spcPct val="150000"/>
                        </a:lnSpc>
                        <a:spcAft>
                          <a:spcPts val="0"/>
                        </a:spcAft>
                      </a:pPr>
                      <a:r>
                        <a:rPr kumimoji="0" lang="en-US" sz="1800" kern="1200" dirty="0" err="1">
                          <a:solidFill>
                            <a:schemeClr val="dk1"/>
                          </a:solidFill>
                          <a:latin typeface="+mn-lt"/>
                          <a:ea typeface="+mn-ea"/>
                          <a:cs typeface="+mn-cs"/>
                        </a:rPr>
                        <a:t>Mn</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0,02 – 0,64</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Mo</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 – 0,169</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Mg</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0,39 – 13,85</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Zn</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0,18  – 1,7  </a:t>
                      </a:r>
                    </a:p>
                  </a:txBody>
                  <a:tcPr marT="34290" marB="34290"/>
                </a:tc>
              </a:tr>
              <a:tr h="411480">
                <a:tc>
                  <a:txBody>
                    <a:bodyPr/>
                    <a:lstStyle/>
                    <a:p>
                      <a:pPr marL="540000" algn="ctr" rtl="0" eaLnBrk="1" latinLnBrk="0" hangingPunct="1">
                        <a:lnSpc>
                          <a:spcPct val="150000"/>
                        </a:lnSpc>
                        <a:spcAft>
                          <a:spcPts val="0"/>
                        </a:spcAft>
                      </a:pPr>
                      <a:r>
                        <a:rPr kumimoji="0" lang="en-US" sz="1800" kern="1200" dirty="0" err="1">
                          <a:solidFill>
                            <a:schemeClr val="dk1"/>
                          </a:solidFill>
                          <a:latin typeface="+mn-lt"/>
                          <a:ea typeface="+mn-ea"/>
                          <a:cs typeface="+mn-cs"/>
                        </a:rPr>
                        <a:t>Ti</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0,013 – 3,56</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Ga</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0,005 – 0,154</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V</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0,18 – 11,7</a:t>
                      </a:r>
                    </a:p>
                  </a:txBody>
                  <a:tcPr marT="34290" marB="34290"/>
                </a:tc>
                <a:tc>
                  <a:txBody>
                    <a:bodyPr/>
                    <a:lstStyle/>
                    <a:p>
                      <a:pPr marL="0" algn="ctr" rtl="0" eaLnBrk="1" latinLnBrk="0" hangingPunct="1">
                        <a:lnSpc>
                          <a:spcPct val="150000"/>
                        </a:lnSpc>
                        <a:spcAft>
                          <a:spcPts val="0"/>
                        </a:spcAft>
                      </a:pPr>
                      <a:r>
                        <a:rPr kumimoji="0" lang="en-US" sz="1800" kern="1200" dirty="0">
                          <a:solidFill>
                            <a:schemeClr val="dk1"/>
                          </a:solidFill>
                          <a:latin typeface="+mn-lt"/>
                          <a:ea typeface="+mn-ea"/>
                          <a:cs typeface="+mn-cs"/>
                        </a:rPr>
                        <a:t>As</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0,097 – 0,84 </a:t>
                      </a:r>
                    </a:p>
                  </a:txBody>
                  <a:tcPr marT="34290" marB="34290"/>
                </a:tc>
              </a:tr>
              <a:tr h="411480">
                <a:tc>
                  <a:txBody>
                    <a:bodyPr/>
                    <a:lstStyle/>
                    <a:p>
                      <a:pPr marL="540000" algn="ctr" rtl="0" eaLnBrk="1" latinLnBrk="0" hangingPunct="1">
                        <a:lnSpc>
                          <a:spcPct val="150000"/>
                        </a:lnSpc>
                        <a:spcAft>
                          <a:spcPts val="0"/>
                        </a:spcAft>
                      </a:pPr>
                      <a:r>
                        <a:rPr kumimoji="0" lang="en-US" sz="1800" kern="1200" dirty="0">
                          <a:solidFill>
                            <a:schemeClr val="dk1"/>
                          </a:solidFill>
                          <a:latin typeface="+mn-lt"/>
                          <a:ea typeface="+mn-ea"/>
                          <a:cs typeface="+mn-cs"/>
                        </a:rPr>
                        <a:t>Ni</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a:solidFill>
                            <a:schemeClr val="dk1"/>
                          </a:solidFill>
                          <a:latin typeface="+mn-lt"/>
                          <a:ea typeface="+mn-ea"/>
                          <a:cs typeface="+mn-cs"/>
                        </a:rPr>
                        <a:t>0,41 – 17,06</a:t>
                      </a:r>
                    </a:p>
                  </a:txBody>
                  <a:tcPr marT="34290" marB="34290"/>
                </a:tc>
                <a:tc>
                  <a:txBody>
                    <a:bodyPr/>
                    <a:lstStyle/>
                    <a:p>
                      <a:pPr marL="0" algn="ctr" rtl="0" eaLnBrk="1" latinLnBrk="0" hangingPunct="1">
                        <a:lnSpc>
                          <a:spcPct val="150000"/>
                        </a:lnSpc>
                        <a:spcAft>
                          <a:spcPts val="0"/>
                        </a:spcAft>
                      </a:pPr>
                      <a:r>
                        <a:rPr kumimoji="0" lang="en-US" sz="1800" kern="1200" dirty="0" err="1">
                          <a:solidFill>
                            <a:schemeClr val="dk1"/>
                          </a:solidFill>
                          <a:latin typeface="+mn-lt"/>
                          <a:ea typeface="+mn-ea"/>
                          <a:cs typeface="+mn-cs"/>
                        </a:rPr>
                        <a:t>Sr</a:t>
                      </a:r>
                      <a:endParaRPr kumimoji="0" lang="ru-RU" sz="1800" kern="1200" dirty="0">
                        <a:solidFill>
                          <a:schemeClr val="dk1"/>
                        </a:solidFill>
                        <a:latin typeface="+mn-lt"/>
                        <a:ea typeface="+mn-ea"/>
                        <a:cs typeface="+mn-cs"/>
                      </a:endParaRPr>
                    </a:p>
                  </a:txBody>
                  <a:tcPr marT="34290" marB="34290"/>
                </a:tc>
                <a:tc>
                  <a:txBody>
                    <a:bodyPr/>
                    <a:lstStyle/>
                    <a:p>
                      <a:pPr marL="0" algn="ctr" rtl="0" eaLnBrk="1" latinLnBrk="0" hangingPunct="1">
                        <a:lnSpc>
                          <a:spcPct val="150000"/>
                        </a:lnSpc>
                        <a:spcAft>
                          <a:spcPts val="0"/>
                        </a:spcAft>
                      </a:pPr>
                      <a:r>
                        <a:rPr kumimoji="0" lang="ru-RU" sz="1800" kern="1200" dirty="0">
                          <a:solidFill>
                            <a:schemeClr val="dk1"/>
                          </a:solidFill>
                          <a:latin typeface="+mn-lt"/>
                          <a:ea typeface="+mn-ea"/>
                          <a:cs typeface="+mn-cs"/>
                        </a:rPr>
                        <a:t>0,05 – 0,65</a:t>
                      </a:r>
                    </a:p>
                  </a:txBody>
                  <a:tcPr marT="34290" marB="34290"/>
                </a:tc>
              </a:tr>
            </a:tbl>
          </a:graphicData>
        </a:graphic>
      </p:graphicFrame>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46</a:t>
            </a:fld>
            <a:endParaRPr lang="ru-R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5742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9432" y="171701"/>
            <a:ext cx="7653505" cy="548375"/>
          </a:xfrm>
        </p:spPr>
        <p:txBody>
          <a:bodyPr>
            <a:normAutofit/>
          </a:bodyPr>
          <a:lstStyle/>
          <a:p>
            <a:r>
              <a:rPr lang="ru-RU" dirty="0" smtClean="0"/>
              <a:t>ССЕ  НДС из трёх компонентов</a:t>
            </a:r>
            <a:endParaRPr lang="ru-RU" dirty="0"/>
          </a:p>
        </p:txBody>
      </p:sp>
      <p:pic>
        <p:nvPicPr>
          <p:cNvPr id="3" name="Picture 4"/>
          <p:cNvPicPr>
            <a:picLocks noChangeAspect="1" noChangeArrowheads="1"/>
          </p:cNvPicPr>
          <p:nvPr/>
        </p:nvPicPr>
        <p:blipFill>
          <a:blip r:embed="rId2" cstate="print"/>
          <a:srcRect/>
          <a:stretch>
            <a:fillRect/>
          </a:stretch>
        </p:blipFill>
        <p:spPr bwMode="auto">
          <a:xfrm>
            <a:off x="128974" y="742928"/>
            <a:ext cx="7050040" cy="4358123"/>
          </a:xfrm>
          <a:prstGeom prst="rect">
            <a:avLst/>
          </a:prstGeom>
          <a:noFill/>
          <a:ln w="9525">
            <a:noFill/>
            <a:miter lim="800000"/>
            <a:headEnd/>
            <a:tailEnd/>
          </a:ln>
        </p:spPr>
      </p:pic>
      <p:sp>
        <p:nvSpPr>
          <p:cNvPr id="8" name="Номер слайда 7"/>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47</a:t>
            </a:fld>
            <a:endParaRPr lang="ru-RU"/>
          </a:p>
        </p:txBody>
      </p:sp>
      <p:pic>
        <p:nvPicPr>
          <p:cNvPr id="2158" name="Picture 1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0722" y="3697596"/>
            <a:ext cx="2504431" cy="1403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82213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311286" y="282109"/>
            <a:ext cx="7441660" cy="4856404"/>
          </a:xfrm>
          <a:prstGeom prst="rect">
            <a:avLst/>
          </a:prstGeom>
          <a:noFill/>
          <a:ln w="9525">
            <a:noFill/>
            <a:miter lim="800000"/>
            <a:headEnd/>
            <a:tailEnd/>
          </a:ln>
        </p:spPr>
      </p:pic>
      <p:sp>
        <p:nvSpPr>
          <p:cNvPr id="2" name="Заголовок 1"/>
          <p:cNvSpPr>
            <a:spLocks noGrp="1"/>
          </p:cNvSpPr>
          <p:nvPr>
            <p:ph type="title"/>
          </p:nvPr>
        </p:nvSpPr>
        <p:spPr>
          <a:xfrm>
            <a:off x="323528" y="44921"/>
            <a:ext cx="7467600" cy="857250"/>
          </a:xfrm>
        </p:spPr>
        <p:txBody>
          <a:bodyPr>
            <a:normAutofit fontScale="90000"/>
          </a:bodyPr>
          <a:lstStyle/>
          <a:p>
            <a:r>
              <a:rPr lang="ru-RU" dirty="0" smtClean="0"/>
              <a:t>Сложная структурная единица НДС </a:t>
            </a:r>
            <a:br>
              <a:rPr lang="ru-RU" dirty="0" smtClean="0"/>
            </a:br>
            <a:r>
              <a:rPr lang="ru-RU" dirty="0" smtClean="0"/>
              <a:t>без внешнего слоя</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48</a:t>
            </a:fld>
            <a:endParaRPr lang="ru-R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92422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7673280" cy="857250"/>
          </a:xfrm>
        </p:spPr>
        <p:txBody>
          <a:bodyPr>
            <a:normAutofit fontScale="90000"/>
          </a:bodyPr>
          <a:lstStyle/>
          <a:p>
            <a:r>
              <a:rPr lang="ru-RU" dirty="0" smtClean="0"/>
              <a:t>Мульти- полидисперсная многокомпонентная </a:t>
            </a:r>
            <a:br>
              <a:rPr lang="ru-RU" dirty="0" smtClean="0"/>
            </a:br>
            <a:r>
              <a:rPr lang="ru-RU" dirty="0" smtClean="0"/>
              <a:t>НДС, содержащая глобулы воды</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49</a:t>
            </a:fld>
            <a:endParaRPr lang="ru-R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991" y="1005544"/>
            <a:ext cx="4805464" cy="4110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2051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Хроматограмма бензиновой фракции</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a:t>
            </a:fld>
            <a:endParaRPr lang="ru-RU"/>
          </a:p>
        </p:txBody>
      </p:sp>
      <p:pic>
        <p:nvPicPr>
          <p:cNvPr id="260099"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95536" y="1437623"/>
            <a:ext cx="8385638" cy="307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3956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05979"/>
            <a:ext cx="7673280" cy="857250"/>
          </a:xfrm>
        </p:spPr>
        <p:txBody>
          <a:bodyPr>
            <a:normAutofit fontScale="90000"/>
          </a:bodyPr>
          <a:lstStyle/>
          <a:p>
            <a:r>
              <a:rPr lang="ru-RU" dirty="0" smtClean="0"/>
              <a:t>Полидисперсная многокомпонентная НДС, содержащая глобулы воды</a:t>
            </a:r>
            <a:endParaRPr lang="ru-RU" dirty="0"/>
          </a:p>
        </p:txBody>
      </p:sp>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50</a:t>
            </a:fld>
            <a:endParaRPr lang="ru-RU"/>
          </a:p>
        </p:txBody>
      </p:sp>
      <p:pic>
        <p:nvPicPr>
          <p:cNvPr id="6" name="Рисунок 5" descr="liveoil157"/>
          <p:cNvPicPr/>
          <p:nvPr/>
        </p:nvPicPr>
        <p:blipFill>
          <a:blip r:embed="rId2">
            <a:extLst>
              <a:ext uri="{28A0092B-C50C-407E-A947-70E740481C1C}">
                <a14:useLocalDpi xmlns:a14="http://schemas.microsoft.com/office/drawing/2010/main" val="0"/>
              </a:ext>
            </a:extLst>
          </a:blip>
          <a:srcRect/>
          <a:stretch>
            <a:fillRect/>
          </a:stretch>
        </p:blipFill>
        <p:spPr bwMode="auto">
          <a:xfrm>
            <a:off x="539552" y="1329612"/>
            <a:ext cx="3744416" cy="2646294"/>
          </a:xfrm>
          <a:prstGeom prst="rect">
            <a:avLst/>
          </a:prstGeom>
          <a:noFill/>
          <a:ln>
            <a:noFill/>
          </a:ln>
        </p:spPr>
      </p:pic>
      <p:pic>
        <p:nvPicPr>
          <p:cNvPr id="8" name="Рисунок 7" descr="liveoil160"/>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329612"/>
            <a:ext cx="3384376" cy="2646294"/>
          </a:xfrm>
          <a:prstGeom prst="rect">
            <a:avLst/>
          </a:prstGeom>
          <a:noFill/>
          <a:ln>
            <a:noFill/>
          </a:ln>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7239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4537" y="106738"/>
            <a:ext cx="7196306" cy="990600"/>
          </a:xfrm>
        </p:spPr>
        <p:txBody>
          <a:bodyPr>
            <a:normAutofit fontScale="90000"/>
          </a:bodyPr>
          <a:lstStyle/>
          <a:p>
            <a:r>
              <a:rPr lang="ru-RU" dirty="0" smtClean="0"/>
              <a:t>Мульти- полидисперсная многокомпонентная НДС, содержащая механические примеси</a:t>
            </a:r>
            <a:endParaRPr lang="ru-RU" dirty="0"/>
          </a:p>
        </p:txBody>
      </p:sp>
      <p:pic>
        <p:nvPicPr>
          <p:cNvPr id="4100" name="Picture 4"/>
          <p:cNvPicPr>
            <a:picLocks noChangeAspect="1" noChangeArrowheads="1"/>
          </p:cNvPicPr>
          <p:nvPr/>
        </p:nvPicPr>
        <p:blipFill>
          <a:blip r:embed="rId2" cstate="print"/>
          <a:srcRect/>
          <a:stretch>
            <a:fillRect/>
          </a:stretch>
        </p:blipFill>
        <p:spPr bwMode="auto">
          <a:xfrm>
            <a:off x="1282909" y="891778"/>
            <a:ext cx="6363032" cy="4147149"/>
          </a:xfrm>
          <a:prstGeom prst="rect">
            <a:avLst/>
          </a:prstGeom>
          <a:noFill/>
          <a:ln w="9525">
            <a:noFill/>
            <a:miter lim="800000"/>
            <a:headEnd/>
            <a:tailEnd/>
          </a:ln>
        </p:spPr>
      </p:pic>
      <p:sp>
        <p:nvSpPr>
          <p:cNvPr id="7" name="Номер слайда 6"/>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51</a:t>
            </a:fld>
            <a:endParaRPr lang="ru-R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1610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623" y="165370"/>
            <a:ext cx="8149616" cy="990600"/>
          </a:xfrm>
        </p:spPr>
        <p:txBody>
          <a:bodyPr>
            <a:normAutofit/>
          </a:bodyPr>
          <a:lstStyle/>
          <a:p>
            <a:r>
              <a:rPr lang="ru-RU" dirty="0" smtClean="0"/>
              <a:t>Мульти- полидисперсная </a:t>
            </a:r>
            <a:r>
              <a:rPr lang="ru-RU" dirty="0"/>
              <a:t>многокомпонентная НДС, содержащая </a:t>
            </a:r>
            <a:r>
              <a:rPr lang="ru-RU" dirty="0" smtClean="0"/>
              <a:t>пузырьки газа</a:t>
            </a:r>
            <a:endParaRPr lang="ru-RU" dirty="0"/>
          </a:p>
        </p:txBody>
      </p:sp>
      <p:sp>
        <p:nvSpPr>
          <p:cNvPr id="4" name="Номер слайда 3"/>
          <p:cNvSpPr>
            <a:spLocks noGrp="1"/>
          </p:cNvSpPr>
          <p:nvPr>
            <p:ph type="sldNum" sz="quarter" idx="12"/>
          </p:nvPr>
        </p:nvSpPr>
        <p:spPr/>
        <p:txBody>
          <a:bodyPr/>
          <a:lstStyle/>
          <a:p>
            <a:fld id="{429122A8-F0F3-4785-9337-F972B70C6893}" type="slidenum">
              <a:rPr lang="ru-RU" smtClean="0"/>
              <a:pPr/>
              <a:t>52</a:t>
            </a:fld>
            <a:endParaRPr lang="ru-RU"/>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0706" y="1329008"/>
            <a:ext cx="4173165" cy="354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1523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4654" y="142964"/>
            <a:ext cx="7579576" cy="990600"/>
          </a:xfrm>
        </p:spPr>
        <p:txBody>
          <a:bodyPr>
            <a:normAutofit fontScale="90000"/>
          </a:bodyPr>
          <a:lstStyle/>
          <a:p>
            <a:pPr algn="ctr"/>
            <a:r>
              <a:rPr lang="ru-RU" dirty="0" smtClean="0"/>
              <a:t>Кафедра «Химическая технология переработки нефти и газа» в составе </a:t>
            </a:r>
            <a:r>
              <a:rPr lang="en-US" dirty="0" smtClean="0"/>
              <a:t/>
            </a:r>
            <a:br>
              <a:rPr lang="en-US" dirty="0" smtClean="0"/>
            </a:br>
            <a:r>
              <a:rPr lang="ru-RU" dirty="0" smtClean="0"/>
              <a:t>Института нефти и газа </a:t>
            </a:r>
            <a:r>
              <a:rPr lang="en-US" dirty="0" smtClean="0"/>
              <a:t/>
            </a:r>
            <a:br>
              <a:rPr lang="en-US" dirty="0" smtClean="0"/>
            </a:br>
            <a:r>
              <a:rPr lang="ru-RU" dirty="0" smtClean="0"/>
              <a:t>Астраханского государственного </a:t>
            </a:r>
            <a:r>
              <a:rPr lang="ru-RU" dirty="0"/>
              <a:t>технического университета</a:t>
            </a:r>
            <a:br>
              <a:rPr lang="ru-RU" dirty="0"/>
            </a:br>
            <a:r>
              <a:rPr lang="ru-RU" dirty="0" smtClean="0"/>
              <a:t>Электронная </a:t>
            </a:r>
            <a:r>
              <a:rPr lang="ru-RU" dirty="0"/>
              <a:t>почта и телефон ФГБОУ ВО «АГТУ»: </a:t>
            </a:r>
            <a:r>
              <a:rPr lang="ru-RU" dirty="0" smtClean="0"/>
              <a:t/>
            </a:r>
            <a:br>
              <a:rPr lang="ru-RU" dirty="0" smtClean="0"/>
            </a:br>
            <a:r>
              <a:rPr lang="ru-RU" dirty="0" smtClean="0"/>
              <a:t>E-</a:t>
            </a:r>
            <a:r>
              <a:rPr lang="ru-RU" dirty="0" err="1" smtClean="0"/>
              <a:t>mail</a:t>
            </a:r>
            <a:r>
              <a:rPr lang="ru-RU" dirty="0"/>
              <a:t>: </a:t>
            </a:r>
            <a:r>
              <a:rPr lang="ru-RU" dirty="0" err="1" smtClean="0">
                <a:solidFill>
                  <a:srgbClr val="00B0F0"/>
                </a:solidFill>
                <a:hlinkClick r:id="rId2"/>
              </a:rPr>
              <a:t>n.pivovarova@astu</a:t>
            </a:r>
            <a:r>
              <a:rPr lang="ru-RU" dirty="0" smtClean="0">
                <a:solidFill>
                  <a:srgbClr val="00B0F0"/>
                </a:solidFill>
                <a:hlinkClick r:id="rId2"/>
              </a:rPr>
              <a:t>.</a:t>
            </a:r>
            <a:r>
              <a:rPr lang="en-US" dirty="0" err="1" smtClean="0"/>
              <a:t>ru</a:t>
            </a:r>
            <a:r>
              <a:rPr lang="ru-RU" dirty="0" smtClean="0"/>
              <a:t>,</a:t>
            </a:r>
            <a:r>
              <a:rPr lang="es-ES" dirty="0" smtClean="0"/>
              <a:t> </a:t>
            </a:r>
            <a:r>
              <a:rPr lang="ru-RU" dirty="0" smtClean="0"/>
              <a:t> </a:t>
            </a:r>
            <a:r>
              <a:rPr lang="es-ES" dirty="0" smtClean="0">
                <a:hlinkClick r:id="rId3"/>
              </a:rPr>
              <a:t>htng@astu.</a:t>
            </a:r>
            <a:r>
              <a:rPr lang="es-ES" dirty="0" smtClean="0"/>
              <a:t>ru   </a:t>
            </a:r>
            <a:r>
              <a:rPr lang="ru-RU" dirty="0"/>
              <a:t/>
            </a:r>
            <a:br>
              <a:rPr lang="ru-RU" dirty="0"/>
            </a:br>
            <a:r>
              <a:rPr lang="ru-RU" dirty="0"/>
              <a:t>Тел.: </a:t>
            </a:r>
            <a:r>
              <a:rPr lang="ru-RU" dirty="0" smtClean="0"/>
              <a:t>+7(8512)61-42-50</a:t>
            </a:r>
            <a:br>
              <a:rPr lang="ru-RU" dirty="0" smtClean="0"/>
            </a:br>
            <a:r>
              <a:rPr lang="ru-RU" dirty="0" smtClean="0"/>
              <a:t>+</a:t>
            </a:r>
            <a:r>
              <a:rPr lang="ru-RU" dirty="0"/>
              <a:t>7(917)190-74-85.</a:t>
            </a:r>
            <a:br>
              <a:rPr lang="ru-RU" dirty="0"/>
            </a:br>
            <a:r>
              <a:rPr lang="ru-RU" dirty="0"/>
              <a:t/>
            </a:r>
            <a:br>
              <a:rPr lang="ru-RU" dirty="0"/>
            </a:br>
            <a:endParaRPr lang="ru-RU" dirty="0"/>
          </a:p>
        </p:txBody>
      </p:sp>
      <p:sp>
        <p:nvSpPr>
          <p:cNvPr id="3" name="Номер слайда 2"/>
          <p:cNvSpPr>
            <a:spLocks noGrp="1"/>
          </p:cNvSpPr>
          <p:nvPr>
            <p:ph type="sldNum" sz="quarter" idx="12"/>
          </p:nvPr>
        </p:nvSpPr>
        <p:spPr>
          <a:xfrm>
            <a:off x="8205962" y="4721218"/>
            <a:ext cx="512504" cy="273844"/>
          </a:xfrm>
        </p:spPr>
        <p:txBody>
          <a:bodyPr/>
          <a:lstStyle/>
          <a:p>
            <a:fld id="{429122A8-F0F3-4785-9337-F972B70C6893}" type="slidenum">
              <a:rPr lang="ru-RU" sz="1800" smtClean="0">
                <a:solidFill>
                  <a:schemeClr val="bg1"/>
                </a:solidFill>
              </a:rPr>
              <a:pPr/>
              <a:t>53</a:t>
            </a:fld>
            <a:endParaRPr lang="ru-RU" sz="1800" dirty="0">
              <a:solidFill>
                <a:schemeClr val="bg1"/>
              </a:solidFill>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7577" y="142964"/>
            <a:ext cx="8969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7577" y="1457770"/>
            <a:ext cx="90805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7577" y="2693073"/>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587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Хроматограмма нефти</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6</a:t>
            </a:fld>
            <a:endParaRPr lang="ru-RU"/>
          </a:p>
        </p:txBody>
      </p:sp>
      <p:pic>
        <p:nvPicPr>
          <p:cNvPr id="26112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1" y="1157591"/>
            <a:ext cx="8496139" cy="355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911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15" y="181105"/>
            <a:ext cx="7931207" cy="529568"/>
          </a:xfrm>
        </p:spPr>
        <p:txBody>
          <a:bodyPr>
            <a:normAutofit/>
          </a:bodyPr>
          <a:lstStyle/>
          <a:p>
            <a:r>
              <a:rPr lang="ru-RU" sz="2800" dirty="0" smtClean="0"/>
              <a:t>Отличие НДС от </a:t>
            </a:r>
            <a:r>
              <a:rPr lang="ru-RU" sz="2800" dirty="0"/>
              <a:t>классических </a:t>
            </a:r>
            <a:r>
              <a:rPr lang="ru-RU" sz="2800" dirty="0" smtClean="0"/>
              <a:t>коллоидов</a:t>
            </a:r>
            <a:endParaRPr lang="ru-RU" sz="2800" dirty="0"/>
          </a:p>
        </p:txBody>
      </p:sp>
      <p:sp>
        <p:nvSpPr>
          <p:cNvPr id="3" name="Объект 2"/>
          <p:cNvSpPr>
            <a:spLocks noGrp="1"/>
          </p:cNvSpPr>
          <p:nvPr>
            <p:ph sz="quarter" idx="1"/>
          </p:nvPr>
        </p:nvSpPr>
        <p:spPr>
          <a:xfrm>
            <a:off x="330739" y="891779"/>
            <a:ext cx="7921481" cy="3738587"/>
          </a:xfrm>
        </p:spPr>
        <p:txBody>
          <a:bodyPr>
            <a:noAutofit/>
          </a:bodyPr>
          <a:lstStyle/>
          <a:p>
            <a:pPr marL="457200" indent="-457200">
              <a:buSzPct val="85000"/>
              <a:buFont typeface="+mj-lt"/>
              <a:buAutoNum type="arabicPeriod"/>
            </a:pPr>
            <a:r>
              <a:rPr lang="ru-RU" sz="1800" dirty="0"/>
              <a:t>Многообразие компонентов, входящих в НДС, разнообразие  свойств, строения, форм и </a:t>
            </a:r>
            <a:r>
              <a:rPr lang="ru-RU" sz="1800" dirty="0" smtClean="0"/>
              <a:t>молекул </a:t>
            </a:r>
            <a:r>
              <a:rPr lang="ru-RU" sz="1800" dirty="0"/>
              <a:t>углеводородов и гетероатомных соединений;</a:t>
            </a:r>
          </a:p>
          <a:p>
            <a:pPr marL="457200" lvl="0" indent="-457200">
              <a:buSzPct val="85000"/>
              <a:buFont typeface="+mj-lt"/>
              <a:buAutoNum type="arabicPeriod"/>
            </a:pPr>
            <a:r>
              <a:rPr lang="ru-RU" sz="1800" dirty="0" smtClean="0"/>
              <a:t>Мультидисперсность </a:t>
            </a:r>
            <a:r>
              <a:rPr lang="ru-RU" sz="1800" dirty="0"/>
              <a:t>НДС, возможность сосуществования </a:t>
            </a:r>
            <a:r>
              <a:rPr lang="ru-RU" sz="1800" dirty="0" smtClean="0"/>
              <a:t> дисперсных </a:t>
            </a:r>
            <a:r>
              <a:rPr lang="ru-RU" sz="1800" dirty="0"/>
              <a:t>систем разных типов</a:t>
            </a:r>
            <a:r>
              <a:rPr lang="ru-RU" sz="1800" dirty="0" smtClean="0"/>
              <a:t>;</a:t>
            </a:r>
          </a:p>
          <a:p>
            <a:pPr marL="457200" lvl="0" indent="-457200">
              <a:buSzPct val="85000"/>
              <a:buFont typeface="+mj-lt"/>
              <a:buAutoNum type="arabicPeriod"/>
            </a:pPr>
            <a:r>
              <a:rPr lang="ru-RU" sz="1800" dirty="0" smtClean="0"/>
              <a:t>Полидисперсность НДС, размеры компоненты могут отличаться в сотни раз;</a:t>
            </a:r>
            <a:endParaRPr lang="ru-RU" sz="1800" dirty="0"/>
          </a:p>
          <a:p>
            <a:pPr marL="457200" lvl="0" indent="-457200">
              <a:buSzPct val="85000"/>
              <a:buFont typeface="+mj-lt"/>
              <a:buAutoNum type="arabicPeriod"/>
            </a:pPr>
            <a:r>
              <a:rPr lang="ru-RU" sz="1800" dirty="0" smtClean="0"/>
              <a:t>Отсутствие </a:t>
            </a:r>
            <a:r>
              <a:rPr lang="ru-RU" sz="1800" dirty="0"/>
              <a:t>зарядовых и минимум зарядово-поляризационных взаимодействий молекул в НДС;</a:t>
            </a:r>
          </a:p>
          <a:p>
            <a:pPr marL="457200" lvl="0" indent="-457200">
              <a:buSzPct val="85000"/>
              <a:buFont typeface="+mj-lt"/>
              <a:buAutoNum type="arabicPeriod"/>
            </a:pPr>
            <a:r>
              <a:rPr lang="ru-RU" sz="1800" dirty="0" smtClean="0"/>
              <a:t>Присутствие органических молекул </a:t>
            </a:r>
            <a:r>
              <a:rPr lang="ru-RU" sz="1800" dirty="0"/>
              <a:t>с радикалами, т.е. с некомпенсированным спином (парамагнетизм НДС);</a:t>
            </a:r>
          </a:p>
          <a:p>
            <a:pPr marL="0" indent="0">
              <a:buNone/>
            </a:pPr>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7</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7700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15" y="181105"/>
            <a:ext cx="7931207" cy="529568"/>
          </a:xfrm>
        </p:spPr>
        <p:txBody>
          <a:bodyPr>
            <a:normAutofit/>
          </a:bodyPr>
          <a:lstStyle/>
          <a:p>
            <a:r>
              <a:rPr lang="ru-RU" sz="2800" dirty="0" smtClean="0"/>
              <a:t>Отличие НДС от </a:t>
            </a:r>
            <a:r>
              <a:rPr lang="ru-RU" sz="2800" dirty="0"/>
              <a:t>классических </a:t>
            </a:r>
            <a:r>
              <a:rPr lang="ru-RU" sz="2800" dirty="0" smtClean="0"/>
              <a:t>коллоидов</a:t>
            </a:r>
            <a:endParaRPr lang="ru-RU" sz="2800" dirty="0"/>
          </a:p>
        </p:txBody>
      </p:sp>
      <p:sp>
        <p:nvSpPr>
          <p:cNvPr id="3" name="Объект 2"/>
          <p:cNvSpPr>
            <a:spLocks noGrp="1"/>
          </p:cNvSpPr>
          <p:nvPr>
            <p:ph sz="quarter" idx="1"/>
          </p:nvPr>
        </p:nvSpPr>
        <p:spPr>
          <a:xfrm>
            <a:off x="233464" y="1193336"/>
            <a:ext cx="7743218" cy="3582944"/>
          </a:xfrm>
        </p:spPr>
        <p:txBody>
          <a:bodyPr>
            <a:noAutofit/>
          </a:bodyPr>
          <a:lstStyle/>
          <a:p>
            <a:pPr marL="457200" lvl="0" indent="-457200">
              <a:buSzPct val="85000"/>
              <a:buFont typeface="+mj-lt"/>
              <a:buAutoNum type="arabicPeriod" startAt="6"/>
            </a:pPr>
            <a:r>
              <a:rPr lang="ru-RU" sz="1800" dirty="0" smtClean="0"/>
              <a:t>Склонность </a:t>
            </a:r>
            <a:r>
              <a:rPr lang="ru-RU" sz="1800" dirty="0"/>
              <a:t>высокомолекулярных компонентов НДС к процессам гомолитической диссоциации с образованием радикалов;</a:t>
            </a:r>
          </a:p>
          <a:p>
            <a:pPr marL="457200" lvl="0" indent="-457200">
              <a:buSzPct val="85000"/>
              <a:buFont typeface="+mj-lt"/>
              <a:buAutoNum type="arabicPeriod" startAt="6"/>
            </a:pPr>
            <a:r>
              <a:rPr lang="ru-RU" sz="1800" dirty="0" smtClean="0"/>
              <a:t>Наличие </a:t>
            </a:r>
            <a:r>
              <a:rPr lang="ru-RU" sz="1800" dirty="0"/>
              <a:t>соединений микроэлементов, обладающих </a:t>
            </a:r>
            <a:r>
              <a:rPr lang="ru-RU" sz="1800" dirty="0" smtClean="0"/>
              <a:t>парамагнитными </a:t>
            </a:r>
            <a:r>
              <a:rPr lang="ru-RU" sz="1800" dirty="0"/>
              <a:t>свойствами;</a:t>
            </a:r>
          </a:p>
          <a:p>
            <a:pPr marL="457200" lvl="0" indent="-457200">
              <a:buSzPct val="85000"/>
              <a:buFont typeface="+mj-lt"/>
              <a:buAutoNum type="arabicPeriod" startAt="6"/>
            </a:pPr>
            <a:r>
              <a:rPr lang="ru-RU" sz="1800" dirty="0" smtClean="0"/>
              <a:t>Образование </a:t>
            </a:r>
            <a:r>
              <a:rPr lang="ru-RU" sz="1800" dirty="0"/>
              <a:t>устойчивых ассоциативных </a:t>
            </a:r>
            <a:r>
              <a:rPr lang="ru-RU" sz="1800" dirty="0" smtClean="0"/>
              <a:t>комбинаций на </a:t>
            </a:r>
            <a:r>
              <a:rPr lang="ru-RU" sz="1800" dirty="0"/>
              <a:t>основе обменных взаимодействий, обусловленных спиновыми </a:t>
            </a:r>
            <a:r>
              <a:rPr lang="ru-RU" sz="1800" dirty="0" smtClean="0"/>
              <a:t>и </a:t>
            </a:r>
            <a:r>
              <a:rPr lang="ru-RU" sz="1800" dirty="0" err="1"/>
              <a:t>спинполяризованными</a:t>
            </a:r>
            <a:r>
              <a:rPr lang="ru-RU" sz="1800" dirty="0"/>
              <a:t> свойствами молекул;</a:t>
            </a:r>
          </a:p>
          <a:p>
            <a:pPr marL="457200" lvl="0" indent="-457200">
              <a:buSzPct val="85000"/>
              <a:buFont typeface="+mj-lt"/>
              <a:buAutoNum type="arabicPeriod" startAt="6"/>
            </a:pPr>
            <a:r>
              <a:rPr lang="ru-RU" sz="1800" dirty="0" smtClean="0"/>
              <a:t>Формирование сложных </a:t>
            </a:r>
            <a:r>
              <a:rPr lang="ru-RU" sz="1800" dirty="0"/>
              <a:t>структурных единиц (ССЕ), </a:t>
            </a:r>
            <a:r>
              <a:rPr lang="ru-RU" sz="1800" dirty="0" smtClean="0"/>
              <a:t>перераспределение </a:t>
            </a:r>
            <a:r>
              <a:rPr lang="ru-RU" sz="1800" dirty="0"/>
              <a:t>компонентов и слоёв ССЕ между фазами </a:t>
            </a:r>
            <a:r>
              <a:rPr lang="ru-RU" sz="1800" dirty="0" smtClean="0"/>
              <a:t>под </a:t>
            </a:r>
            <a:r>
              <a:rPr lang="ru-RU" sz="1800" dirty="0"/>
              <a:t>влиянием внешний воздействий.</a:t>
            </a:r>
          </a:p>
          <a:p>
            <a:endParaRPr lang="ru-RU" sz="1800"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8</a:t>
            </a:fld>
            <a:endParaRPr lang="ru-R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289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79"/>
            <a:ext cx="8280920" cy="857250"/>
          </a:xfrm>
        </p:spPr>
        <p:txBody>
          <a:bodyPr>
            <a:normAutofit fontScale="90000"/>
          </a:bodyPr>
          <a:lstStyle/>
          <a:p>
            <a:r>
              <a:rPr lang="ru-RU" dirty="0" smtClean="0"/>
              <a:t>Классификация нефтяных систем </a:t>
            </a:r>
            <a:br>
              <a:rPr lang="ru-RU" dirty="0" smtClean="0"/>
            </a:br>
            <a:r>
              <a:rPr lang="ru-RU" dirty="0" smtClean="0"/>
              <a:t>по агрегатному состоянию</a:t>
            </a:r>
            <a:endParaRPr lang="ru-RU" dirty="0"/>
          </a:p>
        </p:txBody>
      </p:sp>
      <p:sp>
        <p:nvSpPr>
          <p:cNvPr id="4" name="Номер слайда 3"/>
          <p:cNvSpPr>
            <a:spLocks noGrp="1"/>
          </p:cNvSpPr>
          <p:nvPr>
            <p:ph type="sldNum" sz="quarter" idx="4294967295"/>
          </p:nvPr>
        </p:nvSpPr>
        <p:spPr>
          <a:xfrm>
            <a:off x="8129016" y="4300538"/>
            <a:ext cx="609600" cy="390906"/>
          </a:xfrm>
          <a:prstGeom prst="rect">
            <a:avLst/>
          </a:prstGeom>
        </p:spPr>
        <p:txBody>
          <a:bodyPr/>
          <a:lstStyle/>
          <a:p>
            <a:fld id="{FAC65570-4A92-4DDC-A114-9416F7F11A17}" type="slidenum">
              <a:rPr lang="ru-RU" smtClean="0"/>
              <a:pPr/>
              <a:t>9</a:t>
            </a:fld>
            <a:endParaRPr lang="ru-RU"/>
          </a:p>
        </p:txBody>
      </p:sp>
      <p:graphicFrame>
        <p:nvGraphicFramePr>
          <p:cNvPr id="5" name="Объект 4"/>
          <p:cNvGraphicFramePr>
            <a:graphicFrameLocks noGrp="1"/>
          </p:cNvGraphicFramePr>
          <p:nvPr>
            <p:ph sz="quarter" idx="1"/>
            <p:extLst>
              <p:ext uri="{D42A27DB-BD31-4B8C-83A1-F6EECF244321}">
                <p14:modId xmlns:p14="http://schemas.microsoft.com/office/powerpoint/2010/main" val="671311373"/>
              </p:ext>
            </p:extLst>
          </p:nvPr>
        </p:nvGraphicFramePr>
        <p:xfrm>
          <a:off x="395537" y="1275606"/>
          <a:ext cx="7992888" cy="3470148"/>
        </p:xfrm>
        <a:graphic>
          <a:graphicData uri="http://schemas.openxmlformats.org/drawingml/2006/table">
            <a:tbl>
              <a:tblPr firstRow="1" firstCol="1" bandRow="1">
                <a:tableStyleId>{5C22544A-7EE6-4342-B048-85BDC9FD1C3A}</a:tableStyleId>
              </a:tblPr>
              <a:tblGrid>
                <a:gridCol w="1450595"/>
                <a:gridCol w="2653860"/>
                <a:gridCol w="2259959"/>
                <a:gridCol w="1628474"/>
              </a:tblGrid>
              <a:tr h="851442">
                <a:tc>
                  <a:txBody>
                    <a:bodyPr/>
                    <a:lstStyle/>
                    <a:p>
                      <a:pPr marL="90170" algn="just">
                        <a:lnSpc>
                          <a:spcPct val="115000"/>
                        </a:lnSpc>
                        <a:spcAft>
                          <a:spcPts val="0"/>
                        </a:spcAft>
                      </a:pPr>
                      <a:r>
                        <a:rPr lang="ru-RU" sz="1800" dirty="0">
                          <a:effectLst/>
                        </a:rPr>
                        <a:t>Отношение </a:t>
                      </a:r>
                    </a:p>
                    <a:p>
                      <a:pPr marL="90170" algn="just">
                        <a:lnSpc>
                          <a:spcPct val="115000"/>
                        </a:lnSpc>
                        <a:spcAft>
                          <a:spcPts val="0"/>
                        </a:spcAft>
                      </a:pPr>
                      <a:r>
                        <a:rPr lang="ru-RU" sz="1800" dirty="0">
                          <a:effectLst/>
                        </a:rPr>
                        <a:t>Н/С</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Агрегатное </a:t>
                      </a:r>
                    </a:p>
                    <a:p>
                      <a:pPr marL="90170" algn="just">
                        <a:lnSpc>
                          <a:spcPct val="115000"/>
                        </a:lnSpc>
                        <a:spcAft>
                          <a:spcPts val="0"/>
                        </a:spcAft>
                      </a:pPr>
                      <a:r>
                        <a:rPr lang="ru-RU" sz="1800">
                          <a:effectLst/>
                        </a:rPr>
                        <a:t>состояние</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Структурно-механические свойства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Примеры</a:t>
                      </a:r>
                      <a:endParaRPr lang="ru-RU" sz="1800">
                        <a:effectLst/>
                        <a:latin typeface="Calibri"/>
                        <a:ea typeface="Calibri"/>
                        <a:cs typeface="Times New Roman"/>
                      </a:endParaRPr>
                    </a:p>
                  </a:txBody>
                  <a:tcPr marL="68580" marR="68580" marT="0" marB="0"/>
                </a:tc>
              </a:tr>
              <a:tr h="271354">
                <a:tc>
                  <a:txBody>
                    <a:bodyPr/>
                    <a:lstStyle/>
                    <a:p>
                      <a:pPr marL="90170" algn="just">
                        <a:lnSpc>
                          <a:spcPct val="115000"/>
                        </a:lnSpc>
                        <a:spcAft>
                          <a:spcPts val="0"/>
                        </a:spcAft>
                      </a:pPr>
                      <a:r>
                        <a:rPr lang="ru-RU" sz="1800">
                          <a:effectLst/>
                        </a:rPr>
                        <a:t>4,0 – 2,5</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газы</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r>
              <a:tr h="271354">
                <a:tc>
                  <a:txBody>
                    <a:bodyPr/>
                    <a:lstStyle/>
                    <a:p>
                      <a:pPr marL="90170" algn="just">
                        <a:lnSpc>
                          <a:spcPct val="115000"/>
                        </a:lnSpc>
                        <a:spcAft>
                          <a:spcPts val="0"/>
                        </a:spcAft>
                      </a:pPr>
                      <a:r>
                        <a:rPr lang="ru-RU" sz="1800">
                          <a:effectLst/>
                        </a:rPr>
                        <a:t>2,5 – 1,6</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a:effectLst/>
                        </a:rPr>
                        <a:t>1,6 – 1,2</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структурированные 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вязко-текучая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нефтяные </a:t>
                      </a:r>
                    </a:p>
                    <a:p>
                      <a:pPr marL="90170" algn="just">
                        <a:lnSpc>
                          <a:spcPct val="115000"/>
                        </a:lnSpc>
                        <a:spcAft>
                          <a:spcPts val="0"/>
                        </a:spcAft>
                      </a:pPr>
                      <a:r>
                        <a:rPr lang="ru-RU" sz="1800">
                          <a:effectLst/>
                        </a:rPr>
                        <a:t>остатки</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a:effectLst/>
                        </a:rPr>
                        <a:t>1,2 – 0,7</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структурированные жидкости</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эластичная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битумы</a:t>
                      </a:r>
                      <a:endParaRPr lang="ru-RU" sz="1800">
                        <a:effectLst/>
                        <a:latin typeface="Calibri"/>
                        <a:ea typeface="Calibri"/>
                        <a:cs typeface="Times New Roman"/>
                      </a:endParaRPr>
                    </a:p>
                  </a:txBody>
                  <a:tcPr marL="68580" marR="68580" marT="0" marB="0"/>
                </a:tc>
              </a:tr>
              <a:tr h="561398">
                <a:tc>
                  <a:txBody>
                    <a:bodyPr/>
                    <a:lstStyle/>
                    <a:p>
                      <a:pPr marL="90170" algn="just">
                        <a:lnSpc>
                          <a:spcPct val="115000"/>
                        </a:lnSpc>
                        <a:spcAft>
                          <a:spcPts val="0"/>
                        </a:spcAft>
                      </a:pPr>
                      <a:r>
                        <a:rPr lang="ru-RU" sz="1800" dirty="0">
                          <a:effectLst/>
                        </a:rPr>
                        <a:t>менее 0,7</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твёрдые вещества</a:t>
                      </a:r>
                      <a:endParaRPr lang="ru-RU" sz="1800" dirty="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a:effectLst/>
                        </a:rPr>
                        <a:t>хрупкая система</a:t>
                      </a:r>
                      <a:endParaRPr lang="ru-RU" sz="1800">
                        <a:effectLst/>
                        <a:latin typeface="Calibri"/>
                        <a:ea typeface="Calibri"/>
                        <a:cs typeface="Times New Roman"/>
                      </a:endParaRPr>
                    </a:p>
                  </a:txBody>
                  <a:tcPr marL="68580" marR="68580" marT="0" marB="0"/>
                </a:tc>
                <a:tc>
                  <a:txBody>
                    <a:bodyPr/>
                    <a:lstStyle/>
                    <a:p>
                      <a:pPr marL="90170" algn="just">
                        <a:lnSpc>
                          <a:spcPct val="115000"/>
                        </a:lnSpc>
                        <a:spcAft>
                          <a:spcPts val="0"/>
                        </a:spcAft>
                      </a:pPr>
                      <a:r>
                        <a:rPr lang="ru-RU" sz="1800" dirty="0">
                          <a:effectLst/>
                        </a:rPr>
                        <a:t>нефтяной кокс</a:t>
                      </a:r>
                      <a:endParaRPr lang="ru-RU" sz="1800" dirty="0">
                        <a:effectLst/>
                        <a:latin typeface="Calibri"/>
                        <a:ea typeface="Calibri"/>
                        <a:cs typeface="Times New Roman"/>
                      </a:endParaRPr>
                    </a:p>
                  </a:txBody>
                  <a:tcPr marL="68580" marR="68580" marT="0" marB="0"/>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2221" y="0"/>
            <a:ext cx="891779" cy="891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94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3146</TotalTime>
  <Words>3038</Words>
  <Application>Microsoft Office PowerPoint</Application>
  <PresentationFormat>Экран (16:9)</PresentationFormat>
  <Paragraphs>441</Paragraphs>
  <Slides>53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53</vt:i4>
      </vt:variant>
    </vt:vector>
  </HeadingPairs>
  <TitlesOfParts>
    <vt:vector size="54" baseType="lpstr">
      <vt:lpstr>Аспект</vt:lpstr>
      <vt:lpstr>Физико-химия  нефтяных дисперсных систем (часть 1)</vt:lpstr>
      <vt:lpstr>Коллоидные системы</vt:lpstr>
      <vt:lpstr>Направления в химии нефти</vt:lpstr>
      <vt:lpstr>Направления в химии нефти</vt:lpstr>
      <vt:lpstr>Хроматограмма бензиновой фракции</vt:lpstr>
      <vt:lpstr>Хроматограмма нефти</vt:lpstr>
      <vt:lpstr>Отличие НДС от классических коллоидов</vt:lpstr>
      <vt:lpstr>Отличие НДС от классических коллоидов</vt:lpstr>
      <vt:lpstr>Классификация нефтяных систем  по агрегатному состоянию</vt:lpstr>
      <vt:lpstr>Классификация НДС по агрегатному состоянию  дисперсной фазы и дисперсионной среды</vt:lpstr>
      <vt:lpstr>Классификация НДС по дисперсному составу</vt:lpstr>
      <vt:lpstr>Классификация НДС по концентрации дисперсной фазы</vt:lpstr>
      <vt:lpstr>Классификация НДС по характеру взаимодействия</vt:lpstr>
      <vt:lpstr>Классификация НДС по характеру взаимодействия</vt:lpstr>
      <vt:lpstr>Классификация НДС по коллоидно-химическому составу</vt:lpstr>
      <vt:lpstr>Классификация НДС по коллоидно-химическому составу</vt:lpstr>
      <vt:lpstr>Классификация НДС по коллоидно-химическому составу</vt:lpstr>
      <vt:lpstr>Классификация НДС по соотношению поверхностной и объёмной активности</vt:lpstr>
      <vt:lpstr>Классификация НДС по соотношению поверхностной и объёмной активности</vt:lpstr>
      <vt:lpstr>Классификация ММВ по расстоянию действия</vt:lpstr>
      <vt:lpstr>Классификация ММВ по расстоянию действия</vt:lpstr>
      <vt:lpstr>Ассоциативное строение нефтяных систем</vt:lpstr>
      <vt:lpstr>Диссипативные структуры</vt:lpstr>
      <vt:lpstr>Фрактальные структуры</vt:lpstr>
      <vt:lpstr>Фрактальная модель  Кривая Коха и Кривая Миньковского</vt:lpstr>
      <vt:lpstr>Фрактальные структуры НДС</vt:lpstr>
      <vt:lpstr>Профессор Сюняев Загидулла Исхакович</vt:lpstr>
      <vt:lpstr>Структурные элементы нефтяной дисперсной системы</vt:lpstr>
      <vt:lpstr>Структурные элементы нефтяной дисперсной системы</vt:lpstr>
      <vt:lpstr>Особенности строения жидких НДС</vt:lpstr>
      <vt:lpstr>Оператор U(R)  потенциалов парных взаимодействий двух частиц (атомов, молекул). Уравнение Ф.Г. Унгера</vt:lpstr>
      <vt:lpstr>Унгер Феликс Гергардович</vt:lpstr>
      <vt:lpstr>Спиновая  (а)   и  зарядовая (б)  модели взаимодействий  молекулярных систем</vt:lpstr>
      <vt:lpstr>Структура сложной структурной единицы НДС</vt:lpstr>
      <vt:lpstr>Парамагнетизм нефти и нефтепродуктов</vt:lpstr>
      <vt:lpstr>Парамагнетизм осадков вод из НДС</vt:lpstr>
      <vt:lpstr>Особенности строения НДС. Состав ССЕ</vt:lpstr>
      <vt:lpstr>Модель полиядерной структуры молекулы асфальтенов</vt:lpstr>
      <vt:lpstr>Модель структуры  молекулы асфальтенов</vt:lpstr>
      <vt:lpstr>Модель молекулярной и коллоидной структуры асфальтенов Йена-Маллинса</vt:lpstr>
      <vt:lpstr>Макроструктура асфальтенов по Йену</vt:lpstr>
      <vt:lpstr>Макроструктура асфальтенов</vt:lpstr>
      <vt:lpstr>Модель структуры молекулы смол</vt:lpstr>
      <vt:lpstr>Модель структуры молекулы смол</vt:lpstr>
      <vt:lpstr>Состав и строение смол и асфальтенов</vt:lpstr>
      <vt:lpstr>Распределение  металлов в западно- сибирской нефти Шаимского района </vt:lpstr>
      <vt:lpstr>ССЕ  НДС из трёх компонентов</vt:lpstr>
      <vt:lpstr>Сложная структурная единица НДС  без внешнего слоя</vt:lpstr>
      <vt:lpstr>Мульти- полидисперсная многокомпонентная  НДС, содержащая глобулы воды</vt:lpstr>
      <vt:lpstr>Полидисперсная многокомпонентная НДС, содержащая глобулы воды</vt:lpstr>
      <vt:lpstr>Мульти- полидисперсная многокомпонентная НДС, содержащая механические примеси</vt:lpstr>
      <vt:lpstr>Мульти- полидисперсная многокомпонентная НДС, содержащая пузырьки газа</vt:lpstr>
      <vt:lpstr>Кафедра «Химическая технология переработки нефти и газа» в составе  Института нефти и газа  Астраханского государственного технического университета Электронная почта и телефон ФГБОУ ВО «АГТУ»:  E-mail: n.pivovarova@astu.ru,  htng@astu.ru    Тел.: +7(8512)61-42-50 +7(917)190-74-85.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Кафедра  «Химическая технология переработки нефти и газа»</dc:title>
  <dc:creator>MuCephei</dc:creator>
  <cp:lastModifiedBy>Nadezhda Pivovarova</cp:lastModifiedBy>
  <cp:revision>164</cp:revision>
  <cp:lastPrinted>2023-11-10T12:36:03Z</cp:lastPrinted>
  <dcterms:created xsi:type="dcterms:W3CDTF">2021-03-21T12:18:40Z</dcterms:created>
  <dcterms:modified xsi:type="dcterms:W3CDTF">2026-02-17T07:54:27Z</dcterms:modified>
</cp:coreProperties>
</file>